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80" r:id="rId6"/>
    <p:sldId id="268" r:id="rId7"/>
    <p:sldId id="271" r:id="rId8"/>
    <p:sldId id="267" r:id="rId9"/>
    <p:sldId id="276" r:id="rId10"/>
    <p:sldId id="278" r:id="rId11"/>
    <p:sldId id="269" r:id="rId12"/>
    <p:sldId id="272" r:id="rId13"/>
    <p:sldId id="277" r:id="rId14"/>
    <p:sldId id="279" r:id="rId15"/>
    <p:sldId id="275" r:id="rId16"/>
    <p:sldId id="281" r:id="rId17"/>
    <p:sldId id="259" r:id="rId18"/>
    <p:sldId id="261" r:id="rId19"/>
    <p:sldId id="282" r:id="rId20"/>
    <p:sldId id="285" r:id="rId21"/>
    <p:sldId id="283" r:id="rId22"/>
    <p:sldId id="284" r:id="rId23"/>
  </p:sldIdLst>
  <p:sldSz cx="12188825" cy="6858000"/>
  <p:notesSz cx="6858000" cy="9144000"/>
  <p:defaultTextStyle>
    <a:defPPr rtl="0">
      <a:defRPr lang="ru-ru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54" autoAdjust="0"/>
    <p:restoredTop sz="73913" autoAdjust="0"/>
  </p:normalViewPr>
  <p:slideViewPr>
    <p:cSldViewPr>
      <p:cViewPr varScale="1">
        <p:scale>
          <a:sx n="84" d="100"/>
          <a:sy n="84" d="100"/>
        </p:scale>
        <p:origin x="1356" y="90"/>
      </p:cViewPr>
      <p:guideLst>
        <p:guide orient="horz" pos="2160"/>
        <p:guide pos="3839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Заполнитель заметок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Щелкните, чтобы изменить стили текста образца слайда</a:t>
            </a:r>
          </a:p>
          <a:p>
            <a:pPr lvl="1" rtl="0"/>
            <a:r>
              <a:t>Второй уровень</a:t>
            </a:r>
          </a:p>
          <a:p>
            <a:pPr lvl="2" rtl="0"/>
            <a:r>
              <a:t>Третий уровень</a:t>
            </a:r>
          </a:p>
          <a:p>
            <a:pPr lvl="3" rtl="0"/>
            <a:r>
              <a:t>Четвертый уровень</a:t>
            </a:r>
          </a:p>
          <a:p>
            <a:pPr lvl="4" rtl="0"/>
            <a:r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277563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ru.wikipedia.org/wiki/Google_(%D0%BA%D0%BE%D0%BC%D0%BF%D0%B0%D0%BD%D0%B8%D1%8F)" TargetMode="External"/><Relationship Id="rId5" Type="http://schemas.openxmlformats.org/officeDocument/2006/relationships/hyperlink" Target="https://ru.wikipedia.org/wiki/%D0%92%D0%B5%D0%BA%D1%82%D0%BE%D1%80%D0%BD%D0%BE%D0%B5_%D0%BF%D1%80%D0%B5%D0%B4%D1%81%D1%82%D0%B0%D0%B2%D0%BB%D0%B5%D0%BD%D0%B8%D0%B5_%D1%81%D0%BB%D0%BE%D0%B2" TargetMode="External"/><Relationship Id="rId4" Type="http://schemas.openxmlformats.org/officeDocument/2006/relationships/hyperlink" Target="https://ru.wikipedia.org/wiki/%D0%94%D0%B8%D1%81%D1%82%D1%80%D0%B8%D0%B1%D1%83%D1%82%D0%B8%D0%B2%D0%BD%D0%B0%D1%8F_%D1%81%D0%B5%D0%BC%D0%B0%D0%BD%D1%82%D0%B8%D0%BA%D0%B0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6144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084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Поддержка продукта на этапе </a:t>
            </a:r>
            <a:r>
              <a:rPr lang="ru-RU" dirty="0" err="1"/>
              <a:t>эксплутации</a:t>
            </a:r>
            <a:r>
              <a:rPr lang="ru-RU" dirty="0"/>
              <a:t> – период поступления</a:t>
            </a:r>
          </a:p>
          <a:p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611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Ежегодно число желающих поступить во ВШЭ  увеличивается. Информации, доступной на сайте ВШЭ очень много и порой не всегда удается успешно найти ее самостоятельно. В таком случае абитуриенту проще всего написать в соцсети или иные форумы. Такое поведение плодит множество повторяющихся вопросов, на каждый из которых отвечают сотрудники ВШЭ по связи с общественностью. </a:t>
            </a:r>
            <a:br>
              <a:rPr lang="ru-RU" dirty="0"/>
            </a:br>
            <a:endParaRPr lang="ru-RU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Данный бот разработан с целью получения ответа на часто задаваемые вопросы.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2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252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Неточности в названиях факультетов</a:t>
            </a:r>
          </a:p>
          <a:p>
            <a:r>
              <a:rPr lang="ru-RU" dirty="0"/>
              <a:t>Указывают свои баллы,</a:t>
            </a:r>
          </a:p>
          <a:p>
            <a:r>
              <a:rPr lang="ru-RU" dirty="0"/>
              <a:t>Спрашивают пройдут ли они куда то. Спрашивают на отстраненны 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966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Понимание – приведение в нулевую форму</a:t>
            </a:r>
          </a:p>
          <a:p>
            <a:r>
              <a:rPr lang="ru-RU" dirty="0"/>
              <a:t>Может </a:t>
            </a:r>
            <a:r>
              <a:rPr lang="ru-RU" dirty="0" err="1"/>
              <a:t>выдасть</a:t>
            </a:r>
            <a:r>
              <a:rPr lang="ru-RU" dirty="0"/>
              <a:t> несколько ответов на вопрос, по запросу может выдать несколько ближайших ответов</a:t>
            </a:r>
          </a:p>
          <a:p>
            <a:r>
              <a:rPr lang="ru-RU" dirty="0"/>
              <a:t>Дополнение базы не требует специальных знаний. Интерфейс реализован в боте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01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/>
              <a:t>Программа должна быстро и правильно отвечать на вопросы </a:t>
            </a: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/>
              <a:t> (вопрос точности исключается, программа априори должна отвечать точно, исключая случаи отсутствия вопроса в базе)</a:t>
            </a:r>
          </a:p>
          <a:p>
            <a:endParaRPr lang="ru-RU" sz="2000" dirty="0"/>
          </a:p>
          <a:p>
            <a:endParaRPr lang="ru-RU" sz="2000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/>
              <a:t>Предоставление инструкции по эксплуатации при запросе юзера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593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319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https://habr.com/ru/post/277563/</a:t>
            </a:r>
            <a:endParaRPr lang="ru-RU" dirty="0"/>
          </a:p>
          <a:p>
            <a:endParaRPr lang="ru-RU" sz="16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Word2vec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программный инструмент анализа семантики естественных языков, представляющий собой технологию, которая основана на </a:t>
            </a:r>
            <a:r>
              <a:rPr lang="ru-RU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Дистрибутивная семантика"/>
              </a:rPr>
              <a:t>дистрибутивной семантике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6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Векторное представление слов"/>
              </a:rPr>
              <a:t>векторном представлении слов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Этот инструмент был разработан группой исследователей </a:t>
            </a:r>
            <a:r>
              <a:rPr lang="ru-RU" sz="16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Google (компания)"/>
              </a:rPr>
              <a:t>Google</a:t>
            </a:r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2013 году.</a:t>
            </a:r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этой технологии осуществляется следующим образом: word2vec принимает большой текстовый корпус в качестве входных данных и сопоставляет каждому слову вектор, выдавая координаты слов на выходе. Сначала он создает словарь, «обучаясь» на входных текстовых данных, а затем вычисляет векторное представление слов. Векторное представление основывается на контекстной близости: слова, встречающиеся в тексте рядом с одинаковыми словами (а следовательно, имеющие схожий смысл), в векторном представлении будут иметь близкие координаты векторов-слов. Полученные векторы-слова могут быть использованы для обработки естественного языка и машинного обучения.</a:t>
            </a:r>
          </a:p>
          <a:p>
            <a:endParaRPr lang="ru-RU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Наличие реализации в </a:t>
            </a:r>
            <a:r>
              <a:rPr lang="en-US" dirty="0"/>
              <a:t>open-source</a:t>
            </a:r>
            <a:r>
              <a:rPr lang="ru-RU" dirty="0"/>
              <a:t> в библиотеке </a:t>
            </a:r>
            <a:r>
              <a:rPr lang="en-US" dirty="0" err="1"/>
              <a:t>Gensim</a:t>
            </a:r>
            <a:endParaRPr lang="ru-RU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80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Управление проектом было посредством </a:t>
            </a:r>
            <a:r>
              <a:rPr lang="en-US" dirty="0"/>
              <a:t>TODO </a:t>
            </a:r>
            <a:r>
              <a:rPr lang="ru-RU" dirty="0"/>
              <a:t>в коде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EBA5BD7-F043-4D1B-AA17-CD412FC534DE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56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Прямая соединительная линия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линии снизу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Полилиния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Полилиния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Образец подзаголовка</a:t>
            </a:r>
            <a:endParaRPr/>
          </a:p>
        </p:txBody>
      </p:sp>
      <p:sp>
        <p:nvSpPr>
          <p:cNvPr id="22" name="Дата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диагонали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типа объект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Замещающий текст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/>
          </a:p>
        </p:txBody>
      </p:sp>
      <p:sp>
        <p:nvSpPr>
          <p:cNvPr id="4" name="Замещающий текст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Рисунок 2" descr="Пустой заполнитель, вместо которого можно добавить изображение. Щелкните заполнитель и выберите изображение, которое необходимо добавить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ru-RU"/>
              <a:t>Вставка рисунка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линии слева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Полилиния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ru"/>
              <a:t>Стиль образца заголовка</a:t>
            </a:r>
            <a:endParaRPr/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ru"/>
              <a:t>Образец текста</a:t>
            </a:r>
          </a:p>
          <a:p>
            <a:pPr lvl="1" rtl="0"/>
            <a:r>
              <a:rPr lang="ru"/>
              <a:t>Второй уровень</a:t>
            </a:r>
          </a:p>
          <a:p>
            <a:pPr lvl="2" rtl="0"/>
            <a:r>
              <a:rPr lang="ru"/>
              <a:t>Третий уровень</a:t>
            </a:r>
          </a:p>
          <a:p>
            <a:pPr lvl="3" rtl="0"/>
            <a:r>
              <a:rPr lang="ru"/>
              <a:t>Четвертый уровень</a:t>
            </a:r>
          </a:p>
          <a:p>
            <a:pPr lvl="4" rtl="0"/>
            <a:r>
              <a:rPr lang="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01.08.2016</a:t>
            </a:r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b="1" dirty="0">
                <a:latin typeface="Gill Sans Nova" panose="020B0604020202020204" pitchFamily="34" charset="0"/>
                <a:cs typeface="Aparajita" panose="020B0502040204020203" pitchFamily="18" charset="0"/>
              </a:rPr>
              <a:t>FAQ </a:t>
            </a:r>
            <a:r>
              <a:rPr lang="ru-RU" b="1" dirty="0">
                <a:latin typeface="Gill Sans Nova" panose="020B0604020202020204" pitchFamily="34" charset="0"/>
                <a:cs typeface="Aparajita" panose="020B0502040204020203" pitchFamily="18" charset="0"/>
              </a:rPr>
              <a:t>бот</a:t>
            </a:r>
            <a:endParaRPr lang="ru" b="1" dirty="0">
              <a:latin typeface="Gill Sans Nova" panose="020B0604020202020204" pitchFamily="34" charset="0"/>
              <a:cs typeface="Aparajita" panose="020B0502040204020203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869836" cy="1752600"/>
          </a:xfrm>
        </p:spPr>
        <p:txBody>
          <a:bodyPr rtlCol="0"/>
          <a:lstStyle/>
          <a:p>
            <a:pPr rtl="0"/>
            <a:r>
              <a:rPr lang="ru-RU" dirty="0">
                <a:latin typeface="Gill Sans Nova" panose="020B0602020104020203" pitchFamily="34" charset="0"/>
              </a:rPr>
              <a:t>Для абитуриентов бакалавриата НИУ ВШЭ</a:t>
            </a:r>
            <a:endParaRPr lang="ru" dirty="0">
              <a:latin typeface="Gill Sans Nova" panose="020B06020201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53630D5-B7F4-4C38-AFAA-9FBB3CF8DF53}"/>
              </a:ext>
            </a:extLst>
          </p:cNvPr>
          <p:cNvSpPr/>
          <p:nvPr/>
        </p:nvSpPr>
        <p:spPr>
          <a:xfrm>
            <a:off x="1625176" y="4368800"/>
            <a:ext cx="6847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Team Go</a:t>
            </a:r>
            <a:r>
              <a:rPr lang="ru-RU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(Команда 11)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AA0A00-3FE1-48AA-86C7-49010B25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ill Sans Nova" panose="020B0602020104020203" pitchFamily="34" charset="0"/>
              </a:rPr>
              <a:t>Функциональные требования</a:t>
            </a:r>
            <a:endParaRPr lang="en-US" sz="5400" b="1" dirty="0">
              <a:latin typeface="Gill Sans Nova" panose="020B06020201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077DB-B022-4DB3-8077-27AB9050F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4462272"/>
          </a:xfrm>
        </p:spPr>
        <p:txBody>
          <a:bodyPr>
            <a:normAutofit lnSpcReduction="10000"/>
          </a:bodyPr>
          <a:lstStyle/>
          <a:p>
            <a:r>
              <a:rPr lang="ru-RU" dirty="0">
                <a:latin typeface="Gill Sans Nova" panose="020B0602020104020203" pitchFamily="34" charset="0"/>
              </a:rPr>
              <a:t>Программа должна распознавать вопросы, написанные на кириллице</a:t>
            </a:r>
          </a:p>
          <a:p>
            <a:r>
              <a:rPr lang="ru-RU" dirty="0">
                <a:latin typeface="Gill Sans Nova" panose="020B0602020104020203" pitchFamily="34" charset="0"/>
              </a:rPr>
              <a:t>Программа должна быть доступна для внедрения в соцсети, мессенджеры</a:t>
            </a:r>
          </a:p>
          <a:p>
            <a:r>
              <a:rPr lang="ru-RU" dirty="0">
                <a:latin typeface="Gill Sans Nova" panose="020B0602020104020203" pitchFamily="34" charset="0"/>
              </a:rPr>
              <a:t>Программа должна быстро и правильно отвечать на вопросы </a:t>
            </a:r>
          </a:p>
          <a:p>
            <a:r>
              <a:rPr lang="ru-RU" dirty="0">
                <a:latin typeface="Gill Sans Nova" panose="020B0602020104020203" pitchFamily="34" charset="0"/>
              </a:rPr>
              <a:t>Программа должна работать стабильно</a:t>
            </a:r>
          </a:p>
          <a:p>
            <a:r>
              <a:rPr lang="ru-RU" dirty="0">
                <a:latin typeface="Gill Sans Nova" panose="020B0602020104020203" pitchFamily="34" charset="0"/>
              </a:rPr>
              <a:t>Предоставление инструкции по эксплуатации</a:t>
            </a:r>
          </a:p>
          <a:p>
            <a:r>
              <a:rPr lang="ru-RU" dirty="0">
                <a:latin typeface="Gill Sans Nova" panose="020B0602020104020203" pitchFamily="34" charset="0"/>
              </a:rPr>
              <a:t>Предоставление прав Администратора для доступа к базе данных из пользовательского интерфейса</a:t>
            </a:r>
            <a:endParaRPr lang="en-US" dirty="0">
              <a:latin typeface="Gill Sans Nova" panose="020B0602020104020203" pitchFamily="34" charset="0"/>
            </a:endParaRPr>
          </a:p>
          <a:p>
            <a:endParaRPr lang="en-US" dirty="0">
              <a:latin typeface="Gill Sans Nova" panose="020B0602020104020203" pitchFamily="34" charset="0"/>
            </a:endParaRPr>
          </a:p>
          <a:p>
            <a:endParaRPr lang="en-US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31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FA42D1-D758-4798-BB61-621701A5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ill Sans Nova" panose="020B0602020104020203" pitchFamily="34" charset="0"/>
              </a:rPr>
              <a:t>Риски</a:t>
            </a:r>
            <a:endParaRPr lang="en-US" sz="5400" b="1" dirty="0">
              <a:latin typeface="Gill Sans Nova" panose="020B06020201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EA5F68-44AE-4AF5-AC34-95C53ED3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Gill Sans Nova" panose="020B0602020104020203" pitchFamily="34" charset="0"/>
              </a:rPr>
              <a:t>Возможность неправильного ответа на вопрос</a:t>
            </a:r>
            <a:r>
              <a:rPr lang="en-US" dirty="0">
                <a:latin typeface="Gill Sans Nova" panose="020B0602020104020203" pitchFamily="34" charset="0"/>
              </a:rPr>
              <a:t>:</a:t>
            </a:r>
          </a:p>
          <a:p>
            <a:pPr marL="377886" lvl="1" indent="0">
              <a:buNone/>
            </a:pPr>
            <a:r>
              <a:rPr lang="ru-RU" dirty="0">
                <a:latin typeface="Gill Sans Nova" panose="020B0602020104020203" pitchFamily="34" charset="0"/>
              </a:rPr>
              <a:t>риск подтвердился – программа неверно отвечает на вопрос, который отсутствует в базе</a:t>
            </a:r>
          </a:p>
          <a:p>
            <a:r>
              <a:rPr lang="ru-RU" dirty="0">
                <a:latin typeface="Gill Sans Nova" panose="020B0602020104020203" pitchFamily="34" charset="0"/>
              </a:rPr>
              <a:t>Ограничение к заграничным интернет-ресурсам на государственном уровне</a:t>
            </a:r>
            <a:r>
              <a:rPr lang="en-US" dirty="0">
                <a:latin typeface="Gill Sans Nova" panose="020B0602020104020203" pitchFamily="34" charset="0"/>
              </a:rPr>
              <a:t>:</a:t>
            </a:r>
          </a:p>
          <a:p>
            <a:pPr marL="377886" lvl="1" indent="0">
              <a:buNone/>
            </a:pPr>
            <a:r>
              <a:rPr lang="ru-RU" dirty="0">
                <a:latin typeface="Gill Sans Nova" panose="020B0602020104020203" pitchFamily="34" charset="0"/>
              </a:rPr>
              <a:t>риск подтвердился – бот в </a:t>
            </a:r>
            <a:r>
              <a:rPr lang="en-US" dirty="0">
                <a:latin typeface="Gill Sans Nova" panose="020B0602020104020203" pitchFamily="34" charset="0"/>
              </a:rPr>
              <a:t>Telegram-</a:t>
            </a:r>
            <a:r>
              <a:rPr lang="ru-RU" dirty="0">
                <a:latin typeface="Gill Sans Nova" panose="020B0602020104020203" pitchFamily="34" charset="0"/>
              </a:rPr>
              <a:t>мессенджере не может работать без использования </a:t>
            </a:r>
            <a:r>
              <a:rPr lang="en-US" dirty="0">
                <a:latin typeface="Gill Sans Nova" panose="020B0602020104020203" pitchFamily="34" charset="0"/>
              </a:rPr>
              <a:t>VPN</a:t>
            </a:r>
          </a:p>
          <a:p>
            <a:endParaRPr lang="ru-RU" dirty="0">
              <a:latin typeface="Gill Sans Nova" panose="020B0602020104020203" pitchFamily="34" charset="0"/>
            </a:endParaRPr>
          </a:p>
          <a:p>
            <a:endParaRPr lang="ru-RU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4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27D9-B7F9-4277-B75E-059CF2201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876" y="692696"/>
            <a:ext cx="4371473" cy="1223963"/>
          </a:xfrm>
        </p:spPr>
        <p:txBody>
          <a:bodyPr/>
          <a:lstStyle/>
          <a:p>
            <a:r>
              <a:rPr lang="ru-RU" b="1" dirty="0"/>
              <a:t>Архитектура проекта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035B8-0617-4543-A8E9-1D6A25B1D6C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16" y="23976"/>
            <a:ext cx="5184576" cy="683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3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9486E-0395-4F20-B539-D5BBE23A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116632"/>
            <a:ext cx="10360501" cy="1223963"/>
          </a:xfrm>
        </p:spPr>
        <p:txBody>
          <a:bodyPr/>
          <a:lstStyle/>
          <a:p>
            <a:r>
              <a:rPr lang="ru-RU" b="1" dirty="0">
                <a:latin typeface="Gill Sans Nova" panose="020B0602020104020203" pitchFamily="34" charset="0"/>
              </a:rPr>
              <a:t>Диаграмма потоков данных</a:t>
            </a:r>
            <a:endParaRPr lang="en-US" b="1" dirty="0">
              <a:latin typeface="Gill Sans Nova" panose="020B0602020104020203" pitchFamily="34" charset="0"/>
            </a:endParaRPr>
          </a:p>
        </p:txBody>
      </p:sp>
      <p:pic>
        <p:nvPicPr>
          <p:cNvPr id="5" name="Picture 8" descr="/var/folders/m5/lvk56c7915q0lx8lcqhx1v440000gn/T/com.microsoft.Word/WebArchiveCopyPasteTempFiles/Y86BQTb2stg.jpg">
            <a:extLst>
              <a:ext uri="{FF2B5EF4-FFF2-40B4-BE49-F238E27FC236}">
                <a16:creationId xmlns:a16="http://schemas.microsoft.com/office/drawing/2014/main" id="{F093880E-081A-42D1-8C75-AF5455918CF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852" y="1484784"/>
            <a:ext cx="7776864" cy="475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7" descr="/var/folders/m5/lvk56c7915q0lx8lcqhx1v440000gn/T/com.microsoft.Word/WebArchiveCopyPasteTempFiles/c_X5CGWADJM.jpg">
            <a:extLst>
              <a:ext uri="{FF2B5EF4-FFF2-40B4-BE49-F238E27FC236}">
                <a16:creationId xmlns:a16="http://schemas.microsoft.com/office/drawing/2014/main" id="{6C2E91C9-ADED-4B40-A7CE-CBF6D2BCB01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740" y="2832936"/>
            <a:ext cx="2960979" cy="220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985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17948" y="476672"/>
            <a:ext cx="9193636" cy="1220934"/>
          </a:xfrm>
        </p:spPr>
        <p:txBody>
          <a:bodyPr rtlCol="0"/>
          <a:lstStyle/>
          <a:p>
            <a:pPr rtl="0"/>
            <a:r>
              <a:rPr lang="en-US" b="1" dirty="0">
                <a:latin typeface="Gill Sans Nova" panose="020B0602020104020203" pitchFamily="34" charset="0"/>
              </a:rPr>
              <a:t>Word2vec</a:t>
            </a:r>
            <a:endParaRPr lang="ru" b="1" dirty="0">
              <a:latin typeface="Gill Sans Nova" panose="020B0602020104020203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BBFE62-1CC4-4BEB-980D-35B579925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766" y="1903328"/>
            <a:ext cx="5333631" cy="4000223"/>
          </a:xfrm>
          <a:prstGeom prst="rect">
            <a:avLst/>
          </a:prstGeom>
        </p:spPr>
      </p:pic>
      <p:pic>
        <p:nvPicPr>
          <p:cNvPr id="2050" name="Picture 2" descr="https://storage.googleapis.com/google-code-archive/v2/code.google.com/word2vec/logo.png">
            <a:extLst>
              <a:ext uri="{FF2B5EF4-FFF2-40B4-BE49-F238E27FC236}">
                <a16:creationId xmlns:a16="http://schemas.microsoft.com/office/drawing/2014/main" id="{C21364B9-9042-4AD2-8EE4-237D0641B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868" y="908720"/>
            <a:ext cx="626246" cy="62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0A801A9-AE73-4C78-BCAA-F9E293CCD699}"/>
              </a:ext>
            </a:extLst>
          </p:cNvPr>
          <p:cNvSpPr/>
          <p:nvPr/>
        </p:nvSpPr>
        <p:spPr>
          <a:xfrm>
            <a:off x="1053852" y="2598003"/>
            <a:ext cx="51430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Gill Sans Nova" panose="020B0602020104020203" pitchFamily="34" charset="0"/>
              </a:rPr>
              <a:t>Быстрое обучение и </a:t>
            </a:r>
            <a:r>
              <a:rPr lang="ru-RU" dirty="0" err="1">
                <a:latin typeface="Gill Sans Nova" panose="020B0602020104020203" pitchFamily="34" charset="0"/>
              </a:rPr>
              <a:t>дообучение</a:t>
            </a:r>
            <a:endParaRPr lang="ru-RU" dirty="0">
              <a:latin typeface="Gill Sans Nova" panose="020B06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Gill Sans Nova" panose="020B0602020104020203" pitchFamily="34" charset="0"/>
              </a:rPr>
              <a:t>Наличие реализации в </a:t>
            </a:r>
            <a:r>
              <a:rPr lang="en-US" dirty="0">
                <a:latin typeface="Gill Sans Nova" panose="020B0602020104020203" pitchFamily="34" charset="0"/>
              </a:rPr>
              <a:t>open-source</a:t>
            </a:r>
            <a:endParaRPr lang="ru-RU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ru-RU" sz="5400" b="1" dirty="0">
                <a:latin typeface="Gill Sans Nova" panose="020B0602020104020203" pitchFamily="34" charset="0"/>
              </a:rPr>
              <a:t>Используемые технологии</a:t>
            </a:r>
            <a:endParaRPr lang="ru" sz="5400" b="1" dirty="0">
              <a:latin typeface="Gill Sans Nova" panose="020B0602020104020203" pitchFamily="34" charset="0"/>
            </a:endParaRPr>
          </a:p>
        </p:txBody>
      </p:sp>
      <p:pic>
        <p:nvPicPr>
          <p:cNvPr id="1027" name="Picture 3" descr="ÐÐ°ÑÑÐ¸Ð½ÐºÐ¸ Ð¿Ð¾ Ð·Ð°Ð¿ÑÐ¾ÑÑ Gensim">
            <a:extLst>
              <a:ext uri="{FF2B5EF4-FFF2-40B4-BE49-F238E27FC236}">
                <a16:creationId xmlns:a16="http://schemas.microsoft.com/office/drawing/2014/main" id="{F99F2445-C4AC-4209-96D0-7F4E5C851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61" y="1781051"/>
            <a:ext cx="300990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ÐÐ°ÑÑÐ¸Ð½ÐºÐ¸ Ð¿Ð¾ Ð·Ð°Ð¿ÑÐ¾ÑÑ ufal.udpipe python">
            <a:extLst>
              <a:ext uri="{FF2B5EF4-FFF2-40B4-BE49-F238E27FC236}">
                <a16:creationId xmlns:a16="http://schemas.microsoft.com/office/drawing/2014/main" id="{BAC65ED8-66B6-49F3-BD53-1881C822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722" y="1656789"/>
            <a:ext cx="1968502" cy="19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ÐÐ°ÑÑÐ¸Ð½ÐºÐ¸ Ð¿Ð¾ Ð·Ð°Ð¿ÑÐ¾ÑÑ python">
            <a:extLst>
              <a:ext uri="{FF2B5EF4-FFF2-40B4-BE49-F238E27FC236}">
                <a16:creationId xmlns:a16="http://schemas.microsoft.com/office/drawing/2014/main" id="{D902C4E2-8196-4DB8-8553-9CC4B597B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585" y="2470221"/>
            <a:ext cx="2925232" cy="292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ÐÐ°ÑÑÐ¸Ð½ÐºÐ¸ Ð¿Ð¾ Ð·Ð°Ð¿ÑÐ¾ÑÑ c#">
            <a:extLst>
              <a:ext uri="{FF2B5EF4-FFF2-40B4-BE49-F238E27FC236}">
                <a16:creationId xmlns:a16="http://schemas.microsoft.com/office/drawing/2014/main" id="{FA4D697E-3421-43FD-BD05-4923A6F6C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601" y="3010023"/>
            <a:ext cx="1905001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802B80B-7F8B-4DCF-B5C9-28056F47B9E2}"/>
              </a:ext>
            </a:extLst>
          </p:cNvPr>
          <p:cNvSpPr/>
          <p:nvPr/>
        </p:nvSpPr>
        <p:spPr>
          <a:xfrm>
            <a:off x="7520827" y="4216960"/>
            <a:ext cx="3732052" cy="185279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/>
          </a:p>
        </p:txBody>
      </p:sp>
      <p:pic>
        <p:nvPicPr>
          <p:cNvPr id="1041" name="Picture 17" descr="ÐÐ°ÑÑÐ¸Ð½ÐºÐ¸ Ð¿Ð¾ Ð·Ð°Ð¿ÑÐ¾ÑÑ Sqlite">
            <a:extLst>
              <a:ext uri="{FF2B5EF4-FFF2-40B4-BE49-F238E27FC236}">
                <a16:creationId xmlns:a16="http://schemas.microsoft.com/office/drawing/2014/main" id="{1B50B576-E963-4FC6-99F9-28269C3F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427" y="4336233"/>
            <a:ext cx="3196851" cy="151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ÐÐ¾ÑÐ¾Ð¶ÐµÐµ Ð¸Ð·Ð¾Ð±ÑÐ°Ð¶ÐµÐ½Ð¸Ðµ">
            <a:extLst>
              <a:ext uri="{FF2B5EF4-FFF2-40B4-BE49-F238E27FC236}">
                <a16:creationId xmlns:a16="http://schemas.microsoft.com/office/drawing/2014/main" id="{1FEE7BAC-736F-4F86-8293-70AEA5DA8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947" y="4300827"/>
            <a:ext cx="1685062" cy="168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32AB0381-3858-4606-A57A-3089A73D54B7}"/>
              </a:ext>
            </a:extLst>
          </p:cNvPr>
          <p:cNvSpPr/>
          <p:nvPr/>
        </p:nvSpPr>
        <p:spPr>
          <a:xfrm>
            <a:off x="1358601" y="1848941"/>
            <a:ext cx="2160240" cy="797669"/>
          </a:xfrm>
          <a:prstGeom prst="roundRect">
            <a:avLst/>
          </a:prstGeom>
          <a:solidFill>
            <a:schemeClr val="tx1">
              <a:lumMod val="9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Nova" panose="020B0602020104020203" pitchFamily="34" charset="0"/>
              </a:rPr>
              <a:t>RusVectōrēs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0202A-F409-4E9A-AA03-9DF221B9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Nova" panose="020B0602020104020203" pitchFamily="34" charset="0"/>
              </a:rPr>
              <a:t>GIT</a:t>
            </a:r>
            <a:endParaRPr lang="ru-RU" dirty="0">
              <a:latin typeface="Gill Sans Nova" panose="020B0602020104020203" pitchFamily="34" charset="0"/>
            </a:endParaRPr>
          </a:p>
        </p:txBody>
      </p:sp>
      <p:pic>
        <p:nvPicPr>
          <p:cNvPr id="1026" name="Picture 2" descr="https://pp.userapi.com/c849416/v849416714/1539a5/8KUj_Bt7Hlc.jpg">
            <a:extLst>
              <a:ext uri="{FF2B5EF4-FFF2-40B4-BE49-F238E27FC236}">
                <a16:creationId xmlns:a16="http://schemas.microsoft.com/office/drawing/2014/main" id="{96563C37-DA14-481B-ADD0-8BC4750CC3C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648" y="1986156"/>
            <a:ext cx="6833527" cy="1449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pp.userapi.com/c849416/v849416714/153985/HyIfNWOB02I.jpg">
            <a:extLst>
              <a:ext uri="{FF2B5EF4-FFF2-40B4-BE49-F238E27FC236}">
                <a16:creationId xmlns:a16="http://schemas.microsoft.com/office/drawing/2014/main" id="{AB192C94-185A-4B3A-8EE2-0BDD9D9D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298" y="3923248"/>
            <a:ext cx="561022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600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120A3-3A01-4A94-B5CC-916B8302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620688"/>
            <a:ext cx="3816424" cy="1080120"/>
          </a:xfrm>
        </p:spPr>
        <p:txBody>
          <a:bodyPr/>
          <a:lstStyle/>
          <a:p>
            <a:r>
              <a:rPr lang="ru-RU" dirty="0">
                <a:latin typeface="Gill Sans Nova" panose="020B0602020104020203" pitchFamily="34" charset="0"/>
              </a:rPr>
              <a:t>Диаграмма </a:t>
            </a:r>
            <a:r>
              <a:rPr lang="ru-RU" dirty="0" err="1">
                <a:latin typeface="Gill Sans Nova" panose="020B0602020104020203" pitchFamily="34" charset="0"/>
              </a:rPr>
              <a:t>Ганта</a:t>
            </a:r>
            <a:endParaRPr lang="ru-RU" dirty="0">
              <a:latin typeface="Gill Sans Nova" panose="020B0602020104020203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EC9C4A9-F4EC-482A-8A17-EAB916D4AC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58308" y="908720"/>
            <a:ext cx="6877921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4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34EFD8-3960-4925-96C0-0D389BFDC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ill Sans Nova" panose="020B0602020104020203" pitchFamily="34" charset="0"/>
              </a:rPr>
              <a:t>Выученные уроки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CCF046-655C-4404-B418-4ACE7EEFE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77668-2619-4D67-A6B0-8DBF9575D2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CB5B856-622C-4E50-9954-DEA0572BE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C8166D1-A05A-4E6F-ADC0-6976003A277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95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BC10A-4E07-4B42-B8D5-C723759D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Gill Sans Nova" panose="020B0602020104020203" pitchFamily="34" charset="0"/>
              </a:rPr>
              <a:t>Развитие</a:t>
            </a:r>
            <a:r>
              <a:rPr lang="ru-RU" dirty="0"/>
              <a:t>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AF3CA-E0F2-4F48-A523-D2031DE28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latin typeface="Gill Sans Nova" panose="020B0602020104020203" pitchFamily="34" charset="0"/>
              </a:rPr>
              <a:t>Текущие</a:t>
            </a:r>
          </a:p>
          <a:p>
            <a:r>
              <a:rPr lang="ru-RU" dirty="0">
                <a:latin typeface="Gill Sans Nova" panose="020B0602020104020203" pitchFamily="34" charset="0"/>
              </a:rPr>
              <a:t>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C6EE3E-A3E7-4A4D-8273-DB1D2535D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>
                <a:latin typeface="Gill Sans Nova" panose="020B0602020104020203" pitchFamily="34" charset="0"/>
              </a:rPr>
              <a:t>Возможные направления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E97C67-AA56-4C35-89AC-1F21A2A95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14259" y="2819400"/>
            <a:ext cx="5078677" cy="3454400"/>
          </a:xfrm>
        </p:spPr>
        <p:txBody>
          <a:bodyPr/>
          <a:lstStyle/>
          <a:p>
            <a:r>
              <a:rPr lang="ru-RU" dirty="0">
                <a:latin typeface="Gill Sans Nova" panose="020B0602020104020203" pitchFamily="34" charset="0"/>
              </a:rPr>
              <a:t>Поддержка продукта на этапе эксплуатации</a:t>
            </a:r>
          </a:p>
          <a:p>
            <a:pPr marL="0" indent="0">
              <a:buNone/>
            </a:pPr>
            <a:endParaRPr lang="ru-RU" dirty="0">
              <a:latin typeface="Gill Sans Nova" panose="020B0602020104020203" pitchFamily="34" charset="0"/>
            </a:endParaRPr>
          </a:p>
          <a:p>
            <a:endParaRPr lang="ru-RU" dirty="0">
              <a:latin typeface="Gill Sans Nova" panose="020B0602020104020203" pitchFamily="34" charset="0"/>
            </a:endParaRPr>
          </a:p>
          <a:p>
            <a:endParaRPr lang="ru-RU" dirty="0">
              <a:latin typeface="Gill Sans Nova" panose="020B0602020104020203" pitchFamily="34" charset="0"/>
            </a:endParaRP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3F5107F0-51F0-4C87-A64A-5057AC37BE87}"/>
              </a:ext>
            </a:extLst>
          </p:cNvPr>
          <p:cNvSpPr txBox="1">
            <a:spLocks/>
          </p:cNvSpPr>
          <p:nvPr/>
        </p:nvSpPr>
        <p:spPr>
          <a:xfrm>
            <a:off x="6500707" y="2819400"/>
            <a:ext cx="5078677" cy="3454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F71BCDE6-21CF-4274-9CF0-355D75C7A82E}"/>
              </a:ext>
            </a:extLst>
          </p:cNvPr>
          <p:cNvSpPr txBox="1">
            <a:spLocks/>
          </p:cNvSpPr>
          <p:nvPr/>
        </p:nvSpPr>
        <p:spPr>
          <a:xfrm>
            <a:off x="6515830" y="2795394"/>
            <a:ext cx="5078677" cy="3454400"/>
          </a:xfrm>
          <a:prstGeom prst="rect">
            <a:avLst/>
          </a:prstGeom>
        </p:spPr>
        <p:txBody>
          <a:bodyPr vert="horz" lIns="121899" tIns="60949" rIns="121899" bIns="60949" rtlCol="0">
            <a:no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Gill Sans Nova" panose="020B0602020104020203" pitchFamily="34" charset="0"/>
              </a:rPr>
              <a:t>Поддержка абитуриентов магистратуры</a:t>
            </a:r>
          </a:p>
        </p:txBody>
      </p:sp>
    </p:spTree>
    <p:extLst>
      <p:ext uri="{BB962C8B-B14F-4D97-AF65-F5344CB8AC3E}">
        <p14:creationId xmlns:p14="http://schemas.microsoft.com/office/powerpoint/2010/main" val="2282548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1B39B-7E2A-45E1-BF59-07131B39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ill Sans Nova" panose="020B0602020104020203" pitchFamily="34" charset="0"/>
              </a:rPr>
              <a:t>Исполнители</a:t>
            </a:r>
            <a:endParaRPr lang="en-US" sz="5400" b="1" dirty="0">
              <a:latin typeface="Gill Sans Nova" panose="020B06020201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4CD23-8CF7-4AA1-B3CB-26133110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dirty="0"/>
              <a:t>Бабиков Сергей Сергеевич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	Тимлид (Председатель), разработчик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Омельчишина Ольга Владимировна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	Оценщик, разработчик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Таубалдиев Жанибек Талгатулы	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	Исполнитель, разработчик</a:t>
            </a:r>
            <a:endParaRPr lang="en-US" dirty="0"/>
          </a:p>
          <a:p>
            <a:pPr marL="0" indent="0">
              <a:spcBef>
                <a:spcPts val="600"/>
              </a:spcBef>
              <a:buNone/>
            </a:pPr>
            <a:endParaRPr lang="ru-RU" dirty="0"/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Червинский Алексей Леонидович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dirty="0"/>
              <a:t> 	Формирователь, Доводчик, разработчик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0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1229097" y="548680"/>
            <a:ext cx="10360501" cy="1223963"/>
          </a:xfrm>
        </p:spPr>
        <p:txBody>
          <a:bodyPr rtlCol="0">
            <a:normAutofit/>
          </a:bodyPr>
          <a:lstStyle/>
          <a:p>
            <a:pPr rtl="0"/>
            <a:r>
              <a:rPr lang="ru-RU" sz="6000" b="1" dirty="0">
                <a:latin typeface="Gill Sans Nova" panose="020B0602020104020203" pitchFamily="34" charset="0"/>
              </a:rPr>
              <a:t>Зачем?</a:t>
            </a:r>
            <a:endParaRPr lang="en-US" sz="6000" b="1" dirty="0">
              <a:latin typeface="Gill Sans Nova" panose="020B0602020104020203" pitchFamily="34" charset="0"/>
            </a:endParaRPr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229097" y="1844824"/>
            <a:ext cx="10360501" cy="1656184"/>
          </a:xfrm>
        </p:spPr>
        <p:txBody>
          <a:bodyPr rtlCol="0"/>
          <a:lstStyle/>
          <a:p>
            <a:r>
              <a:rPr lang="ru-RU" dirty="0"/>
              <a:t>Снизить нагрузку сотрудников ВШЭ</a:t>
            </a:r>
          </a:p>
          <a:p>
            <a:r>
              <a:rPr lang="ru-RU" dirty="0"/>
              <a:t>Ускорить получение необходимой информации абитуриентам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5" name="Заголовок 12">
            <a:extLst>
              <a:ext uri="{FF2B5EF4-FFF2-40B4-BE49-F238E27FC236}">
                <a16:creationId xmlns:a16="http://schemas.microsoft.com/office/drawing/2014/main" id="{6E8B0509-3B20-4172-BFF7-DC3E4BD94BDA}"/>
              </a:ext>
            </a:extLst>
          </p:cNvPr>
          <p:cNvSpPr txBox="1">
            <a:spLocks/>
          </p:cNvSpPr>
          <p:nvPr/>
        </p:nvSpPr>
        <p:spPr>
          <a:xfrm>
            <a:off x="1229096" y="3501008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Gill Sans Nova" panose="020B0602020104020203" pitchFamily="34" charset="0"/>
              </a:rPr>
              <a:t>Инициатор</a:t>
            </a:r>
            <a:r>
              <a:rPr lang="en-US" sz="4000" b="1" dirty="0">
                <a:latin typeface="Gill Sans Nova" panose="020B0602020104020203" pitchFamily="34" charset="0"/>
              </a:rPr>
              <a:t>:</a:t>
            </a:r>
          </a:p>
          <a:p>
            <a:r>
              <a:rPr lang="ru-RU" sz="3000" dirty="0">
                <a:latin typeface="Gill Sans Nova" panose="020B0602020104020203" pitchFamily="34" charset="0"/>
              </a:rPr>
              <a:t>Отдел по связям с общественностью НИУ ВШЭ</a:t>
            </a:r>
            <a:endParaRPr lang="en-US" sz="3000" dirty="0">
              <a:latin typeface="Gill Sans Nova" panose="020B06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D856A-B543-455C-B691-8C323944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ill Sans Nova" panose="020B0602020104020203" pitchFamily="34" charset="0"/>
              </a:rPr>
              <a:t>Общая информация</a:t>
            </a:r>
            <a:endParaRPr lang="en-US" sz="5400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75CB-B026-4FCC-A111-C86BDB643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6"/>
            <a:ext cx="4947537" cy="4535515"/>
          </a:xfrm>
        </p:spPr>
        <p:txBody>
          <a:bodyPr/>
          <a:lstStyle/>
          <a:p>
            <a:r>
              <a:rPr lang="en-US" dirty="0"/>
              <a:t>FAQ</a:t>
            </a:r>
            <a:r>
              <a:rPr lang="ru-RU" dirty="0"/>
              <a:t>-бот для абитуриентов бакалавриата – чат-бот, позволяющий получить ответы на самые часто задаваемые вопросы абитуриентов бакалавриата.</a:t>
            </a:r>
          </a:p>
        </p:txBody>
      </p:sp>
      <p:pic>
        <p:nvPicPr>
          <p:cNvPr id="5" name="Picture 2" descr="https://sun1-9.userapi.com/c850624/v850624077/cfb3b/wBlOiZdZ5-Y.jpg">
            <a:extLst>
              <a:ext uri="{FF2B5EF4-FFF2-40B4-BE49-F238E27FC236}">
                <a16:creationId xmlns:a16="http://schemas.microsoft.com/office/drawing/2014/main" id="{745EDD98-CDE3-463D-B001-45743BFFE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420" y="1358737"/>
            <a:ext cx="2970580" cy="528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s://pp.userapi.com/c845019/v845019901/1b84bb/lAisNEeaeRM.jpg">
            <a:extLst>
              <a:ext uri="{FF2B5EF4-FFF2-40B4-BE49-F238E27FC236}">
                <a16:creationId xmlns:a16="http://schemas.microsoft.com/office/drawing/2014/main" id="{1E5511E8-1742-4EAB-8EA5-D28847DF3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000" y="1358737"/>
            <a:ext cx="2970580" cy="528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81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5357712C-3D11-4545-B7B8-40D26E5B2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01797"/>
            <a:ext cx="10360501" cy="2519291"/>
          </a:xfrm>
        </p:spPr>
        <p:txBody>
          <a:bodyPr>
            <a:normAutofit/>
          </a:bodyPr>
          <a:lstStyle/>
          <a:p>
            <a:r>
              <a:rPr lang="ru-RU" dirty="0"/>
              <a:t>Множество вопросов, на каждый из которых нужно ответить</a:t>
            </a:r>
          </a:p>
          <a:p>
            <a:r>
              <a:rPr lang="ru-RU" dirty="0"/>
              <a:t>Вопросы имеют много лишней информации</a:t>
            </a:r>
          </a:p>
          <a:p>
            <a:r>
              <a:rPr lang="ru-RU" dirty="0"/>
              <a:t>Каждый похожий вопрос отнимает время</a:t>
            </a:r>
          </a:p>
          <a:p>
            <a:r>
              <a:rPr lang="ru-RU" dirty="0"/>
              <a:t>Вопросы повторяются</a:t>
            </a:r>
          </a:p>
          <a:p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A486409-B1B6-44C3-B57D-94D92B8F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ill Sans Nova" panose="020B0602020104020203" pitchFamily="34" charset="0"/>
              </a:rPr>
              <a:t>Проблемы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181B22-6C7B-4F01-B4C7-629625C49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502" y="4253066"/>
            <a:ext cx="9041796" cy="9793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FFCC85-3926-4F77-AC2E-9834385F6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02" y="5445224"/>
            <a:ext cx="50292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6577D9-D5FE-45D5-B90E-EABAB9FAA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ill Sans Nova" panose="020B0602020104020203" pitchFamily="34" charset="0"/>
              </a:rPr>
              <a:t>Задача</a:t>
            </a:r>
            <a:endParaRPr lang="en-US" sz="5400" b="1" dirty="0">
              <a:latin typeface="Gill Sans Nova" panose="020B06020201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1B619-036E-41B5-82A8-F13FBD946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должна уметь распознавать вопросы в разных формах (вопросы можно задать разным способом)</a:t>
            </a:r>
          </a:p>
          <a:p>
            <a:r>
              <a:rPr lang="ru-RU" dirty="0"/>
              <a:t>Программа должна давать соответствующие ответы на вопросы</a:t>
            </a:r>
          </a:p>
          <a:p>
            <a:r>
              <a:rPr lang="ru-RU" dirty="0"/>
              <a:t>Программа должна работать быстро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2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238E3-495F-44D4-9FA7-51CBE719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764704"/>
            <a:ext cx="10360501" cy="1223963"/>
          </a:xfrm>
        </p:spPr>
        <p:txBody>
          <a:bodyPr>
            <a:noAutofit/>
          </a:bodyPr>
          <a:lstStyle/>
          <a:p>
            <a:r>
              <a:rPr lang="ru-RU" sz="5400" b="1" dirty="0">
                <a:latin typeface="Gill Sans Nova" panose="020B0602020104020203" pitchFamily="34" charset="0"/>
              </a:rPr>
              <a:t>Планируемый сценарий работы с продуктом</a:t>
            </a:r>
            <a:endParaRPr lang="en-US" sz="5400" b="1" dirty="0">
              <a:latin typeface="Gill Sans Nova" panose="020B06020201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55B062-5F68-4D92-A468-F6AA04419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2369336"/>
            <a:ext cx="10360501" cy="4462272"/>
          </a:xfrm>
        </p:spPr>
        <p:txBody>
          <a:bodyPr/>
          <a:lstStyle/>
          <a:p>
            <a:r>
              <a:rPr lang="ru-RU" dirty="0"/>
              <a:t>Пользователь использует программу (бота) в социальной сети</a:t>
            </a:r>
            <a:r>
              <a:rPr lang="en-US" dirty="0"/>
              <a:t>/</a:t>
            </a:r>
            <a:r>
              <a:rPr lang="ru-RU" dirty="0"/>
              <a:t>мессенджере для получения ответа на свой вопрос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97868" y="1955871"/>
            <a:ext cx="5078677" cy="3333867"/>
          </a:xfrm>
        </p:spPr>
        <p:txBody>
          <a:bodyPr rtlCol="0"/>
          <a:lstStyle/>
          <a:p>
            <a:pPr rtl="0"/>
            <a:r>
              <a:rPr lang="ru-RU" dirty="0">
                <a:latin typeface="Gill Sans Nova" panose="020B0602020104020203" pitchFamily="34" charset="0"/>
              </a:rPr>
              <a:t>Понимает формы русского языка</a:t>
            </a:r>
            <a:endParaRPr lang="ru" dirty="0">
              <a:latin typeface="Gill Sans Nova" panose="020B0602020104020203" pitchFamily="34" charset="0"/>
            </a:endParaRPr>
          </a:p>
          <a:p>
            <a:pPr rtl="0"/>
            <a:r>
              <a:rPr lang="ru-RU" dirty="0">
                <a:latin typeface="Gill Sans Nova" panose="020B0602020104020203" pitchFamily="34" charset="0"/>
              </a:rPr>
              <a:t>Выдает ответ на вопрос</a:t>
            </a:r>
          </a:p>
          <a:p>
            <a:pPr rtl="0"/>
            <a:r>
              <a:rPr lang="ru-RU" dirty="0">
                <a:latin typeface="Gill Sans Nova" panose="020B0602020104020203" pitchFamily="34" charset="0"/>
              </a:rPr>
              <a:t>Может дополнять базу вопросов-ответов</a:t>
            </a:r>
            <a:endParaRPr lang="ru" dirty="0">
              <a:latin typeface="Gill Sans Nova" panose="020B0602020104020203" pitchFamily="34" charset="0"/>
            </a:endParaRPr>
          </a:p>
          <a:p>
            <a:pPr rtl="0"/>
            <a:r>
              <a:rPr lang="ru-RU" dirty="0">
                <a:latin typeface="Gill Sans Nova" panose="020B0602020104020203" pitchFamily="34" charset="0"/>
              </a:rPr>
              <a:t>Работает автономно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5CAB4B-A649-4738-98E8-27BD7D548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492" y="2204864"/>
            <a:ext cx="4680520" cy="2835883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313114B-9D11-48E4-8FF1-8C6C74ECE84B}"/>
              </a:ext>
            </a:extLst>
          </p:cNvPr>
          <p:cNvSpPr/>
          <p:nvPr/>
        </p:nvSpPr>
        <p:spPr>
          <a:xfrm>
            <a:off x="1341884" y="476672"/>
            <a:ext cx="952671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latin typeface="Gill Sans Nova" panose="020B0602020104020203" pitchFamily="34" charset="0"/>
              </a:rPr>
              <a:t>HSE FAQ </a:t>
            </a:r>
            <a:r>
              <a:rPr lang="ru-RU" sz="5400" b="1" dirty="0">
                <a:latin typeface="Gill Sans Nova" panose="020B0602020104020203" pitchFamily="34" charset="0"/>
              </a:rPr>
              <a:t>для абитуриентов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BC06-2128-4D71-8D7D-41C69ECDA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b="1" dirty="0">
                <a:latin typeface="Gill Sans Nova" panose="020B0602020104020203" pitchFamily="34" charset="0"/>
              </a:rPr>
              <a:t>Анализ конкурентов</a:t>
            </a:r>
            <a:endParaRPr lang="en-US" sz="5400" b="1" dirty="0">
              <a:latin typeface="Gill Sans Nova" panose="020B06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68AE-B19E-4163-85CD-408C5E8920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>
            <a:normAutofit lnSpcReduction="10000"/>
          </a:bodyPr>
          <a:lstStyle/>
          <a:p>
            <a:pPr lvl="0"/>
            <a:r>
              <a:rPr lang="ru-RU" u="sng" dirty="0">
                <a:latin typeface="Gill Sans Nova" panose="020B0602020104020203" pitchFamily="34" charset="0"/>
              </a:rPr>
              <a:t>Прямые конкуренты </a:t>
            </a:r>
            <a:r>
              <a:rPr lang="ru-RU" dirty="0">
                <a:latin typeface="Gill Sans Nova" panose="020B0602020104020203" pitchFamily="34" charset="0"/>
              </a:rPr>
              <a:t>отсутствуют ввиду узкой темы.</a:t>
            </a:r>
            <a:endParaRPr lang="en-US" dirty="0">
              <a:latin typeface="Gill Sans Nova" panose="020B0602020104020203" pitchFamily="34" charset="0"/>
            </a:endParaRPr>
          </a:p>
          <a:p>
            <a:pPr lvl="0"/>
            <a:r>
              <a:rPr lang="ru-RU" u="sng" dirty="0">
                <a:latin typeface="Gill Sans Nova" panose="020B0602020104020203" pitchFamily="34" charset="0"/>
              </a:rPr>
              <a:t>Косвенные конкуренты</a:t>
            </a:r>
            <a:r>
              <a:rPr lang="en-US" u="sng" dirty="0">
                <a:latin typeface="Gill Sans Nova" panose="020B0602020104020203" pitchFamily="34" charset="0"/>
              </a:rPr>
              <a:t>:</a:t>
            </a:r>
            <a:endParaRPr lang="en-US" dirty="0">
              <a:latin typeface="Gill Sans Nova" panose="020B0602020104020203" pitchFamily="34" charset="0"/>
            </a:endParaRPr>
          </a:p>
          <a:p>
            <a:pPr lvl="1"/>
            <a:r>
              <a:rPr lang="ru-RU" dirty="0">
                <a:latin typeface="Gill Sans Nova" panose="020B0602020104020203" pitchFamily="34" charset="0"/>
              </a:rPr>
              <a:t>Подслушано НИУ ВШЭ (и его аналоги):</a:t>
            </a:r>
            <a:endParaRPr lang="en-US" dirty="0">
              <a:latin typeface="Gill Sans Nova" panose="020B0602020104020203" pitchFamily="34" charset="0"/>
            </a:endParaRPr>
          </a:p>
          <a:p>
            <a:pPr lvl="3"/>
            <a:r>
              <a:rPr lang="ru-RU" dirty="0">
                <a:latin typeface="Gill Sans Nova" panose="020B0602020104020203" pitchFamily="34" charset="0"/>
              </a:rPr>
              <a:t>Имеют существенный недостаток: ответ с высокой вероятностью можно получить неточный, неправильный или вовсе его не получить</a:t>
            </a:r>
            <a:endParaRPr lang="en-US" dirty="0">
              <a:latin typeface="Gill Sans Nova" panose="020B0602020104020203" pitchFamily="34" charset="0"/>
            </a:endParaRPr>
          </a:p>
          <a:p>
            <a:pPr lvl="3"/>
            <a:r>
              <a:rPr lang="ru-RU" dirty="0">
                <a:latin typeface="Gill Sans Nova" panose="020B0602020104020203" pitchFamily="34" charset="0"/>
              </a:rPr>
              <a:t>Администраторы не заинтересованы в минимизации повторяющегося контента</a:t>
            </a:r>
            <a:endParaRPr lang="en-US" dirty="0">
              <a:latin typeface="Gill Sans Nova" panose="020B0602020104020203" pitchFamily="34" charset="0"/>
            </a:endParaRPr>
          </a:p>
          <a:p>
            <a:pPr lvl="0"/>
            <a:r>
              <a:rPr lang="ru-RU" u="sng" dirty="0">
                <a:latin typeface="Gill Sans Nova" panose="020B0602020104020203" pitchFamily="34" charset="0"/>
              </a:rPr>
              <a:t>Потенциальные конкуренты</a:t>
            </a:r>
            <a:r>
              <a:rPr lang="en-US" dirty="0">
                <a:latin typeface="Gill Sans Nova" panose="020B0602020104020203" pitchFamily="34" charset="0"/>
              </a:rPr>
              <a:t>: 	</a:t>
            </a:r>
          </a:p>
          <a:p>
            <a:pPr lvl="1"/>
            <a:r>
              <a:rPr lang="ru-RU" dirty="0">
                <a:latin typeface="Gill Sans Nova" panose="020B0602020104020203" pitchFamily="34" charset="0"/>
              </a:rPr>
              <a:t>Программы, реализующие машинное обучение и которые можно обучить на любых типах данных</a:t>
            </a:r>
            <a:endParaRPr lang="en-US" dirty="0">
              <a:latin typeface="Gill Sans Nova" panose="020B0602020104020203" pitchFamily="34" charset="0"/>
            </a:endParaRPr>
          </a:p>
          <a:p>
            <a:pPr lvl="3"/>
            <a:r>
              <a:rPr lang="ru-RU" dirty="0">
                <a:latin typeface="Gill Sans Nova" panose="020B0602020104020203" pitchFamily="34" charset="0"/>
              </a:rPr>
              <a:t>В данном случае остается необходимость создания пользовательского интерфейса и необходимость отладки</a:t>
            </a:r>
            <a:endParaRPr lang="en-US" dirty="0">
              <a:latin typeface="Gill Sans Nova" panose="020B0602020104020203" pitchFamily="34" charset="0"/>
            </a:endParaRPr>
          </a:p>
          <a:p>
            <a:endParaRPr lang="en-US" dirty="0">
              <a:latin typeface="Gill Sans Nova" panose="020B0602020104020203" pitchFamily="34" charset="0"/>
            </a:endParaRPr>
          </a:p>
        </p:txBody>
      </p:sp>
      <p:pic>
        <p:nvPicPr>
          <p:cNvPr id="4" name="Picture 2" descr="https://pp.userapi.com/c846217/v846217177/f55f/4MbrAfICZtU.jpg">
            <a:extLst>
              <a:ext uri="{FF2B5EF4-FFF2-40B4-BE49-F238E27FC236}">
                <a16:creationId xmlns:a16="http://schemas.microsoft.com/office/drawing/2014/main" id="{3BE4847B-945A-4BE1-A0D9-606F114D4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796" y="512845"/>
            <a:ext cx="2388069" cy="2388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1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хнический стиль 16 х 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48_TF02787990_TF02787990" id="{F8D9DA57-5005-4B4A-9EBB-6B6F0065B24A}" vid="{9FC5A353-BEB4-4811-B54D-34ADFAF3E06D}"/>
    </a:ext>
  </a:extLst>
</a:theme>
</file>

<file path=ppt/theme/theme2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360</TotalTime>
  <Words>501</Words>
  <Application>Microsoft Office PowerPoint</Application>
  <PresentationFormat>Произвольный</PresentationFormat>
  <Paragraphs>111</Paragraphs>
  <Slides>19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Gill Sans Nova</vt:lpstr>
      <vt:lpstr>Технический стиль 16 х 9</vt:lpstr>
      <vt:lpstr>FAQ бот</vt:lpstr>
      <vt:lpstr>Исполнители</vt:lpstr>
      <vt:lpstr>Зачем?</vt:lpstr>
      <vt:lpstr>Общая информация</vt:lpstr>
      <vt:lpstr>Проблемы</vt:lpstr>
      <vt:lpstr>Задача</vt:lpstr>
      <vt:lpstr>Планируемый сценарий работы с продуктом</vt:lpstr>
      <vt:lpstr>Презентация PowerPoint</vt:lpstr>
      <vt:lpstr>Анализ конкурентов</vt:lpstr>
      <vt:lpstr>Функциональные требования</vt:lpstr>
      <vt:lpstr>Риски</vt:lpstr>
      <vt:lpstr>Архитектура проекта</vt:lpstr>
      <vt:lpstr>Диаграмма потоков данных</vt:lpstr>
      <vt:lpstr>Word2vec</vt:lpstr>
      <vt:lpstr>Используемые технологии</vt:lpstr>
      <vt:lpstr>GIT</vt:lpstr>
      <vt:lpstr>Диаграмма Ганта</vt:lpstr>
      <vt:lpstr>Выученные уроки</vt:lpstr>
      <vt:lpstr>Развитие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FAQ бот</dc:title>
  <dc:creator>Ольга Омельчишина</dc:creator>
  <cp:lastModifiedBy>Ольга Омельчишина</cp:lastModifiedBy>
  <cp:revision>33</cp:revision>
  <dcterms:created xsi:type="dcterms:W3CDTF">2019-03-01T17:38:46Z</dcterms:created>
  <dcterms:modified xsi:type="dcterms:W3CDTF">2019-03-16T09:30:13Z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