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 SemiBold"/>
      <p:regular r:id="rId7"/>
      <p:bold r:id="rId8"/>
      <p:italic r:id="rId9"/>
      <p:boldItalic r:id="rId10"/>
    </p:embeddedFont>
    <p:embeddedFont>
      <p:font typeface="Montserrat Medium"/>
      <p:regular r:id="rId11"/>
      <p:bold r:id="rId12"/>
      <p:italic r:id="rId13"/>
      <p:boldItalic r:id="rId14"/>
    </p:embeddedFon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Medium-regular.fntdata"/><Relationship Id="rId10" Type="http://schemas.openxmlformats.org/officeDocument/2006/relationships/font" Target="fonts/MontserratSemiBold-boldItalic.fntdata"/><Relationship Id="rId13" Type="http://schemas.openxmlformats.org/officeDocument/2006/relationships/font" Target="fonts/MontserratMedium-italic.fntdata"/><Relationship Id="rId12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SemiBold-italic.fntdata"/><Relationship Id="rId15" Type="http://schemas.openxmlformats.org/officeDocument/2006/relationships/font" Target="fonts/OldStandardTT-regular.fntdata"/><Relationship Id="rId14" Type="http://schemas.openxmlformats.org/officeDocument/2006/relationships/font" Target="fonts/MontserratMedium-boldItalic.fntdata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SemiBold-regular.fntdata"/><Relationship Id="rId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12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52400" y="926975"/>
            <a:ext cx="8883300" cy="70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FFFFFF"/>
                </a:solidFill>
              </a:rPr>
              <a:t>Abstract</a:t>
            </a:r>
            <a:r>
              <a:rPr lang="en" sz="750">
                <a:solidFill>
                  <a:srgbClr val="FFFFFF"/>
                </a:solidFill>
              </a:rPr>
              <a:t>: Criminals often take advantage of information silos to hide from the view of the law. Information silos in this context are described as </a:t>
            </a:r>
            <a:r>
              <a:rPr lang="en" sz="750">
                <a:solidFill>
                  <a:srgbClr val="FFFFFF"/>
                </a:solidFill>
              </a:rPr>
              <a:t>rigid</a:t>
            </a:r>
            <a:r>
              <a:rPr lang="en" sz="750">
                <a:solidFill>
                  <a:srgbClr val="FFFFFF"/>
                </a:solidFill>
              </a:rPr>
              <a:t> or compartmentalized structures and the current communication structures of police departments are often plagued by them. These silos are </a:t>
            </a:r>
            <a:r>
              <a:rPr lang="en" sz="750">
                <a:solidFill>
                  <a:srgbClr val="FFFFFF"/>
                </a:solidFill>
              </a:rPr>
              <a:t>combated</a:t>
            </a:r>
            <a:r>
              <a:rPr lang="en" sz="750">
                <a:solidFill>
                  <a:srgbClr val="FFFFFF"/>
                </a:solidFill>
              </a:rPr>
              <a:t> by the secure messaging services provided by IMPaCT Intell. A key feature IMPaCT Intell wishes to implement is the speedy dissemination of information. In recent years, advancement in machine learning models have allowed for natural language processing at a near human level. We have utilized open source Python tools to implement and train an abstractive </a:t>
            </a:r>
            <a:r>
              <a:rPr lang="en" sz="750">
                <a:solidFill>
                  <a:srgbClr val="FFFFFF"/>
                </a:solidFill>
              </a:rPr>
              <a:t>summarization tool that will aid police departments in quickly sending information by summarizing text channels.</a:t>
            </a:r>
            <a:endParaRPr sz="75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5400000">
            <a:off x="-805050" y="38370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SEQUENCE </a:t>
            </a:r>
            <a:r>
              <a:rPr lang="en" sz="1300"/>
              <a:t>DIAGRAM</a:t>
            </a:r>
            <a:endParaRPr sz="13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88" y="3105200"/>
            <a:ext cx="3344574" cy="18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30775" y="3521500"/>
            <a:ext cx="736500" cy="119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733200" y="3521500"/>
            <a:ext cx="0" cy="14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1539050" y="3283500"/>
            <a:ext cx="0" cy="16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522125" y="3283500"/>
            <a:ext cx="0" cy="16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3541200" y="3286300"/>
            <a:ext cx="0" cy="16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00" y="3595925"/>
            <a:ext cx="784125" cy="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744025" y="3439875"/>
            <a:ext cx="784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latin typeface="Montserrat SemiBold"/>
                <a:ea typeface="Montserrat SemiBold"/>
                <a:cs typeface="Montserrat SemiBold"/>
                <a:sym typeface="Montserrat SemiBold"/>
              </a:rPr>
              <a:t>Request Summary</a:t>
            </a:r>
            <a:endParaRPr sz="45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25" y="3225875"/>
            <a:ext cx="179950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700650" y="3225875"/>
            <a:ext cx="65100" cy="6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732000" y="3286300"/>
            <a:ext cx="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flipH="1">
            <a:off x="686400" y="3395200"/>
            <a:ext cx="468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733200" y="3397900"/>
            <a:ext cx="387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733200" y="3309625"/>
            <a:ext cx="387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>
            <a:off x="692100" y="3309625"/>
            <a:ext cx="387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105725" y="2412563"/>
            <a:ext cx="373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/>
              <a:t>The preprocessed data is then divided into </a:t>
            </a:r>
            <a:r>
              <a:rPr b="1" lang="en" sz="450"/>
              <a:t>training, validation, and test</a:t>
            </a:r>
            <a:r>
              <a:rPr lang="en" sz="450"/>
              <a:t> sets. The training and validation sets are used to train a machine learning model, such as a neural network, using techniques like transfer learning, fine-tuning, or sequence-to-sequence modeling. The trained model is then deployed to generate summaries of new text.</a:t>
            </a:r>
            <a:endParaRPr sz="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/>
              <a:t>The test set is used to evaluate the performance of the model, using metrics like </a:t>
            </a:r>
            <a:r>
              <a:rPr b="1" lang="en" sz="450"/>
              <a:t>ROUGE</a:t>
            </a:r>
            <a:r>
              <a:rPr lang="en" sz="450"/>
              <a:t> and </a:t>
            </a:r>
            <a:r>
              <a:rPr b="1" lang="en" sz="450"/>
              <a:t>BLEU</a:t>
            </a:r>
            <a:r>
              <a:rPr lang="en" sz="450"/>
              <a:t> scores. The performance of the model is then improved by fine-tuning the model architecture, adjusting hyperparameters, or using more advanced techniques like reinforcement learning.</a:t>
            </a:r>
            <a:endParaRPr sz="450"/>
          </a:p>
        </p:txBody>
      </p:sp>
      <p:sp>
        <p:nvSpPr>
          <p:cNvPr id="77" name="Google Shape;77;p13"/>
          <p:cNvSpPr/>
          <p:nvPr/>
        </p:nvSpPr>
        <p:spPr>
          <a:xfrm>
            <a:off x="152400" y="1817738"/>
            <a:ext cx="3686100" cy="1119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2009525" y="1762850"/>
            <a:ext cx="182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 Medium"/>
                <a:ea typeface="Montserrat Medium"/>
                <a:cs typeface="Montserrat Medium"/>
                <a:sym typeface="Montserrat Medium"/>
              </a:rPr>
              <a:t>How does a summarizer works?</a:t>
            </a:r>
            <a:endParaRPr sz="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972625" y="1901813"/>
            <a:ext cx="1888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/>
              <a:t>A summarization tool works by analyzing large amounts of text data and generating a shorter summary that captures the main ideas and key points.</a:t>
            </a:r>
            <a:r>
              <a:rPr lang="en" sz="450"/>
              <a:t> </a:t>
            </a:r>
            <a:endParaRPr sz="450"/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50"/>
              <a:t>To build such a tool, the first step is to gather data from a server, which is then converted into text files. The text data is preprocessed, which involves tokenization, sentence segmentation, and other NLP techniques.</a:t>
            </a:r>
            <a:endParaRPr sz="450"/>
          </a:p>
        </p:txBody>
      </p:sp>
      <p:sp>
        <p:nvSpPr>
          <p:cNvPr id="80" name="Google Shape;80;p13"/>
          <p:cNvSpPr/>
          <p:nvPr/>
        </p:nvSpPr>
        <p:spPr>
          <a:xfrm>
            <a:off x="152400" y="3056575"/>
            <a:ext cx="3686100" cy="195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795000" y="1804164"/>
            <a:ext cx="598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Montserrat Medium"/>
                <a:ea typeface="Montserrat Medium"/>
                <a:cs typeface="Montserrat Medium"/>
                <a:sym typeface="Montserrat Medium"/>
              </a:rPr>
              <a:t>Model?</a:t>
            </a:r>
            <a:endParaRPr sz="75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3889050" y="1991626"/>
            <a:ext cx="4104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338950" y="1817750"/>
            <a:ext cx="4696800" cy="1119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4327225" y="1764988"/>
            <a:ext cx="35157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Transformer Model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">
                <a:solidFill>
                  <a:schemeClr val="dk1"/>
                </a:solidFill>
              </a:rPr>
              <a:t>A transformer model is a type of neural network architecture used in </a:t>
            </a:r>
            <a:r>
              <a:rPr b="1" lang="en" sz="450">
                <a:solidFill>
                  <a:schemeClr val="dk1"/>
                </a:solidFill>
              </a:rPr>
              <a:t>natural language processing (NLP</a:t>
            </a:r>
            <a:r>
              <a:rPr lang="en" sz="450">
                <a:solidFill>
                  <a:schemeClr val="dk1"/>
                </a:solidFill>
              </a:rPr>
              <a:t>) tasks such as language translation, text generation, and summarization. It is designed to address some of the limitations of previous NLP models.</a:t>
            </a:r>
            <a:endParaRPr sz="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">
                <a:solidFill>
                  <a:schemeClr val="dk1"/>
                </a:solidFill>
              </a:rPr>
              <a:t>The transformer model processes input text through multiple layers of </a:t>
            </a:r>
            <a:r>
              <a:rPr b="1" lang="en" sz="450">
                <a:solidFill>
                  <a:schemeClr val="dk1"/>
                </a:solidFill>
              </a:rPr>
              <a:t>encoders</a:t>
            </a:r>
            <a:r>
              <a:rPr lang="en" sz="450">
                <a:solidFill>
                  <a:schemeClr val="dk1"/>
                </a:solidFill>
              </a:rPr>
              <a:t> and </a:t>
            </a:r>
            <a:r>
              <a:rPr b="1" lang="en" sz="450">
                <a:solidFill>
                  <a:schemeClr val="dk1"/>
                </a:solidFill>
              </a:rPr>
              <a:t>decoders</a:t>
            </a:r>
            <a:r>
              <a:rPr lang="en" sz="450">
                <a:solidFill>
                  <a:schemeClr val="dk1"/>
                </a:solidFill>
              </a:rPr>
              <a:t>. The encoder part of the model reads and processes the input text, while the decoder part generates a summary of the input text based on the encoded information.</a:t>
            </a:r>
            <a:endParaRPr sz="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">
                <a:solidFill>
                  <a:schemeClr val="dk1"/>
                </a:solidFill>
              </a:rPr>
              <a:t>The transformer model allows for the processing of inputs in </a:t>
            </a:r>
            <a:r>
              <a:rPr b="1" lang="en" sz="450">
                <a:solidFill>
                  <a:schemeClr val="dk1"/>
                </a:solidFill>
              </a:rPr>
              <a:t>parallel rather than sequentially</a:t>
            </a:r>
            <a:r>
              <a:rPr lang="en" sz="450">
                <a:solidFill>
                  <a:schemeClr val="dk1"/>
                </a:solidFill>
              </a:rPr>
              <a:t>, making it much faster and more efficient than previous NLP models. This is achieved through the use of </a:t>
            </a:r>
            <a:r>
              <a:rPr b="1" lang="en" sz="450">
                <a:solidFill>
                  <a:schemeClr val="dk1"/>
                </a:solidFill>
              </a:rPr>
              <a:t>self-attention mechanisms</a:t>
            </a:r>
            <a:r>
              <a:rPr lang="en" sz="450">
                <a:solidFill>
                  <a:schemeClr val="dk1"/>
                </a:solidFill>
              </a:rPr>
              <a:t>, which allow the model to learn dependencies between different parts of the input text.</a:t>
            </a:r>
            <a:endParaRPr sz="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50">
                <a:solidFill>
                  <a:schemeClr val="dk1"/>
                </a:solidFill>
              </a:rPr>
              <a:t>In the context of a summarization tool, a transformer model can be trained on large amounts of text data to generate summaries of input text. The input text is first processed by the encoder, which generates a representation of the input text. This representation is then used by the decoder to generate a summary of the input text.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2921" y="1861863"/>
            <a:ext cx="1145750" cy="10313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238" y="1873176"/>
            <a:ext cx="1791532" cy="600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713" y="105788"/>
            <a:ext cx="2263625" cy="7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 rot="10800000">
            <a:off x="8642025" y="2979527"/>
            <a:ext cx="284100" cy="307800"/>
          </a:xfrm>
          <a:prstGeom prst="bentArrow">
            <a:avLst>
              <a:gd fmla="val 25000" name="adj1"/>
              <a:gd fmla="val 25887" name="adj2"/>
              <a:gd fmla="val 25000" name="adj3"/>
              <a:gd fmla="val 43750" name="adj4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6403500" y="3033475"/>
            <a:ext cx="2191200" cy="195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381750" y="2993825"/>
            <a:ext cx="22128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is success measured?</a:t>
            </a:r>
            <a:endParaRPr sz="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450">
                <a:solidFill>
                  <a:schemeClr val="dk1"/>
                </a:solidFill>
              </a:rPr>
              <a:t>The success criteria for the summary generator project will be based on the </a:t>
            </a:r>
            <a:r>
              <a:rPr b="1" lang="en" sz="450">
                <a:solidFill>
                  <a:schemeClr val="dk1"/>
                </a:solidFill>
              </a:rPr>
              <a:t>precision and recall of the model, as well as its ability to maintain semantic accuracy in generated summaries</a:t>
            </a:r>
            <a:r>
              <a:rPr lang="en" sz="450">
                <a:solidFill>
                  <a:schemeClr val="dk1"/>
                </a:solidFill>
              </a:rPr>
              <a:t>. The team will also measure success based on the model's safe integration into the existing server environment.</a:t>
            </a:r>
            <a:endParaRPr sz="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450">
                <a:solidFill>
                  <a:schemeClr val="dk1"/>
                </a:solidFill>
              </a:rPr>
              <a:t>To measure precision, the </a:t>
            </a:r>
            <a:r>
              <a:rPr b="1" lang="en" sz="450">
                <a:solidFill>
                  <a:schemeClr val="dk1"/>
                </a:solidFill>
              </a:rPr>
              <a:t>Bleu Score</a:t>
            </a:r>
            <a:r>
              <a:rPr lang="en" sz="450">
                <a:solidFill>
                  <a:schemeClr val="dk1"/>
                </a:solidFill>
              </a:rPr>
              <a:t> metric will be used during training. This will involve calculating the similarities between generated summaries and target summaries. Recall will be measured using the </a:t>
            </a:r>
            <a:r>
              <a:rPr b="1" lang="en" sz="450">
                <a:solidFill>
                  <a:schemeClr val="dk1"/>
                </a:solidFill>
              </a:rPr>
              <a:t>ROGUE Score</a:t>
            </a:r>
            <a:r>
              <a:rPr lang="en" sz="450">
                <a:solidFill>
                  <a:schemeClr val="dk1"/>
                </a:solidFill>
              </a:rPr>
              <a:t>, which will track the number of words in the generated summary that appear in the reference summary. To ensure semantic accuracy, the </a:t>
            </a:r>
            <a:r>
              <a:rPr b="1" lang="en" sz="450">
                <a:solidFill>
                  <a:schemeClr val="dk1"/>
                </a:solidFill>
              </a:rPr>
              <a:t>METEOR</a:t>
            </a:r>
            <a:r>
              <a:rPr lang="en" sz="450">
                <a:solidFill>
                  <a:schemeClr val="dk1"/>
                </a:solidFill>
              </a:rPr>
              <a:t> Score metric will be used to align the words in the generated and target summaries.</a:t>
            </a:r>
            <a:endParaRPr sz="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450">
                <a:solidFill>
                  <a:schemeClr val="dk1"/>
                </a:solidFill>
              </a:rPr>
              <a:t>During training, the model will be trained until all three metrics have a minimum value of approximately</a:t>
            </a:r>
            <a:r>
              <a:rPr b="1" lang="en" sz="450">
                <a:solidFill>
                  <a:schemeClr val="dk1"/>
                </a:solidFill>
              </a:rPr>
              <a:t> 0.20</a:t>
            </a:r>
            <a:r>
              <a:rPr lang="en" sz="450">
                <a:solidFill>
                  <a:schemeClr val="dk1"/>
                </a:solidFill>
              </a:rPr>
              <a:t>. These scores will be evaluated during training sessions to ensure quality and accuracy. By using these metrics and a rigorous training process, the team aims to develop a summary generator that meets high standards of precision, recall, and semantic accuracy, while also integrating safely into the existing server environment.</a:t>
            </a:r>
            <a:endParaRPr sz="45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327225" y="3033525"/>
            <a:ext cx="1571100" cy="1959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10800000">
            <a:off x="3877663" y="3157225"/>
            <a:ext cx="4104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10800000">
            <a:off x="5945713" y="3145689"/>
            <a:ext cx="4104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338950" y="3002775"/>
            <a:ext cx="153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 Medium"/>
                <a:ea typeface="Montserrat Medium"/>
                <a:cs typeface="Montserrat Medium"/>
                <a:sym typeface="Montserrat Medium"/>
              </a:rPr>
              <a:t>Visual Demonstration</a:t>
            </a:r>
            <a:endParaRPr sz="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960875" y="4447188"/>
            <a:ext cx="1571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/>
              <a:t>Rouge</a:t>
            </a:r>
            <a:r>
              <a:rPr lang="en" sz="450"/>
              <a:t>	</a:t>
            </a:r>
            <a:r>
              <a:rPr b="1" lang="en" sz="450"/>
              <a:t>'rougeLsum':</a:t>
            </a:r>
            <a:r>
              <a:rPr b="1" lang="en" sz="450"/>
              <a:t> 0.3467233649605668</a:t>
            </a:r>
            <a:endParaRPr b="1" sz="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/>
              <a:t>Bleu</a:t>
            </a:r>
            <a:r>
              <a:rPr lang="en" sz="450"/>
              <a:t>	</a:t>
            </a:r>
            <a:r>
              <a:rPr b="1" lang="en" sz="450"/>
              <a:t>'precisions':</a:t>
            </a:r>
            <a:r>
              <a:rPr b="1" lang="en" sz="450"/>
              <a:t> 0.4035433070866142</a:t>
            </a:r>
            <a:endParaRPr b="1" sz="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/>
              <a:t>Meteor</a:t>
            </a:r>
            <a:r>
              <a:rPr lang="en" sz="450"/>
              <a:t>	</a:t>
            </a:r>
            <a:r>
              <a:rPr b="1" lang="en" sz="450"/>
              <a:t>'meteor':</a:t>
            </a:r>
            <a:r>
              <a:rPr b="1" lang="en" sz="450"/>
              <a:t> 0.30535254820292623</a:t>
            </a:r>
            <a:endParaRPr b="1" sz="450"/>
          </a:p>
        </p:txBody>
      </p:sp>
      <p:sp>
        <p:nvSpPr>
          <p:cNvPr id="96" name="Google Shape;96;p13"/>
          <p:cNvSpPr/>
          <p:nvPr/>
        </p:nvSpPr>
        <p:spPr>
          <a:xfrm>
            <a:off x="6475800" y="4495050"/>
            <a:ext cx="20466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7" name="Google Shape;97;p13"/>
          <p:cNvSpPr/>
          <p:nvPr/>
        </p:nvSpPr>
        <p:spPr>
          <a:xfrm>
            <a:off x="6989150" y="4636763"/>
            <a:ext cx="1532700" cy="1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989150" y="4495038"/>
            <a:ext cx="4623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403500" y="4526288"/>
            <a:ext cx="6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Montserrat Medium"/>
                <a:ea typeface="Montserrat Medium"/>
                <a:cs typeface="Montserrat Medium"/>
                <a:sym typeface="Montserrat Medium"/>
              </a:rPr>
              <a:t>ACSWOSAT</a:t>
            </a:r>
            <a:endParaRPr sz="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Montserrat Medium"/>
                <a:ea typeface="Montserrat Medium"/>
                <a:cs typeface="Montserrat Medium"/>
                <a:sym typeface="Montserrat Medium"/>
              </a:rPr>
              <a:t>Scores:</a:t>
            </a:r>
            <a:endParaRPr sz="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1113" y="3290412"/>
            <a:ext cx="1518023" cy="6460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10">
            <a:alphaModFix/>
          </a:blip>
          <a:srcRect b="56047" l="0" r="0" t="0"/>
          <a:stretch/>
        </p:blipFill>
        <p:spPr>
          <a:xfrm>
            <a:off x="4351125" y="4447200"/>
            <a:ext cx="1518000" cy="4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52741" y="4122713"/>
            <a:ext cx="736500" cy="1686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3"/>
          <p:cNvSpPr txBox="1"/>
          <p:nvPr/>
        </p:nvSpPr>
        <p:spPr>
          <a:xfrm>
            <a:off x="4288075" y="3867900"/>
            <a:ext cx="171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/>
              <a:t>1. </a:t>
            </a:r>
            <a:r>
              <a:rPr b="1" lang="en" sz="450"/>
              <a:t>Backend Importing texts from channel testingRoom” and processing it.</a:t>
            </a:r>
            <a:endParaRPr b="1" sz="450"/>
          </a:p>
        </p:txBody>
      </p:sp>
      <p:sp>
        <p:nvSpPr>
          <p:cNvPr id="104" name="Google Shape;104;p13"/>
          <p:cNvSpPr txBox="1"/>
          <p:nvPr/>
        </p:nvSpPr>
        <p:spPr>
          <a:xfrm>
            <a:off x="4302150" y="4209175"/>
            <a:ext cx="171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/>
              <a:t>2. Summary.txt getting downloaded after the model is done processing.</a:t>
            </a:r>
            <a:endParaRPr b="1" sz="450"/>
          </a:p>
        </p:txBody>
      </p:sp>
      <p:sp>
        <p:nvSpPr>
          <p:cNvPr id="105" name="Google Shape;105;p13"/>
          <p:cNvSpPr txBox="1"/>
          <p:nvPr/>
        </p:nvSpPr>
        <p:spPr>
          <a:xfrm>
            <a:off x="4302150" y="4805000"/>
            <a:ext cx="1710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/>
              <a:t>3. We have our summary as text file here.</a:t>
            </a:r>
            <a:endParaRPr b="1" sz="450"/>
          </a:p>
        </p:txBody>
      </p:sp>
      <p:sp>
        <p:nvSpPr>
          <p:cNvPr id="106" name="Google Shape;106;p13"/>
          <p:cNvSpPr/>
          <p:nvPr/>
        </p:nvSpPr>
        <p:spPr>
          <a:xfrm>
            <a:off x="2391525" y="155925"/>
            <a:ext cx="6644100" cy="6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Abstractive Conversation Summarizer With Open Source AI Tools (ACSWOSAT)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Akshat Baranwal, Cameron Caruso, Mark </a:t>
            </a:r>
            <a:r>
              <a:rPr lang="en" sz="1000">
                <a:solidFill>
                  <a:schemeClr val="lt1"/>
                </a:solidFill>
              </a:rPr>
              <a:t>O'Connor</a:t>
            </a:r>
            <a:r>
              <a:rPr lang="en" sz="1000">
                <a:solidFill>
                  <a:schemeClr val="lt1"/>
                </a:solidFill>
              </a:rPr>
              <a:t>, Michael Provenzano, Parth Dalwadi, Steven Warner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Dr. Neil Toporski (Faculty Advisor)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09175" y="3421975"/>
            <a:ext cx="244375" cy="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