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ProximaNova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 Everyone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6bd11e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96bd11e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6bd11e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96bd11e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476ea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476ea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7476ea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97476ea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6bd11e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6bd11e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7476ea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97476ea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97476ea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97476ea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96bd11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96bd11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cd99fd015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cd99fd015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d99fd015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cd99fd015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d99fd015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d99fd015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d99fd0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d99fd0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cc834c0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cc834c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6bd11e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96bd11e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cc834c0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cc834c0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SR6lwvoMrnDwThoSGO48j3NEhbfgb_TR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402625"/>
            <a:ext cx="85206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Final Sprint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840600"/>
            <a:ext cx="85206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Abstractive Conversation Summarizer With Open Source AI Tools (ACSWOSAT)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3065950"/>
            <a:ext cx="8673000" cy="18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Akshat Baranwal, Cameron Caruso, Mark O'Connor, Michael Provenzano, Parth Dalwadi, Steven Warner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Neil Toporski (Faculty Advisor)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Client : Impact Intell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400" y="4431850"/>
            <a:ext cx="413879" cy="339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0" y="0"/>
            <a:ext cx="9144000" cy="50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108300" y="45125"/>
            <a:ext cx="89274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Backlog</a:t>
            </a:r>
            <a:r>
              <a:rPr b="1"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History</a:t>
            </a:r>
            <a:endParaRPr b="1"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" y="856625"/>
            <a:ext cx="9083452" cy="41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 and User Experience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711125"/>
            <a:ext cx="39624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" sz="2300">
                <a:solidFill>
                  <a:schemeClr val="lt1"/>
                </a:solidFill>
              </a:rPr>
              <a:t>Information Sharing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" sz="2300">
                <a:solidFill>
                  <a:schemeClr val="lt1"/>
                </a:solidFill>
              </a:rPr>
              <a:t>Information Seeking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381500" y="1"/>
            <a:ext cx="4762500" cy="50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32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Step by Step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453450"/>
            <a:ext cx="39822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User request a summary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Channel and User keys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Message Query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Reformat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Decision Tree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Transformer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Html to PDF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 amt="70000"/>
          </a:blip>
          <a:srcRect b="7209" l="0" r="0" t="0"/>
          <a:stretch/>
        </p:blipFill>
        <p:spPr>
          <a:xfrm>
            <a:off x="4265850" y="0"/>
            <a:ext cx="4878150" cy="50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23225" y="445025"/>
            <a:ext cx="21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Demo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4" name="Google Shape;154;p26" title="sprint 5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725" y="530013"/>
            <a:ext cx="5955950" cy="40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Improvements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676700" y="2252620"/>
            <a:ext cx="23895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More Training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Better Datasets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 amt="55000"/>
          </a:blip>
          <a:srcRect b="7552" l="0" r="0" t="0"/>
          <a:stretch/>
        </p:blipFill>
        <p:spPr>
          <a:xfrm>
            <a:off x="3486975" y="1619375"/>
            <a:ext cx="5416150" cy="32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0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1850850" y="2305200"/>
            <a:ext cx="54423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7200">
                <a:solidFill>
                  <a:schemeClr val="lt1"/>
                </a:solidFill>
              </a:rPr>
              <a:t>Q  &amp;  A</a:t>
            </a:r>
            <a:endParaRPr b="1"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</a:rPr>
              <a:t>Agenda</a:t>
            </a:r>
            <a:endParaRPr b="1" sz="282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19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Problem Introduction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What We Accomplished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What We Didn’t Accomplish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Project Overview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Burn-Up Chart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Sprint Backlog History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Demonstration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Q&amp;A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275" y="835163"/>
            <a:ext cx="3473175" cy="34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5" y="0"/>
            <a:ext cx="9144000" cy="5037300"/>
          </a:xfrm>
          <a:prstGeom prst="rect">
            <a:avLst/>
          </a:prstGeom>
          <a:noFill/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 amt="47000"/>
          </a:blip>
          <a:srcRect b="0" l="0" r="0" t="43658"/>
          <a:stretch/>
        </p:blipFill>
        <p:spPr>
          <a:xfrm>
            <a:off x="57525" y="0"/>
            <a:ext cx="9037075" cy="5037300"/>
          </a:xfrm>
          <a:prstGeom prst="rect">
            <a:avLst/>
          </a:prstGeom>
          <a:noFill/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C343D"/>
                </a:solidFill>
                <a:highlight>
                  <a:srgbClr val="FFF2CC"/>
                </a:highlight>
              </a:rPr>
              <a:t>Problem Introduction</a:t>
            </a:r>
            <a:endParaRPr b="1" sz="2820">
              <a:solidFill>
                <a:srgbClr val="0C343D"/>
              </a:solidFill>
              <a:highlight>
                <a:srgbClr val="FFF2CC"/>
              </a:highlight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2500" y="3316100"/>
            <a:ext cx="82590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>
                <a:solidFill>
                  <a:srgbClr val="0C343D"/>
                </a:solidFill>
                <a:highlight>
                  <a:srgbClr val="FFF2CC"/>
                </a:highlight>
              </a:rPr>
              <a:t>Information Silos</a:t>
            </a:r>
            <a:endParaRPr b="1" sz="4200">
              <a:solidFill>
                <a:srgbClr val="0C343D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3" y="0"/>
            <a:ext cx="49654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</a:rPr>
              <a:t>Accomplishments</a:t>
            </a:r>
            <a:endParaRPr b="1" sz="282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31325"/>
            <a:ext cx="85206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  <a:highlight>
                  <a:srgbClr val="0C343D"/>
                </a:highlight>
              </a:rPr>
              <a:t>Developed an abstractive summarization tool for law enforcement agencies.</a:t>
            </a:r>
            <a:endParaRPr sz="1900">
              <a:solidFill>
                <a:schemeClr val="lt1"/>
              </a:solidFill>
              <a:highlight>
                <a:srgbClr val="0C343D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  <a:highlight>
                  <a:srgbClr val="0C343D"/>
                </a:highlight>
              </a:rPr>
              <a:t>Saves valuable time and resources by quickly summarizing text channels and downloading PDF files of the summary.</a:t>
            </a:r>
            <a:endParaRPr sz="1900">
              <a:solidFill>
                <a:schemeClr val="lt1"/>
              </a:solidFill>
              <a:highlight>
                <a:srgbClr val="0C343D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  <a:highlight>
                  <a:srgbClr val="0C343D"/>
                </a:highlight>
              </a:rPr>
              <a:t>Utilized open-source Python tools and advanced machine learning models for accuracy and reliability.</a:t>
            </a:r>
            <a:endParaRPr sz="1900">
              <a:solidFill>
                <a:schemeClr val="lt1"/>
              </a:solidFill>
              <a:highlight>
                <a:srgbClr val="0C343D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  <a:highlight>
                  <a:srgbClr val="0C343D"/>
                </a:highlight>
              </a:rPr>
              <a:t>Highly accurate and reliable tool ensures an accurate representation of the text channel being summarized.</a:t>
            </a:r>
            <a:endParaRPr sz="1900">
              <a:solidFill>
                <a:schemeClr val="lt1"/>
              </a:solidFill>
              <a:highlight>
                <a:srgbClr val="0C343D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4339947" y="0"/>
            <a:ext cx="48040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31325"/>
            <a:ext cx="85206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highlight>
                  <a:srgbClr val="0C343D"/>
                </a:highlight>
              </a:rPr>
              <a:t>Could not reliably reproduce summary that is about 40% of original length.</a:t>
            </a:r>
            <a:endParaRPr sz="2000">
              <a:solidFill>
                <a:schemeClr val="lt1"/>
              </a:solidFill>
              <a:highlight>
                <a:srgbClr val="0C343D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highlight>
                  <a:srgbClr val="0C343D"/>
                </a:highlight>
              </a:rPr>
              <a:t>Encountering memory limitations during training process.</a:t>
            </a:r>
            <a:endParaRPr sz="2000">
              <a:solidFill>
                <a:schemeClr val="lt1"/>
              </a:solidFill>
              <a:highlight>
                <a:srgbClr val="0C343D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highlight>
                  <a:srgbClr val="0C343D"/>
                </a:highlight>
              </a:rPr>
              <a:t>It's difficult to find big sets of data that are related to what we're trying to do.</a:t>
            </a:r>
            <a:endParaRPr sz="2000">
              <a:solidFill>
                <a:schemeClr val="lt1"/>
              </a:solidFill>
              <a:highlight>
                <a:srgbClr val="0C343D"/>
              </a:highlight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</a:rPr>
              <a:t>Things we didn’t accomplish!</a:t>
            </a:r>
            <a:endParaRPr b="1" sz="2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 amt="44000"/>
          </a:blip>
          <a:srcRect b="0" l="16604" r="16897" t="0"/>
          <a:stretch/>
        </p:blipFill>
        <p:spPr>
          <a:xfrm>
            <a:off x="5117700" y="0"/>
            <a:ext cx="4026299" cy="50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037375"/>
            <a:ext cx="70683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Our product is a machine learning powered summarization tool.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What Is Our Product?</a:t>
            </a:r>
            <a:endParaRPr b="1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chemeClr val="lt1"/>
                </a:solidFill>
              </a:rPr>
              <a:t>Methodology</a:t>
            </a:r>
            <a:r>
              <a:rPr lang="en" sz="2500"/>
              <a:t> </a:t>
            </a:r>
            <a:endParaRPr sz="25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25" y="1017723"/>
            <a:ext cx="2197005" cy="21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31599" l="9561" r="10091" t="31298"/>
          <a:stretch/>
        </p:blipFill>
        <p:spPr>
          <a:xfrm>
            <a:off x="4736300" y="1457725"/>
            <a:ext cx="3235075" cy="149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70258" t="0"/>
          <a:stretch/>
        </p:blipFill>
        <p:spPr>
          <a:xfrm>
            <a:off x="0" y="2712700"/>
            <a:ext cx="2719599" cy="243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618500" y="3492700"/>
            <a:ext cx="5484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Hugging Face</a:t>
            </a:r>
            <a:endParaRPr sz="5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473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Transformer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306150" y="0"/>
            <a:ext cx="3837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21400" y="1446575"/>
            <a:ext cx="445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roxima Nova"/>
              <a:buChar char="●"/>
            </a:pPr>
            <a:r>
              <a:rPr b="1" lang="en" sz="2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Good Performance on Sequential Data</a:t>
            </a:r>
            <a:endParaRPr b="1"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roxima Nova"/>
              <a:buChar char="●"/>
            </a:pPr>
            <a:r>
              <a:rPr b="1" lang="en" sz="2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Attention Mechanism</a:t>
            </a:r>
            <a:endParaRPr b="1"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roxima Nova"/>
              <a:buChar char="●"/>
            </a:pPr>
            <a:r>
              <a:rPr b="1" lang="en" sz="2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 Learning</a:t>
            </a:r>
            <a:endParaRPr b="1"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roxima Nova"/>
              <a:buChar char="●"/>
            </a:pPr>
            <a:r>
              <a:rPr b="1" lang="en" sz="2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Versatile</a:t>
            </a:r>
            <a:endParaRPr b="1"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02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 amt="46000"/>
          </a:blip>
          <a:srcRect b="5802" l="0" r="0" t="0"/>
          <a:stretch/>
        </p:blipFill>
        <p:spPr>
          <a:xfrm>
            <a:off x="0" y="0"/>
            <a:ext cx="4071825" cy="50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743100" y="1086625"/>
            <a:ext cx="42366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20">
                <a:solidFill>
                  <a:schemeClr val="lt1"/>
                </a:solidFill>
              </a:rPr>
              <a:t>Decision Tree</a:t>
            </a:r>
            <a:endParaRPr b="1" sz="4520">
              <a:solidFill>
                <a:schemeClr val="lt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16252" l="0" r="0" t="8468"/>
          <a:stretch/>
        </p:blipFill>
        <p:spPr>
          <a:xfrm>
            <a:off x="4572000" y="1294100"/>
            <a:ext cx="3811400" cy="30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