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2" r:id="rId3"/>
    <p:sldId id="258" r:id="rId4"/>
    <p:sldId id="257"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E7AFD63-30CC-5B4E-9038-92E80F6551D3}" type="datetimeFigureOut">
              <a:rPr lang="en-US" smtClean="0"/>
              <a:t>1/21/2023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258802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AFD63-30CC-5B4E-9038-92E80F6551D3}"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94798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E7AFD63-30CC-5B4E-9038-92E80F6551D3}" type="datetimeFigureOut">
              <a:rPr lang="en-US" smtClean="0"/>
              <a:t>1/21/2023</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360585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AFD63-30CC-5B4E-9038-92E80F6551D3}"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62427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0E7AFD63-30CC-5B4E-9038-92E80F6551D3}" type="datetimeFigureOut">
              <a:rPr lang="en-US" smtClean="0"/>
              <a:t>1/21/2023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153090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0E7AFD63-30CC-5B4E-9038-92E80F6551D3}" type="datetimeFigureOut">
              <a:rPr lang="en-US" smtClean="0"/>
              <a:t>1/21/2023</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112718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0E7AFD63-30CC-5B4E-9038-92E80F6551D3}" type="datetimeFigureOut">
              <a:rPr lang="en-US" smtClean="0"/>
              <a:t>1/21/2023</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143128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7AFD63-30CC-5B4E-9038-92E80F6551D3}"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214774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E7AFD63-30CC-5B4E-9038-92E80F6551D3}" type="datetimeFigureOut">
              <a:rPr lang="en-US" smtClean="0"/>
              <a:t>1/21/2023</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285502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AFD63-30CC-5B4E-9038-92E80F6551D3}"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126314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E7AFD63-30CC-5B4E-9038-92E80F6551D3}" type="datetimeFigureOut">
              <a:rPr lang="en-US" smtClean="0"/>
              <a:t>1/21/2023</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CE1E9A8-F37C-1540-946A-6A6BB5797C2B}" type="slidenum">
              <a:rPr lang="en-US" smtClean="0"/>
              <a:t>‹#›</a:t>
            </a:fld>
            <a:endParaRPr lang="en-US"/>
          </a:p>
        </p:txBody>
      </p:sp>
    </p:spTree>
    <p:extLst>
      <p:ext uri="{BB962C8B-B14F-4D97-AF65-F5344CB8AC3E}">
        <p14:creationId xmlns:p14="http://schemas.microsoft.com/office/powerpoint/2010/main" val="370271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E7AFD63-30CC-5B4E-9038-92E80F6551D3}" type="datetimeFigureOut">
              <a:rPr lang="en-US" smtClean="0"/>
              <a:t>1/21/2023</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CE1E9A8-F37C-1540-946A-6A6BB5797C2B}" type="slidenum">
              <a:rPr lang="en-US" smtClean="0"/>
              <a:t>‹#›</a:t>
            </a:fld>
            <a:endParaRPr lang="en-US"/>
          </a:p>
        </p:txBody>
      </p:sp>
    </p:spTree>
    <p:extLst>
      <p:ext uri="{BB962C8B-B14F-4D97-AF65-F5344CB8AC3E}">
        <p14:creationId xmlns:p14="http://schemas.microsoft.com/office/powerpoint/2010/main" val="4271675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72C7-1A34-8BD2-E20A-D869B0CF93FF}"/>
              </a:ext>
            </a:extLst>
          </p:cNvPr>
          <p:cNvSpPr>
            <a:spLocks noGrp="1"/>
          </p:cNvSpPr>
          <p:nvPr>
            <p:ph type="ctrTitle"/>
          </p:nvPr>
        </p:nvSpPr>
        <p:spPr/>
        <p:txBody>
          <a:bodyPr/>
          <a:lstStyle/>
          <a:p>
            <a:r>
              <a:rPr lang="en-US" dirty="0"/>
              <a:t>MC3_2018</a:t>
            </a:r>
          </a:p>
        </p:txBody>
      </p:sp>
      <p:sp>
        <p:nvSpPr>
          <p:cNvPr id="3" name="Subtitle 2">
            <a:extLst>
              <a:ext uri="{FF2B5EF4-FFF2-40B4-BE49-F238E27FC236}">
                <a16:creationId xmlns:a16="http://schemas.microsoft.com/office/drawing/2014/main" id="{D402D09F-ED9D-AFA5-80F5-16C698144B72}"/>
              </a:ext>
            </a:extLst>
          </p:cNvPr>
          <p:cNvSpPr>
            <a:spLocks noGrp="1"/>
          </p:cNvSpPr>
          <p:nvPr>
            <p:ph type="subTitle" idx="1"/>
          </p:nvPr>
        </p:nvSpPr>
        <p:spPr/>
        <p:txBody>
          <a:bodyPr>
            <a:normAutofit/>
          </a:bodyPr>
          <a:lstStyle/>
          <a:p>
            <a:pPr algn="ctr" rtl="0">
              <a:spcBef>
                <a:spcPts val="0"/>
              </a:spcBef>
              <a:spcAft>
                <a:spcPts val="0"/>
              </a:spcAft>
            </a:pPr>
            <a:r>
              <a:rPr lang="en-US" sz="1800" b="0" i="0" u="none" strike="noStrike" dirty="0">
                <a:effectLst/>
                <a:latin typeface="Roboto" panose="020F0502020204030204" pitchFamily="34" charset="0"/>
              </a:rPr>
              <a:t>By: Akshat Baranwal</a:t>
            </a:r>
            <a:br>
              <a:rPr lang="en-US" dirty="0"/>
            </a:br>
            <a:endParaRPr lang="en-US" dirty="0"/>
          </a:p>
        </p:txBody>
      </p:sp>
    </p:spTree>
    <p:extLst>
      <p:ext uri="{BB962C8B-B14F-4D97-AF65-F5344CB8AC3E}">
        <p14:creationId xmlns:p14="http://schemas.microsoft.com/office/powerpoint/2010/main" val="79475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E724-28FC-2347-CA9C-4A692D5EB6C6}"/>
              </a:ext>
            </a:extLst>
          </p:cNvPr>
          <p:cNvSpPr>
            <a:spLocks noGrp="1"/>
          </p:cNvSpPr>
          <p:nvPr>
            <p:ph type="title"/>
          </p:nvPr>
        </p:nvSpPr>
        <p:spPr/>
        <p:txBody>
          <a:bodyPr/>
          <a:lstStyle/>
          <a:p>
            <a:r>
              <a:rPr lang="en-US" dirty="0"/>
              <a:t>Final Sketch Design</a:t>
            </a:r>
          </a:p>
        </p:txBody>
      </p:sp>
      <p:pic>
        <p:nvPicPr>
          <p:cNvPr id="2050" name="Picture 2">
            <a:extLst>
              <a:ext uri="{FF2B5EF4-FFF2-40B4-BE49-F238E27FC236}">
                <a16:creationId xmlns:a16="http://schemas.microsoft.com/office/drawing/2014/main" id="{59EF84AE-E148-2693-8278-A449BC0A6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488178" y="128408"/>
            <a:ext cx="5272086" cy="6358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4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B0BFB697-9931-C8FD-AE8F-BE385992B1BB}"/>
              </a:ext>
            </a:extLst>
          </p:cNvPr>
          <p:cNvPicPr>
            <a:picLocks noChangeAspect="1"/>
          </p:cNvPicPr>
          <p:nvPr/>
        </p:nvPicPr>
        <p:blipFill>
          <a:blip r:embed="rId2"/>
          <a:stretch>
            <a:fillRect/>
          </a:stretch>
        </p:blipFill>
        <p:spPr>
          <a:xfrm>
            <a:off x="553955" y="931161"/>
            <a:ext cx="11084089" cy="5926839"/>
          </a:xfrm>
          <a:prstGeom prst="rect">
            <a:avLst/>
          </a:prstGeom>
        </p:spPr>
      </p:pic>
      <p:sp>
        <p:nvSpPr>
          <p:cNvPr id="4" name="TextBox 3">
            <a:extLst>
              <a:ext uri="{FF2B5EF4-FFF2-40B4-BE49-F238E27FC236}">
                <a16:creationId xmlns:a16="http://schemas.microsoft.com/office/drawing/2014/main" id="{D8D3999E-33A3-C8DE-9F31-9F8A2F36E4FB}"/>
              </a:ext>
            </a:extLst>
          </p:cNvPr>
          <p:cNvSpPr txBox="1"/>
          <p:nvPr/>
        </p:nvSpPr>
        <p:spPr>
          <a:xfrm>
            <a:off x="2536906" y="400050"/>
            <a:ext cx="9101138" cy="369332"/>
          </a:xfrm>
          <a:prstGeom prst="rect">
            <a:avLst/>
          </a:prstGeom>
          <a:noFill/>
        </p:spPr>
        <p:txBody>
          <a:bodyPr wrap="square" rtlCol="0">
            <a:spAutoFit/>
          </a:bodyPr>
          <a:lstStyle/>
          <a:p>
            <a:r>
              <a:rPr lang="en-US" dirty="0"/>
              <a:t>Visualization of Suspicious communication as of June 13, 2016</a:t>
            </a:r>
          </a:p>
        </p:txBody>
      </p:sp>
    </p:spTree>
    <p:extLst>
      <p:ext uri="{BB962C8B-B14F-4D97-AF65-F5344CB8AC3E}">
        <p14:creationId xmlns:p14="http://schemas.microsoft.com/office/powerpoint/2010/main" val="69753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0007D94F-B2B9-2592-39A3-28F52FE24A90}"/>
              </a:ext>
            </a:extLst>
          </p:cNvPr>
          <p:cNvPicPr>
            <a:picLocks noChangeAspect="1"/>
          </p:cNvPicPr>
          <p:nvPr/>
        </p:nvPicPr>
        <p:blipFill>
          <a:blip r:embed="rId2"/>
          <a:stretch>
            <a:fillRect/>
          </a:stretch>
        </p:blipFill>
        <p:spPr>
          <a:xfrm>
            <a:off x="529193" y="834561"/>
            <a:ext cx="11133613" cy="6023439"/>
          </a:xfrm>
          <a:prstGeom prst="rect">
            <a:avLst/>
          </a:prstGeom>
        </p:spPr>
      </p:pic>
      <p:sp>
        <p:nvSpPr>
          <p:cNvPr id="4" name="TextBox 3">
            <a:extLst>
              <a:ext uri="{FF2B5EF4-FFF2-40B4-BE49-F238E27FC236}">
                <a16:creationId xmlns:a16="http://schemas.microsoft.com/office/drawing/2014/main" id="{4AE661DA-907E-B538-1EA4-FB3000DDA04F}"/>
              </a:ext>
            </a:extLst>
          </p:cNvPr>
          <p:cNvSpPr txBox="1"/>
          <p:nvPr/>
        </p:nvSpPr>
        <p:spPr>
          <a:xfrm>
            <a:off x="2422606" y="271463"/>
            <a:ext cx="9101138" cy="369332"/>
          </a:xfrm>
          <a:prstGeom prst="rect">
            <a:avLst/>
          </a:prstGeom>
          <a:noFill/>
        </p:spPr>
        <p:txBody>
          <a:bodyPr wrap="square" rtlCol="0">
            <a:spAutoFit/>
          </a:bodyPr>
          <a:lstStyle/>
          <a:p>
            <a:r>
              <a:rPr lang="en-US" dirty="0"/>
              <a:t>Visualization of Suspicious communication as of December 30, 2017</a:t>
            </a:r>
          </a:p>
        </p:txBody>
      </p:sp>
    </p:spTree>
    <p:extLst>
      <p:ext uri="{BB962C8B-B14F-4D97-AF65-F5344CB8AC3E}">
        <p14:creationId xmlns:p14="http://schemas.microsoft.com/office/powerpoint/2010/main" val="31578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91D6-295F-09BE-F394-F3CF27647B13}"/>
              </a:ext>
            </a:extLst>
          </p:cNvPr>
          <p:cNvSpPr>
            <a:spLocks noGrp="1"/>
          </p:cNvSpPr>
          <p:nvPr>
            <p:ph type="title"/>
          </p:nvPr>
        </p:nvSpPr>
        <p:spPr/>
        <p:txBody>
          <a:bodyPr/>
          <a:lstStyle/>
          <a:p>
            <a:r>
              <a:rPr lang="en-US" dirty="0"/>
              <a:t>D3 Summary</a:t>
            </a:r>
          </a:p>
        </p:txBody>
      </p:sp>
      <p:sp>
        <p:nvSpPr>
          <p:cNvPr id="3" name="Content Placeholder 2">
            <a:extLst>
              <a:ext uri="{FF2B5EF4-FFF2-40B4-BE49-F238E27FC236}">
                <a16:creationId xmlns:a16="http://schemas.microsoft.com/office/drawing/2014/main" id="{542A069E-247D-AC4E-D14C-E52FD944B970}"/>
              </a:ext>
            </a:extLst>
          </p:cNvPr>
          <p:cNvSpPr>
            <a:spLocks noGrp="1"/>
          </p:cNvSpPr>
          <p:nvPr>
            <p:ph idx="1"/>
          </p:nvPr>
        </p:nvSpPr>
        <p:spPr/>
        <p:txBody>
          <a:bodyPr/>
          <a:lstStyle/>
          <a:p>
            <a:pPr marL="0" indent="0">
              <a:buNone/>
            </a:pPr>
            <a:r>
              <a:rPr lang="en-US" dirty="0"/>
              <a:t>The amount of communication has grown significantly in this group and more people were added to their suspicious communication.  Our D3 Visualization shows that this is the case. Each node represents a person and by comparing the June 2016 time to the December 2017 time, it is clear there are more people and the suspicious group has grown.</a:t>
            </a:r>
          </a:p>
          <a:p>
            <a:endParaRPr lang="en-US" dirty="0"/>
          </a:p>
        </p:txBody>
      </p:sp>
    </p:spTree>
    <p:extLst>
      <p:ext uri="{BB962C8B-B14F-4D97-AF65-F5344CB8AC3E}">
        <p14:creationId xmlns:p14="http://schemas.microsoft.com/office/powerpoint/2010/main" val="226615934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{E36E28EC-8488-DA42-AC60-25817C41AB3B}tf16401369</Template>
  <TotalTime>210</TotalTime>
  <Words>93</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 Light</vt:lpstr>
      <vt:lpstr>Roboto</vt:lpstr>
      <vt:lpstr>Rockwell</vt:lpstr>
      <vt:lpstr>Wingdings</vt:lpstr>
      <vt:lpstr>Atlas</vt:lpstr>
      <vt:lpstr>MC3_2018</vt:lpstr>
      <vt:lpstr>Final Sketch Design</vt:lpstr>
      <vt:lpstr>PowerPoint Presentation</vt:lpstr>
      <vt:lpstr>PowerPoint Presentation</vt:lpstr>
      <vt:lpstr>D3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MC3_2018</dc:title>
  <dc:creator>Cipolla, Michael Francis</dc:creator>
  <cp:lastModifiedBy>Akshat Baranwal</cp:lastModifiedBy>
  <cp:revision>2</cp:revision>
  <dcterms:created xsi:type="dcterms:W3CDTF">2022-12-14T14:48:30Z</dcterms:created>
  <dcterms:modified xsi:type="dcterms:W3CDTF">2023-01-21T00:13:50Z</dcterms:modified>
</cp:coreProperties>
</file>