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8" r:id="rId3"/>
    <p:sldId id="314" r:id="rId4"/>
    <p:sldId id="316" r:id="rId5"/>
    <p:sldId id="317" r:id="rId6"/>
    <p:sldId id="257" r:id="rId7"/>
    <p:sldId id="275" r:id="rId8"/>
    <p:sldId id="304" r:id="rId9"/>
    <p:sldId id="310" r:id="rId10"/>
    <p:sldId id="313" r:id="rId11"/>
    <p:sldId id="276" r:id="rId12"/>
    <p:sldId id="318" r:id="rId13"/>
    <p:sldId id="277" r:id="rId14"/>
    <p:sldId id="319" r:id="rId15"/>
    <p:sldId id="278" r:id="rId16"/>
    <p:sldId id="311" r:id="rId17"/>
    <p:sldId id="320" r:id="rId18"/>
    <p:sldId id="323" r:id="rId19"/>
    <p:sldId id="324" r:id="rId20"/>
    <p:sldId id="279" r:id="rId21"/>
    <p:sldId id="312" r:id="rId22"/>
    <p:sldId id="321" r:id="rId23"/>
    <p:sldId id="285" r:id="rId24"/>
    <p:sldId id="288" r:id="rId25"/>
    <p:sldId id="287" r:id="rId26"/>
    <p:sldId id="286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9"/>
    <p:restoredTop sz="94558"/>
  </p:normalViewPr>
  <p:slideViewPr>
    <p:cSldViewPr snapToGrid="0" snapToObjects="1">
      <p:cViewPr varScale="1">
        <p:scale>
          <a:sx n="115" d="100"/>
          <a:sy n="115" d="100"/>
        </p:scale>
        <p:origin x="208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A9C90-2496-3940-B02D-F4DEC1A3D556}" type="doc">
      <dgm:prSet loTypeId="urn:microsoft.com/office/officeart/2005/8/layout/cycle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9CCAC6-21AD-9A40-B219-F8F67D484FD9}">
      <dgm:prSet/>
      <dgm:spPr/>
      <dgm:t>
        <a:bodyPr/>
        <a:lstStyle/>
        <a:p>
          <a:pPr rtl="0"/>
          <a:endParaRPr lang="en-US"/>
        </a:p>
      </dgm:t>
    </dgm:pt>
    <dgm:pt modelId="{1323F46A-4092-184E-9069-168C39AF11E2}" type="parTrans" cxnId="{B296FF2C-CE89-F04E-9AE0-1C7A227FB8AC}">
      <dgm:prSet/>
      <dgm:spPr/>
      <dgm:t>
        <a:bodyPr/>
        <a:lstStyle/>
        <a:p>
          <a:endParaRPr lang="en-US"/>
        </a:p>
      </dgm:t>
    </dgm:pt>
    <dgm:pt modelId="{8A3792CA-2E0D-EC4A-9E50-83A844B32A7F}" type="sibTrans" cxnId="{B296FF2C-CE89-F04E-9AE0-1C7A227FB8AC}">
      <dgm:prSet/>
      <dgm:spPr/>
      <dgm:t>
        <a:bodyPr/>
        <a:lstStyle/>
        <a:p>
          <a:endParaRPr lang="en-US"/>
        </a:p>
      </dgm:t>
    </dgm:pt>
    <dgm:pt modelId="{201A6E92-6AF4-0347-B899-E1E66738A592}" type="pres">
      <dgm:prSet presAssocID="{4C4A9C90-2496-3940-B02D-F4DEC1A3D556}" presName="cycle" presStyleCnt="0">
        <dgm:presLayoutVars>
          <dgm:dir/>
          <dgm:resizeHandles val="exact"/>
        </dgm:presLayoutVars>
      </dgm:prSet>
      <dgm:spPr/>
    </dgm:pt>
    <dgm:pt modelId="{6CDA4D53-E863-B349-8047-BB8E1FF2D0C6}" type="pres">
      <dgm:prSet presAssocID="{979CCAC6-21AD-9A40-B219-F8F67D484FD9}" presName="node" presStyleLbl="revTx" presStyleIdx="0" presStyleCnt="1">
        <dgm:presLayoutVars>
          <dgm:bulletEnabled val="1"/>
        </dgm:presLayoutVars>
      </dgm:prSet>
      <dgm:spPr/>
    </dgm:pt>
  </dgm:ptLst>
  <dgm:cxnLst>
    <dgm:cxn modelId="{B296FF2C-CE89-F04E-9AE0-1C7A227FB8AC}" srcId="{4C4A9C90-2496-3940-B02D-F4DEC1A3D556}" destId="{979CCAC6-21AD-9A40-B219-F8F67D484FD9}" srcOrd="0" destOrd="0" parTransId="{1323F46A-4092-184E-9069-168C39AF11E2}" sibTransId="{8A3792CA-2E0D-EC4A-9E50-83A844B32A7F}"/>
    <dgm:cxn modelId="{772D2E5E-887C-1F4D-A22E-B356E3C78E98}" type="presOf" srcId="{979CCAC6-21AD-9A40-B219-F8F67D484FD9}" destId="{6CDA4D53-E863-B349-8047-BB8E1FF2D0C6}" srcOrd="0" destOrd="0" presId="urn:microsoft.com/office/officeart/2005/8/layout/cycle1"/>
    <dgm:cxn modelId="{F268996A-1D5C-FF41-A5FF-6C879ECE11FF}" type="presOf" srcId="{4C4A9C90-2496-3940-B02D-F4DEC1A3D556}" destId="{201A6E92-6AF4-0347-B899-E1E66738A592}" srcOrd="0" destOrd="0" presId="urn:microsoft.com/office/officeart/2005/8/layout/cycle1"/>
    <dgm:cxn modelId="{1CB06AE1-AE5C-154C-9AE3-3EA384355F5C}" type="presParOf" srcId="{201A6E92-6AF4-0347-B899-E1E66738A592}" destId="{6CDA4D53-E863-B349-8047-BB8E1FF2D0C6}" srcOrd="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A4D53-E863-B349-8047-BB8E1FF2D0C6}">
      <dsp:nvSpPr>
        <dsp:cNvPr id="0" name=""/>
        <dsp:cNvSpPr/>
      </dsp:nvSpPr>
      <dsp:spPr>
        <a:xfrm>
          <a:off x="212048" y="52"/>
          <a:ext cx="1423882" cy="142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12048" y="52"/>
        <a:ext cx="1423882" cy="1423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5AA4C-6588-534B-9BCA-68DB4E8E7E1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BFA48-C374-EF42-B937-176D81D3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4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36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20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A48-C374-EF42-B937-176D81D312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4BB1-AB32-204B-8A0B-177D5CEEA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E5F34-BD88-854D-BF4A-A96524F7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CEC8-E1A8-9440-A4C0-B4243F29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EC2C-68B5-754B-A8E9-93B86C4C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5D70-83F2-EA48-8AF5-EB6A55F7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ABC7-59AE-D94D-82ED-AE362E6E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0772D-99E1-6445-8343-76D94B4D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CD2D-E605-944F-9B59-06E9BDE2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0525-5F3E-B542-9720-B37F12AF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7D9-0B0D-FA49-82F4-F7CB761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ED395-87E5-104D-9BCE-940240BA4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B2D16-C67F-2B4D-B459-D7DD7678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6D51-0743-E644-95BB-B3F578C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826C-86DE-3047-857E-2DDA04E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6198-01C4-1E4C-90E6-DD42777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82B2-AF69-1648-AF8C-68923F56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1EA4-4CE3-314A-8971-5E229A64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9692-6407-C343-A83A-F2E77BC4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B1B3-C5B2-4144-9F3F-4F16A9C5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94BA-2696-6B41-B1D6-7D67C23E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C5FF-AA4D-8E48-BF83-118CA2E6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38D33-B545-1E40-A7C5-D80E83D0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86BD-AF49-3646-9FA9-4813D3A5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2F78-E00C-594D-AB28-BBD732DC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82C7-8468-3F41-9F44-8A17419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0E5A-1B50-C24C-9256-4A534062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A0B4-1346-C746-A141-CA275B2A9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E0FCD-8278-574F-B36C-815FC8F7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443BF-F116-BE48-B2D0-8761F6AB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3578F-620F-8942-B066-194E7B1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29D68-1D70-6743-A4CB-1D98D678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649-15A7-4740-AE37-6EB13DAB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6E4A3-8A12-F749-9AF9-96C6E651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C927A-B837-C342-833A-728F1BB7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D8404-A83B-5645-A01B-87AF3A793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30BF-DA0D-F842-B7F6-E5AD7137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BE71E-3E37-E640-914B-F7360EB1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D2174-F71B-844D-A15D-27EA10EE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63C9F-4F4E-D44D-B31E-D0D1F2C0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10A9-0303-6347-AB58-2D9D480C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EE22F-C3BF-2246-A5F9-F214D2C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8E23B-1377-DE49-8E6F-F0185E10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A8A82-9421-7D4E-A645-3C0D69E7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FD94D-EC7B-0E4F-9E36-DFBF0C24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8EF88-87DC-7843-9152-FCCC496D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1776-4AC8-B947-802E-4F9E083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68DD-9305-1E41-9973-7B8E5B62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82CF-5AAF-8145-A670-A0AD7E33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D3CC-713B-2242-9602-E7F07610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0F481-50EA-884C-B561-69CA79F9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96B02-11F6-2240-8E8F-49E053CC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2564-E765-8B44-80B3-9AE32764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8A61-B7D1-EA40-B580-90407B9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0A24-6A82-D142-9340-AB21CAC84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F9DD0-E623-F045-BB23-C26522B4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9550-199E-2D42-B759-751718B4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6331-24E7-D646-B9D4-676A8097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56CF-0F5E-FA49-A078-71D66415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573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5E4A-0476-DF44-9C5C-701C74C3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46B4-28AB-9444-84E6-F03AA52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39751-A8B2-9B47-B0AA-6990199F9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53B0-5B6B-354C-A820-AEB33431E23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398E-17A8-1348-AFDB-B13F0CC9C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620A-2103-6D40-A5CD-8EB74D0F6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microsoft.com/office/2007/relationships/diagramDrawing" Target="../diagrams/drawing1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svg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10D2-560A-2143-BA6D-BB4C5EE2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6451457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Software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716F1-19D3-A545-977B-9AE542A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Software Engineering</a:t>
            </a:r>
          </a:p>
          <a:p>
            <a:pPr algn="l"/>
            <a:r>
              <a:rPr lang="en-US" sz="2000" dirty="0"/>
              <a:t>Neil Toporski</a:t>
            </a:r>
          </a:p>
        </p:txBody>
      </p:sp>
    </p:spTree>
    <p:extLst>
      <p:ext uri="{BB962C8B-B14F-4D97-AF65-F5344CB8AC3E}">
        <p14:creationId xmlns:p14="http://schemas.microsoft.com/office/powerpoint/2010/main" val="178067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0C5-73A2-194C-B8FF-13B54969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Scope: Example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Eventcia</a:t>
            </a:r>
            <a:r>
              <a:rPr lang="en-US" dirty="0">
                <a:solidFill>
                  <a:srgbClr val="0070C0"/>
                </a:solidFill>
              </a:rPr>
              <a:t> (2005)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7C83C-D4BA-F242-BA44-A70A0B6D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Eventcia</a:t>
            </a:r>
            <a:r>
              <a:rPr lang="en-US" sz="2000" dirty="0"/>
              <a:t> is a Web-based service that allows two or more people to meet in real-time to (1) communicate using VoIP (Voice over IP), video, and text chat, (2) collaborate using a whiteboard with full-featured drawing and annotation tools, PowerPoint presentations, digital images, and polling tools, and (3) share documents and view computer desktop applications.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err="1"/>
              <a:t>Eventcia</a:t>
            </a:r>
            <a:r>
              <a:rPr lang="en-US" sz="2000" dirty="0"/>
              <a:t> allows groups to get together, virtually, to meet, present, train, teach, sell, brainstorm, or share information in real-time, anytime and anywhere with an Internet connection, computer, headset, or Web cam. </a:t>
            </a:r>
            <a:r>
              <a:rPr lang="en-US" sz="2000" dirty="0" err="1"/>
              <a:t>Eventcia</a:t>
            </a:r>
            <a:r>
              <a:rPr lang="en-US" sz="2000" dirty="0"/>
              <a:t> offers an easy-to-use interface with a host of interactive features accessible on any platform, using any operating system and most Web browsers. 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Our vision is clear: collaboration not bounded by any Web browser, operating system, platform, or device, thus expanding </a:t>
            </a:r>
            <a:r>
              <a:rPr lang="en-US" sz="2000" dirty="0" err="1"/>
              <a:t>Eventcia</a:t>
            </a:r>
            <a:r>
              <a:rPr lang="en-US" sz="2000" dirty="0"/>
              <a:t> into markets that include mobile environments, such as PDA’s and cell phones, and diffuse the adoption of </a:t>
            </a:r>
            <a:r>
              <a:rPr lang="en-US" sz="2000" dirty="0" err="1"/>
              <a:t>Eventcia</a:t>
            </a:r>
            <a:r>
              <a:rPr lang="en-US" sz="2000" dirty="0"/>
              <a:t> through accommodating the needs of the consumer.  </a:t>
            </a:r>
          </a:p>
        </p:txBody>
      </p:sp>
    </p:spTree>
    <p:extLst>
      <p:ext uri="{BB962C8B-B14F-4D97-AF65-F5344CB8AC3E}">
        <p14:creationId xmlns:p14="http://schemas.microsoft.com/office/powerpoint/2010/main" val="216926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  <a:r>
              <a:rPr lang="en-US" dirty="0"/>
              <a:t>: What’s a Good PID?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F9394-F0AD-914A-A4E0-ED62C0FD9F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As the IT Approver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Is th</a:t>
            </a:r>
            <a:r>
              <a:rPr lang="en-US" dirty="0"/>
              <a:t>i</a:t>
            </a:r>
            <a:r>
              <a:rPr lang="en-US" b="1" dirty="0"/>
              <a:t>s project feasible? </a:t>
            </a:r>
            <a:r>
              <a:rPr lang="en-US" dirty="0"/>
              <a:t>Does the client understand  enough about technology?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the client </a:t>
            </a:r>
            <a:r>
              <a:rPr lang="en-US" b="1" dirty="0"/>
              <a:t>adequately define the resources</a:t>
            </a:r>
            <a:r>
              <a:rPr lang="en-US" dirty="0"/>
              <a:t> required?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the client </a:t>
            </a:r>
            <a:r>
              <a:rPr lang="en-US" b="1" dirty="0"/>
              <a:t>understand the potential risks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I understand the </a:t>
            </a:r>
            <a:r>
              <a:rPr lang="en-US" b="1" dirty="0"/>
              <a:t>business value </a:t>
            </a:r>
            <a:r>
              <a:rPr lang="en-US" dirty="0"/>
              <a:t>of the project?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What is the approach or methodology to be used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1BF89A-D483-EA47-AEDC-93C19736DC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As a Business Approver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 project description complete and cover key aspects?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my high-level requirements well defined and stated?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Is the scope correct?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 Consumer/User of this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What is the purpose </a:t>
            </a:r>
            <a:r>
              <a:rPr lang="en-US" dirty="0"/>
              <a:t>of the project?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Why is this project important</a:t>
            </a:r>
            <a:r>
              <a:rPr lang="en-US" dirty="0"/>
              <a:t>? (as a consumer)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will communications occur?</a:t>
            </a:r>
          </a:p>
        </p:txBody>
      </p:sp>
    </p:spTree>
    <p:extLst>
      <p:ext uri="{BB962C8B-B14F-4D97-AF65-F5344CB8AC3E}">
        <p14:creationId xmlns:p14="http://schemas.microsoft.com/office/powerpoint/2010/main" val="410040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A353-A486-814F-8EFE-B350860A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endParaRPr lang="en-US" dirty="0"/>
          </a:p>
        </p:txBody>
      </p:sp>
      <p:pic>
        <p:nvPicPr>
          <p:cNvPr id="5" name="Picture 2" descr="infographic: SDLC - 7 phases">
            <a:extLst>
              <a:ext uri="{FF2B5EF4-FFF2-40B4-BE49-F238E27FC236}">
                <a16:creationId xmlns:a16="http://schemas.microsoft.com/office/drawing/2014/main" id="{06F52C00-1563-DA4A-9BA2-4ABB38369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28778" r="-26" b="60391"/>
          <a:stretch/>
        </p:blipFill>
        <p:spPr bwMode="auto">
          <a:xfrm>
            <a:off x="1457197" y="2286000"/>
            <a:ext cx="927760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98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77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Starts with end users and developers working collaboratively to </a:t>
            </a:r>
            <a:r>
              <a:rPr lang="en-US" b="1" dirty="0"/>
              <a:t>gather</a:t>
            </a:r>
            <a:r>
              <a:rPr lang="en-US" dirty="0"/>
              <a:t>, understand, and document the business </a:t>
            </a:r>
            <a:r>
              <a:rPr lang="en-US" b="1" dirty="0"/>
              <a:t>requirements</a:t>
            </a:r>
            <a:r>
              <a:rPr lang="en-US" dirty="0"/>
              <a:t> for the proposed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requirements are the detailed set of knowledge that the system must meet to be successful.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Define and </a:t>
            </a:r>
            <a:r>
              <a:rPr lang="en-US" b="1" dirty="0"/>
              <a:t>prioritize</a:t>
            </a:r>
            <a:r>
              <a:rPr lang="en-US" dirty="0"/>
              <a:t> business and user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methodology is best for this project?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*Document standards may vary with methodology and the institution.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79633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0285-7CCA-8341-A28F-2FC2E02C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Design and Development</a:t>
            </a:r>
            <a:endParaRPr lang="en-US" dirty="0"/>
          </a:p>
        </p:txBody>
      </p:sp>
      <p:pic>
        <p:nvPicPr>
          <p:cNvPr id="4" name="Picture 2" descr="infographic: SDLC - 7 phases">
            <a:extLst>
              <a:ext uri="{FF2B5EF4-FFF2-40B4-BE49-F238E27FC236}">
                <a16:creationId xmlns:a16="http://schemas.microsoft.com/office/drawing/2014/main" id="{2A542B7E-48B9-F04E-A070-52520C8BB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39762" r="-26" b="40101"/>
          <a:stretch/>
        </p:blipFill>
        <p:spPr bwMode="auto">
          <a:xfrm>
            <a:off x="1604795" y="1371600"/>
            <a:ext cx="898241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3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77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The primary goal of the design phase is to build a technical </a:t>
            </a:r>
            <a:r>
              <a:rPr lang="en-US" b="1" dirty="0"/>
              <a:t>blueprint</a:t>
            </a:r>
            <a:r>
              <a:rPr lang="en-US" dirty="0"/>
              <a:t> of how the proposed system will work. How do you transform the business idea to the technical perspective?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technical architecture </a:t>
            </a:r>
            <a:r>
              <a:rPr lang="en-US" b="1" dirty="0"/>
              <a:t>defines the hardware, software, and required networking configurations</a:t>
            </a:r>
            <a:r>
              <a:rPr lang="en-US" dirty="0"/>
              <a:t> for a successful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Defines and </a:t>
            </a:r>
            <a:r>
              <a:rPr lang="en-US" b="1" dirty="0"/>
              <a:t>specifies the interfaces, parameters, and protocols used by the product architecture and system architecture layers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design document could be 1) specifications for development or 2) the outcome of development (or both).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305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25255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The System Design Document describes the system requirements, operating environment, system and subsystem architecture, files and database design, input formats, output layouts, human-machine interfaces, detailed design, processing logic, and external interfaces.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Purpose and scope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Project summary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System overview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Design constraints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Future contingencies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Document organization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Points of contact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Project References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Glossary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Design Document: 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97C9B-535E-BB44-91EB-B4041F9745E1}"/>
              </a:ext>
            </a:extLst>
          </p:cNvPr>
          <p:cNvSpPr txBox="1"/>
          <p:nvPr/>
        </p:nvSpPr>
        <p:spPr>
          <a:xfrm>
            <a:off x="4648200" y="3429000"/>
            <a:ext cx="3535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System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Hardware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Software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Communication Architecture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File and DB design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Interface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Inputs, 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EC498-1B05-E844-AA48-856C91821594}"/>
              </a:ext>
            </a:extLst>
          </p:cNvPr>
          <p:cNvSpPr txBox="1"/>
          <p:nvPr/>
        </p:nvSpPr>
        <p:spPr>
          <a:xfrm>
            <a:off x="7680960" y="3428999"/>
            <a:ext cx="3535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000" dirty="0"/>
              <a:t>Detailed 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Hardware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000" dirty="0"/>
              <a:t>External interface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000" dirty="0"/>
              <a:t>System integrity controls</a:t>
            </a:r>
          </a:p>
          <a:p>
            <a:pPr marL="514350" indent="-514350">
              <a:buFont typeface="+mj-lt"/>
              <a:buAutoNum type="arabicPeriod" startAt="6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942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236777-F3C2-FC46-99C8-8198DDC72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500" y="1874839"/>
            <a:ext cx="3694113" cy="146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40B54-124F-8443-B567-E1E235DE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Integration and Testing</a:t>
            </a:r>
          </a:p>
        </p:txBody>
      </p:sp>
      <p:pic>
        <p:nvPicPr>
          <p:cNvPr id="5" name="Picture 2" descr="infographic: SDLC - 7 phases">
            <a:extLst>
              <a:ext uri="{FF2B5EF4-FFF2-40B4-BE49-F238E27FC236}">
                <a16:creationId xmlns:a16="http://schemas.microsoft.com/office/drawing/2014/main" id="{7209AA51-FCA6-7048-8274-8EE1978B7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59898" r="-26" b="29118"/>
          <a:stretch/>
        </p:blipFill>
        <p:spPr bwMode="auto">
          <a:xfrm>
            <a:off x="1521625" y="3519490"/>
            <a:ext cx="9148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169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05B5-0445-5849-9A88-C563CB05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Alan </a:t>
            </a:r>
            <a:r>
              <a:rPr lang="en-US" dirty="0" err="1"/>
              <a:t>Mulally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430D-C559-F140-AA35-B8649562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Former CEO Boeing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Former CEO Ford Motor Company 2006-2014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Ford senior executive to </a:t>
            </a:r>
            <a:r>
              <a:rPr lang="en-US" dirty="0" err="1"/>
              <a:t>Mulally</a:t>
            </a:r>
            <a:r>
              <a:rPr lang="en-US" dirty="0"/>
              <a:t>: “We appreciate you coming here from a company like Boeing, but you’ve got to realize that this is a very, very capital-intensive business. (noting Alan </a:t>
            </a:r>
            <a:r>
              <a:rPr lang="en-US" dirty="0" err="1"/>
              <a:t>Mulally</a:t>
            </a:r>
            <a:r>
              <a:rPr lang="en-US" dirty="0"/>
              <a:t> knew nothing about the automobile industry)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Alan </a:t>
            </a:r>
            <a:r>
              <a:rPr lang="en-US" dirty="0" err="1"/>
              <a:t>Mulally’s</a:t>
            </a:r>
            <a:r>
              <a:rPr lang="en-US" dirty="0"/>
              <a:t> retort: “That’s really interesting. The typical passenger jet has four million parts…and it has to fly.”</a:t>
            </a:r>
          </a:p>
        </p:txBody>
      </p:sp>
    </p:spTree>
    <p:extLst>
      <p:ext uri="{BB962C8B-B14F-4D97-AF65-F5344CB8AC3E}">
        <p14:creationId xmlns:p14="http://schemas.microsoft.com/office/powerpoint/2010/main" val="23053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05B5-0445-5849-9A88-C563CB05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Alan </a:t>
            </a:r>
            <a:r>
              <a:rPr lang="en-US" dirty="0" err="1"/>
              <a:t>Mulally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430D-C559-F140-AA35-B8649562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Alan </a:t>
            </a:r>
            <a:r>
              <a:rPr lang="en-US" dirty="0" err="1"/>
              <a:t>Mulally</a:t>
            </a:r>
            <a:r>
              <a:rPr lang="en-US" dirty="0"/>
              <a:t> used Scrum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Removed “Silos” (functional teams)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Business meetings included not only VPs but staff/workers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Required Engineers to work with Designers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Required Designers to work with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Changed the industry culture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Understood his product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Workers also received “bonuses”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Reduced bureaucracy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Globalized production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”Quality first”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A83-9C23-EC44-A86C-F68D9C0E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Software Process [Outline]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2E23-9B52-BD45-82CD-02A8BC76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4 fundamental activities of the software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Development Life Cycle (SDLC)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Development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Integration and 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Choosing a process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67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77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The testing phase of the SDLC </a:t>
            </a:r>
            <a:r>
              <a:rPr lang="en-US" b="1" dirty="0"/>
              <a:t>verifies that the system works</a:t>
            </a:r>
            <a:r>
              <a:rPr lang="en-US" dirty="0"/>
              <a:t> and meets all requirements defined in the analysis phase.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First, you develop detailed test conditions, which are the detailed steps the system must perform along with the expected results of each step.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Second, you perform the test.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Ad hoc</a:t>
            </a:r>
            <a:r>
              <a:rPr lang="en-US" dirty="0"/>
              <a:t>: normal testing performed by the developer during coding process.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Unit</a:t>
            </a:r>
            <a:r>
              <a:rPr lang="en-US" dirty="0"/>
              <a:t>: test only a single unit (“</a:t>
            </a:r>
            <a:r>
              <a:rPr lang="en-US" dirty="0" err="1"/>
              <a:t>snippit</a:t>
            </a:r>
            <a:r>
              <a:rPr lang="en-US" dirty="0"/>
              <a:t>”) of code to see if it functions as expected in isolation.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Integration</a:t>
            </a:r>
            <a:r>
              <a:rPr lang="en-US" dirty="0"/>
              <a:t>: individual units are tested as a group.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System</a:t>
            </a:r>
            <a:r>
              <a:rPr lang="en-US" dirty="0"/>
              <a:t>: test the system as a whole.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Integration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1338425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A759-4193-234E-9F05-8E0DBCFA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F879-6E09-364A-AEAF-85FD307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Except for small programs, systems should be follow a 3 step testing protocol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Component testing</a:t>
            </a:r>
            <a:r>
              <a:rPr lang="en-US" dirty="0"/>
              <a:t>: Each component is tested individually by the team members developing that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System testing</a:t>
            </a:r>
            <a:r>
              <a:rPr lang="en-US" dirty="0"/>
              <a:t>: This process is concerned with finding errors that result from unanticipated interactions between components and interface 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Customer (user) testing</a:t>
            </a:r>
            <a:r>
              <a:rPr lang="en-US" dirty="0"/>
              <a:t>: The system is tested by the system customer or potential user. This may find unexpected user interaction anomalies.</a:t>
            </a:r>
          </a:p>
        </p:txBody>
      </p:sp>
    </p:spTree>
    <p:extLst>
      <p:ext uri="{BB962C8B-B14F-4D97-AF65-F5344CB8AC3E}">
        <p14:creationId xmlns:p14="http://schemas.microsoft.com/office/powerpoint/2010/main" val="2881523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7CB5-8472-C343-9211-A6F2EF95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Implementation</a:t>
            </a:r>
          </a:p>
        </p:txBody>
      </p:sp>
      <p:pic>
        <p:nvPicPr>
          <p:cNvPr id="5" name="Picture 2" descr="infographic: SDLC - 7 phases">
            <a:extLst>
              <a:ext uri="{FF2B5EF4-FFF2-40B4-BE49-F238E27FC236}">
                <a16:creationId xmlns:a16="http://schemas.microsoft.com/office/drawing/2014/main" id="{7B685E3A-DB89-D348-8B5A-B52617E01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69967" r="-26" b="19049"/>
          <a:stretch/>
        </p:blipFill>
        <p:spPr bwMode="auto">
          <a:xfrm>
            <a:off x="1521625" y="2286000"/>
            <a:ext cx="9148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557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77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/>
              <a:t>Development -&gt; Testing -&gt; Production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During the implementation phase you distribute the system to all the knowledge workers so they can begin using the system to perform their everyday jobs.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Typical Activities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implementation plan.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Deploy system to a</a:t>
            </a:r>
            <a:r>
              <a:rPr lang="en-US" b="1" dirty="0"/>
              <a:t> staging environment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b="1" dirty="0"/>
              <a:t>user documentation</a:t>
            </a:r>
            <a:r>
              <a:rPr lang="en-US" dirty="0"/>
              <a:t>. (how the system works)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Prepare system support teams.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Train knowledge workers.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8582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77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/>
              <a:t>Parallel implementation</a:t>
            </a:r>
            <a:r>
              <a:rPr lang="en-US" dirty="0"/>
              <a:t>: using both old and new systems until new system functional.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Plunge implementation</a:t>
            </a:r>
            <a:r>
              <a:rPr lang="en-US" dirty="0"/>
              <a:t>: discard old system completely and start new system. </a:t>
            </a:r>
            <a:r>
              <a:rPr lang="en-US" b="1" dirty="0"/>
              <a:t>Plot implementation</a:t>
            </a:r>
            <a:r>
              <a:rPr lang="en-US" dirty="0"/>
              <a:t>: having only a small group of people (focus groups) use the new system until you know it works correctly.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Phased implementation</a:t>
            </a:r>
            <a:r>
              <a:rPr lang="en-US" dirty="0"/>
              <a:t>: implementing the new system on part at a time.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Implementation Techniques: Rowan Printing</a:t>
            </a:r>
          </a:p>
        </p:txBody>
      </p:sp>
    </p:spTree>
    <p:extLst>
      <p:ext uri="{BB962C8B-B14F-4D97-AF65-F5344CB8AC3E}">
        <p14:creationId xmlns:p14="http://schemas.microsoft.com/office/powerpoint/2010/main" val="3430355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67E7-1E38-9E42-83E8-EE6FE018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Maintenance</a:t>
            </a:r>
          </a:p>
        </p:txBody>
      </p:sp>
      <p:pic>
        <p:nvPicPr>
          <p:cNvPr id="5" name="Picture 2" descr="infographic: SDLC - 7 phases">
            <a:extLst>
              <a:ext uri="{FF2B5EF4-FFF2-40B4-BE49-F238E27FC236}">
                <a16:creationId xmlns:a16="http://schemas.microsoft.com/office/drawing/2014/main" id="{9D17232E-897E-3E4D-A569-37A750240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80340" r="-26" b="8219"/>
          <a:stretch/>
        </p:blipFill>
        <p:spPr bwMode="auto">
          <a:xfrm>
            <a:off x="1704553" y="2286000"/>
            <a:ext cx="878289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567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77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/>
              <a:t>Begins when the system is put into production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 and support the new system to ensure it meets the business goals.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system as the business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Minor changes and bug fixes can be processed through change management processes which also go through their own SDLC.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Major enhancements often require a new Project Initiation Document (PID) and, if approved, spawn their own SDLC.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Maintenance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84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A83-9C23-EC44-A86C-F68D9C0E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Choose a Process: Plan Driven or Agile?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2E23-9B52-BD45-82CD-02A8BC76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Plan Driven: </a:t>
            </a:r>
            <a:r>
              <a:rPr lang="en-US" b="1" dirty="0"/>
              <a:t>Waterfall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process activities are planned in advance.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Progress of the system is measured against this plan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Incremental Development: </a:t>
            </a:r>
            <a:r>
              <a:rPr lang="en-US" b="1" dirty="0"/>
              <a:t>Scrum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is developed as a series of versions with each version adding incremental functionality to the previous version.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incremental step produces a potentially shippable product.</a:t>
            </a:r>
          </a:p>
        </p:txBody>
      </p:sp>
    </p:spTree>
    <p:extLst>
      <p:ext uri="{BB962C8B-B14F-4D97-AF65-F5344CB8AC3E}">
        <p14:creationId xmlns:p14="http://schemas.microsoft.com/office/powerpoint/2010/main" val="1056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A83-9C23-EC44-A86C-F68D9C0E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The 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2E23-9B52-BD45-82CD-02A8BC76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 software process is a set of related activities that leads to the development and completion of a software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“Do Something” is  a software process that includes 4 fundamental activities: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Specification:  </a:t>
            </a:r>
            <a:r>
              <a:rPr lang="en-US" b="1" dirty="0"/>
              <a:t>What the system does. How does it function?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and Development: </a:t>
            </a:r>
            <a:r>
              <a:rPr lang="en-US" b="1" dirty="0"/>
              <a:t>What is the architecture and organization of the system? How is it implemented?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Validation: </a:t>
            </a:r>
            <a:r>
              <a:rPr lang="en-US" b="1" dirty="0"/>
              <a:t>Does it perform according to the client specifications?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Evolution: </a:t>
            </a:r>
            <a:r>
              <a:rPr lang="en-US" b="1" dirty="0"/>
              <a:t>How the system can change </a:t>
            </a:r>
            <a:r>
              <a:rPr lang="en-US" dirty="0"/>
              <a:t>in response to changing client needs.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FE23EB-3E98-4A47-AB41-623AF52CD949}"/>
              </a:ext>
            </a:extLst>
          </p:cNvPr>
          <p:cNvGrpSpPr/>
          <p:nvPr/>
        </p:nvGrpSpPr>
        <p:grpSpPr>
          <a:xfrm>
            <a:off x="2930952" y="2560320"/>
            <a:ext cx="6330095" cy="914400"/>
            <a:chOff x="1840890" y="2586989"/>
            <a:chExt cx="6330095" cy="914400"/>
          </a:xfrm>
        </p:grpSpPr>
        <p:pic>
          <p:nvPicPr>
            <p:cNvPr id="5" name="Content Placeholder 19" descr="Lights On outline">
              <a:extLst>
                <a:ext uri="{FF2B5EF4-FFF2-40B4-BE49-F238E27FC236}">
                  <a16:creationId xmlns:a16="http://schemas.microsoft.com/office/drawing/2014/main" id="{06E160F5-68EB-5348-9AD4-ED44B8E22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0890" y="2647949"/>
              <a:ext cx="781051" cy="7810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748351-6727-0D4F-BE20-BAB7AD5E28BF}"/>
                </a:ext>
              </a:extLst>
            </p:cNvPr>
            <p:cNvSpPr txBox="1"/>
            <p:nvPr/>
          </p:nvSpPr>
          <p:spPr>
            <a:xfrm>
              <a:off x="2731477" y="2853808"/>
              <a:ext cx="5439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Idea </a:t>
              </a:r>
              <a:r>
                <a:rPr lang="en-US" dirty="0">
                  <a:sym typeface="Wingdings" pitchFamily="2" charset="2"/>
                </a:rPr>
                <a:t> </a:t>
              </a:r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sym typeface="Wingdings" pitchFamily="2" charset="2"/>
                </a:rPr>
                <a:t>Do Something </a:t>
              </a:r>
              <a:r>
                <a:rPr lang="en-US" dirty="0">
                  <a:sym typeface="Wingdings" pitchFamily="2" charset="2"/>
                </a:rPr>
                <a:t> Product Deliverable</a:t>
              </a:r>
              <a:endParaRPr lang="en-US" dirty="0"/>
            </a:p>
          </p:txBody>
        </p:sp>
        <p:pic>
          <p:nvPicPr>
            <p:cNvPr id="8" name="Graphic 7" descr="Box trolley with solid fill">
              <a:extLst>
                <a:ext uri="{FF2B5EF4-FFF2-40B4-BE49-F238E27FC236}">
                  <a16:creationId xmlns:a16="http://schemas.microsoft.com/office/drawing/2014/main" id="{7AD70EAE-F147-324F-B2AF-BD51A3499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7560" y="258698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415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9C3C-1C13-DC49-AACA-71CF3351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26804" cy="1325563"/>
          </a:xfrm>
        </p:spPr>
        <p:txBody>
          <a:bodyPr/>
          <a:lstStyle/>
          <a:p>
            <a:r>
              <a:rPr lang="en-US" dirty="0"/>
              <a:t>System Development Life Cycle (SDLC)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31A0-28CD-7846-9877-0ACF7F34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6804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7 Phases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system-development life cycle enables users to transform a newly-developed project into an operational 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SDLC is a multistep, iterative process, structured in a methodical 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process is used to model or provide a framework for technical and non-technical activities to deliver a quality system which meets or exceeds business expectations or manage decision-making progression.</a:t>
            </a:r>
          </a:p>
        </p:txBody>
      </p:sp>
      <p:pic>
        <p:nvPicPr>
          <p:cNvPr id="1026" name="Picture 2" descr="infographic: SDLC - 7 phases">
            <a:extLst>
              <a:ext uri="{FF2B5EF4-FFF2-40B4-BE49-F238E27FC236}">
                <a16:creationId xmlns:a16="http://schemas.microsoft.com/office/drawing/2014/main" id="{8C83B69A-3D41-7E4B-B272-D4CDCC686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18519" r="-26" b="8218"/>
          <a:stretch/>
        </p:blipFill>
        <p:spPr bwMode="auto">
          <a:xfrm>
            <a:off x="6965004" y="365125"/>
            <a:ext cx="3659500" cy="609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35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E31D-1A54-AB4C-B57E-0230DC20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  <a:endParaRPr lang="en-US" dirty="0"/>
          </a:p>
        </p:txBody>
      </p:sp>
      <p:pic>
        <p:nvPicPr>
          <p:cNvPr id="5" name="Picture 2" descr="infographic: SDLC - 7 phases">
            <a:extLst>
              <a:ext uri="{FF2B5EF4-FFF2-40B4-BE49-F238E27FC236}">
                <a16:creationId xmlns:a16="http://schemas.microsoft.com/office/drawing/2014/main" id="{1288E7EE-AB6E-C741-8894-4EBB24853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18519" r="-26" b="70154"/>
          <a:stretch/>
        </p:blipFill>
        <p:spPr bwMode="auto">
          <a:xfrm>
            <a:off x="1660242" y="2286000"/>
            <a:ext cx="887151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7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1E526D-9BB2-5E49-92E8-F2604A4B8EE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77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Starts with an idea </a:t>
            </a:r>
            <a:r>
              <a:rPr lang="en-US" dirty="0">
                <a:sym typeface="Wingdings" pitchFamily="2" charset="2"/>
              </a:rPr>
              <a:t>                 Ends with organizational approval.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Three primary planning activities: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What is the </a:t>
            </a:r>
            <a:r>
              <a:rPr lang="en-US" b="1" dirty="0">
                <a:sym typeface="Wingdings" pitchFamily="2" charset="2"/>
              </a:rPr>
              <a:t>scope</a:t>
            </a:r>
            <a:r>
              <a:rPr lang="en-US" dirty="0">
                <a:sym typeface="Wingdings" pitchFamily="2" charset="2"/>
              </a:rPr>
              <a:t> of the project?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ym typeface="Wingdings" pitchFamily="2" charset="2"/>
              </a:rPr>
              <a:t>Define the system </a:t>
            </a:r>
            <a:r>
              <a:rPr lang="en-US" dirty="0">
                <a:sym typeface="Wingdings" pitchFamily="2" charset="2"/>
              </a:rPr>
              <a:t>to be developed.  What system best supports your strategic goals? What are the critical success factors (CSF) for success?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Set the scope of the project. Define in a few sentences the high-level </a:t>
            </a:r>
            <a:r>
              <a:rPr lang="en-US" b="1" dirty="0">
                <a:sym typeface="Wingdings" pitchFamily="2" charset="2"/>
              </a:rPr>
              <a:t>system requirements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Define a high-level plan. What are the </a:t>
            </a:r>
            <a:r>
              <a:rPr lang="en-US" b="1" dirty="0">
                <a:sym typeface="Wingdings" pitchFamily="2" charset="2"/>
              </a:rPr>
              <a:t>milestones</a:t>
            </a:r>
            <a:r>
              <a:rPr lang="en-US" dirty="0">
                <a:sym typeface="Wingdings" pitchFamily="2" charset="2"/>
              </a:rPr>
              <a:t> and key dates where specific group of activities need to be performed?</a:t>
            </a:r>
            <a:endParaRPr lang="en-US" dirty="0"/>
          </a:p>
        </p:txBody>
      </p:sp>
      <p:pic>
        <p:nvPicPr>
          <p:cNvPr id="20" name="Content Placeholder 19" descr="Lights On outline">
            <a:extLst>
              <a:ext uri="{FF2B5EF4-FFF2-40B4-BE49-F238E27FC236}">
                <a16:creationId xmlns:a16="http://schemas.microsoft.com/office/drawing/2014/main" id="{42BCB5B6-F59E-B84C-B6A7-99BA464B1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213" y="1590674"/>
            <a:ext cx="781051" cy="7810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</a:p>
        </p:txBody>
      </p:sp>
      <p:pic>
        <p:nvPicPr>
          <p:cNvPr id="27" name="Graphic 26" descr="Checklist outline">
            <a:extLst>
              <a:ext uri="{FF2B5EF4-FFF2-40B4-BE49-F238E27FC236}">
                <a16:creationId xmlns:a16="http://schemas.microsoft.com/office/drawing/2014/main" id="{5BD2B092-7ACF-384B-880D-7BD0EECF1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7474" y="1590674"/>
            <a:ext cx="850106" cy="850106"/>
          </a:xfrm>
          <a:prstGeom prst="rect">
            <a:avLst/>
          </a:prstGeom>
        </p:spPr>
      </p:pic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7F7920D-1243-7644-B4E8-F32442C78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328273"/>
              </p:ext>
            </p:extLst>
          </p:nvPr>
        </p:nvGraphicFramePr>
        <p:xfrm>
          <a:off x="3397914" y="401637"/>
          <a:ext cx="1847979" cy="1423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1675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1839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  <a:r>
              <a:rPr lang="en-US" dirty="0"/>
              <a:t>: Project Initiation Document (PID)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92FD15-095C-B946-B74B-1D09D1B9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the project is aiming and planning to achieve.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is it important to meet these aims?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May contain all or most of the following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Project Scope Statement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Project Background (history)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Feasibility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 Project Plan</a:t>
            </a:r>
          </a:p>
          <a:p>
            <a:pPr marL="457200" lvl="1" indent="0">
              <a:buNone/>
            </a:pPr>
            <a:r>
              <a:rPr lang="en-US" dirty="0"/>
              <a:t>	(milestones, dates)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/>
              <a:t>Risk Assessment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AF3BD-3A4C-C24F-B4F5-09211E3DA879}"/>
              </a:ext>
            </a:extLst>
          </p:cNvPr>
          <p:cNvSpPr txBox="1"/>
          <p:nvPr/>
        </p:nvSpPr>
        <p:spPr>
          <a:xfrm>
            <a:off x="5386388" y="3833813"/>
            <a:ext cx="61102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2200" dirty="0"/>
              <a:t>Assumptions, Dependencies and Constraints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200" dirty="0"/>
              <a:t>Organization and Governance (team org chart)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200" dirty="0"/>
              <a:t>Communication Plan (meetings, minutes)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200" dirty="0"/>
              <a:t>Quality Plan (list of deliverables)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200" dirty="0">
                <a:solidFill>
                  <a:srgbClr val="FF0000"/>
                </a:solidFill>
              </a:rPr>
              <a:t>Estimated Costs and ROI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4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A41-D315-6A44-89B3-E94916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  <a:r>
              <a:rPr lang="en-US" dirty="0"/>
              <a:t>: Feasibility and “</a:t>
            </a:r>
            <a:r>
              <a:rPr lang="en-US" dirty="0" err="1"/>
              <a:t>Doability</a:t>
            </a:r>
            <a:r>
              <a:rPr lang="en-US" dirty="0"/>
              <a:t>”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456520-FD9D-EF42-8490-D796B959E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997" y="1690688"/>
            <a:ext cx="717800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0C5-73A2-194C-B8FF-13B54969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Scope: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7C83C-D4BA-F242-BA44-A70A0B6D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sample business requirement might look like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“The system must track all the employees by their respective department, region, and the designation.” </a:t>
            </a:r>
          </a:p>
          <a:p>
            <a:pPr marL="0" indent="0">
              <a:buNone/>
            </a:pPr>
            <a:r>
              <a:rPr lang="en-US" dirty="0"/>
              <a:t>This requirement is ambiguous – it shows no such detail as to how the system will implement this requirement, but rather what the system must do concerning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35315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</TotalTime>
  <Words>1649</Words>
  <Application>Microsoft Macintosh PowerPoint</Application>
  <PresentationFormat>Widescreen</PresentationFormat>
  <Paragraphs>192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Office Theme</vt:lpstr>
      <vt:lpstr>Software Processes</vt:lpstr>
      <vt:lpstr>1. The Software Process [Outline]</vt:lpstr>
      <vt:lpstr>1.2 The Software Process</vt:lpstr>
      <vt:lpstr>System Development Life Cycle (SDLC)</vt:lpstr>
      <vt:lpstr>Planning</vt:lpstr>
      <vt:lpstr>Planning</vt:lpstr>
      <vt:lpstr>Planning: Project Initiation Document (PID)</vt:lpstr>
      <vt:lpstr>Planning: Feasibility and “Doability”</vt:lpstr>
      <vt:lpstr>Project Scope: Example </vt:lpstr>
      <vt:lpstr>Project Scope: Example : Eventcia (2005)</vt:lpstr>
      <vt:lpstr>Planning: What’s a Good PID?</vt:lpstr>
      <vt:lpstr>Analysis</vt:lpstr>
      <vt:lpstr>Analysis</vt:lpstr>
      <vt:lpstr>Design and Development</vt:lpstr>
      <vt:lpstr>Design and Development</vt:lpstr>
      <vt:lpstr>Design Document: Outline</vt:lpstr>
      <vt:lpstr>Integration and Testing</vt:lpstr>
      <vt:lpstr>Alan Mulally</vt:lpstr>
      <vt:lpstr>Alan Mulally</vt:lpstr>
      <vt:lpstr>Integration and Testing</vt:lpstr>
      <vt:lpstr>Testing</vt:lpstr>
      <vt:lpstr>Implementation</vt:lpstr>
      <vt:lpstr>Implementation</vt:lpstr>
      <vt:lpstr>Implementation Techniques: Rowan Printing</vt:lpstr>
      <vt:lpstr>Maintenance</vt:lpstr>
      <vt:lpstr>Maintenance</vt:lpstr>
      <vt:lpstr>1.3 Choose a Process: Plan Driven or Agile?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Into to Scrum</dc:title>
  <dc:creator>Toporski, Neil F.</dc:creator>
  <cp:lastModifiedBy>Toporski, Neil F.</cp:lastModifiedBy>
  <cp:revision>88</cp:revision>
  <dcterms:created xsi:type="dcterms:W3CDTF">2021-12-26T16:22:52Z</dcterms:created>
  <dcterms:modified xsi:type="dcterms:W3CDTF">2022-08-30T21:44:01Z</dcterms:modified>
</cp:coreProperties>
</file>