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36"/>
  </p:notesMasterIdLst>
  <p:sldIdLst>
    <p:sldId id="256" r:id="rId2"/>
    <p:sldId id="346" r:id="rId3"/>
    <p:sldId id="354" r:id="rId4"/>
    <p:sldId id="310" r:id="rId5"/>
    <p:sldId id="311" r:id="rId6"/>
    <p:sldId id="312" r:id="rId7"/>
    <p:sldId id="347" r:id="rId8"/>
    <p:sldId id="327" r:id="rId9"/>
    <p:sldId id="348" r:id="rId10"/>
    <p:sldId id="313" r:id="rId11"/>
    <p:sldId id="314" r:id="rId12"/>
    <p:sldId id="333" r:id="rId13"/>
    <p:sldId id="334" r:id="rId14"/>
    <p:sldId id="331" r:id="rId15"/>
    <p:sldId id="335" r:id="rId16"/>
    <p:sldId id="338" r:id="rId17"/>
    <p:sldId id="339" r:id="rId18"/>
    <p:sldId id="337" r:id="rId19"/>
    <p:sldId id="340" r:id="rId20"/>
    <p:sldId id="352" r:id="rId21"/>
    <p:sldId id="349" r:id="rId22"/>
    <p:sldId id="353" r:id="rId23"/>
    <p:sldId id="341" r:id="rId24"/>
    <p:sldId id="342" r:id="rId25"/>
    <p:sldId id="356" r:id="rId26"/>
    <p:sldId id="343" r:id="rId27"/>
    <p:sldId id="355" r:id="rId28"/>
    <p:sldId id="350" r:id="rId29"/>
    <p:sldId id="315" r:id="rId30"/>
    <p:sldId id="316" r:id="rId31"/>
    <p:sldId id="317" r:id="rId32"/>
    <p:sldId id="359" r:id="rId33"/>
    <p:sldId id="360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2FF8F6-8C11-0843-AF35-DAD9447BFAA5}">
          <p14:sldIdLst>
            <p14:sldId id="256"/>
            <p14:sldId id="346"/>
            <p14:sldId id="354"/>
            <p14:sldId id="310"/>
            <p14:sldId id="311"/>
            <p14:sldId id="312"/>
            <p14:sldId id="347"/>
            <p14:sldId id="327"/>
            <p14:sldId id="348"/>
            <p14:sldId id="313"/>
            <p14:sldId id="314"/>
            <p14:sldId id="333"/>
            <p14:sldId id="334"/>
            <p14:sldId id="331"/>
            <p14:sldId id="335"/>
            <p14:sldId id="338"/>
            <p14:sldId id="339"/>
            <p14:sldId id="337"/>
            <p14:sldId id="340"/>
            <p14:sldId id="352"/>
            <p14:sldId id="349"/>
            <p14:sldId id="353"/>
            <p14:sldId id="341"/>
            <p14:sldId id="342"/>
            <p14:sldId id="356"/>
            <p14:sldId id="343"/>
            <p14:sldId id="355"/>
            <p14:sldId id="350"/>
            <p14:sldId id="315"/>
            <p14:sldId id="316"/>
            <p14:sldId id="317"/>
            <p14:sldId id="359"/>
            <p14:sldId id="360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45" autoAdjust="0"/>
  </p:normalViewPr>
  <p:slideViewPr>
    <p:cSldViewPr snapToGrid="0" snapToObjects="1">
      <p:cViewPr varScale="1">
        <p:scale>
          <a:sx n="87" d="100"/>
          <a:sy n="87" d="100"/>
        </p:scale>
        <p:origin x="-2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370CA-ED3F-6E43-94AB-989DC3AA63EB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DA5-136C-5B41-B814-C35C16871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1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35DA5-136C-5B41-B814-C35C16871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3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35DA5-136C-5B41-B814-C35C168714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35DA5-136C-5B41-B814-C35C168714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1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9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40817"/>
            <a:ext cx="9144000" cy="1470025"/>
          </a:xfrm>
          <a:solidFill>
            <a:srgbClr val="92D050"/>
          </a:solidFill>
          <a:ln>
            <a:noFill/>
          </a:ln>
        </p:spPr>
        <p:txBody>
          <a:bodyPr/>
          <a:lstStyle/>
          <a:p>
            <a:r>
              <a:rPr lang="en-US" altLang="zh-CN" b="1" dirty="0" smtClean="0">
                <a:latin typeface="幼圆" pitchFamily="49" charset="-122"/>
                <a:ea typeface="幼圆" pitchFamily="49" charset="-122"/>
                <a:cs typeface="Hiragino Sans GB W3"/>
              </a:rPr>
              <a:t>NLP</a:t>
            </a:r>
            <a:r>
              <a:rPr lang="zh-CN" altLang="en-US" b="1" dirty="0" smtClean="0">
                <a:latin typeface="幼圆" pitchFamily="49" charset="-122"/>
                <a:ea typeface="幼圆" pitchFamily="49" charset="-122"/>
                <a:cs typeface="Hiragino Sans GB W3"/>
              </a:rPr>
              <a:t>在豆瓣标签系统</a:t>
            </a:r>
            <a:r>
              <a:rPr lang="en-US" altLang="zh-CN" b="1" dirty="0" smtClean="0">
                <a:latin typeface="幼圆" pitchFamily="49" charset="-122"/>
                <a:ea typeface="幼圆" pitchFamily="49" charset="-122"/>
                <a:cs typeface="Hiragino Sans GB W3"/>
              </a:rPr>
              <a:t/>
            </a:r>
            <a:br>
              <a:rPr lang="en-US" altLang="zh-CN" b="1" dirty="0" smtClean="0">
                <a:latin typeface="幼圆" pitchFamily="49" charset="-122"/>
                <a:ea typeface="幼圆" pitchFamily="49" charset="-122"/>
                <a:cs typeface="Hiragino Sans GB W3"/>
              </a:rPr>
            </a:br>
            <a:r>
              <a:rPr lang="zh-CN" altLang="en-US" b="1" dirty="0" smtClean="0">
                <a:latin typeface="幼圆" pitchFamily="49" charset="-122"/>
                <a:ea typeface="幼圆" pitchFamily="49" charset="-122"/>
                <a:cs typeface="Hiragino Sans GB W3"/>
              </a:rPr>
              <a:t>的应用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728" y="3386479"/>
            <a:ext cx="8149841" cy="1360639"/>
          </a:xfrm>
          <a:noFill/>
          <a:ln>
            <a:solidFill>
              <a:srgbClr val="FFFFFF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豆瓣算法工程师 曾俊瑀</a:t>
            </a:r>
            <a:endParaRPr lang="en-US" altLang="zh-CN" sz="2400" b="1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junyu.zeng@gmail.com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ouban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id : </a:t>
            </a:r>
            <a:r>
              <a:rPr lang="en-US" altLang="zh-CN" sz="240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knighter</a:t>
            </a:r>
            <a:endParaRPr lang="en-US" altLang="zh-CN" sz="24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2013.10.26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281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4" y="1276292"/>
            <a:ext cx="4381612" cy="406703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321049" y="1276291"/>
            <a:ext cx="2145950" cy="580523"/>
          </a:xfrm>
          <a:prstGeom prst="wedgeRoundRectCallout">
            <a:avLst>
              <a:gd name="adj1" fmla="val -107761"/>
              <a:gd name="adj2" fmla="val 7108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标题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27468" y="2147228"/>
            <a:ext cx="2139531" cy="580523"/>
          </a:xfrm>
          <a:prstGeom prst="wedgeRoundRectCallout">
            <a:avLst>
              <a:gd name="adj1" fmla="val -146903"/>
              <a:gd name="adj2" fmla="val -65822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558E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导演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321050" y="3034610"/>
            <a:ext cx="2145950" cy="580523"/>
          </a:xfrm>
          <a:prstGeom prst="wedgeRoundRectCallout">
            <a:avLst>
              <a:gd name="adj1" fmla="val -117282"/>
              <a:gd name="adj2" fmla="val -103545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558E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主演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6327468" y="3960771"/>
            <a:ext cx="2139531" cy="580523"/>
          </a:xfrm>
          <a:prstGeom prst="wedgeRoundRectCallout">
            <a:avLst>
              <a:gd name="adj1" fmla="val -178111"/>
              <a:gd name="adj2" fmla="val -176475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558E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类型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8" y="5125076"/>
            <a:ext cx="5715616" cy="1648974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6321048" y="4908794"/>
            <a:ext cx="2145951" cy="580523"/>
          </a:xfrm>
          <a:prstGeom prst="wedgeRoundRectCallout">
            <a:avLst>
              <a:gd name="adj1" fmla="val -120456"/>
              <a:gd name="adj2" fmla="val -83426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558E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别名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327469" y="5820357"/>
            <a:ext cx="2139532" cy="580523"/>
          </a:xfrm>
          <a:prstGeom prst="wedgeRoundRectCallout">
            <a:avLst>
              <a:gd name="adj1" fmla="val -116753"/>
              <a:gd name="adj2" fmla="val -38159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558ED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剧情简介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7333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4" grpId="0" animBg="1"/>
      <p:bldP spid="16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5885" r="-25885"/>
          <a:stretch>
            <a:fillRect/>
          </a:stretch>
        </p:blipFill>
        <p:spPr>
          <a:xfrm>
            <a:off x="-1236201" y="1616081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31" y="2408877"/>
            <a:ext cx="4247165" cy="371728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1007281" y="1210093"/>
            <a:ext cx="2540920" cy="580523"/>
          </a:xfrm>
          <a:prstGeom prst="wedgeRoundRectCallout">
            <a:avLst>
              <a:gd name="adj1" fmla="val -35301"/>
              <a:gd name="adj2" fmla="val 80039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小组</a:t>
            </a:r>
            <a:r>
              <a:rPr 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标题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47153" y="6126162"/>
            <a:ext cx="2540920" cy="580523"/>
          </a:xfrm>
          <a:prstGeom prst="wedgeRoundRectCallout">
            <a:avLst>
              <a:gd name="adj1" fmla="val -41046"/>
              <a:gd name="adj2" fmla="val -173961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小组简介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539162" y="1629386"/>
            <a:ext cx="2540920" cy="580523"/>
          </a:xfrm>
          <a:prstGeom prst="wedgeRoundRectCallout">
            <a:avLst>
              <a:gd name="adj1" fmla="val -35301"/>
              <a:gd name="adj2" fmla="val 80039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小组帖子</a:t>
            </a:r>
            <a:endParaRPr lang="en-US" sz="24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225937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91311" y="4982838"/>
            <a:ext cx="537438" cy="37338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lowchart: Multidocument 2"/>
          <p:cNvSpPr/>
          <p:nvPr/>
        </p:nvSpPr>
        <p:spPr>
          <a:xfrm>
            <a:off x="868680" y="2828027"/>
            <a:ext cx="2268351" cy="1097280"/>
          </a:xfrm>
          <a:prstGeom prst="flowChartMultidocumen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dk1"/>
                </a:solidFill>
                <a:latin typeface="Hiragino Sans GB W3"/>
                <a:ea typeface="Hiragino Sans GB W3"/>
                <a:cs typeface="Hiragino Sans GB W3"/>
              </a:rPr>
              <a:t>原始文本</a:t>
            </a:r>
          </a:p>
        </p:txBody>
      </p:sp>
      <p:sp>
        <p:nvSpPr>
          <p:cNvPr id="16" name="Can 15"/>
          <p:cNvSpPr/>
          <p:nvPr/>
        </p:nvSpPr>
        <p:spPr>
          <a:xfrm>
            <a:off x="1012039" y="4500528"/>
            <a:ext cx="1941679" cy="964620"/>
          </a:xfrm>
          <a:prstGeom prst="can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dk1"/>
                </a:solidFill>
                <a:latin typeface="Hiragino Sans GB W3"/>
                <a:ea typeface="Hiragino Sans GB W3"/>
                <a:cs typeface="Hiragino Sans GB W3"/>
              </a:rPr>
              <a:t>标</a:t>
            </a:r>
            <a:r>
              <a:rPr lang="zh-CN" altLang="en-US" sz="3200" dirty="0" smtClean="0">
                <a:solidFill>
                  <a:schemeClr val="dk1"/>
                </a:solidFill>
                <a:latin typeface="Hiragino Sans GB W3"/>
                <a:ea typeface="Hiragino Sans GB W3"/>
                <a:cs typeface="Hiragino Sans GB W3"/>
              </a:rPr>
              <a:t>签集</a:t>
            </a:r>
            <a:endParaRPr lang="zh-CN" altLang="en-US" sz="3200" dirty="0">
              <a:solidFill>
                <a:schemeClr val="dk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60104" y="3000414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中文分词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995949" y="4304778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词性标注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821448" y="5385624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标签选择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28590" y="2384784"/>
            <a:ext cx="636824" cy="48064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78774" y="3756822"/>
            <a:ext cx="0" cy="41518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128590" y="5053255"/>
            <a:ext cx="548640" cy="40383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973847" y="1651408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词库构建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196071" y="2336579"/>
            <a:ext cx="636824" cy="49837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2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649" y="3499449"/>
            <a:ext cx="2189741" cy="6423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词库构建</a:t>
            </a:r>
            <a:endParaRPr lang="en-US" sz="32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34259" y="2395484"/>
            <a:ext cx="1938037" cy="6423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外部资源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42454" y="5258166"/>
            <a:ext cx="2850193" cy="52597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词的独立性</a:t>
            </a:r>
            <a:endParaRPr lang="en-US" sz="28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942442" y="4615798"/>
            <a:ext cx="1929854" cy="6423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内部词库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Left Bracket 22"/>
          <p:cNvSpPr/>
          <p:nvPr/>
        </p:nvSpPr>
        <p:spPr>
          <a:xfrm>
            <a:off x="2596730" y="2731678"/>
            <a:ext cx="304800" cy="2210654"/>
          </a:xfrm>
          <a:prstGeom prst="leftBracket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244606" y="3868120"/>
            <a:ext cx="338489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2296" y="2742474"/>
            <a:ext cx="412442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872296" y="4942332"/>
            <a:ext cx="412442" cy="6136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Left Bracket 26"/>
          <p:cNvSpPr/>
          <p:nvPr/>
        </p:nvSpPr>
        <p:spPr>
          <a:xfrm>
            <a:off x="5284738" y="2229265"/>
            <a:ext cx="315736" cy="1121425"/>
          </a:xfrm>
          <a:prstGeom prst="leftBracket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8" name="Left Bracket 27"/>
          <p:cNvSpPr/>
          <p:nvPr/>
        </p:nvSpPr>
        <p:spPr>
          <a:xfrm>
            <a:off x="5303055" y="4389121"/>
            <a:ext cx="297420" cy="1071004"/>
          </a:xfrm>
          <a:prstGeom prst="leftBracket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26242" y="4150986"/>
            <a:ext cx="2850193" cy="52597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生成候选词</a:t>
            </a:r>
            <a:endParaRPr lang="en-US" altLang="zh-CN" sz="28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41482" y="1931891"/>
            <a:ext cx="2850193" cy="52597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条目元</a:t>
            </a:r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信</a:t>
            </a:r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息</a:t>
            </a:r>
            <a:endParaRPr lang="en-US" altLang="zh-CN" sz="28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42454" y="3057223"/>
            <a:ext cx="3264386" cy="52597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Hiragino Sans GB W3"/>
                <a:ea typeface="Hiragino Sans GB W3"/>
                <a:cs typeface="Hiragino Sans GB W3"/>
              </a:rPr>
              <a:t>维基百科/维基字典</a:t>
            </a:r>
            <a:endParaRPr lang="en-US" altLang="zh-CN" sz="28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85498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词库构建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外部资源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元信息词列表</a:t>
            </a:r>
            <a:endParaRPr lang="en-US" altLang="zh-CN" sz="2400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371600" lvl="3" indent="0">
              <a:buNone/>
            </a:pP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书名，电影名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出版社，作者，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译者，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歌手，演员，导演</a:t>
            </a:r>
            <a:endParaRPr lang="en-US" altLang="zh-CN" sz="2000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维基百科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1371600" lvl="3" indent="0">
              <a:buNone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文本中的实体词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维基字典</a:t>
            </a:r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371600" lvl="3" indent="0">
              <a:buNone/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维基百科中不包含的形容词等</a:t>
            </a:r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74885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词库构建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sz="2800" dirty="0" smtClean="0">
                <a:latin typeface="Hiragino Sans GB W3"/>
                <a:ea typeface="Hiragino Sans GB W3"/>
                <a:cs typeface="Hiragino Sans GB W3"/>
              </a:rPr>
              <a:t>内部词库</a:t>
            </a:r>
            <a:endParaRPr lang="en-US" altLang="zh-CN" sz="2800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使用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N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-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g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ram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生成候选词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3"/>
            <a:r>
              <a:rPr lang="en-US" dirty="0">
                <a:latin typeface="Hiragino Sans GB W3"/>
                <a:ea typeface="Hiragino Sans GB W3"/>
                <a:cs typeface="Hiragino Sans GB W3"/>
              </a:rPr>
              <a:t>我在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豆</a:t>
            </a:r>
            <a:r>
              <a:rPr lang="en-US" dirty="0">
                <a:latin typeface="Hiragino Sans GB W3"/>
                <a:ea typeface="Hiragino Sans GB W3"/>
                <a:cs typeface="Hiragino Sans GB W3"/>
              </a:rPr>
              <a:t>瓣工作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3"/>
            <a:r>
              <a:rPr lang="zh-CN" altLang="en-US" dirty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在豆，瓣工，豆瓣工</a:t>
            </a:r>
            <a:endParaRPr lang="en-US" altLang="zh-CN" dirty="0">
              <a:solidFill>
                <a:schemeClr val="accent2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3"/>
            <a:r>
              <a:rPr lang="zh-CN" altLang="en-US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豆瓣，</a:t>
            </a:r>
            <a:r>
              <a:rPr lang="zh-CN" altLang="en-US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工作</a:t>
            </a:r>
            <a:endParaRPr lang="en-US" altLang="zh-CN" dirty="0" smtClean="0">
              <a:solidFill>
                <a:srgbClr val="008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计算词的内部独立性</a:t>
            </a:r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3"/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P(</a:t>
            </a: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豆瓣</a:t>
            </a:r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&gt;&gt;</a:t>
            </a: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P(</a:t>
            </a: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豆</a:t>
            </a:r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P(</a:t>
            </a: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瓣</a:t>
            </a:r>
            <a:r>
              <a:rPr lang="en-US" altLang="zh-CN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计算词的外部独立性</a:t>
            </a:r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371600" lvl="3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371600" lvl="3" indent="0">
              <a:buNone/>
            </a:pPr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2964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示例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9322" y="1960784"/>
            <a:ext cx="3822198" cy="155965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个么</a:t>
            </a:r>
            <a:r>
              <a:rPr lang="zh-CN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吗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CHT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我人</a:t>
            </a:r>
            <a:r>
              <a:rPr lang="zh-CN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人个</a:t>
            </a:r>
            <a:endParaRPr lang="en-US" altLang="zh-TW" sz="2400" dirty="0">
              <a:solidFill>
                <a:srgbClr val="C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r>
              <a:rPr lang="zh-CHT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大我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CHT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有是</a:t>
            </a:r>
            <a:r>
              <a:rPr lang="zh-CN" altLang="zh-CHT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的里</a:t>
            </a:r>
            <a:r>
              <a:rPr lang="zh-CN" altLang="zh-TW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求的</a:t>
            </a:r>
            <a:endParaRPr lang="en-US" altLang="zh-TW" sz="2400" dirty="0">
              <a:solidFill>
                <a:srgbClr val="C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的为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个已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CHT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我哪</a:t>
            </a:r>
            <a:r>
              <a:rPr lang="zh-CN" altLang="zh-CHT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HT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我</a:t>
            </a:r>
            <a:r>
              <a:rPr lang="zh-CHT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租</a:t>
            </a:r>
            <a:endParaRPr lang="en-US" altLang="zh-CHT" sz="2400" dirty="0">
              <a:solidFill>
                <a:srgbClr val="C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4562" y="3875211"/>
            <a:ext cx="3822198" cy="165791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endParaRPr lang="en-US" sz="2400" dirty="0" smtClean="0">
              <a:solidFill>
                <a:srgbClr val="4F933A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桎梏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ja-JP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揶揄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蹒跚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缱绻</a:t>
            </a:r>
          </a:p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袈裟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徜徉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纨绔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憔悴</a:t>
            </a:r>
          </a:p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邯郸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霹雳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璀璨</a:t>
            </a:r>
            <a:r>
              <a:rPr lang="zh-CN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骷髅</a:t>
            </a:r>
          </a:p>
          <a:p>
            <a:pPr marL="0" lvl="1" indent="0" defTabSz="457200">
              <a:spcBef>
                <a:spcPts val="0"/>
              </a:spcBef>
              <a:buClrTx/>
              <a:buSzTx/>
              <a:buNone/>
              <a:defRPr/>
            </a:pPr>
            <a:endParaRPr lang="en-US" sz="2400" dirty="0">
              <a:solidFill>
                <a:srgbClr val="4F933A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86898" y="1906991"/>
            <a:ext cx="3937062" cy="16990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溶咖     陈奕 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豆瓣电</a:t>
            </a:r>
            <a:endParaRPr lang="zh-TW" altLang="en-US" sz="2400" dirty="0">
              <a:solidFill>
                <a:srgbClr val="C00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速溶咖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 百事可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r>
              <a:rPr lang="zh-CN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贝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叶</a:t>
            </a:r>
          </a:p>
          <a:p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曼哈     农夫山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潘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多</a:t>
            </a:r>
          </a:p>
          <a:p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国际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主    瓣电</a:t>
            </a:r>
            <a:r>
              <a:rPr lang="zh-TW" altLang="en-US" sz="2400" dirty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C00000"/>
                </a:solidFill>
                <a:latin typeface="Hiragino Sans GB W3"/>
                <a:ea typeface="Hiragino Sans GB W3"/>
                <a:cs typeface="Hiragino Sans GB W3"/>
              </a:rPr>
              <a:t> 邻广</a:t>
            </a:r>
            <a:endParaRPr lang="zh-TW" altLang="en-US" sz="2400" dirty="0">
              <a:solidFill>
                <a:srgbClr val="C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86898" y="3855104"/>
            <a:ext cx="3937062" cy="16780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陈奕迅    </a:t>
            </a:r>
            <a:r>
              <a:rPr lang="zh-CN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速溶咖啡</a:t>
            </a:r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endParaRPr lang="en-US" altLang="zh-TW" sz="2400" dirty="0" smtClean="0">
              <a:solidFill>
                <a:srgbClr val="008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豆瓣电</a:t>
            </a:r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台   </a:t>
            </a:r>
            <a:r>
              <a:rPr lang="zh-CN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 </a:t>
            </a:r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百事可乐</a:t>
            </a:r>
            <a:endParaRPr lang="zh-TW" altLang="en-US" sz="2400" dirty="0">
              <a:solidFill>
                <a:srgbClr val="008000"/>
              </a:solidFill>
              <a:latin typeface="Hiragino Sans GB W3"/>
              <a:ea typeface="Hiragino Sans GB W3"/>
              <a:cs typeface="Hiragino Sans GB W3"/>
            </a:endParaRPr>
          </a:p>
          <a:p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贝叶斯   </a:t>
            </a:r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   </a:t>
            </a:r>
            <a:r>
              <a:rPr lang="zh-CN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 </a:t>
            </a:r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曼</a:t>
            </a:r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哈顿 </a:t>
            </a:r>
          </a:p>
          <a:p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农夫山泉   </a:t>
            </a:r>
            <a:r>
              <a:rPr lang="zh-CN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2400" dirty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   </a:t>
            </a:r>
            <a:r>
              <a:rPr lang="zh-TW" altLang="en-US" sz="2400" dirty="0" smtClean="0">
                <a:solidFill>
                  <a:srgbClr val="008000"/>
                </a:solidFill>
                <a:latin typeface="Hiragino Sans GB W3"/>
                <a:ea typeface="Hiragino Sans GB W3"/>
                <a:cs typeface="Hiragino Sans GB W3"/>
              </a:rPr>
              <a:t>潘多拉</a:t>
            </a:r>
            <a:endParaRPr lang="zh-TW" altLang="en-US" sz="2400" dirty="0">
              <a:solidFill>
                <a:srgbClr val="008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61703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词库构建的优点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无监督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半监督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词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典的准确率较高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可以发现新词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符合豆瓣语料的词频分布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200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中文分词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规则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+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匹配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条件随机场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3600" b="1" dirty="0">
                <a:latin typeface="Hiragino Sans GB W3"/>
                <a:ea typeface="Hiragino Sans GB W3"/>
                <a:cs typeface="Hiragino Sans GB W3"/>
              </a:rPr>
              <a:t>词</a:t>
            </a:r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性标注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用词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性筛除无实意的候选词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实词：含有实际意义的词语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虚词：没有完整的词汇意义，但有语法功能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名词、动词、形容词 </a:t>
            </a:r>
            <a:r>
              <a:rPr lang="zh-CN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副词、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代词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marL="0" indent="0">
              <a:buNone/>
            </a:pPr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71883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00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标签选择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UGC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标签的词频特征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被用户标注过的次数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使用过该标签的用户数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该标签所属的条目数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91106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总结与思考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83522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标签的提取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00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标签选择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TF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/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IDF</a:t>
            </a:r>
          </a:p>
          <a:p>
            <a:pPr lvl="1"/>
            <a:r>
              <a:rPr lang="en-US" dirty="0" err="1">
                <a:latin typeface="Hiragino Sans GB W3"/>
                <a:ea typeface="Hiragino Sans GB W3"/>
                <a:cs typeface="Hiragino Sans GB W3"/>
              </a:rPr>
              <a:t>TextRank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类似于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PageRank</a:t>
            </a: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基于图的排序算法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使用窗口内共现作为</a:t>
            </a:r>
            <a:r>
              <a:rPr lang="en-US" altLang="zh-CN" dirty="0">
                <a:latin typeface="Hiragino Sans GB W3"/>
                <a:ea typeface="Hiragino Sans GB W3"/>
                <a:cs typeface="Hiragino Sans GB W3"/>
              </a:rPr>
              <a:t>link</a:t>
            </a:r>
          </a:p>
          <a:p>
            <a:pPr lvl="1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主题模型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精度更高但较为费时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9590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总结与思考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393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标签的整合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合并同义词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&lt;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我的奋斗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&gt;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罗永浩 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老罗 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罗胖子</a:t>
            </a:r>
            <a:endParaRPr lang="en-US" altLang="zh-CN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豆瓣日志</a:t>
            </a:r>
            <a:endParaRPr lang="en-US" altLang="zh-TW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zh-TW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拉丁文 </a:t>
            </a:r>
            <a:r>
              <a:rPr lang="en-US" altLang="zh-TW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</a:t>
            </a:r>
            <a:r>
              <a:rPr lang="zh-TW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拉丁语</a:t>
            </a:r>
            <a:endParaRPr lang="en-US" altLang="zh-TW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夏代</a:t>
            </a:r>
            <a:r>
              <a:rPr lang="zh-CN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夏朝</a:t>
            </a:r>
            <a:endParaRPr lang="en-US" altLang="zh-CN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豆瓣小组</a:t>
            </a:r>
            <a:endParaRPr lang="en-US" altLang="zh-CN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男盆友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--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HT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男朋友 </a:t>
            </a:r>
            <a:r>
              <a:rPr lang="en-US" altLang="zh-CHT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蓝盆友</a:t>
            </a:r>
            <a:endParaRPr lang="en-US" altLang="zh-TW" dirty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en-US" altLang="zh-TW" dirty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⓾ -- ➉ -- ➓ -- 10</a:t>
            </a:r>
          </a:p>
        </p:txBody>
      </p:sp>
    </p:spTree>
    <p:extLst>
      <p:ext uri="{BB962C8B-B14F-4D97-AF65-F5344CB8AC3E}">
        <p14:creationId xmlns:p14="http://schemas.microsoft.com/office/powerpoint/2010/main" val="65085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标签的整合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合并同义词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实体链接（</a:t>
            </a:r>
            <a:r>
              <a:rPr lang="en-US" altLang="zh-CN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Entity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Linking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相似度计算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外部资源（维基百科等）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词共现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其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他方法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>
              <a:lnSpc>
                <a:spcPct val="120000"/>
              </a:lnSpc>
            </a:pP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DNN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word2vec</a:t>
            </a:r>
          </a:p>
          <a:p>
            <a:pPr lvl="2">
              <a:lnSpc>
                <a:spcPct val="120000"/>
              </a:lnSpc>
            </a:pP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82809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标签的整合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标签分类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电影类型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剧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情 动作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爱情 科幻 动画 悬疑 惊悚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 </a:t>
            </a:r>
            <a:endParaRPr lang="en-US" altLang="zh-TW" dirty="0" smtClean="0"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地区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美国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香港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台湾 日本 韩国 英国 法国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 </a:t>
            </a:r>
            <a:endParaRPr lang="en-US" altLang="zh-TW" dirty="0" smtClean="0"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科技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：</a:t>
            </a:r>
            <a:r>
              <a:rPr lang="zh-TW" altLang="en-US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互联网 科普 科学 交互 设计 </a:t>
            </a:r>
            <a:r>
              <a:rPr lang="zh-CN" altLang="en-US" dirty="0" smtClean="0">
                <a:solidFill>
                  <a:schemeClr val="accent2"/>
                </a:solidFill>
                <a:latin typeface="Hiragino Sans GB W3"/>
                <a:ea typeface="Hiragino Sans GB W3"/>
                <a:cs typeface="Hiragino Sans GB W3"/>
              </a:rPr>
              <a:t>通信</a:t>
            </a:r>
            <a:endParaRPr lang="en-US" altLang="zh-CN" dirty="0" smtClean="0">
              <a:solidFill>
                <a:schemeClr val="accent2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59063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标签的整合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标签分类的方法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词性标注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外部资源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人工工作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13421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标签的整合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构建标签树</a:t>
            </a:r>
            <a:endParaRPr lang="en-US" altLang="zh-CN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扁平结构 </a:t>
            </a:r>
            <a:r>
              <a:rPr lang="en-US" altLang="zh-CN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 层次结构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全局的标签树不依赖于具体的信息源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solidFill>
                  <a:srgbClr val="000000"/>
                </a:solidFill>
                <a:latin typeface="Hiragino Sans GB W3"/>
                <a:ea typeface="Hiragino Sans GB W3"/>
                <a:cs typeface="Hiragino Sans GB W3"/>
              </a:rPr>
              <a:t>有助于跨类别的推荐</a:t>
            </a:r>
            <a:endParaRPr lang="en-US" altLang="zh-CN" dirty="0" smtClean="0">
              <a:solidFill>
                <a:srgbClr val="000000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53441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rgbClr val="FFFFFF"/>
          </a:solidFill>
          <a:ln w="12700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总结与思考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30030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总结与思考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393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总结与思考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8663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Hiragino Sans GB W3"/>
                <a:ea typeface="Hiragino Sans GB W3"/>
                <a:cs typeface="Hiragino Sans GB W3"/>
              </a:rPr>
              <a:t>标签 </a:t>
            </a:r>
            <a:r>
              <a:rPr lang="en-US" altLang="zh-TW" sz="3600" b="1" dirty="0" err="1">
                <a:latin typeface="Hiragino Sans GB W3"/>
                <a:ea typeface="Hiragino Sans GB W3"/>
                <a:cs typeface="Hiragino Sans GB W3"/>
              </a:rPr>
              <a:t>vs</a:t>
            </a:r>
            <a:r>
              <a:rPr lang="en-US" altLang="zh-TW" sz="3600" b="1" dirty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3600" b="1" dirty="0" smtClean="0">
                <a:latin typeface="Hiragino Sans GB W3"/>
                <a:ea typeface="Hiragino Sans GB W3"/>
                <a:cs typeface="Hiragino Sans GB W3"/>
              </a:rPr>
              <a:t>分类</a:t>
            </a:r>
            <a:endParaRPr lang="en-US" altLang="zh-TW" sz="3600" b="1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multi-label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与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multi-class</a:t>
            </a: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区别：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可以为一个对象分配多个标签，而只归于一类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实际应用中：类别是固定的，需要的训练数据更规范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标签预测也可以当做多分类问题来解决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类别不均衡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类的个数过多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新的类别不好处理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14368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总结与思考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46085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总结与思考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b="1" dirty="0" smtClean="0">
                <a:latin typeface="Hiragino Sans GB W3"/>
                <a:ea typeface="Hiragino Sans GB W3"/>
                <a:cs typeface="Hiragino Sans GB W3"/>
              </a:rPr>
              <a:t>标签 </a:t>
            </a:r>
            <a:r>
              <a:rPr lang="en-US" altLang="zh-TW" sz="3600" b="1" dirty="0" err="1" smtClean="0">
                <a:latin typeface="Hiragino Sans GB W3"/>
                <a:ea typeface="Hiragino Sans GB W3"/>
                <a:cs typeface="Hiragino Sans GB W3"/>
              </a:rPr>
              <a:t>vs</a:t>
            </a:r>
            <a:r>
              <a:rPr lang="en-US" altLang="zh-TW" sz="3600" b="1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文本</a:t>
            </a:r>
            <a:r>
              <a:rPr lang="zh-TW" altLang="en-US" sz="3600" b="1" dirty="0" smtClean="0">
                <a:latin typeface="Hiragino Sans GB W3"/>
                <a:ea typeface="Hiragino Sans GB W3"/>
                <a:cs typeface="Hiragino Sans GB W3"/>
              </a:rPr>
              <a:t>摘要</a:t>
            </a:r>
            <a:endParaRPr lang="en-US" altLang="zh-TW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en-US" dirty="0">
                <a:latin typeface="Hiragino Sans GB W3"/>
                <a:ea typeface="Hiragino Sans GB W3"/>
                <a:cs typeface="Hiragino Sans GB W3"/>
              </a:rPr>
              <a:t>文本摘要</a:t>
            </a: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以自然语言的句子为基本单位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句子合成方法不够成熟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使用和展示的方式有限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3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用户不大可能写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摘要</a:t>
            </a:r>
            <a:endParaRPr lang="en-US" altLang="zh-TW" sz="3600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都是</a:t>
            </a:r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文本长度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与</a:t>
            </a:r>
            <a:r>
              <a:rPr lang="en-US" dirty="0" smtClean="0">
                <a:latin typeface="Hiragino Sans GB W3"/>
                <a:ea typeface="Hiragino Sans GB W3"/>
                <a:cs typeface="Hiragino Sans GB W3"/>
              </a:rPr>
              <a:t>信息量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的平衡</a:t>
            </a:r>
            <a:endParaRPr lang="en-US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面向的对象都可以是人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用户</a:t>
            </a:r>
            <a:r>
              <a:rPr lang="zh-CN" altLang="zh-CN" dirty="0" smtClean="0">
                <a:latin typeface="Hiragino Sans GB W3"/>
                <a:ea typeface="Hiragino Sans GB W3"/>
                <a:cs typeface="Hiragino Sans GB W3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86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总结与思考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b="1" dirty="0" smtClean="0">
                <a:latin typeface="Hiragino Sans GB W3"/>
                <a:ea typeface="Hiragino Sans GB W3"/>
                <a:cs typeface="Hiragino Sans GB W3"/>
              </a:rPr>
              <a:t>标签 </a:t>
            </a:r>
            <a:r>
              <a:rPr lang="en-US" altLang="zh-TW" sz="3600" b="1" dirty="0" err="1" smtClean="0">
                <a:latin typeface="Hiragino Sans GB W3"/>
                <a:ea typeface="Hiragino Sans GB W3"/>
                <a:cs typeface="Hiragino Sans GB W3"/>
              </a:rPr>
              <a:t>vs</a:t>
            </a:r>
            <a:r>
              <a:rPr lang="en-US" altLang="zh-TW" sz="3600" b="1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zh-TW" altLang="en-US" sz="3600" b="1" dirty="0" smtClean="0">
                <a:latin typeface="Hiragino Sans GB W3"/>
                <a:ea typeface="Hiragino Sans GB W3"/>
                <a:cs typeface="Hiragino Sans GB W3"/>
              </a:rPr>
              <a:t>隐层特征</a:t>
            </a:r>
            <a:endParaRPr lang="en-US" altLang="zh-TW" sz="3600" b="1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都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可以用于推荐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白盒 </a:t>
            </a:r>
            <a:r>
              <a:rPr lang="en-US" altLang="zh-CN" dirty="0" err="1" smtClean="0">
                <a:latin typeface="Hiragino Sans GB W3"/>
                <a:ea typeface="Hiragino Sans GB W3"/>
                <a:cs typeface="Hiragino Sans GB W3"/>
              </a:rPr>
              <a:t>vs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 黑盒</a:t>
            </a:r>
            <a:endParaRPr lang="en-US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隐层特征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(Latent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 </a:t>
            </a:r>
            <a:r>
              <a:rPr lang="en-US" altLang="zh-CN" dirty="0" smtClean="0">
                <a:latin typeface="Hiragino Sans GB W3"/>
                <a:ea typeface="Hiragino Sans GB W3"/>
                <a:cs typeface="Hiragino Sans GB W3"/>
              </a:rPr>
              <a:t>Factor)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可以用标签生成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面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向的对象是机器：不具有直接的可解释性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性能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可能有提升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2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维度、计算量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6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490214" y="1302748"/>
            <a:ext cx="1362817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分类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96069" y="1100213"/>
            <a:ext cx="1362817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特征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06785" y="3830355"/>
            <a:ext cx="1663628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同义词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899627" y="1892155"/>
            <a:ext cx="1671521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标签树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568143" y="2291792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文本摘要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99031" y="3314679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自然语言处理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82647" y="4855230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外部资源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13176" y="945067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标签选择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56719" y="3381966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中文分词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60166" y="4312443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词性标注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99627" y="2851479"/>
            <a:ext cx="1596399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词共现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05299" y="2232692"/>
            <a:ext cx="1362817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标签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82193" y="5347044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维基百科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3412" y="4497549"/>
            <a:ext cx="2225474" cy="715363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rPr>
              <a:t>词库构建</a:t>
            </a:r>
            <a:endParaRPr lang="en-US" sz="2400" dirty="0">
              <a:solidFill>
                <a:schemeClr val="tx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41337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</a:rPr>
              <a:t>讨论</a:t>
            </a:r>
            <a:endParaRPr lang="en-US" b="1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sz="3900" b="1" dirty="0">
                <a:latin typeface="Hiragino Sans GB W3"/>
                <a:ea typeface="Hiragino Sans GB W3"/>
                <a:cs typeface="Hiragino Sans GB W3"/>
              </a:rPr>
              <a:t>非结构化文本信息的挖</a:t>
            </a:r>
            <a:r>
              <a:rPr lang="zh-TW" altLang="en-US" sz="3900" b="1" dirty="0" smtClean="0">
                <a:latin typeface="Hiragino Sans GB W3"/>
                <a:ea typeface="Hiragino Sans GB W3"/>
                <a:cs typeface="Hiragino Sans GB W3"/>
              </a:rPr>
              <a:t>掘</a:t>
            </a:r>
            <a:r>
              <a:rPr lang="en-US" altLang="zh-CN" sz="3900" b="1" dirty="0" smtClean="0">
                <a:latin typeface="Hiragino Sans GB W3"/>
                <a:ea typeface="Hiragino Sans GB W3"/>
                <a:cs typeface="Hiragino Sans GB W3"/>
              </a:rPr>
              <a:t>——</a:t>
            </a:r>
            <a:r>
              <a:rPr lang="zh-TW" altLang="en-US" sz="3900" b="1" dirty="0" smtClean="0">
                <a:latin typeface="Hiragino Sans GB W3"/>
                <a:ea typeface="Hiragino Sans GB W3"/>
                <a:cs typeface="Hiragino Sans GB W3"/>
              </a:rPr>
              <a:t>让</a:t>
            </a:r>
            <a:r>
              <a:rPr lang="zh-TW" altLang="en-US" sz="3900" b="1" dirty="0">
                <a:latin typeface="Hiragino Sans GB W3"/>
                <a:ea typeface="Hiragino Sans GB W3"/>
                <a:cs typeface="Hiragino Sans GB W3"/>
              </a:rPr>
              <a:t>机</a:t>
            </a:r>
            <a:r>
              <a:rPr lang="zh-TW" altLang="en-US" sz="3900" b="1" dirty="0" smtClean="0">
                <a:latin typeface="Hiragino Sans GB W3"/>
                <a:ea typeface="Hiragino Sans GB W3"/>
                <a:cs typeface="Hiragino Sans GB W3"/>
              </a:rPr>
              <a:t>器</a:t>
            </a:r>
            <a:r>
              <a:rPr lang="zh-CN" altLang="en-US" sz="3900" b="1" dirty="0" smtClean="0">
                <a:latin typeface="Hiragino Sans GB W3"/>
                <a:ea typeface="Hiragino Sans GB W3"/>
                <a:cs typeface="Hiragino Sans GB W3"/>
              </a:rPr>
              <a:t>“</a:t>
            </a:r>
            <a:r>
              <a:rPr lang="zh-TW" altLang="en-US" sz="3900" b="1" dirty="0" smtClean="0">
                <a:latin typeface="Hiragino Sans GB W3"/>
                <a:ea typeface="Hiragino Sans GB W3"/>
                <a:cs typeface="Hiragino Sans GB W3"/>
              </a:rPr>
              <a:t>理解</a:t>
            </a:r>
            <a:r>
              <a:rPr lang="zh-CN" altLang="en-US" sz="3900" b="1" dirty="0" smtClean="0">
                <a:latin typeface="Hiragino Sans GB W3"/>
                <a:ea typeface="Hiragino Sans GB W3"/>
                <a:cs typeface="Hiragino Sans GB W3"/>
              </a:rPr>
              <a:t>”</a:t>
            </a:r>
            <a:r>
              <a:rPr lang="zh-TW" altLang="en-US" sz="3900" b="1" dirty="0" smtClean="0">
                <a:latin typeface="Hiragino Sans GB W3"/>
                <a:ea typeface="Hiragino Sans GB W3"/>
                <a:cs typeface="Hiragino Sans GB W3"/>
              </a:rPr>
              <a:t>文</a:t>
            </a:r>
            <a:r>
              <a:rPr lang="zh-TW" altLang="en-US" sz="3900" b="1" dirty="0">
                <a:latin typeface="Hiragino Sans GB W3"/>
                <a:ea typeface="Hiragino Sans GB W3"/>
                <a:cs typeface="Hiragino Sans GB W3"/>
              </a:rPr>
              <a:t>本</a:t>
            </a:r>
          </a:p>
          <a:p>
            <a:pPr lvl="1"/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随着互联网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的发展，互联网上的文本信息成为了知识获取（维基百科），信息获取（新闻网站）和传播（</a:t>
            </a:r>
            <a:r>
              <a:rPr lang="en-US" altLang="zh-TW" dirty="0">
                <a:latin typeface="Hiragino Sans GB W3"/>
                <a:ea typeface="Hiragino Sans GB W3"/>
                <a:cs typeface="Hiragino Sans GB W3"/>
              </a:rPr>
              <a:t>SNS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）的重要途径，而其中大部分都是非结构化的文本信息。</a:t>
            </a:r>
          </a:p>
          <a:p>
            <a:pPr lvl="1"/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为了让机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器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“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理解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”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文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本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，需要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对互联网中海量的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非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结构化文本信息进行挖掘，欢迎大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家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一起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讨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论非结构化文本挖掘的各项技术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，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例如</a:t>
            </a:r>
            <a:r>
              <a:rPr lang="zh-TW" altLang="en-US" dirty="0" smtClean="0">
                <a:latin typeface="Hiragino Sans GB W3"/>
                <a:ea typeface="Hiragino Sans GB W3"/>
                <a:cs typeface="Hiragino Sans GB W3"/>
              </a:rPr>
              <a:t>网</a:t>
            </a:r>
            <a:r>
              <a:rPr lang="zh-TW" altLang="en-US" dirty="0">
                <a:latin typeface="Hiragino Sans GB W3"/>
                <a:ea typeface="Hiragino Sans GB W3"/>
                <a:cs typeface="Hiragino Sans GB W3"/>
              </a:rPr>
              <a:t>页信息抽取，短文本处理，关系抽取，实体识别等等。</a:t>
            </a:r>
          </a:p>
          <a:p>
            <a:endParaRPr 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19227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20"/>
            <a:ext cx="8229600" cy="47850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>
              <a:latin typeface="幼圆" pitchFamily="49" charset="-122"/>
              <a:ea typeface="幼圆" pitchFamily="49" charset="-122"/>
              <a:cs typeface="Hiragino Sans GB W3"/>
            </a:endParaRPr>
          </a:p>
          <a:p>
            <a:pPr marL="0" indent="0" algn="ctr">
              <a:buNone/>
            </a:pPr>
            <a:r>
              <a:rPr lang="zh-CN" altLang="en-US" sz="6600" dirty="0" smtClean="0">
                <a:latin typeface="幼圆" pitchFamily="49" charset="-122"/>
                <a:ea typeface="幼圆" pitchFamily="49" charset="-122"/>
                <a:cs typeface="Hiragino Sans GB W3"/>
              </a:rPr>
              <a:t> 谢谢！</a:t>
            </a:r>
            <a:endParaRPr lang="en-US" sz="6600" dirty="0" smtClean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178522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" y="1359242"/>
            <a:ext cx="5753390" cy="50622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8" y="2771459"/>
            <a:ext cx="4627658" cy="3115331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3429775" y="2318883"/>
            <a:ext cx="5022631" cy="3783602"/>
          </a:xfrm>
          <a:prstGeom prst="wedgeRoundRectCallout">
            <a:avLst>
              <a:gd name="adj1" fmla="val -108715"/>
              <a:gd name="adj2" fmla="val 51287"/>
              <a:gd name="adj3" fmla="val 16667"/>
            </a:avLst>
          </a:prstGeom>
          <a:noFill/>
          <a:ln w="28575" cmpd="sng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296359"/>
          </a:xfrm>
        </p:spPr>
        <p:txBody>
          <a:bodyPr/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什么是标签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2" name="Cloud 1"/>
          <p:cNvSpPr/>
          <p:nvPr/>
        </p:nvSpPr>
        <p:spPr>
          <a:xfrm>
            <a:off x="5969877" y="858958"/>
            <a:ext cx="2482529" cy="1401528"/>
          </a:xfrm>
          <a:prstGeom prst="cloud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冬青黑体简体中文 W3"/>
                <a:ea typeface="冬青黑体简体中文 W3"/>
              </a:rPr>
              <a:t>用户视角</a:t>
            </a:r>
            <a:endParaRPr lang="en-US" sz="240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冬青黑体简体中文 W3"/>
              <a:ea typeface="冬青黑体简体中文 W3"/>
            </a:endParaRPr>
          </a:p>
        </p:txBody>
      </p:sp>
    </p:spTree>
    <p:extLst>
      <p:ext uri="{BB962C8B-B14F-4D97-AF65-F5344CB8AC3E}">
        <p14:creationId xmlns:p14="http://schemas.microsoft.com/office/powerpoint/2010/main" val="217968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04919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什么是标签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753" r="-18753"/>
          <a:stretch>
            <a:fillRect/>
          </a:stretch>
        </p:blipFill>
        <p:spPr>
          <a:xfrm>
            <a:off x="23722" y="1468809"/>
            <a:ext cx="8823656" cy="4852671"/>
          </a:xfrm>
        </p:spPr>
      </p:pic>
      <p:sp>
        <p:nvSpPr>
          <p:cNvPr id="4" name="Cloud 3"/>
          <p:cNvSpPr/>
          <p:nvPr/>
        </p:nvSpPr>
        <p:spPr>
          <a:xfrm>
            <a:off x="5969879" y="858958"/>
            <a:ext cx="2482529" cy="1401528"/>
          </a:xfrm>
          <a:prstGeom prst="cloud">
            <a:avLst/>
          </a:prstGeom>
          <a:solidFill>
            <a:srgbClr val="FFFFF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冬青黑体简体中文 W3"/>
                <a:ea typeface="冬青黑体简体中文 W3"/>
              </a:rPr>
              <a:t>系统视角</a:t>
            </a:r>
            <a:endParaRPr lang="en-US" sz="2400" dirty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冬青黑体简体中文 W3"/>
              <a:ea typeface="冬青黑体简体中文 W3"/>
            </a:endParaRPr>
          </a:p>
        </p:txBody>
      </p:sp>
    </p:spTree>
    <p:extLst>
      <p:ext uri="{BB962C8B-B14F-4D97-AF65-F5344CB8AC3E}">
        <p14:creationId xmlns:p14="http://schemas.microsoft.com/office/powerpoint/2010/main" val="270043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Hiragino Sans GB W3"/>
                <a:ea typeface="Hiragino Sans GB W3"/>
                <a:cs typeface="Hiragino Sans GB W3"/>
              </a:rPr>
              <a:t>一个有意义的片断</a:t>
            </a: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具有信息量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可被用户理解和使用</a:t>
            </a:r>
            <a:endParaRPr lang="en-US" altLang="zh-CN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相对</a:t>
            </a:r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独立的语法成分：词或短语</a:t>
            </a:r>
            <a:endParaRPr lang="en-US" dirty="0">
              <a:latin typeface="Hiragino Sans GB W3"/>
              <a:ea typeface="Hiragino Sans GB W3"/>
              <a:cs typeface="Hiragino Sans GB W3"/>
            </a:endParaRPr>
          </a:p>
          <a:p>
            <a:r>
              <a:rPr lang="zh-CN" altLang="en-US" sz="3600" b="1" dirty="0" smtClean="0">
                <a:latin typeface="Hiragino Sans GB W3"/>
                <a:ea typeface="Hiragino Sans GB W3"/>
                <a:cs typeface="Hiragino Sans GB W3"/>
              </a:rPr>
              <a:t>文本长度和信息量的平衡</a:t>
            </a:r>
            <a:endParaRPr lang="en-US" altLang="zh-CN" sz="3600" b="1" dirty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>
                <a:latin typeface="Hiragino Sans GB W3"/>
                <a:ea typeface="Hiragino Sans GB W3"/>
                <a:cs typeface="Hiragino Sans GB W3"/>
              </a:rPr>
              <a:t>以简要的方式反映较多的</a:t>
            </a:r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内容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r>
              <a:rPr lang="zh-CN" altLang="en-US" dirty="0" smtClean="0">
                <a:latin typeface="Hiragino Sans GB W3"/>
                <a:ea typeface="Hiragino Sans GB W3"/>
                <a:cs typeface="Hiragino Sans GB W3"/>
              </a:rPr>
              <a:t>由使用和展示方式决定</a:t>
            </a:r>
            <a:endParaRPr lang="en-US" altLang="zh-CN" dirty="0" smtClean="0">
              <a:latin typeface="Hiragino Sans GB W3"/>
              <a:ea typeface="Hiragino Sans GB W3"/>
              <a:cs typeface="Hiragino Sans GB W3"/>
            </a:endParaRPr>
          </a:p>
          <a:p>
            <a:pPr lvl="1"/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60039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幼圆" pitchFamily="49" charset="-122"/>
                <a:ea typeface="幼圆" pitchFamily="49" charset="-122"/>
                <a:cs typeface="Hiragino Sans GB W3"/>
              </a:rPr>
              <a:t>什么是标签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348020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标签的特点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393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幼圆" pitchFamily="49" charset="-122"/>
                <a:ea typeface="幼圆" pitchFamily="49" charset="-122"/>
                <a:cs typeface="Hiragino Sans GB W3"/>
              </a:rPr>
              <a:t>标签的作用</a:t>
            </a:r>
            <a:endParaRPr lang="en-US" b="1" dirty="0">
              <a:latin typeface="幼圆" pitchFamily="49" charset="-122"/>
              <a:ea typeface="幼圆" pitchFamily="49" charset="-122"/>
              <a:cs typeface="Hiragino Sans GB W3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230" y="1417638"/>
            <a:ext cx="2189741" cy="61520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标签预测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6" y="4321935"/>
            <a:ext cx="8496300" cy="2235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 t="5424" b="5424"/>
          <a:stretch>
            <a:fillRect/>
          </a:stretch>
        </p:blipFill>
        <p:spPr>
          <a:xfrm>
            <a:off x="2446157" y="1417638"/>
            <a:ext cx="6899619" cy="379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ounded Rectangle 7"/>
          <p:cNvSpPr/>
          <p:nvPr/>
        </p:nvSpPr>
        <p:spPr>
          <a:xfrm>
            <a:off x="169549" y="4496800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热点发现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69549" y="2467829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用户画像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9549" y="3488894"/>
            <a:ext cx="2189741" cy="642368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Hiragino Sans GB W3"/>
                <a:ea typeface="Hiragino Sans GB W3"/>
                <a:cs typeface="Hiragino Sans GB W3"/>
              </a:rPr>
              <a:t>标签</a:t>
            </a:r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推荐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07862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113" y="948965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什么是标签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95113" y="202111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标签的作用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95113" y="3078672"/>
            <a:ext cx="3312740" cy="686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</a:t>
            </a:r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提取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95113" y="4169877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Hiragino Sans GB W3"/>
                <a:ea typeface="Hiragino Sans GB W3"/>
                <a:cs typeface="Hiragino Sans GB W3"/>
              </a:rPr>
              <a:t>标签的整合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95113" y="5235616"/>
            <a:ext cx="3312740" cy="686164"/>
          </a:xfrm>
          <a:prstGeom prst="round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Hiragino Sans GB W3"/>
                <a:ea typeface="Hiragino Sans GB W3"/>
                <a:cs typeface="Hiragino Sans GB W3"/>
              </a:rPr>
              <a:t>总结与思考</a:t>
            </a:r>
            <a:endParaRPr lang="en-US" sz="3200" dirty="0"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2139363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Words>750</Words>
  <Application>Microsoft Macintosh PowerPoint</Application>
  <PresentationFormat>On-screen Show (4:3)</PresentationFormat>
  <Paragraphs>233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NLP在豆瓣标签系统 的应用</vt:lpstr>
      <vt:lpstr>PowerPoint Presentation</vt:lpstr>
      <vt:lpstr>PowerPoint Presentation</vt:lpstr>
      <vt:lpstr>什么是标签</vt:lpstr>
      <vt:lpstr>什么是标签</vt:lpstr>
      <vt:lpstr>什么是标签</vt:lpstr>
      <vt:lpstr>PowerPoint Presentation</vt:lpstr>
      <vt:lpstr>标签的作用</vt:lpstr>
      <vt:lpstr>PowerPoint Presentation</vt:lpstr>
      <vt:lpstr>标签的提取</vt:lpstr>
      <vt:lpstr>标签的提取</vt:lpstr>
      <vt:lpstr>标签的提取</vt:lpstr>
      <vt:lpstr>标签的提取</vt:lpstr>
      <vt:lpstr>标签的提取</vt:lpstr>
      <vt:lpstr>标签的提取</vt:lpstr>
      <vt:lpstr>示例</vt:lpstr>
      <vt:lpstr>标签的提取</vt:lpstr>
      <vt:lpstr>标签的提取</vt:lpstr>
      <vt:lpstr>标签的提取</vt:lpstr>
      <vt:lpstr>标签的提取</vt:lpstr>
      <vt:lpstr>PowerPoint Presentation</vt:lpstr>
      <vt:lpstr>标签的整合</vt:lpstr>
      <vt:lpstr>标签的整合</vt:lpstr>
      <vt:lpstr>标签的整合</vt:lpstr>
      <vt:lpstr>标签的整合</vt:lpstr>
      <vt:lpstr>标签的整合</vt:lpstr>
      <vt:lpstr>PowerPoint Presentation</vt:lpstr>
      <vt:lpstr>PowerPoint Presentation</vt:lpstr>
      <vt:lpstr>总结与思考</vt:lpstr>
      <vt:lpstr>总结与思考</vt:lpstr>
      <vt:lpstr>总结与思考</vt:lpstr>
      <vt:lpstr>PowerPoint Presentation</vt:lpstr>
      <vt:lpstr>讨论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关键词抽取/词典生成</dc:title>
  <dc:creator>Junyu</dc:creator>
  <cp:lastModifiedBy>Junyu</cp:lastModifiedBy>
  <cp:revision>527</cp:revision>
  <dcterms:created xsi:type="dcterms:W3CDTF">2013-05-29T02:04:05Z</dcterms:created>
  <dcterms:modified xsi:type="dcterms:W3CDTF">2013-10-28T10:25:34Z</dcterms:modified>
</cp:coreProperties>
</file>