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9" r:id="rId3"/>
    <p:sldId id="300" r:id="rId4"/>
    <p:sldId id="301" r:id="rId5"/>
    <p:sldId id="294" r:id="rId6"/>
    <p:sldId id="295" r:id="rId7"/>
    <p:sldId id="296" r:id="rId8"/>
    <p:sldId id="261" r:id="rId9"/>
    <p:sldId id="262" r:id="rId10"/>
    <p:sldId id="263" r:id="rId11"/>
    <p:sldId id="260" r:id="rId12"/>
    <p:sldId id="264" r:id="rId13"/>
    <p:sldId id="297" r:id="rId14"/>
    <p:sldId id="298" r:id="rId15"/>
    <p:sldId id="266" r:id="rId16"/>
    <p:sldId id="267" r:id="rId17"/>
    <p:sldId id="302" r:id="rId18"/>
    <p:sldId id="269" r:id="rId19"/>
    <p:sldId id="270" r:id="rId20"/>
    <p:sldId id="272" r:id="rId21"/>
    <p:sldId id="271" r:id="rId22"/>
    <p:sldId id="273" r:id="rId23"/>
    <p:sldId id="274" r:id="rId24"/>
    <p:sldId id="275" r:id="rId25"/>
    <p:sldId id="276" r:id="rId26"/>
    <p:sldId id="277" r:id="rId27"/>
    <p:sldId id="278" r:id="rId28"/>
    <p:sldId id="279" r:id="rId29"/>
    <p:sldId id="285" r:id="rId30"/>
    <p:sldId id="281" r:id="rId31"/>
    <p:sldId id="282" r:id="rId32"/>
    <p:sldId id="283" r:id="rId33"/>
    <p:sldId id="286" r:id="rId34"/>
    <p:sldId id="293" r:id="rId35"/>
    <p:sldId id="292" r:id="rId36"/>
  </p:sldIdLst>
  <p:sldSz cx="14401800" cy="1080135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590" autoAdjust="0"/>
  </p:normalViewPr>
  <p:slideViewPr>
    <p:cSldViewPr>
      <p:cViewPr varScale="1">
        <p:scale>
          <a:sx n="47" d="100"/>
          <a:sy n="47" d="100"/>
        </p:scale>
        <p:origin x="-1050" y="-102"/>
      </p:cViewPr>
      <p:guideLst>
        <p:guide orient="horz" pos="3402"/>
        <p:guide pos="453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080136" y="1847725"/>
            <a:ext cx="12241531" cy="2315289"/>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083153" y="4163012"/>
            <a:ext cx="10505827" cy="2760345"/>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251435" y="432560"/>
            <a:ext cx="2430276" cy="921615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720092" y="432560"/>
            <a:ext cx="10418829" cy="921615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80136" y="4605586"/>
            <a:ext cx="12241531" cy="2145268"/>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80136" y="2250280"/>
            <a:ext cx="12241531" cy="236279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720092" y="2520319"/>
            <a:ext cx="6360795" cy="71283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7320916" y="2520319"/>
            <a:ext cx="6360795" cy="712839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0091" y="2417803"/>
            <a:ext cx="6363296" cy="1007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720091" y="3425428"/>
            <a:ext cx="6363296" cy="62232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7315915" y="2417803"/>
            <a:ext cx="6365796" cy="1007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7315915" y="3425428"/>
            <a:ext cx="6365796" cy="62232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725103" y="1687685"/>
            <a:ext cx="8051007" cy="795337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8944557" y="1687689"/>
            <a:ext cx="4738093" cy="54007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720100" y="450022"/>
            <a:ext cx="12963813" cy="109718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601612" y="1012596"/>
            <a:ext cx="1237664" cy="7200950"/>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97604" y="852611"/>
            <a:ext cx="10103773" cy="8598599"/>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138922" y="1575170"/>
            <a:ext cx="1440129" cy="6638376"/>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cstate="print">
            <a:duotone>
              <a:schemeClr val="accent1"/>
              <a:srgbClr val="FFFFFF"/>
            </a:duotone>
            <a:lum bright="12000" contrast="40000"/>
          </a:blip>
          <a:stretch>
            <a:fillRect/>
          </a:stretch>
        </p:blipFill>
        <p:spPr>
          <a:xfrm>
            <a:off x="10501802" y="7741354"/>
            <a:ext cx="3900001" cy="3060000"/>
          </a:xfrm>
          <a:prstGeom prst="rect">
            <a:avLst/>
          </a:prstGeom>
          <a:noFill/>
          <a:ln>
            <a:noFill/>
          </a:ln>
        </p:spPr>
      </p:pic>
      <p:sp>
        <p:nvSpPr>
          <p:cNvPr id="10" name="矩形 9"/>
          <p:cNvSpPr/>
          <p:nvPr/>
        </p:nvSpPr>
        <p:spPr>
          <a:xfrm>
            <a:off x="0" y="0"/>
            <a:ext cx="14401800" cy="112515"/>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1" y="64498"/>
            <a:ext cx="7200900" cy="112515"/>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cstate="print">
            <a:duotone>
              <a:schemeClr val="accent1"/>
              <a:srgbClr val="FFFFFF"/>
            </a:duotone>
            <a:lum bright="35000" contrast="40000"/>
          </a:blip>
          <a:stretch>
            <a:fillRect/>
          </a:stretch>
        </p:blipFill>
        <p:spPr>
          <a:xfrm>
            <a:off x="0" y="10112205"/>
            <a:ext cx="14401800" cy="689149"/>
          </a:xfrm>
          <a:prstGeom prst="rect">
            <a:avLst/>
          </a:prstGeom>
          <a:noFill/>
          <a:ln>
            <a:noFill/>
          </a:ln>
          <a:effectLst/>
        </p:spPr>
      </p:pic>
      <p:sp>
        <p:nvSpPr>
          <p:cNvPr id="2" name="标题占位符 1"/>
          <p:cNvSpPr>
            <a:spLocks noGrp="1"/>
          </p:cNvSpPr>
          <p:nvPr>
            <p:ph type="title"/>
          </p:nvPr>
        </p:nvSpPr>
        <p:spPr>
          <a:xfrm>
            <a:off x="720091" y="432555"/>
            <a:ext cx="12961620" cy="1800225"/>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0091" y="2520319"/>
            <a:ext cx="12961620" cy="712839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20091" y="10011255"/>
            <a:ext cx="3360420" cy="575072"/>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2013/3/25</a:t>
            </a:fld>
            <a:endParaRPr lang="zh-CN" altLang="en-US"/>
          </a:p>
        </p:txBody>
      </p:sp>
      <p:sp>
        <p:nvSpPr>
          <p:cNvPr id="5" name="页脚占位符 4"/>
          <p:cNvSpPr>
            <a:spLocks noGrp="1"/>
          </p:cNvSpPr>
          <p:nvPr>
            <p:ph type="ftr" sz="quarter" idx="3"/>
          </p:nvPr>
        </p:nvSpPr>
        <p:spPr>
          <a:xfrm>
            <a:off x="4920616" y="10011255"/>
            <a:ext cx="4560571" cy="575072"/>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0321291" y="10011255"/>
            <a:ext cx="3360420" cy="575072"/>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3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SVD</a:t>
            </a:r>
            <a:endParaRPr lang="zh-CN" altLang="en-US" dirty="0"/>
          </a:p>
        </p:txBody>
      </p:sp>
      <p:sp>
        <p:nvSpPr>
          <p:cNvPr id="3" name="副标题 2"/>
          <p:cNvSpPr>
            <a:spLocks noGrp="1"/>
          </p:cNvSpPr>
          <p:nvPr>
            <p:ph type="subTitle" idx="1"/>
          </p:nvPr>
        </p:nvSpPr>
        <p:spPr/>
        <p:txBody>
          <a:bodyPr/>
          <a:lstStyle/>
          <a:p>
            <a:r>
              <a:rPr lang="zh-CN" altLang="en-US" dirty="0" smtClean="0"/>
              <a:t>特征值</a:t>
            </a:r>
            <a:endParaRPr lang="en-US" altLang="zh-CN" dirty="0" smtClean="0"/>
          </a:p>
          <a:p>
            <a:r>
              <a:rPr lang="zh-CN" altLang="en-US" dirty="0" smtClean="0"/>
              <a:t>奇异值</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382" y="0"/>
            <a:ext cx="12961620" cy="1800225"/>
          </a:xfrm>
        </p:spPr>
        <p:txBody>
          <a:bodyPr/>
          <a:lstStyle/>
          <a:p>
            <a:r>
              <a:rPr lang="zh-CN" altLang="en-US" dirty="0" smtClean="0"/>
              <a:t>线性映射</a:t>
            </a:r>
            <a:r>
              <a:rPr lang="en-US" altLang="zh-CN" dirty="0" smtClean="0"/>
              <a:t>&amp;</a:t>
            </a:r>
            <a:r>
              <a:rPr lang="zh-CN" altLang="en-US" dirty="0" smtClean="0"/>
              <a:t>线性变换</a:t>
            </a:r>
            <a:endParaRPr lang="zh-CN" altLang="en-US" dirty="0"/>
          </a:p>
        </p:txBody>
      </p:sp>
      <p:pic>
        <p:nvPicPr>
          <p:cNvPr id="19458" name="Picture 2" descr="C:\Users\admin\Desktop\线性映射.png"/>
          <p:cNvPicPr>
            <a:picLocks noChangeAspect="1" noChangeArrowheads="1"/>
          </p:cNvPicPr>
          <p:nvPr/>
        </p:nvPicPr>
        <p:blipFill>
          <a:blip r:embed="rId2" cstate="print"/>
          <a:srcRect/>
          <a:stretch>
            <a:fillRect/>
          </a:stretch>
        </p:blipFill>
        <p:spPr bwMode="auto">
          <a:xfrm>
            <a:off x="282732" y="1658059"/>
            <a:ext cx="10398935" cy="9143291"/>
          </a:xfrm>
          <a:prstGeom prst="rect">
            <a:avLst/>
          </a:prstGeom>
          <a:noFill/>
        </p:spPr>
      </p:pic>
      <p:sp>
        <p:nvSpPr>
          <p:cNvPr id="5" name="圆角矩形标注 4"/>
          <p:cNvSpPr/>
          <p:nvPr/>
        </p:nvSpPr>
        <p:spPr>
          <a:xfrm>
            <a:off x="10716692" y="2565360"/>
            <a:ext cx="3685109" cy="3288965"/>
          </a:xfrm>
          <a:prstGeom prst="wedgeRoundRectCallout">
            <a:avLst>
              <a:gd name="adj1" fmla="val -85777"/>
              <a:gd name="adj2" fmla="val -8753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空间内的线性映射称之为线性变换。</a:t>
            </a:r>
          </a:p>
          <a:p>
            <a:pPr algn="ctr"/>
            <a:endParaRPr lang="zh-CN" altLang="en-US" dirty="0">
              <a:solidFill>
                <a:schemeClr val="tx1"/>
              </a:solidFill>
            </a:endParaRPr>
          </a:p>
        </p:txBody>
      </p:sp>
      <p:sp>
        <p:nvSpPr>
          <p:cNvPr id="6" name="左大括号 5"/>
          <p:cNvSpPr/>
          <p:nvPr/>
        </p:nvSpPr>
        <p:spPr>
          <a:xfrm>
            <a:off x="3888532" y="6264771"/>
            <a:ext cx="360040" cy="72008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线性变换的矩阵表示</a:t>
            </a:r>
            <a:endParaRPr lang="zh-CN" altLang="en-US" dirty="0"/>
          </a:p>
        </p:txBody>
      </p:sp>
      <p:graphicFrame>
        <p:nvGraphicFramePr>
          <p:cNvPr id="4" name="内容占位符 3"/>
          <p:cNvGraphicFramePr>
            <a:graphicFrameLocks noChangeAspect="1"/>
          </p:cNvGraphicFramePr>
          <p:nvPr>
            <p:ph idx="1"/>
          </p:nvPr>
        </p:nvGraphicFramePr>
        <p:xfrm>
          <a:off x="736383" y="2451948"/>
          <a:ext cx="13004217" cy="7134446"/>
        </p:xfrm>
        <a:graphic>
          <a:graphicData uri="http://schemas.openxmlformats.org/presentationml/2006/ole">
            <p:oleObj spid="_x0000_s16386" name="Equation" r:id="rId3" imgW="3657600" imgH="2006280" progId="Equation.DSMT4">
              <p:embed/>
            </p:oleObj>
          </a:graphicData>
        </a:graphic>
      </p:graphicFrame>
      <p:graphicFrame>
        <p:nvGraphicFramePr>
          <p:cNvPr id="5" name="对象 4"/>
          <p:cNvGraphicFramePr>
            <a:graphicFrameLocks noChangeAspect="1"/>
          </p:cNvGraphicFramePr>
          <p:nvPr/>
        </p:nvGraphicFramePr>
        <p:xfrm>
          <a:off x="8221613" y="4379966"/>
          <a:ext cx="5330392" cy="3109395"/>
        </p:xfrm>
        <a:graphic>
          <a:graphicData uri="http://schemas.openxmlformats.org/presentationml/2006/ole">
            <p:oleObj spid="_x0000_s16387" name="Equation" r:id="rId4" imgW="1218960" imgH="711000" progId="Equation.DSMT4">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970" y="0"/>
            <a:ext cx="12961620" cy="1800225"/>
          </a:xfrm>
        </p:spPr>
        <p:txBody>
          <a:bodyPr/>
          <a:lstStyle/>
          <a:p>
            <a:r>
              <a:rPr lang="zh-CN" altLang="en-US" dirty="0" smtClean="0"/>
              <a:t>线性变换</a:t>
            </a:r>
            <a:endParaRPr lang="zh-CN" altLang="en-US" dirty="0"/>
          </a:p>
        </p:txBody>
      </p:sp>
      <p:sp>
        <p:nvSpPr>
          <p:cNvPr id="3" name="内容占位符 2"/>
          <p:cNvSpPr>
            <a:spLocks noGrp="1"/>
          </p:cNvSpPr>
          <p:nvPr>
            <p:ph idx="1"/>
          </p:nvPr>
        </p:nvSpPr>
        <p:spPr>
          <a:xfrm>
            <a:off x="622970" y="1998301"/>
            <a:ext cx="12961620" cy="7128392"/>
          </a:xfrm>
        </p:spPr>
        <p:txBody>
          <a:bodyPr/>
          <a:lstStyle/>
          <a:p>
            <a:pPr>
              <a:buNone/>
            </a:pPr>
            <a:r>
              <a:rPr lang="zh-CN" altLang="en-US" dirty="0" smtClean="0"/>
              <a:t>二维空间上，对</a:t>
            </a:r>
            <a:r>
              <a:rPr lang="en-US" altLang="zh-CN" dirty="0" smtClean="0"/>
              <a:t>(x,y)</a:t>
            </a:r>
            <a:r>
              <a:rPr lang="zh-CN" altLang="en-US" dirty="0" smtClean="0"/>
              <a:t>做变换：</a:t>
            </a:r>
            <a:endParaRPr lang="en-US" altLang="zh-CN" dirty="0" smtClean="0"/>
          </a:p>
          <a:p>
            <a:pPr>
              <a:buNone/>
            </a:pPr>
            <a:endParaRPr lang="en-US" altLang="zh-CN" dirty="0" smtClean="0"/>
          </a:p>
        </p:txBody>
      </p:sp>
      <p:graphicFrame>
        <p:nvGraphicFramePr>
          <p:cNvPr id="4" name="对象 3"/>
          <p:cNvGraphicFramePr>
            <a:graphicFrameLocks noChangeAspect="1"/>
          </p:cNvGraphicFramePr>
          <p:nvPr/>
        </p:nvGraphicFramePr>
        <p:xfrm>
          <a:off x="622970" y="3586073"/>
          <a:ext cx="13026844" cy="4649917"/>
        </p:xfrm>
        <a:graphic>
          <a:graphicData uri="http://schemas.openxmlformats.org/presentationml/2006/ole">
            <p:oleObj spid="_x0000_s20482" name="Equation" r:id="rId3" imgW="3974760" imgH="1384200" progId="Equation.DSMT4">
              <p:embed/>
            </p:oleObj>
          </a:graphicData>
        </a:graphic>
      </p:graphicFrame>
      <p:sp>
        <p:nvSpPr>
          <p:cNvPr id="5" name="椭圆形标注 4"/>
          <p:cNvSpPr/>
          <p:nvPr/>
        </p:nvSpPr>
        <p:spPr>
          <a:xfrm>
            <a:off x="9582565" y="1998297"/>
            <a:ext cx="4196267" cy="793888"/>
          </a:xfrm>
          <a:prstGeom prst="wedgeEllipseCallout">
            <a:avLst>
              <a:gd name="adj1" fmla="val -103072"/>
              <a:gd name="adj2" fmla="val 16387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对应矩阵</a:t>
            </a:r>
            <a:r>
              <a:rPr lang="en-US" altLang="zh-CN" sz="2400" dirty="0" smtClean="0">
                <a:solidFill>
                  <a:schemeClr val="tx1"/>
                </a:solidFill>
              </a:rPr>
              <a:t>A</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180" y="216099"/>
            <a:ext cx="12961620" cy="1800225"/>
          </a:xfrm>
        </p:spPr>
        <p:txBody>
          <a:bodyPr/>
          <a:lstStyle/>
          <a:p>
            <a:r>
              <a:rPr lang="zh-CN" altLang="en-US" dirty="0" smtClean="0"/>
              <a:t>求解特征值</a:t>
            </a:r>
            <a:endParaRPr lang="zh-CN" altLang="en-US" dirty="0"/>
          </a:p>
        </p:txBody>
      </p:sp>
      <p:graphicFrame>
        <p:nvGraphicFramePr>
          <p:cNvPr id="4" name="内容占位符 3"/>
          <p:cNvGraphicFramePr>
            <a:graphicFrameLocks noChangeAspect="1"/>
          </p:cNvGraphicFramePr>
          <p:nvPr>
            <p:ph idx="1"/>
          </p:nvPr>
        </p:nvGraphicFramePr>
        <p:xfrm>
          <a:off x="1438449" y="2102470"/>
          <a:ext cx="7346627" cy="6826597"/>
        </p:xfrm>
        <a:graphic>
          <a:graphicData uri="http://schemas.openxmlformats.org/presentationml/2006/ole">
            <p:oleObj spid="_x0000_s71682" name="Equation" r:id="rId3" imgW="2336760" imgH="217152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求解特征向量</a:t>
            </a:r>
            <a:endParaRPr lang="zh-CN" altLang="en-US" dirty="0"/>
          </a:p>
        </p:txBody>
      </p:sp>
      <p:graphicFrame>
        <p:nvGraphicFramePr>
          <p:cNvPr id="72706" name="Object 2"/>
          <p:cNvGraphicFramePr>
            <a:graphicFrameLocks noChangeAspect="1"/>
          </p:cNvGraphicFramePr>
          <p:nvPr/>
        </p:nvGraphicFramePr>
        <p:xfrm>
          <a:off x="190499" y="2281238"/>
          <a:ext cx="7381241" cy="6215782"/>
        </p:xfrm>
        <a:graphic>
          <a:graphicData uri="http://schemas.openxmlformats.org/presentationml/2006/ole">
            <p:oleObj spid="_x0000_s72706" name="Equation" r:id="rId3" imgW="2514600" imgH="1917360" progId="Equation.DSMT4">
              <p:embed/>
            </p:oleObj>
          </a:graphicData>
        </a:graphic>
      </p:graphicFrame>
      <p:graphicFrame>
        <p:nvGraphicFramePr>
          <p:cNvPr id="5" name="对象 4"/>
          <p:cNvGraphicFramePr>
            <a:graphicFrameLocks noChangeAspect="1"/>
          </p:cNvGraphicFramePr>
          <p:nvPr/>
        </p:nvGraphicFramePr>
        <p:xfrm>
          <a:off x="7851775" y="2376488"/>
          <a:ext cx="5973862" cy="5976516"/>
        </p:xfrm>
        <a:graphic>
          <a:graphicData uri="http://schemas.openxmlformats.org/presentationml/2006/ole">
            <p:oleObj spid="_x0000_s72707" name="Equation" r:id="rId4" imgW="2247840" imgH="190476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特征值的几何意义（</a:t>
            </a:r>
            <a:r>
              <a:rPr lang="en-US" altLang="zh-CN" dirty="0" smtClean="0"/>
              <a:t>1</a:t>
            </a:r>
            <a:r>
              <a:rPr lang="zh-CN" altLang="en-US" dirty="0" smtClean="0"/>
              <a:t>）</a:t>
            </a:r>
            <a:endParaRPr lang="zh-CN" altLang="en-US" dirty="0"/>
          </a:p>
        </p:txBody>
      </p:sp>
      <p:graphicFrame>
        <p:nvGraphicFramePr>
          <p:cNvPr id="22531" name="内容占位符 6"/>
          <p:cNvGraphicFramePr>
            <a:graphicFrameLocks noChangeAspect="1"/>
          </p:cNvGraphicFramePr>
          <p:nvPr/>
        </p:nvGraphicFramePr>
        <p:xfrm>
          <a:off x="3004634" y="2451948"/>
          <a:ext cx="6577931" cy="7662044"/>
        </p:xfrm>
        <a:graphic>
          <a:graphicData uri="http://schemas.openxmlformats.org/presentationml/2006/ole">
            <p:oleObj spid="_x0000_s22531" name="Equation" r:id="rId3" imgW="2006280" imgH="233676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特征值的几何意义（</a:t>
            </a:r>
            <a:r>
              <a:rPr lang="en-US" altLang="zh-CN" dirty="0" smtClean="0"/>
              <a:t>2</a:t>
            </a:r>
            <a:r>
              <a:rPr lang="zh-CN" altLang="en-US" dirty="0" smtClean="0"/>
              <a:t>）</a:t>
            </a:r>
            <a:endParaRPr lang="zh-CN" altLang="en-US" dirty="0"/>
          </a:p>
        </p:txBody>
      </p:sp>
      <p:graphicFrame>
        <p:nvGraphicFramePr>
          <p:cNvPr id="23554" name="内容占位符 6"/>
          <p:cNvGraphicFramePr>
            <a:graphicFrameLocks noChangeAspect="1"/>
          </p:cNvGraphicFramePr>
          <p:nvPr>
            <p:ph idx="1"/>
          </p:nvPr>
        </p:nvGraphicFramePr>
        <p:xfrm>
          <a:off x="736383" y="2565360"/>
          <a:ext cx="13208859" cy="7247936"/>
        </p:xfrm>
        <a:graphic>
          <a:graphicData uri="http://schemas.openxmlformats.org/presentationml/2006/ole">
            <p:oleObj spid="_x0000_s23554" name="Equation" r:id="rId3" imgW="3517560" imgH="1930320" progId="Equation.DSMT4">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cstate="print"/>
          <a:srcRect/>
          <a:stretch>
            <a:fillRect/>
          </a:stretch>
        </p:blipFill>
        <p:spPr bwMode="auto">
          <a:xfrm>
            <a:off x="12210" y="2592363"/>
            <a:ext cx="14389590" cy="8208987"/>
          </a:xfrm>
          <a:prstGeom prst="rect">
            <a:avLst/>
          </a:prstGeom>
          <a:noFill/>
          <a:ln w="9525">
            <a:noFill/>
            <a:miter lim="800000"/>
            <a:headEnd/>
            <a:tailEnd/>
          </a:ln>
        </p:spPr>
      </p:pic>
      <p:sp>
        <p:nvSpPr>
          <p:cNvPr id="5" name="标题 4"/>
          <p:cNvSpPr>
            <a:spLocks noGrp="1"/>
          </p:cNvSpPr>
          <p:nvPr>
            <p:ph type="title"/>
          </p:nvPr>
        </p:nvSpPr>
        <p:spPr/>
        <p:txBody>
          <a:bodyPr/>
          <a:lstStyle/>
          <a:p>
            <a:r>
              <a:rPr lang="zh-CN" altLang="en-US" dirty="0" smtClean="0"/>
              <a:t>特征值的几何意义</a:t>
            </a:r>
            <a:r>
              <a:rPr lang="zh-CN" altLang="en-US" dirty="0" smtClean="0"/>
              <a:t>（</a:t>
            </a:r>
            <a:r>
              <a:rPr lang="en-US" altLang="zh-CN" dirty="0" smtClean="0"/>
              <a:t>3</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对角化变换（特征值分解）</a:t>
            </a:r>
            <a:endParaRPr lang="zh-CN" altLang="en-US" dirty="0"/>
          </a:p>
        </p:txBody>
      </p:sp>
      <p:sp>
        <p:nvSpPr>
          <p:cNvPr id="3" name="内容占位符 2"/>
          <p:cNvSpPr>
            <a:spLocks noGrp="1"/>
          </p:cNvSpPr>
          <p:nvPr>
            <p:ph idx="1"/>
          </p:nvPr>
        </p:nvSpPr>
        <p:spPr>
          <a:xfrm>
            <a:off x="736382" y="1884888"/>
            <a:ext cx="12961620" cy="7128392"/>
          </a:xfrm>
        </p:spPr>
        <p:txBody>
          <a:bodyPr/>
          <a:lstStyle/>
          <a:p>
            <a:r>
              <a:rPr lang="zh-CN" altLang="en-US" dirty="0" smtClean="0"/>
              <a:t>如果线性变换的特征向量可以构成线性空间的一组基，那么有</a:t>
            </a:r>
            <a:endParaRPr lang="zh-CN" altLang="en-US" dirty="0"/>
          </a:p>
        </p:txBody>
      </p:sp>
      <p:graphicFrame>
        <p:nvGraphicFramePr>
          <p:cNvPr id="25602" name="Object 2"/>
          <p:cNvGraphicFramePr>
            <a:graphicFrameLocks noChangeAspect="1"/>
          </p:cNvGraphicFramePr>
          <p:nvPr/>
        </p:nvGraphicFramePr>
        <p:xfrm>
          <a:off x="1870509" y="3450588"/>
          <a:ext cx="10547372" cy="7350766"/>
        </p:xfrm>
        <a:graphic>
          <a:graphicData uri="http://schemas.openxmlformats.org/presentationml/2006/ole">
            <p:oleObj spid="_x0000_s25602" name="Equation" r:id="rId3" imgW="3276360" imgH="2412720" progId="Equation.DSMT4">
              <p:embed/>
            </p:oleObj>
          </a:graphicData>
        </a:graphic>
      </p:graphicFrame>
      <p:sp>
        <p:nvSpPr>
          <p:cNvPr id="5" name="椭圆形标注 4"/>
          <p:cNvSpPr/>
          <p:nvPr/>
        </p:nvSpPr>
        <p:spPr>
          <a:xfrm>
            <a:off x="6860663" y="6081151"/>
            <a:ext cx="7200900" cy="2041427"/>
          </a:xfrm>
          <a:prstGeom prst="wedgeEllipseCallout">
            <a:avLst>
              <a:gd name="adj1" fmla="val -59656"/>
              <a:gd name="adj2" fmla="val -14354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1"/>
                </a:solidFill>
              </a:rPr>
              <a:t>表示线性变换（矩阵）可以由其特征根和特征向量还原</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方阵还原</a:t>
            </a:r>
            <a:endParaRPr lang="zh-CN" altLang="en-US" dirty="0"/>
          </a:p>
        </p:txBody>
      </p:sp>
      <p:sp>
        <p:nvSpPr>
          <p:cNvPr id="3" name="内容占位符 2"/>
          <p:cNvSpPr>
            <a:spLocks noGrp="1"/>
          </p:cNvSpPr>
          <p:nvPr>
            <p:ph idx="1"/>
          </p:nvPr>
        </p:nvSpPr>
        <p:spPr/>
        <p:txBody>
          <a:bodyPr/>
          <a:lstStyle/>
          <a:p>
            <a:r>
              <a:rPr lang="zh-CN" altLang="en-US" dirty="0" smtClean="0"/>
              <a:t>矩阵维度相当大时，可以用对角化变化的方法来逼近矩阵：</a:t>
            </a:r>
            <a:endParaRPr lang="en-US" altLang="zh-CN" dirty="0" smtClean="0"/>
          </a:p>
          <a:p>
            <a:endParaRPr lang="zh-CN" altLang="en-US" dirty="0"/>
          </a:p>
        </p:txBody>
      </p:sp>
      <p:graphicFrame>
        <p:nvGraphicFramePr>
          <p:cNvPr id="26626" name="Object 2"/>
          <p:cNvGraphicFramePr>
            <a:graphicFrameLocks noChangeAspect="1"/>
          </p:cNvGraphicFramePr>
          <p:nvPr/>
        </p:nvGraphicFramePr>
        <p:xfrm>
          <a:off x="1812925" y="4379913"/>
          <a:ext cx="10007600" cy="5916612"/>
        </p:xfrm>
        <a:graphic>
          <a:graphicData uri="http://schemas.openxmlformats.org/presentationml/2006/ole">
            <p:oleObj spid="_x0000_s26626" name="Equation" r:id="rId3" imgW="2577960" imgH="1523880" progId="Equation.DSMT4">
              <p:embed/>
            </p:oleObj>
          </a:graphicData>
        </a:graphic>
      </p:graphicFrame>
      <p:sp>
        <p:nvSpPr>
          <p:cNvPr id="5" name="椭圆形标注 4"/>
          <p:cNvSpPr/>
          <p:nvPr/>
        </p:nvSpPr>
        <p:spPr>
          <a:xfrm>
            <a:off x="5839949" y="3472661"/>
            <a:ext cx="3742616" cy="1360951"/>
          </a:xfrm>
          <a:prstGeom prst="wedgeEllipseCallout">
            <a:avLst>
              <a:gd name="adj1" fmla="val -89467"/>
              <a:gd name="adj2" fmla="val 17143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特征向量：矩阵的特征</a:t>
            </a:r>
            <a:endParaRPr lang="zh-CN" altLang="en-US" dirty="0">
              <a:solidFill>
                <a:schemeClr val="tx1"/>
              </a:solidFill>
            </a:endParaRPr>
          </a:p>
        </p:txBody>
      </p:sp>
      <p:sp>
        <p:nvSpPr>
          <p:cNvPr id="6" name="椭圆形标注 5"/>
          <p:cNvSpPr/>
          <p:nvPr/>
        </p:nvSpPr>
        <p:spPr>
          <a:xfrm>
            <a:off x="9922803" y="3586074"/>
            <a:ext cx="3742616" cy="1587776"/>
          </a:xfrm>
          <a:prstGeom prst="wedgeEllipseCallout">
            <a:avLst>
              <a:gd name="adj1" fmla="val -81893"/>
              <a:gd name="adj2" fmla="val 8617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特征值：各特征所占的权重</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lIns="130494" tIns="65247" rIns="130494" bIns="65247"/>
          <a:lstStyle/>
          <a:p>
            <a:r>
              <a:rPr lang="en-US" altLang="zh-CN" dirty="0" smtClean="0"/>
              <a:t>Netflix Prize</a:t>
            </a:r>
            <a:r>
              <a:rPr lang="zh-CN" altLang="en-US" dirty="0" smtClean="0"/>
              <a:t>背景介绍</a:t>
            </a:r>
            <a:endParaRPr lang="zh-CN" altLang="en-US" dirty="0"/>
          </a:p>
        </p:txBody>
      </p:sp>
      <p:sp>
        <p:nvSpPr>
          <p:cNvPr id="3" name="内容占位符 2"/>
          <p:cNvSpPr>
            <a:spLocks noGrp="1"/>
          </p:cNvSpPr>
          <p:nvPr>
            <p:ph sz="quarter" idx="1"/>
          </p:nvPr>
        </p:nvSpPr>
        <p:spPr>
          <a:xfrm>
            <a:off x="720092" y="2520315"/>
            <a:ext cx="13172153" cy="7676159"/>
          </a:xfrm>
        </p:spPr>
        <p:txBody>
          <a:bodyPr lIns="130494" tIns="65247" rIns="130494" bIns="65247">
            <a:normAutofit/>
          </a:bodyPr>
          <a:lstStyle/>
          <a:p>
            <a:r>
              <a:rPr lang="zh-CN" altLang="en-US" dirty="0" smtClean="0"/>
              <a:t>目标：</a:t>
            </a:r>
            <a:endParaRPr lang="en-US" altLang="zh-CN" dirty="0" smtClean="0"/>
          </a:p>
          <a:p>
            <a:pPr lvl="1"/>
            <a:r>
              <a:rPr lang="zh-CN" altLang="en-US" dirty="0" smtClean="0"/>
              <a:t>悬赏</a:t>
            </a:r>
            <a:r>
              <a:rPr lang="en-US" altLang="zh-CN" dirty="0" smtClean="0"/>
              <a:t>100</a:t>
            </a:r>
            <a:r>
              <a:rPr lang="zh-CN" altLang="en-US" dirty="0" smtClean="0"/>
              <a:t>万美元，将</a:t>
            </a:r>
            <a:r>
              <a:rPr lang="en-US" altLang="zh-CN" dirty="0" smtClean="0"/>
              <a:t>Netflix</a:t>
            </a:r>
            <a:r>
              <a:rPr lang="zh-CN" altLang="en-US" dirty="0" smtClean="0"/>
              <a:t>的推荐算法预测准确度提高</a:t>
            </a:r>
            <a:r>
              <a:rPr lang="en-US" altLang="zh-CN" dirty="0" smtClean="0"/>
              <a:t>10%</a:t>
            </a:r>
            <a:r>
              <a:rPr lang="zh-CN" altLang="en-US" dirty="0" smtClean="0"/>
              <a:t>。</a:t>
            </a:r>
            <a:endParaRPr lang="en-US" altLang="zh-CN" dirty="0" smtClean="0"/>
          </a:p>
          <a:p>
            <a:r>
              <a:rPr lang="zh-CN" altLang="en-US" dirty="0" smtClean="0"/>
              <a:t>数据结构：</a:t>
            </a:r>
            <a:endParaRPr lang="en-US" altLang="zh-CN" dirty="0" smtClean="0"/>
          </a:p>
          <a:p>
            <a:pPr lvl="1"/>
            <a:r>
              <a:rPr lang="zh-CN" altLang="en-US" dirty="0" smtClean="0"/>
              <a:t>用户</a:t>
            </a:r>
            <a:r>
              <a:rPr lang="en-US" altLang="zh-CN" dirty="0" smtClean="0"/>
              <a:t>ID</a:t>
            </a:r>
            <a:r>
              <a:rPr lang="zh-CN" altLang="en-US" dirty="0" smtClean="0"/>
              <a:t>、电影名称、日期、分数（</a:t>
            </a:r>
            <a:r>
              <a:rPr lang="en-US" altLang="zh-CN" dirty="0" smtClean="0"/>
              <a:t>1-5</a:t>
            </a:r>
            <a:r>
              <a:rPr lang="zh-CN" altLang="en-US" dirty="0" smtClean="0"/>
              <a:t>之间的整数）</a:t>
            </a:r>
            <a:endParaRPr lang="en-US" altLang="zh-CN" dirty="0" smtClean="0"/>
          </a:p>
          <a:p>
            <a:r>
              <a:rPr lang="zh-CN" altLang="en-US" dirty="0" smtClean="0"/>
              <a:t>训练数据：</a:t>
            </a:r>
            <a:endParaRPr lang="en-US" altLang="zh-CN" dirty="0" smtClean="0"/>
          </a:p>
          <a:p>
            <a:pPr lvl="1"/>
            <a:r>
              <a:rPr lang="en-US" altLang="zh-CN" dirty="0" smtClean="0"/>
              <a:t>48</a:t>
            </a:r>
            <a:r>
              <a:rPr lang="zh-CN" altLang="en-US" dirty="0" smtClean="0"/>
              <a:t>万用户对两万部电影的上亿条评分</a:t>
            </a:r>
            <a:endParaRPr lang="en-US" altLang="zh-CN" dirty="0" smtClean="0"/>
          </a:p>
          <a:p>
            <a:pPr lvl="1"/>
            <a:r>
              <a:rPr lang="zh-CN" altLang="en-US" dirty="0" smtClean="0"/>
              <a:t>包括一个</a:t>
            </a:r>
            <a:r>
              <a:rPr lang="zh-CN" altLang="en-US" b="1" dirty="0" smtClean="0">
                <a:solidFill>
                  <a:srgbClr val="FF0000"/>
                </a:solidFill>
              </a:rPr>
              <a:t>与测试数据集分布相同</a:t>
            </a:r>
            <a:r>
              <a:rPr lang="zh-CN" altLang="en-US" dirty="0" smtClean="0"/>
              <a:t>的</a:t>
            </a:r>
            <a:r>
              <a:rPr lang="en-US" altLang="zh-CN" dirty="0" smtClean="0"/>
              <a:t>probe</a:t>
            </a:r>
            <a:r>
              <a:rPr lang="zh-CN" altLang="en-US" dirty="0" smtClean="0"/>
              <a:t>数据集，包含</a:t>
            </a:r>
            <a:r>
              <a:rPr lang="en-US" altLang="zh-CN" dirty="0" smtClean="0"/>
              <a:t>06</a:t>
            </a:r>
            <a:r>
              <a:rPr lang="zh-CN" altLang="en-US" dirty="0" smtClean="0"/>
              <a:t>年附近</a:t>
            </a:r>
            <a:r>
              <a:rPr lang="en-US" altLang="zh-CN" dirty="0" smtClean="0"/>
              <a:t>140</a:t>
            </a:r>
            <a:r>
              <a:rPr lang="zh-CN" altLang="en-US" dirty="0" smtClean="0"/>
              <a:t>多万条的数据点，每个用户至少对</a:t>
            </a:r>
            <a:r>
              <a:rPr lang="en-US" altLang="zh-CN" dirty="0" smtClean="0"/>
              <a:t>9</a:t>
            </a:r>
            <a:r>
              <a:rPr lang="zh-CN" altLang="en-US" dirty="0" smtClean="0"/>
              <a:t>部电影进行了打分，服从</a:t>
            </a:r>
            <a:r>
              <a:rPr lang="zh-CN" altLang="en-US" b="1" dirty="0" smtClean="0">
                <a:solidFill>
                  <a:srgbClr val="FF0000"/>
                </a:solidFill>
              </a:rPr>
              <a:t>正态分布</a:t>
            </a:r>
            <a:r>
              <a:rPr lang="zh-CN" altLang="en-US" dirty="0" smtClean="0"/>
              <a:t>。</a:t>
            </a:r>
            <a:endParaRPr lang="en-US" altLang="zh-CN" dirty="0" smtClean="0"/>
          </a:p>
          <a:p>
            <a:r>
              <a:rPr lang="zh-CN" altLang="en-US" dirty="0" smtClean="0"/>
              <a:t>测试数据：</a:t>
            </a:r>
            <a:endParaRPr lang="en-US" altLang="zh-CN" dirty="0" smtClean="0"/>
          </a:p>
          <a:p>
            <a:pPr lvl="1"/>
            <a:r>
              <a:rPr lang="en-US" altLang="zh-CN" dirty="0" smtClean="0"/>
              <a:t>280</a:t>
            </a:r>
            <a:r>
              <a:rPr lang="zh-CN" altLang="en-US" dirty="0" smtClean="0"/>
              <a:t>万个数据点（</a:t>
            </a:r>
            <a:r>
              <a:rPr lang="zh-CN" altLang="en-US" b="1" dirty="0" smtClean="0">
                <a:solidFill>
                  <a:srgbClr val="FF0000"/>
                </a:solidFill>
              </a:rPr>
              <a:t>隐藏的</a:t>
            </a:r>
            <a:r>
              <a:rPr lang="zh-CN" altLang="en-US" dirty="0" smtClean="0"/>
              <a:t>，参赛选手不能获得，并且参赛选手自己也不能获得自己模型作用在测试数据集上的最终效果）</a:t>
            </a:r>
            <a:endParaRPr lang="en-US" altLang="zh-CN" dirty="0" smtClean="0"/>
          </a:p>
          <a:p>
            <a:r>
              <a:rPr lang="zh-CN" altLang="en-US" dirty="0" smtClean="0"/>
              <a:t>评测标准：</a:t>
            </a:r>
            <a:r>
              <a:rPr lang="zh-CN" altLang="en-US" sz="3000" dirty="0" smtClean="0"/>
              <a:t>均方误差根</a:t>
            </a:r>
            <a:endParaRPr lang="en-US" altLang="zh-CN" sz="3000" dirty="0" smtClean="0"/>
          </a:p>
          <a:p>
            <a:pPr marL="391482" lvl="1">
              <a:spcBef>
                <a:spcPts val="856"/>
              </a:spcBef>
              <a:buSzPct val="70000"/>
              <a:buFont typeface="Wingdings"/>
              <a:buChar char=""/>
            </a:pPr>
            <a:r>
              <a:rPr lang="en-US" altLang="zh-CN" sz="3400" dirty="0" smtClean="0"/>
              <a:t>CineMatch</a:t>
            </a:r>
            <a:r>
              <a:rPr lang="zh-CN" altLang="en-US" sz="3400" dirty="0" smtClean="0"/>
              <a:t>精度</a:t>
            </a:r>
            <a:r>
              <a:rPr lang="zh-CN" altLang="en-US" dirty="0" smtClean="0"/>
              <a:t>：</a:t>
            </a:r>
            <a:r>
              <a:rPr lang="en-US" altLang="zh-CN" dirty="0" smtClean="0"/>
              <a:t>0.951</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sz="4000" dirty="0" smtClean="0"/>
              <a:t>特征值分解使用条件有限，仅适用于</a:t>
            </a:r>
            <a:r>
              <a:rPr lang="zh-CN" altLang="en-US" sz="4000" b="1" dirty="0" smtClean="0">
                <a:solidFill>
                  <a:srgbClr val="FF0000"/>
                </a:solidFill>
              </a:rPr>
              <a:t>方阵</a:t>
            </a:r>
            <a:r>
              <a:rPr lang="zh-CN" altLang="en-US" sz="4000" dirty="0" smtClean="0"/>
              <a:t>，且要求是</a:t>
            </a:r>
            <a:r>
              <a:rPr lang="zh-CN" altLang="en-US" sz="4000" b="1" dirty="0" smtClean="0">
                <a:solidFill>
                  <a:srgbClr val="FF0000"/>
                </a:solidFill>
              </a:rPr>
              <a:t>实对称</a:t>
            </a:r>
            <a:r>
              <a:rPr lang="zh-CN" altLang="en-US" sz="4000" dirty="0" smtClean="0"/>
              <a:t>矩阵。</a:t>
            </a:r>
            <a:endParaRPr lang="en-US" altLang="zh-CN" sz="4000" dirty="0" smtClean="0"/>
          </a:p>
          <a:p>
            <a:endParaRPr lang="en-US" altLang="zh-CN" sz="4000" dirty="0" smtClean="0"/>
          </a:p>
          <a:p>
            <a:r>
              <a:rPr lang="zh-CN" altLang="en-US" sz="4000" dirty="0" smtClean="0"/>
              <a:t>试想：如果需要分析的矩阵不是方阵（事实经常如此），该怎样处理呢？</a:t>
            </a:r>
            <a:endParaRPr lang="en-US" altLang="zh-CN" sz="4000"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SVD</a:t>
            </a: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sz="4400" dirty="0" smtClean="0"/>
              <a:t>SVD</a:t>
            </a:r>
            <a:r>
              <a:rPr lang="zh-CN" altLang="en-US" sz="4400" dirty="0" smtClean="0"/>
              <a:t>：奇异值分解</a:t>
            </a:r>
            <a:endParaRPr lang="en-US" altLang="zh-CN" sz="4400" dirty="0" smtClean="0"/>
          </a:p>
          <a:p>
            <a:r>
              <a:rPr lang="en-US" altLang="zh-CN" sz="4400" dirty="0" smtClean="0"/>
              <a:t>SVD</a:t>
            </a:r>
            <a:r>
              <a:rPr lang="zh-CN" altLang="en-US" sz="4400" dirty="0" smtClean="0"/>
              <a:t>可以看做是特征值分解的一种推广，或者说特征值分解可以看作是</a:t>
            </a:r>
            <a:r>
              <a:rPr lang="en-US" altLang="zh-CN" sz="4400" dirty="0" smtClean="0"/>
              <a:t>SVD</a:t>
            </a:r>
            <a:r>
              <a:rPr lang="zh-CN" altLang="en-US" sz="4400" dirty="0" smtClean="0"/>
              <a:t>的一种特例。当矩阵不是方阵时同样适用，应用很广。</a:t>
            </a:r>
            <a:endParaRPr lang="en-US" altLang="zh-CN" sz="4400" dirty="0" smtClean="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SVD</a:t>
            </a:r>
            <a:r>
              <a:rPr lang="zh-CN" altLang="en-US" dirty="0" smtClean="0"/>
              <a:t>分解</a:t>
            </a:r>
            <a:r>
              <a:rPr lang="en-US" altLang="zh-CN" dirty="0" smtClean="0"/>
              <a:t>(1)</a:t>
            </a:r>
            <a:endParaRPr lang="zh-CN" altLang="en-US" dirty="0"/>
          </a:p>
        </p:txBody>
      </p:sp>
      <p:graphicFrame>
        <p:nvGraphicFramePr>
          <p:cNvPr id="4" name="内容占位符 3"/>
          <p:cNvGraphicFramePr>
            <a:graphicFrameLocks noChangeAspect="1"/>
          </p:cNvGraphicFramePr>
          <p:nvPr>
            <p:ph idx="1"/>
          </p:nvPr>
        </p:nvGraphicFramePr>
        <p:xfrm>
          <a:off x="1530271" y="2565364"/>
          <a:ext cx="11454672" cy="6602468"/>
        </p:xfrm>
        <a:graphic>
          <a:graphicData uri="http://schemas.openxmlformats.org/presentationml/2006/ole">
            <p:oleObj spid="_x0000_s27650" name="Equation" r:id="rId3" imgW="3657600" imgH="2108160" progId="Equation.DSMT4">
              <p:embed/>
            </p:oleObj>
          </a:graphicData>
        </a:graphic>
      </p:graphicFrame>
      <p:sp>
        <p:nvSpPr>
          <p:cNvPr id="5" name="椭圆形标注 4"/>
          <p:cNvSpPr/>
          <p:nvPr/>
        </p:nvSpPr>
        <p:spPr>
          <a:xfrm>
            <a:off x="8675265" y="4493374"/>
            <a:ext cx="4990155" cy="2381665"/>
          </a:xfrm>
          <a:prstGeom prst="wedgeEllipseCallout">
            <a:avLst>
              <a:gd name="adj1" fmla="val -137266"/>
              <a:gd name="adj2" fmla="val 79537"/>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非零奇异值，</a:t>
            </a:r>
            <a:r>
              <a:rPr lang="zh-CN" altLang="en-US" sz="3200" b="1" dirty="0" smtClean="0">
                <a:solidFill>
                  <a:srgbClr val="FF0000"/>
                </a:solidFill>
              </a:rPr>
              <a:t>从大到小</a:t>
            </a:r>
            <a:r>
              <a:rPr lang="zh-CN" altLang="en-US" sz="3200" dirty="0" smtClean="0">
                <a:solidFill>
                  <a:schemeClr val="tx1"/>
                </a:solidFill>
              </a:rPr>
              <a:t>依次排序</a:t>
            </a:r>
            <a:endParaRPr lang="zh-CN" altLang="en-US" sz="3200" dirty="0">
              <a:solidFill>
                <a:schemeClr val="tx1"/>
              </a:solidFill>
            </a:endParaRPr>
          </a:p>
        </p:txBody>
      </p:sp>
      <p:sp>
        <p:nvSpPr>
          <p:cNvPr id="6" name="椭圆形标注 5"/>
          <p:cNvSpPr/>
          <p:nvPr/>
        </p:nvSpPr>
        <p:spPr>
          <a:xfrm>
            <a:off x="0" y="3456459"/>
            <a:ext cx="3456484" cy="1020713"/>
          </a:xfrm>
          <a:prstGeom prst="wedgeEllipseCallout">
            <a:avLst>
              <a:gd name="adj1" fmla="val 95119"/>
              <a:gd name="adj2" fmla="val 33074"/>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左奇异向量</a:t>
            </a:r>
          </a:p>
        </p:txBody>
      </p:sp>
      <p:sp>
        <p:nvSpPr>
          <p:cNvPr id="7" name="椭圆形标注 6"/>
          <p:cNvSpPr/>
          <p:nvPr/>
        </p:nvSpPr>
        <p:spPr>
          <a:xfrm>
            <a:off x="7541139" y="3245836"/>
            <a:ext cx="3515791" cy="1134126"/>
          </a:xfrm>
          <a:prstGeom prst="wedgeEllipseCallout">
            <a:avLst>
              <a:gd name="adj1" fmla="val -77458"/>
              <a:gd name="adj2" fmla="val 4569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右奇异向量</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382" y="0"/>
            <a:ext cx="12961620" cy="1800225"/>
          </a:xfrm>
        </p:spPr>
        <p:txBody>
          <a:bodyPr/>
          <a:lstStyle/>
          <a:p>
            <a:r>
              <a:rPr lang="en-US" altLang="zh-CN" dirty="0" smtClean="0"/>
              <a:t>SVD</a:t>
            </a:r>
            <a:r>
              <a:rPr lang="zh-CN" altLang="en-US" dirty="0" smtClean="0"/>
              <a:t>分解</a:t>
            </a:r>
            <a:r>
              <a:rPr lang="en-US" altLang="zh-CN" dirty="0" smtClean="0"/>
              <a:t>(2)</a:t>
            </a:r>
            <a:endParaRPr lang="zh-CN" altLang="en-US" dirty="0"/>
          </a:p>
        </p:txBody>
      </p:sp>
      <p:graphicFrame>
        <p:nvGraphicFramePr>
          <p:cNvPr id="4" name="内容占位符 3"/>
          <p:cNvGraphicFramePr>
            <a:graphicFrameLocks noChangeAspect="1"/>
          </p:cNvGraphicFramePr>
          <p:nvPr>
            <p:ph idx="1"/>
          </p:nvPr>
        </p:nvGraphicFramePr>
        <p:xfrm>
          <a:off x="1076621" y="1998297"/>
          <a:ext cx="12702211" cy="8270158"/>
        </p:xfrm>
        <a:graphic>
          <a:graphicData uri="http://schemas.openxmlformats.org/presentationml/2006/ole">
            <p:oleObj spid="_x0000_s28674" name="Equation" r:id="rId3" imgW="4140000" imgH="2692080" progId="Equation.DSMT4">
              <p:embed/>
            </p:oleObj>
          </a:graphicData>
        </a:graphic>
      </p:graphicFrame>
      <p:sp>
        <p:nvSpPr>
          <p:cNvPr id="5" name="椭圆形标注 4"/>
          <p:cNvSpPr/>
          <p:nvPr/>
        </p:nvSpPr>
        <p:spPr>
          <a:xfrm>
            <a:off x="4138761" y="8803053"/>
            <a:ext cx="4990155" cy="1247539"/>
          </a:xfrm>
          <a:prstGeom prst="wedgeEllipseCallout">
            <a:avLst>
              <a:gd name="adj1" fmla="val 29673"/>
              <a:gd name="adj2" fmla="val -231440"/>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奇异值</a:t>
            </a:r>
            <a:r>
              <a:rPr lang="zh-CN" altLang="en-US" sz="3200" b="1" dirty="0" smtClean="0">
                <a:solidFill>
                  <a:srgbClr val="FF0000"/>
                </a:solidFill>
              </a:rPr>
              <a:t>从大到小</a:t>
            </a:r>
            <a:r>
              <a:rPr lang="zh-CN" altLang="en-US" sz="3200" dirty="0" smtClean="0">
                <a:solidFill>
                  <a:schemeClr val="tx1"/>
                </a:solidFill>
              </a:rPr>
              <a:t>依次排序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382" y="297108"/>
            <a:ext cx="12961620" cy="1800225"/>
          </a:xfrm>
        </p:spPr>
        <p:txBody>
          <a:bodyPr/>
          <a:lstStyle/>
          <a:p>
            <a:r>
              <a:rPr lang="en-US" altLang="zh-CN" dirty="0" smtClean="0"/>
              <a:t>SVD</a:t>
            </a:r>
            <a:r>
              <a:rPr lang="zh-CN" altLang="en-US" dirty="0" smtClean="0"/>
              <a:t>分解</a:t>
            </a:r>
            <a:r>
              <a:rPr lang="en-US" altLang="zh-CN" dirty="0" smtClean="0"/>
              <a:t>(3)</a:t>
            </a:r>
            <a:endParaRPr lang="zh-CN" altLang="en-US" dirty="0"/>
          </a:p>
        </p:txBody>
      </p:sp>
      <p:graphicFrame>
        <p:nvGraphicFramePr>
          <p:cNvPr id="4" name="内容占位符 3"/>
          <p:cNvGraphicFramePr>
            <a:graphicFrameLocks noChangeAspect="1"/>
          </p:cNvGraphicFramePr>
          <p:nvPr>
            <p:ph idx="1"/>
          </p:nvPr>
        </p:nvGraphicFramePr>
        <p:xfrm>
          <a:off x="1303446" y="2451948"/>
          <a:ext cx="7712057" cy="7862576"/>
        </p:xfrm>
        <a:graphic>
          <a:graphicData uri="http://schemas.openxmlformats.org/presentationml/2006/ole">
            <p:oleObj spid="_x0000_s29698" name="Equation" r:id="rId3" imgW="2603160" imgH="3327120" progId="Equation.DSMT4">
              <p:embed/>
            </p:oleObj>
          </a:graphicData>
        </a:graphic>
      </p:graphicFrame>
      <p:sp>
        <p:nvSpPr>
          <p:cNvPr id="5" name="椭圆形标注 4"/>
          <p:cNvSpPr/>
          <p:nvPr/>
        </p:nvSpPr>
        <p:spPr>
          <a:xfrm>
            <a:off x="7881377" y="2792185"/>
            <a:ext cx="4990155" cy="1247539"/>
          </a:xfrm>
          <a:prstGeom prst="wedgeEllipseCallout">
            <a:avLst>
              <a:gd name="adj1" fmla="val -115902"/>
              <a:gd name="adj2" fmla="val 177700"/>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奇异值</a:t>
            </a:r>
            <a:r>
              <a:rPr lang="zh-CN" altLang="en-US" sz="3200" b="1" dirty="0" smtClean="0">
                <a:solidFill>
                  <a:srgbClr val="FF0000"/>
                </a:solidFill>
              </a:rPr>
              <a:t>从大到小</a:t>
            </a:r>
            <a:r>
              <a:rPr lang="zh-CN" altLang="en-US" sz="3200" dirty="0" smtClean="0">
                <a:solidFill>
                  <a:schemeClr val="tx1"/>
                </a:solidFill>
              </a:rPr>
              <a:t>依次排序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382" y="0"/>
            <a:ext cx="12961620" cy="1800225"/>
          </a:xfrm>
        </p:spPr>
        <p:txBody>
          <a:bodyPr/>
          <a:lstStyle/>
          <a:p>
            <a:r>
              <a:rPr lang="en-US" altLang="zh-CN" dirty="0" smtClean="0"/>
              <a:t>SVD</a:t>
            </a:r>
            <a:r>
              <a:rPr lang="zh-CN" altLang="en-US" dirty="0" smtClean="0"/>
              <a:t>算法解析</a:t>
            </a:r>
            <a:endParaRPr lang="zh-CN" altLang="en-US" dirty="0"/>
          </a:p>
        </p:txBody>
      </p:sp>
      <p:graphicFrame>
        <p:nvGraphicFramePr>
          <p:cNvPr id="30722" name="Object 2"/>
          <p:cNvGraphicFramePr>
            <a:graphicFrameLocks noChangeAspect="1"/>
          </p:cNvGraphicFramePr>
          <p:nvPr/>
        </p:nvGraphicFramePr>
        <p:xfrm>
          <a:off x="1728292" y="1872283"/>
          <a:ext cx="11794911" cy="3330328"/>
        </p:xfrm>
        <a:graphic>
          <a:graphicData uri="http://schemas.openxmlformats.org/presentationml/2006/ole">
            <p:oleObj spid="_x0000_s30722" name="Equation" r:id="rId3" imgW="3238200" imgH="914400" progId="Equation.DSMT4">
              <p:embed/>
            </p:oleObj>
          </a:graphicData>
        </a:graphic>
      </p:graphicFrame>
      <p:sp>
        <p:nvSpPr>
          <p:cNvPr id="6" name="圆角矩形标注 5"/>
          <p:cNvSpPr/>
          <p:nvPr/>
        </p:nvSpPr>
        <p:spPr>
          <a:xfrm>
            <a:off x="288132" y="6048747"/>
            <a:ext cx="13897644" cy="4237671"/>
          </a:xfrm>
          <a:prstGeom prst="wedgeRoundRectCallout">
            <a:avLst>
              <a:gd name="adj1" fmla="val 10420"/>
              <a:gd name="adj2" fmla="val -10696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tx1"/>
                </a:solidFill>
              </a:rPr>
              <a:t>    </a:t>
            </a:r>
            <a:r>
              <a:rPr lang="zh-CN" altLang="en-US" sz="3600" dirty="0" smtClean="0">
                <a:solidFill>
                  <a:schemeClr val="tx1"/>
                </a:solidFill>
              </a:rPr>
              <a:t>可以看作是矩阵</a:t>
            </a:r>
            <a:r>
              <a:rPr lang="en-US" altLang="zh-CN" sz="3600" dirty="0" smtClean="0">
                <a:solidFill>
                  <a:schemeClr val="tx1"/>
                </a:solidFill>
              </a:rPr>
              <a:t>A</a:t>
            </a:r>
            <a:r>
              <a:rPr lang="zh-CN" altLang="en-US" sz="3600" dirty="0" smtClean="0">
                <a:solidFill>
                  <a:schemeClr val="tx1"/>
                </a:solidFill>
              </a:rPr>
              <a:t>的“平方”，而奇异值又是</a:t>
            </a:r>
            <a:r>
              <a:rPr lang="en-US" altLang="zh-CN" sz="3600" dirty="0" smtClean="0">
                <a:solidFill>
                  <a:schemeClr val="tx1"/>
                </a:solidFill>
              </a:rPr>
              <a:t>A</a:t>
            </a:r>
            <a:r>
              <a:rPr lang="zh-CN" altLang="en-US" sz="3600" dirty="0" smtClean="0">
                <a:solidFill>
                  <a:schemeClr val="tx1"/>
                </a:solidFill>
              </a:rPr>
              <a:t>“平方”阵的特征根的开方，因此</a:t>
            </a:r>
            <a:r>
              <a:rPr lang="zh-CN" altLang="en-US" sz="3600" b="1" dirty="0" smtClean="0">
                <a:solidFill>
                  <a:srgbClr val="FF0000"/>
                </a:solidFill>
              </a:rPr>
              <a:t>奇异值</a:t>
            </a:r>
            <a:r>
              <a:rPr lang="zh-CN" altLang="en-US" sz="3600" dirty="0" smtClean="0">
                <a:solidFill>
                  <a:schemeClr val="tx1"/>
                </a:solidFill>
              </a:rPr>
              <a:t>可以看作是矩阵</a:t>
            </a:r>
            <a:r>
              <a:rPr lang="en-US" altLang="zh-CN" sz="3600" dirty="0" smtClean="0">
                <a:solidFill>
                  <a:schemeClr val="tx1"/>
                </a:solidFill>
              </a:rPr>
              <a:t>A</a:t>
            </a:r>
            <a:r>
              <a:rPr lang="zh-CN" altLang="en-US" sz="3600" dirty="0" smtClean="0">
                <a:solidFill>
                  <a:schemeClr val="tx1"/>
                </a:solidFill>
              </a:rPr>
              <a:t>的</a:t>
            </a:r>
            <a:r>
              <a:rPr lang="zh-CN" altLang="en-US" sz="3600" b="1" dirty="0" smtClean="0">
                <a:solidFill>
                  <a:srgbClr val="FF0000"/>
                </a:solidFill>
              </a:rPr>
              <a:t>“伪特征向量”</a:t>
            </a:r>
            <a:r>
              <a:rPr lang="zh-CN" altLang="en-US" sz="3600" dirty="0" smtClean="0">
                <a:solidFill>
                  <a:schemeClr val="tx1"/>
                </a:solidFill>
              </a:rPr>
              <a:t>，</a:t>
            </a:r>
            <a:r>
              <a:rPr lang="zh-CN" altLang="en-US" sz="3600" b="1" dirty="0" smtClean="0">
                <a:solidFill>
                  <a:schemeClr val="tx2">
                    <a:lumMod val="50000"/>
                    <a:lumOff val="50000"/>
                  </a:schemeClr>
                </a:solidFill>
              </a:rPr>
              <a:t>左奇异向量</a:t>
            </a:r>
            <a:r>
              <a:rPr lang="zh-CN" altLang="en-US" sz="3600" dirty="0" smtClean="0">
                <a:solidFill>
                  <a:schemeClr val="tx1"/>
                </a:solidFill>
              </a:rPr>
              <a:t>可以看作矩阵</a:t>
            </a:r>
            <a:r>
              <a:rPr lang="en-US" altLang="zh-CN" sz="3600" dirty="0" smtClean="0">
                <a:solidFill>
                  <a:schemeClr val="tx1"/>
                </a:solidFill>
              </a:rPr>
              <a:t>A</a:t>
            </a:r>
            <a:r>
              <a:rPr lang="zh-CN" altLang="en-US" sz="3600" dirty="0" smtClean="0">
                <a:solidFill>
                  <a:schemeClr val="tx1"/>
                </a:solidFill>
              </a:rPr>
              <a:t>的</a:t>
            </a:r>
            <a:r>
              <a:rPr lang="zh-CN" altLang="en-US" sz="3600" b="1" dirty="0" smtClean="0">
                <a:solidFill>
                  <a:srgbClr val="0070C0"/>
                </a:solidFill>
              </a:rPr>
              <a:t>“行特征向量”</a:t>
            </a:r>
            <a:r>
              <a:rPr lang="zh-CN" altLang="en-US" sz="3600" dirty="0" smtClean="0">
                <a:solidFill>
                  <a:schemeClr val="tx1"/>
                </a:solidFill>
              </a:rPr>
              <a:t>，</a:t>
            </a:r>
            <a:r>
              <a:rPr lang="zh-CN" altLang="en-US" sz="3600" b="1" dirty="0" smtClean="0">
                <a:solidFill>
                  <a:srgbClr val="00B050"/>
                </a:solidFill>
              </a:rPr>
              <a:t>右奇异向量</a:t>
            </a:r>
            <a:r>
              <a:rPr lang="zh-CN" altLang="en-US" sz="3600" dirty="0" smtClean="0">
                <a:solidFill>
                  <a:schemeClr val="tx1"/>
                </a:solidFill>
              </a:rPr>
              <a:t>可以看作是矩阵</a:t>
            </a:r>
            <a:r>
              <a:rPr lang="en-US" altLang="zh-CN" sz="3600" dirty="0" smtClean="0">
                <a:solidFill>
                  <a:schemeClr val="tx1"/>
                </a:solidFill>
              </a:rPr>
              <a:t>A</a:t>
            </a:r>
            <a:r>
              <a:rPr lang="zh-CN" altLang="en-US" sz="3600" dirty="0" smtClean="0">
                <a:solidFill>
                  <a:schemeClr val="tx1"/>
                </a:solidFill>
              </a:rPr>
              <a:t>的</a:t>
            </a:r>
            <a:r>
              <a:rPr lang="zh-CN" altLang="en-US" sz="3600" b="1" dirty="0" smtClean="0">
                <a:solidFill>
                  <a:srgbClr val="00B050"/>
                </a:solidFill>
              </a:rPr>
              <a:t>“列特征向量”</a:t>
            </a:r>
            <a:r>
              <a:rPr lang="zh-CN" altLang="en-US" sz="3600" b="1" dirty="0" smtClean="0">
                <a:solidFill>
                  <a:schemeClr val="tx1"/>
                </a:solidFill>
              </a:rPr>
              <a:t>。</a:t>
            </a:r>
          </a:p>
        </p:txBody>
      </p:sp>
      <p:sp>
        <p:nvSpPr>
          <p:cNvPr id="7" name="椭圆形标注 6"/>
          <p:cNvSpPr/>
          <p:nvPr/>
        </p:nvSpPr>
        <p:spPr>
          <a:xfrm>
            <a:off x="7881377" y="1658059"/>
            <a:ext cx="4990155" cy="1247539"/>
          </a:xfrm>
          <a:prstGeom prst="wedgeEllipseCallout">
            <a:avLst>
              <a:gd name="adj1" fmla="val -110809"/>
              <a:gd name="adj2" fmla="val 75839"/>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奇异值</a:t>
            </a:r>
            <a:r>
              <a:rPr lang="zh-CN" altLang="en-US" sz="3200" b="1" dirty="0" smtClean="0">
                <a:solidFill>
                  <a:srgbClr val="FF0000"/>
                </a:solidFill>
              </a:rPr>
              <a:t>从大到小</a:t>
            </a:r>
            <a:r>
              <a:rPr lang="zh-CN" altLang="en-US" sz="3200" dirty="0" smtClean="0">
                <a:solidFill>
                  <a:schemeClr val="tx1"/>
                </a:solidFill>
              </a:rPr>
              <a:t>依次排序</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SVD</a:t>
            </a:r>
            <a:r>
              <a:rPr lang="zh-CN" altLang="en-US" dirty="0" smtClean="0"/>
              <a:t>矩阵近似（</a:t>
            </a:r>
            <a:r>
              <a:rPr lang="en-US" altLang="zh-CN" dirty="0" smtClean="0"/>
              <a:t>1</a:t>
            </a:r>
            <a:r>
              <a:rPr lang="zh-CN" altLang="en-US" dirty="0" smtClean="0"/>
              <a:t>）</a:t>
            </a:r>
            <a:endParaRPr lang="zh-CN" altLang="en-US" dirty="0"/>
          </a:p>
        </p:txBody>
      </p:sp>
      <p:graphicFrame>
        <p:nvGraphicFramePr>
          <p:cNvPr id="4" name="内容占位符 3"/>
          <p:cNvGraphicFramePr>
            <a:graphicFrameLocks noChangeAspect="1"/>
          </p:cNvGraphicFramePr>
          <p:nvPr>
            <p:ph idx="1"/>
          </p:nvPr>
        </p:nvGraphicFramePr>
        <p:xfrm>
          <a:off x="1416858" y="2338535"/>
          <a:ext cx="11341260" cy="7168011"/>
        </p:xfrm>
        <a:graphic>
          <a:graphicData uri="http://schemas.openxmlformats.org/presentationml/2006/ole">
            <p:oleObj spid="_x0000_s31746" name="Equation" r:id="rId3" imgW="3416040" imgH="2158920" progId="Equation.DSMT4">
              <p:embed/>
            </p:oleObj>
          </a:graphicData>
        </a:graphic>
      </p:graphicFrame>
      <p:sp>
        <p:nvSpPr>
          <p:cNvPr id="5" name="椭圆形标注 4"/>
          <p:cNvSpPr/>
          <p:nvPr/>
        </p:nvSpPr>
        <p:spPr>
          <a:xfrm>
            <a:off x="7767964" y="4720199"/>
            <a:ext cx="4990155" cy="1247539"/>
          </a:xfrm>
          <a:prstGeom prst="wedgeEllipseCallout">
            <a:avLst>
              <a:gd name="adj1" fmla="val -110809"/>
              <a:gd name="adj2" fmla="val 7583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chemeClr val="tx1"/>
                </a:solidFill>
              </a:rPr>
              <a:t>奇异值从大到小依次排序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SVD</a:t>
            </a:r>
            <a:r>
              <a:rPr lang="zh-CN" altLang="en-US" dirty="0" smtClean="0"/>
              <a:t>矩阵近似（</a:t>
            </a:r>
            <a:r>
              <a:rPr lang="en-US" altLang="zh-CN" dirty="0" smtClean="0"/>
              <a:t>2</a:t>
            </a:r>
            <a:r>
              <a:rPr lang="zh-CN" altLang="en-US" dirty="0" smtClean="0"/>
              <a:t>）</a:t>
            </a:r>
            <a:endParaRPr lang="zh-CN" altLang="en-US" dirty="0"/>
          </a:p>
        </p:txBody>
      </p:sp>
      <p:graphicFrame>
        <p:nvGraphicFramePr>
          <p:cNvPr id="32770" name="Object 2"/>
          <p:cNvGraphicFramePr>
            <a:graphicFrameLocks noChangeAspect="1"/>
          </p:cNvGraphicFramePr>
          <p:nvPr/>
        </p:nvGraphicFramePr>
        <p:xfrm>
          <a:off x="509559" y="2451947"/>
          <a:ext cx="13539449" cy="6534801"/>
        </p:xfrm>
        <a:graphic>
          <a:graphicData uri="http://schemas.openxmlformats.org/presentationml/2006/ole">
            <p:oleObj spid="_x0000_s32770" name="Equation" r:id="rId3" imgW="3390840" imgH="1638000" progId="Equation.DSMT4">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180" y="0"/>
            <a:ext cx="12961620" cy="1800225"/>
          </a:xfrm>
        </p:spPr>
        <p:txBody>
          <a:bodyPr/>
          <a:lstStyle/>
          <a:p>
            <a:r>
              <a:rPr lang="en-US" altLang="zh-CN" dirty="0" smtClean="0"/>
              <a:t>SVD</a:t>
            </a:r>
            <a:r>
              <a:rPr lang="zh-CN" altLang="en-US" dirty="0" smtClean="0"/>
              <a:t>应用</a:t>
            </a:r>
            <a:r>
              <a:rPr lang="en-US" altLang="zh-CN" dirty="0" smtClean="0"/>
              <a:t>—</a:t>
            </a:r>
            <a:r>
              <a:rPr lang="zh-CN" altLang="en-US" dirty="0" smtClean="0"/>
              <a:t>推荐算法</a:t>
            </a:r>
            <a:endParaRPr lang="zh-CN" altLang="en-US" dirty="0"/>
          </a:p>
        </p:txBody>
      </p:sp>
      <p:graphicFrame>
        <p:nvGraphicFramePr>
          <p:cNvPr id="5" name="内容占位符 4"/>
          <p:cNvGraphicFramePr>
            <a:graphicFrameLocks noGrp="1"/>
          </p:cNvGraphicFramePr>
          <p:nvPr>
            <p:ph idx="1"/>
          </p:nvPr>
        </p:nvGraphicFramePr>
        <p:xfrm>
          <a:off x="432148" y="1512247"/>
          <a:ext cx="13537508" cy="8595517"/>
        </p:xfrm>
        <a:graphic>
          <a:graphicData uri="http://schemas.openxmlformats.org/drawingml/2006/table">
            <a:tbl>
              <a:tblPr/>
              <a:tblGrid>
                <a:gridCol w="1459043"/>
                <a:gridCol w="1729793"/>
                <a:gridCol w="1293584"/>
                <a:gridCol w="1293584"/>
                <a:gridCol w="1293584"/>
                <a:gridCol w="1293584"/>
                <a:gridCol w="1293584"/>
                <a:gridCol w="1293584"/>
                <a:gridCol w="1293584"/>
                <a:gridCol w="1293584"/>
              </a:tblGrid>
              <a:tr h="641886">
                <a:tc rowSpan="2" gridSpan="2">
                  <a:txBody>
                    <a:bodyPr/>
                    <a:lstStyle/>
                    <a:p>
                      <a:pPr algn="ctr" fontAlgn="ctr"/>
                      <a:r>
                        <a:rPr lang="zh-CN" altLang="en-US" sz="2800" b="1" i="0" u="none" strike="noStrike" dirty="0">
                          <a:solidFill>
                            <a:srgbClr val="000000"/>
                          </a:solidFill>
                          <a:latin typeface="宋体"/>
                        </a:rPr>
                        <a:t>会员</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zh-CN" altLang="en-US"/>
                    </a:p>
                  </a:txBody>
                  <a:tcPr/>
                </a:tc>
                <a:tc gridSpan="8">
                  <a:txBody>
                    <a:bodyPr/>
                    <a:lstStyle/>
                    <a:p>
                      <a:pPr algn="ctr" fontAlgn="ctr"/>
                      <a:r>
                        <a:rPr lang="zh-CN" altLang="en-US" sz="2800" b="1" i="0" u="none" strike="noStrike" dirty="0">
                          <a:solidFill>
                            <a:srgbClr val="000000"/>
                          </a:solidFill>
                          <a:latin typeface="宋体"/>
                        </a:rPr>
                        <a:t>电影</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641886">
                <a:tc gridSpan="2" vMerge="1">
                  <a:txBody>
                    <a:bodyPr/>
                    <a:lstStyle/>
                    <a:p>
                      <a:endParaRPr lang="zh-CN" altLang="en-US"/>
                    </a:p>
                  </a:txBody>
                  <a:tcPr/>
                </a:tc>
                <a:tc hMerge="1" vMerge="1">
                  <a:txBody>
                    <a:bodyPr/>
                    <a:lstStyle/>
                    <a:p>
                      <a:endParaRPr lang="zh-CN" altLang="en-US"/>
                    </a:p>
                  </a:txBody>
                  <a:tcPr/>
                </a:tc>
                <a:tc gridSpan="4">
                  <a:txBody>
                    <a:bodyPr/>
                    <a:lstStyle/>
                    <a:p>
                      <a:pPr algn="ctr" fontAlgn="ctr"/>
                      <a:r>
                        <a:rPr lang="zh-CN" altLang="en-US" sz="2800" b="1" i="0" u="none" strike="noStrike">
                          <a:solidFill>
                            <a:srgbClr val="000000"/>
                          </a:solidFill>
                          <a:latin typeface="宋体"/>
                        </a:rPr>
                        <a:t>喜剧</a:t>
                      </a:r>
                    </a:p>
                  </a:txBody>
                  <a:tcPr marL="9525" marR="9525" marT="9525"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2800" b="1" i="0" u="none" strike="noStrike" dirty="0">
                          <a:solidFill>
                            <a:srgbClr val="000000"/>
                          </a:solidFill>
                          <a:latin typeface="宋体"/>
                        </a:rPr>
                        <a:t>恐怖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92885">
                <a:tc>
                  <a:txBody>
                    <a:bodyPr/>
                    <a:lstStyle/>
                    <a:p>
                      <a:pPr algn="ctr" fontAlgn="ctr"/>
                      <a:r>
                        <a:rPr lang="zh-CN" altLang="en-US" sz="2800" b="0" i="0" u="none" strike="noStrike" dirty="0">
                          <a:solidFill>
                            <a:srgbClr val="000000"/>
                          </a:solidFill>
                          <a:latin typeface="宋体"/>
                        </a:rPr>
                        <a:t>偏好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0" i="0" u="none" strike="noStrike" dirty="0">
                          <a:solidFill>
                            <a:srgbClr val="000000"/>
                          </a:solidFill>
                          <a:latin typeface="宋体"/>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2800" b="0" i="0" u="none" strike="noStrike">
                          <a:solidFill>
                            <a:srgbClr val="000000"/>
                          </a:solidFill>
                          <a:latin typeface="宋体"/>
                        </a:rPr>
                        <a:t>宿醉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东成西就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大话西游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八星报喜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午夜凶铃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咒怨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林中小屋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寂静岭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641886">
                <a:tc rowSpan="5">
                  <a:txBody>
                    <a:bodyPr/>
                    <a:lstStyle/>
                    <a:p>
                      <a:pPr algn="ctr" fontAlgn="ctr"/>
                      <a:r>
                        <a:rPr lang="zh-CN" altLang="en-US" sz="2800" b="1" i="0" u="none" strike="noStrike" dirty="0" smtClean="0">
                          <a:solidFill>
                            <a:srgbClr val="000000"/>
                          </a:solidFill>
                          <a:latin typeface="宋体"/>
                        </a:rPr>
                        <a:t>喜剧</a:t>
                      </a:r>
                      <a:endParaRPr lang="zh-CN" alt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至尊宝</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3.75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641886">
                <a:tc vMerge="1">
                  <a:txBody>
                    <a:bodyPr/>
                    <a:lstStyle/>
                    <a:p>
                      <a:pPr algn="ctr" fontAlgn="ctr"/>
                      <a:endParaRPr lang="zh-CN" alt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小小宝</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r>
              <a:tr h="641886">
                <a:tc vMerge="1">
                  <a:txBody>
                    <a:bodyPr/>
                    <a:lstStyle/>
                    <a:p>
                      <a:pPr algn="ctr" fontAlgn="ctr"/>
                      <a:endParaRPr lang="zh-CN" alt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流氓兔</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r>
              <a:tr h="641886">
                <a:tc vMerge="1">
                  <a:txBody>
                    <a:bodyPr/>
                    <a:lstStyle/>
                    <a:p>
                      <a:pPr algn="ctr" fontAlgn="ctr"/>
                      <a:endParaRPr lang="zh-CN" alt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霹*雳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r>
              <a:tr h="641886">
                <a:tc vMerge="1">
                  <a:txBody>
                    <a:bodyPr/>
                    <a:lstStyle/>
                    <a:p>
                      <a:pPr algn="ctr" fontAlgn="ctr"/>
                      <a:endParaRPr lang="zh-CN" alt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中原不败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r>
              <a:tr h="641886">
                <a:tc rowSpan="5">
                  <a:txBody>
                    <a:bodyPr/>
                    <a:lstStyle/>
                    <a:p>
                      <a:pPr algn="ctr" fontAlgn="ctr"/>
                      <a:r>
                        <a:rPr lang="zh-CN" altLang="en-US" sz="2800" b="1" i="0" u="none" strike="noStrike" dirty="0">
                          <a:solidFill>
                            <a:srgbClr val="000000"/>
                          </a:solidFill>
                          <a:latin typeface="宋体"/>
                        </a:rPr>
                        <a:t>恐怖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魂飞魄散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3.875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641886">
                <a:tc vMerge="1">
                  <a:txBody>
                    <a:bodyPr/>
                    <a:lstStyle/>
                    <a:p>
                      <a:endParaRPr lang="zh-CN" altLang="en-US"/>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荒村少年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641886">
                <a:tc vMerge="1">
                  <a:txBody>
                    <a:bodyPr/>
                    <a:lstStyle/>
                    <a:p>
                      <a:endParaRPr lang="zh-CN" altLang="en-US"/>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憨豆豆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641886">
                <a:tc vMerge="1">
                  <a:txBody>
                    <a:bodyPr/>
                    <a:lstStyle/>
                    <a:p>
                      <a:endParaRPr lang="zh-CN" altLang="en-US" dirty="0"/>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怪大叔</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641886">
                <a:tc vMerge="1">
                  <a:txBody>
                    <a:bodyPr/>
                    <a:lstStyle/>
                    <a:p>
                      <a:pPr algn="ctr" fontAlgn="ctr"/>
                      <a:endParaRPr lang="zh-CN" alt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美味僵尸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SVD——</a:t>
            </a:r>
            <a:r>
              <a:rPr lang="zh-CN" altLang="en-US" dirty="0" smtClean="0"/>
              <a:t>矩阵变换</a:t>
            </a:r>
            <a:endParaRPr lang="zh-CN" altLang="en-US" dirty="0"/>
          </a:p>
        </p:txBody>
      </p:sp>
      <p:grpSp>
        <p:nvGrpSpPr>
          <p:cNvPr id="7" name="组合 6"/>
          <p:cNvGrpSpPr/>
          <p:nvPr/>
        </p:nvGrpSpPr>
        <p:grpSpPr>
          <a:xfrm>
            <a:off x="8338315" y="1970972"/>
            <a:ext cx="5670631" cy="4196266"/>
            <a:chOff x="971600" y="1700808"/>
            <a:chExt cx="3600400" cy="2664296"/>
          </a:xfrm>
        </p:grpSpPr>
        <p:sp>
          <p:nvSpPr>
            <p:cNvPr id="5" name="左中括号 4"/>
            <p:cNvSpPr/>
            <p:nvPr/>
          </p:nvSpPr>
          <p:spPr>
            <a:xfrm>
              <a:off x="971600" y="1700808"/>
              <a:ext cx="144016" cy="2664296"/>
            </a:xfrm>
            <a:prstGeom prst="leftBracket">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中括号 5"/>
            <p:cNvSpPr/>
            <p:nvPr/>
          </p:nvSpPr>
          <p:spPr>
            <a:xfrm flipH="1">
              <a:off x="4427984" y="1700808"/>
              <a:ext cx="144016" cy="2664296"/>
            </a:xfrm>
            <a:prstGeom prst="leftBracket">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 name="组合 8"/>
          <p:cNvGrpSpPr/>
          <p:nvPr/>
        </p:nvGrpSpPr>
        <p:grpSpPr>
          <a:xfrm>
            <a:off x="509557" y="2238327"/>
            <a:ext cx="6918168" cy="3275761"/>
            <a:chOff x="971600" y="1700808"/>
            <a:chExt cx="3600400" cy="2664296"/>
          </a:xfrm>
        </p:grpSpPr>
        <p:sp>
          <p:nvSpPr>
            <p:cNvPr id="10" name="左中括号 9"/>
            <p:cNvSpPr/>
            <p:nvPr/>
          </p:nvSpPr>
          <p:spPr>
            <a:xfrm>
              <a:off x="971600" y="1700808"/>
              <a:ext cx="144016" cy="2664296"/>
            </a:xfrm>
            <a:prstGeom prst="leftBracket">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中括号 10"/>
            <p:cNvSpPr/>
            <p:nvPr/>
          </p:nvSpPr>
          <p:spPr>
            <a:xfrm flipH="1">
              <a:off x="4427984" y="1700808"/>
              <a:ext cx="144016" cy="2664296"/>
            </a:xfrm>
            <a:prstGeom prst="leftBracket">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3" name="组合 12"/>
          <p:cNvGrpSpPr/>
          <p:nvPr/>
        </p:nvGrpSpPr>
        <p:grpSpPr>
          <a:xfrm>
            <a:off x="7344916" y="6644613"/>
            <a:ext cx="5976664" cy="3796622"/>
            <a:chOff x="971600" y="1700808"/>
            <a:chExt cx="3600400" cy="2664296"/>
          </a:xfrm>
        </p:grpSpPr>
        <p:sp>
          <p:nvSpPr>
            <p:cNvPr id="14" name="左中括号 13"/>
            <p:cNvSpPr/>
            <p:nvPr/>
          </p:nvSpPr>
          <p:spPr>
            <a:xfrm>
              <a:off x="971600" y="1700808"/>
              <a:ext cx="144016" cy="2664296"/>
            </a:xfrm>
            <a:prstGeom prst="leftBracket">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中括号 14"/>
            <p:cNvSpPr/>
            <p:nvPr/>
          </p:nvSpPr>
          <p:spPr>
            <a:xfrm flipH="1">
              <a:off x="4427984" y="1700808"/>
              <a:ext cx="144016" cy="2664296"/>
            </a:xfrm>
            <a:prstGeom prst="leftBracket">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aphicFrame>
        <p:nvGraphicFramePr>
          <p:cNvPr id="17" name="对象 16"/>
          <p:cNvGraphicFramePr>
            <a:graphicFrameLocks noChangeAspect="1"/>
          </p:cNvGraphicFramePr>
          <p:nvPr/>
        </p:nvGraphicFramePr>
        <p:xfrm>
          <a:off x="3096444" y="8009169"/>
          <a:ext cx="4318039" cy="1232653"/>
        </p:xfrm>
        <a:graphic>
          <a:graphicData uri="http://schemas.openxmlformats.org/presentationml/2006/ole">
            <p:oleObj spid="_x0000_s52225" name="Equation" r:id="rId3" imgW="977760" imgH="279360" progId="Equation.DSMT4">
              <p:embed/>
            </p:oleObj>
          </a:graphicData>
        </a:graphic>
      </p:graphicFrame>
      <p:cxnSp>
        <p:nvCxnSpPr>
          <p:cNvPr id="19" name="直接箭头连接符 18"/>
          <p:cNvCxnSpPr/>
          <p:nvPr/>
        </p:nvCxnSpPr>
        <p:spPr>
          <a:xfrm>
            <a:off x="3458286" y="5514088"/>
            <a:ext cx="1020713" cy="2835315"/>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flipH="1">
            <a:off x="5386301" y="5627500"/>
            <a:ext cx="3175553" cy="2721902"/>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27" name="矩形标注 26"/>
          <p:cNvSpPr/>
          <p:nvPr/>
        </p:nvSpPr>
        <p:spPr>
          <a:xfrm>
            <a:off x="282734" y="6421389"/>
            <a:ext cx="2724703" cy="1020713"/>
          </a:xfrm>
          <a:prstGeom prst="wedgeRectCallout">
            <a:avLst>
              <a:gd name="adj1" fmla="val -12073"/>
              <a:gd name="adj2" fmla="val -147068"/>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endParaRPr>
          </a:p>
        </p:txBody>
      </p:sp>
      <p:sp>
        <p:nvSpPr>
          <p:cNvPr id="28" name="矩形标注 27"/>
          <p:cNvSpPr/>
          <p:nvPr/>
        </p:nvSpPr>
        <p:spPr>
          <a:xfrm>
            <a:off x="11623994" y="637346"/>
            <a:ext cx="2255047" cy="1020713"/>
          </a:xfrm>
          <a:prstGeom prst="wedgeRectCallout">
            <a:avLst>
              <a:gd name="adj1" fmla="val -60650"/>
              <a:gd name="adj2" fmla="val 95699"/>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endParaRPr>
          </a:p>
        </p:txBody>
      </p:sp>
      <p:graphicFrame>
        <p:nvGraphicFramePr>
          <p:cNvPr id="29" name="对象 28"/>
          <p:cNvGraphicFramePr>
            <a:graphicFrameLocks noChangeAspect="1"/>
          </p:cNvGraphicFramePr>
          <p:nvPr/>
        </p:nvGraphicFramePr>
        <p:xfrm>
          <a:off x="11520488" y="863600"/>
          <a:ext cx="2401887" cy="681038"/>
        </p:xfrm>
        <a:graphic>
          <a:graphicData uri="http://schemas.openxmlformats.org/presentationml/2006/ole">
            <p:oleObj spid="_x0000_s52226" name="Equation" r:id="rId4" imgW="888840" imgH="215640" progId="Equation.DSMT4">
              <p:embed/>
            </p:oleObj>
          </a:graphicData>
        </a:graphic>
      </p:graphicFrame>
      <p:graphicFrame>
        <p:nvGraphicFramePr>
          <p:cNvPr id="30" name="对象 29"/>
          <p:cNvGraphicFramePr>
            <a:graphicFrameLocks noChangeAspect="1"/>
          </p:cNvGraphicFramePr>
          <p:nvPr/>
        </p:nvGraphicFramePr>
        <p:xfrm>
          <a:off x="204788" y="6534150"/>
          <a:ext cx="2879725" cy="701675"/>
        </p:xfrm>
        <a:graphic>
          <a:graphicData uri="http://schemas.openxmlformats.org/presentationml/2006/ole">
            <p:oleObj spid="_x0000_s52227" name="Equation" r:id="rId5" imgW="939600" imgH="228600" progId="Equation.DSMT4">
              <p:embed/>
            </p:oleObj>
          </a:graphicData>
        </a:graphic>
      </p:graphicFrame>
      <p:sp>
        <p:nvSpPr>
          <p:cNvPr id="31" name="矩形标注 30"/>
          <p:cNvSpPr/>
          <p:nvPr/>
        </p:nvSpPr>
        <p:spPr>
          <a:xfrm>
            <a:off x="4392588" y="9370116"/>
            <a:ext cx="2495077" cy="1020713"/>
          </a:xfrm>
          <a:prstGeom prst="wedgeRectCallout">
            <a:avLst>
              <a:gd name="adj1" fmla="val 22458"/>
              <a:gd name="adj2" fmla="val -91045"/>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endParaRPr>
          </a:p>
        </p:txBody>
      </p:sp>
      <p:graphicFrame>
        <p:nvGraphicFramePr>
          <p:cNvPr id="32" name="对象 31"/>
          <p:cNvGraphicFramePr>
            <a:graphicFrameLocks noChangeAspect="1"/>
          </p:cNvGraphicFramePr>
          <p:nvPr/>
        </p:nvGraphicFramePr>
        <p:xfrm>
          <a:off x="4464596" y="9483725"/>
          <a:ext cx="2320925" cy="773113"/>
        </p:xfrm>
        <a:graphic>
          <a:graphicData uri="http://schemas.openxmlformats.org/presentationml/2006/ole">
            <p:oleObj spid="_x0000_s52228" name="Equation" r:id="rId6" imgW="609480" imgH="203040" progId="Equation.DSMT4">
              <p:embed/>
            </p:oleObj>
          </a:graphicData>
        </a:graphic>
      </p:graphicFrame>
      <p:graphicFrame>
        <p:nvGraphicFramePr>
          <p:cNvPr id="24" name="表格 23"/>
          <p:cNvGraphicFramePr>
            <a:graphicFrameLocks noGrp="1"/>
          </p:cNvGraphicFramePr>
          <p:nvPr/>
        </p:nvGraphicFramePr>
        <p:xfrm>
          <a:off x="8425036" y="2160315"/>
          <a:ext cx="5544616" cy="3816420"/>
        </p:xfrm>
        <a:graphic>
          <a:graphicData uri="http://schemas.openxmlformats.org/drawingml/2006/table">
            <a:tbl>
              <a:tblPr/>
              <a:tblGrid>
                <a:gridCol w="693077"/>
                <a:gridCol w="693077"/>
                <a:gridCol w="693077"/>
                <a:gridCol w="693077"/>
                <a:gridCol w="693077"/>
                <a:gridCol w="693077"/>
                <a:gridCol w="693077"/>
                <a:gridCol w="693077"/>
              </a:tblGrid>
              <a:tr h="381642">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381642">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81642">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81642">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81642">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81642">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3.875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81642">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81642">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81642">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81642">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6" name="表格 25"/>
          <p:cNvGraphicFramePr>
            <a:graphicFrameLocks noGrp="1"/>
          </p:cNvGraphicFramePr>
          <p:nvPr/>
        </p:nvGraphicFramePr>
        <p:xfrm>
          <a:off x="720182" y="2304331"/>
          <a:ext cx="6552724" cy="3391433"/>
        </p:xfrm>
        <a:graphic>
          <a:graphicData uri="http://schemas.openxmlformats.org/drawingml/2006/table">
            <a:tbl>
              <a:tblPr/>
              <a:tblGrid>
                <a:gridCol w="629753"/>
                <a:gridCol w="629753"/>
                <a:gridCol w="629753"/>
                <a:gridCol w="629753"/>
                <a:gridCol w="629753"/>
                <a:gridCol w="629753"/>
                <a:gridCol w="629753"/>
                <a:gridCol w="629753"/>
                <a:gridCol w="757350"/>
                <a:gridCol w="757350"/>
              </a:tblGrid>
              <a:tr h="396044">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96044">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96044">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96044">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96044">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 </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96044">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3.875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96044">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396044">
                <a:tc>
                  <a:txBody>
                    <a:bodyPr/>
                    <a:lstStyle/>
                    <a:p>
                      <a:pPr algn="ctr" fontAlgn="ctr"/>
                      <a:r>
                        <a:rPr lang="en-US" altLang="zh-CN" sz="2000" b="0" i="0" u="none" strike="noStrike" dirty="0">
                          <a:solidFill>
                            <a:srgbClr val="000000"/>
                          </a:solidFill>
                          <a:latin typeface="宋体"/>
                        </a:rPr>
                        <a:t>3.75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fontAlgn="ctr"/>
                      <a:r>
                        <a:rPr lang="en-US" altLang="zh-CN" sz="2000" b="0" i="0" u="none" strike="noStrike" dirty="0">
                          <a:solidFill>
                            <a:srgbClr val="000000"/>
                          </a:solidFill>
                          <a:latin typeface="宋体"/>
                        </a:rPr>
                        <a:t>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000" b="0" i="0" u="none" strike="noStrike" dirty="0">
                          <a:solidFill>
                            <a:srgbClr val="000000"/>
                          </a:solidFill>
                          <a:latin typeface="宋体"/>
                        </a:rPr>
                        <a:t>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4" name="表格 33"/>
          <p:cNvGraphicFramePr>
            <a:graphicFrameLocks noGrp="1"/>
          </p:cNvGraphicFramePr>
          <p:nvPr/>
        </p:nvGraphicFramePr>
        <p:xfrm>
          <a:off x="7488932" y="6840835"/>
          <a:ext cx="5688632" cy="3454896"/>
        </p:xfrm>
        <a:graphic>
          <a:graphicData uri="http://schemas.openxmlformats.org/drawingml/2006/table">
            <a:tbl>
              <a:tblPr/>
              <a:tblGrid>
                <a:gridCol w="711079"/>
                <a:gridCol w="711079"/>
                <a:gridCol w="711079"/>
                <a:gridCol w="711079"/>
                <a:gridCol w="711079"/>
                <a:gridCol w="711079"/>
                <a:gridCol w="711079"/>
                <a:gridCol w="711079"/>
              </a:tblGrid>
              <a:tr h="431862">
                <a:tc>
                  <a:txBody>
                    <a:bodyPr/>
                    <a:lstStyle/>
                    <a:p>
                      <a:pPr algn="ctr" fontAlgn="ctr"/>
                      <a:r>
                        <a:rPr lang="en-US" altLang="zh-CN" sz="2000" b="0" i="0" u="none" strike="noStrike" dirty="0">
                          <a:latin typeface="宋体"/>
                        </a:rPr>
                        <a:t>126</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115</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133</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121</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90</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95</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84</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88</a:t>
                      </a:r>
                    </a:p>
                  </a:txBody>
                  <a:tcPr marL="9525" marR="9525" marT="9525" marB="0" anchor="ctr">
                    <a:lnL>
                      <a:noFill/>
                    </a:lnL>
                    <a:lnR>
                      <a:noFill/>
                    </a:lnR>
                    <a:lnT>
                      <a:noFill/>
                    </a:lnT>
                    <a:lnB>
                      <a:noFill/>
                    </a:lnB>
                  </a:tcPr>
                </a:tc>
              </a:tr>
              <a:tr h="431862">
                <a:tc>
                  <a:txBody>
                    <a:bodyPr/>
                    <a:lstStyle/>
                    <a:p>
                      <a:pPr algn="ctr" fontAlgn="ctr"/>
                      <a:r>
                        <a:rPr lang="en-US" altLang="zh-CN" sz="2000" b="0" i="0" u="none" strike="noStrike" dirty="0">
                          <a:latin typeface="宋体"/>
                        </a:rPr>
                        <a:t>115</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117</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129</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113</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88</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90</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86</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88</a:t>
                      </a:r>
                    </a:p>
                  </a:txBody>
                  <a:tcPr marL="9525" marR="9525" marT="9525" marB="0" anchor="ctr">
                    <a:lnL>
                      <a:noFill/>
                    </a:lnL>
                    <a:lnR>
                      <a:noFill/>
                    </a:lnR>
                    <a:lnT>
                      <a:noFill/>
                    </a:lnT>
                    <a:lnB>
                      <a:noFill/>
                    </a:lnB>
                  </a:tcPr>
                </a:tc>
              </a:tr>
              <a:tr h="431862">
                <a:tc>
                  <a:txBody>
                    <a:bodyPr/>
                    <a:lstStyle/>
                    <a:p>
                      <a:pPr algn="ctr" fontAlgn="ctr"/>
                      <a:r>
                        <a:rPr lang="en-US" altLang="zh-CN" sz="2000" b="0" i="0" u="none" strike="noStrike" dirty="0">
                          <a:latin typeface="宋体"/>
                        </a:rPr>
                        <a:t>133</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129</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151</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131</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111</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114</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107</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112</a:t>
                      </a:r>
                    </a:p>
                  </a:txBody>
                  <a:tcPr marL="9525" marR="9525" marT="9525" marB="0" anchor="ctr">
                    <a:lnL>
                      <a:noFill/>
                    </a:lnL>
                    <a:lnR>
                      <a:noFill/>
                    </a:lnR>
                    <a:lnT>
                      <a:noFill/>
                    </a:lnT>
                    <a:lnB>
                      <a:noFill/>
                    </a:lnB>
                  </a:tcPr>
                </a:tc>
              </a:tr>
              <a:tr h="431862">
                <a:tc>
                  <a:txBody>
                    <a:bodyPr/>
                    <a:lstStyle/>
                    <a:p>
                      <a:pPr algn="ctr" fontAlgn="ctr"/>
                      <a:r>
                        <a:rPr lang="en-US" altLang="zh-CN" sz="2000" b="0" i="0" u="none" strike="noStrike" dirty="0">
                          <a:latin typeface="宋体"/>
                        </a:rPr>
                        <a:t>121</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113</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131</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121</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86</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90</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79</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88</a:t>
                      </a:r>
                    </a:p>
                  </a:txBody>
                  <a:tcPr marL="9525" marR="9525" marT="9525" marB="0" anchor="ctr">
                    <a:lnL>
                      <a:noFill/>
                    </a:lnL>
                    <a:lnR>
                      <a:noFill/>
                    </a:lnR>
                    <a:lnT>
                      <a:noFill/>
                    </a:lnT>
                    <a:lnB>
                      <a:noFill/>
                    </a:lnB>
                  </a:tcPr>
                </a:tc>
              </a:tr>
              <a:tr h="431862">
                <a:tc>
                  <a:txBody>
                    <a:bodyPr/>
                    <a:lstStyle/>
                    <a:p>
                      <a:pPr algn="ctr" fontAlgn="ctr"/>
                      <a:r>
                        <a:rPr lang="en-US" altLang="zh-CN" sz="2000" b="0" i="0" u="none" strike="noStrike" dirty="0">
                          <a:latin typeface="宋体"/>
                        </a:rPr>
                        <a:t>90</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88</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111</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86</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123</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128</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119</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125</a:t>
                      </a:r>
                    </a:p>
                  </a:txBody>
                  <a:tcPr marL="9525" marR="9525" marT="9525" marB="0" anchor="ctr">
                    <a:lnL>
                      <a:noFill/>
                    </a:lnL>
                    <a:lnR>
                      <a:noFill/>
                    </a:lnR>
                    <a:lnT>
                      <a:noFill/>
                    </a:lnT>
                    <a:lnB>
                      <a:noFill/>
                    </a:lnB>
                  </a:tcPr>
                </a:tc>
              </a:tr>
              <a:tr h="431862">
                <a:tc>
                  <a:txBody>
                    <a:bodyPr/>
                    <a:lstStyle/>
                    <a:p>
                      <a:pPr algn="ctr" fontAlgn="ctr"/>
                      <a:r>
                        <a:rPr lang="en-US" altLang="zh-CN" sz="2000" b="0" i="0" u="none" strike="noStrike" dirty="0">
                          <a:latin typeface="宋体"/>
                        </a:rPr>
                        <a:t>95</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90</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114</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90</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128</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142</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124</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135</a:t>
                      </a:r>
                    </a:p>
                  </a:txBody>
                  <a:tcPr marL="9525" marR="9525" marT="9525" marB="0" anchor="ctr">
                    <a:lnL>
                      <a:noFill/>
                    </a:lnL>
                    <a:lnR>
                      <a:noFill/>
                    </a:lnR>
                    <a:lnT>
                      <a:noFill/>
                    </a:lnT>
                    <a:lnB>
                      <a:noFill/>
                    </a:lnB>
                  </a:tcPr>
                </a:tc>
              </a:tr>
              <a:tr h="431862">
                <a:tc>
                  <a:txBody>
                    <a:bodyPr/>
                    <a:lstStyle/>
                    <a:p>
                      <a:pPr algn="ctr" fontAlgn="ctr"/>
                      <a:r>
                        <a:rPr lang="en-US" altLang="zh-CN" sz="2000" b="0" i="0" u="none" strike="noStrike" dirty="0">
                          <a:latin typeface="宋体"/>
                        </a:rPr>
                        <a:t>84</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86</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107</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79</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119</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124</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122</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122</a:t>
                      </a:r>
                    </a:p>
                  </a:txBody>
                  <a:tcPr marL="9525" marR="9525" marT="9525" marB="0" anchor="ctr">
                    <a:lnL>
                      <a:noFill/>
                    </a:lnL>
                    <a:lnR>
                      <a:noFill/>
                    </a:lnR>
                    <a:lnT>
                      <a:noFill/>
                    </a:lnT>
                    <a:lnB>
                      <a:noFill/>
                    </a:lnB>
                  </a:tcPr>
                </a:tc>
              </a:tr>
              <a:tr h="431862">
                <a:tc>
                  <a:txBody>
                    <a:bodyPr/>
                    <a:lstStyle/>
                    <a:p>
                      <a:pPr algn="ctr" fontAlgn="ctr"/>
                      <a:r>
                        <a:rPr lang="en-US" altLang="zh-CN" sz="2000" b="0" i="0" u="none" strike="noStrike" dirty="0">
                          <a:latin typeface="宋体"/>
                        </a:rPr>
                        <a:t>88</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88</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112</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88</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125</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135</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122</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宋体"/>
                        </a:rPr>
                        <a:t>134</a:t>
                      </a:r>
                    </a:p>
                  </a:txBody>
                  <a:tcPr marL="9525" marR="9525" marT="9525" marB="0"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lIns="130494" tIns="65247" rIns="130494" bIns="65247"/>
          <a:lstStyle/>
          <a:p>
            <a:r>
              <a:rPr lang="zh-CN" altLang="en-US" dirty="0" smtClean="0"/>
              <a:t>数据示例</a:t>
            </a:r>
            <a:r>
              <a:rPr lang="en-US" altLang="zh-CN" dirty="0" smtClean="0"/>
              <a:t>1</a:t>
            </a:r>
            <a:endParaRPr lang="zh-CN" altLang="en-US" dirty="0"/>
          </a:p>
        </p:txBody>
      </p:sp>
      <p:pic>
        <p:nvPicPr>
          <p:cNvPr id="4" name="内容占位符 3"/>
          <p:cNvPicPr>
            <a:picLocks noGrp="1"/>
          </p:cNvPicPr>
          <p:nvPr>
            <p:ph sz="quarter" idx="1"/>
          </p:nvPr>
        </p:nvPicPr>
        <p:blipFill>
          <a:blip r:embed="rId2" cstate="print"/>
          <a:srcRect/>
          <a:stretch>
            <a:fillRect/>
          </a:stretch>
        </p:blipFill>
        <p:spPr bwMode="auto">
          <a:xfrm>
            <a:off x="1303445" y="3359248"/>
            <a:ext cx="11761471" cy="38344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SVD——</a:t>
            </a:r>
            <a:r>
              <a:rPr lang="zh-CN" altLang="en-US" dirty="0" smtClean="0"/>
              <a:t>求奇异值</a:t>
            </a:r>
            <a:endParaRPr lang="zh-CN" altLang="en-US" dirty="0"/>
          </a:p>
        </p:txBody>
      </p:sp>
      <p:graphicFrame>
        <p:nvGraphicFramePr>
          <p:cNvPr id="5" name="对象 4"/>
          <p:cNvGraphicFramePr>
            <a:graphicFrameLocks noChangeAspect="1"/>
          </p:cNvGraphicFramePr>
          <p:nvPr/>
        </p:nvGraphicFramePr>
        <p:xfrm>
          <a:off x="639762" y="1944291"/>
          <a:ext cx="13762038" cy="7808912"/>
        </p:xfrm>
        <a:graphic>
          <a:graphicData uri="http://schemas.openxmlformats.org/presentationml/2006/ole">
            <p:oleObj spid="_x0000_s51203" name="Equation" r:id="rId3" imgW="4609800" imgH="2616120" progId="Equation.DSMT4">
              <p:embed/>
            </p:oleObj>
          </a:graphicData>
        </a:graphic>
      </p:graphicFrame>
      <p:sp>
        <p:nvSpPr>
          <p:cNvPr id="7" name="下箭头 6"/>
          <p:cNvSpPr/>
          <p:nvPr/>
        </p:nvSpPr>
        <p:spPr>
          <a:xfrm>
            <a:off x="3458285" y="3528468"/>
            <a:ext cx="286231" cy="64807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endParaRPr>
          </a:p>
        </p:txBody>
      </p:sp>
      <p:sp>
        <p:nvSpPr>
          <p:cNvPr id="8" name="下箭头 7"/>
          <p:cNvSpPr/>
          <p:nvPr/>
        </p:nvSpPr>
        <p:spPr>
          <a:xfrm>
            <a:off x="5715737" y="3528468"/>
            <a:ext cx="333035" cy="64807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endParaRPr>
          </a:p>
        </p:txBody>
      </p:sp>
      <p:sp>
        <p:nvSpPr>
          <p:cNvPr id="11" name="矩形标注 10"/>
          <p:cNvSpPr/>
          <p:nvPr/>
        </p:nvSpPr>
        <p:spPr>
          <a:xfrm>
            <a:off x="7344916" y="4464571"/>
            <a:ext cx="6480720" cy="4464496"/>
          </a:xfrm>
          <a:prstGeom prst="wedgeRectCallout">
            <a:avLst>
              <a:gd name="adj1" fmla="val -58180"/>
              <a:gd name="adj2" fmla="val -7313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400" dirty="0" smtClean="0">
                <a:solidFill>
                  <a:schemeClr val="tx1"/>
                </a:solidFill>
              </a:rPr>
              <a:t>由于奇异值（</a:t>
            </a:r>
            <a:r>
              <a:rPr lang="zh-CN" altLang="en-US" sz="4400" dirty="0" smtClean="0">
                <a:solidFill>
                  <a:srgbClr val="FF0000"/>
                </a:solidFill>
              </a:rPr>
              <a:t>特征的权重</a:t>
            </a:r>
            <a:r>
              <a:rPr lang="zh-CN" altLang="en-US" sz="4400" dirty="0" smtClean="0">
                <a:solidFill>
                  <a:schemeClr val="tx1"/>
                </a:solidFill>
              </a:rPr>
              <a:t>）下降的速度非常快，表明矩阵的信息量集中分布在前几个较大的特征值中，本例中提取前</a:t>
            </a:r>
            <a:r>
              <a:rPr lang="en-US" altLang="zh-CN" sz="4400" dirty="0" smtClean="0">
                <a:solidFill>
                  <a:schemeClr val="tx1"/>
                </a:solidFill>
              </a:rPr>
              <a:t>2</a:t>
            </a:r>
            <a:r>
              <a:rPr lang="zh-CN" altLang="en-US" sz="4400" dirty="0" smtClean="0">
                <a:solidFill>
                  <a:schemeClr val="tx1"/>
                </a:solidFill>
              </a:rPr>
              <a:t>个特征。</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382" y="0"/>
            <a:ext cx="12961620" cy="1800225"/>
          </a:xfrm>
        </p:spPr>
        <p:txBody>
          <a:bodyPr/>
          <a:lstStyle/>
          <a:p>
            <a:r>
              <a:rPr lang="en-US" altLang="zh-CN" dirty="0" smtClean="0"/>
              <a:t>SVD——</a:t>
            </a:r>
            <a:r>
              <a:rPr lang="zh-CN" altLang="en-US" dirty="0" smtClean="0"/>
              <a:t>右奇异向量解析</a:t>
            </a:r>
            <a:endParaRPr lang="zh-CN" altLang="en-US" dirty="0"/>
          </a:p>
        </p:txBody>
      </p:sp>
      <p:sp>
        <p:nvSpPr>
          <p:cNvPr id="6" name="矩形标注 5"/>
          <p:cNvSpPr/>
          <p:nvPr/>
        </p:nvSpPr>
        <p:spPr>
          <a:xfrm>
            <a:off x="3110652" y="9180403"/>
            <a:ext cx="4032448" cy="1440160"/>
          </a:xfrm>
          <a:prstGeom prst="wedgeRectCallout">
            <a:avLst>
              <a:gd name="adj1" fmla="val 40443"/>
              <a:gd name="adj2" fmla="val -105796"/>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可以看作电影的本身的</a:t>
            </a:r>
            <a:r>
              <a:rPr lang="zh-CN" altLang="en-US" sz="3200" b="1" dirty="0" smtClean="0">
                <a:solidFill>
                  <a:srgbClr val="FF0000"/>
                </a:solidFill>
              </a:rPr>
              <a:t>精彩程度</a:t>
            </a:r>
            <a:r>
              <a:rPr lang="zh-CN" altLang="en-US" sz="3200" dirty="0" smtClean="0">
                <a:solidFill>
                  <a:schemeClr val="tx1"/>
                </a:solidFill>
              </a:rPr>
              <a:t>的特征</a:t>
            </a:r>
          </a:p>
        </p:txBody>
      </p:sp>
      <p:sp>
        <p:nvSpPr>
          <p:cNvPr id="8" name="矩形标注 7"/>
          <p:cNvSpPr/>
          <p:nvPr/>
        </p:nvSpPr>
        <p:spPr>
          <a:xfrm>
            <a:off x="7992988" y="9073083"/>
            <a:ext cx="3240360" cy="1656184"/>
          </a:xfrm>
          <a:prstGeom prst="wedgeRectCallout">
            <a:avLst>
              <a:gd name="adj1" fmla="val -5151"/>
              <a:gd name="adj2" fmla="val -90204"/>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rPr>
              <a:t>可以看做有关电影</a:t>
            </a:r>
            <a:r>
              <a:rPr lang="zh-CN" altLang="en-US" sz="3200" b="1" dirty="0" smtClean="0">
                <a:solidFill>
                  <a:srgbClr val="FF0000"/>
                </a:solidFill>
              </a:rPr>
              <a:t>影片类型</a:t>
            </a:r>
            <a:r>
              <a:rPr lang="zh-CN" altLang="en-US" sz="3200" dirty="0" smtClean="0">
                <a:solidFill>
                  <a:schemeClr val="tx1"/>
                </a:solidFill>
              </a:rPr>
              <a:t>的特征</a:t>
            </a:r>
          </a:p>
        </p:txBody>
      </p:sp>
      <p:graphicFrame>
        <p:nvGraphicFramePr>
          <p:cNvPr id="11" name="表格 10"/>
          <p:cNvGraphicFramePr>
            <a:graphicFrameLocks noGrp="1"/>
          </p:cNvGraphicFramePr>
          <p:nvPr/>
        </p:nvGraphicFramePr>
        <p:xfrm>
          <a:off x="1440260" y="1584249"/>
          <a:ext cx="11809313" cy="6785173"/>
        </p:xfrm>
        <a:graphic>
          <a:graphicData uri="http://schemas.openxmlformats.org/drawingml/2006/table">
            <a:tbl>
              <a:tblPr/>
              <a:tblGrid>
                <a:gridCol w="1458440"/>
                <a:gridCol w="2241676"/>
                <a:gridCol w="2896624"/>
                <a:gridCol w="2997904"/>
                <a:gridCol w="2214669"/>
              </a:tblGrid>
              <a:tr h="725036">
                <a:tc>
                  <a:txBody>
                    <a:bodyPr/>
                    <a:lstStyle/>
                    <a:p>
                      <a:pPr algn="ctr" fontAlgn="ctr"/>
                      <a:r>
                        <a:rPr lang="zh-CN" altLang="en-US" sz="3200" b="0" i="0" u="none" strike="noStrike" dirty="0">
                          <a:solidFill>
                            <a:srgbClr val="000000"/>
                          </a:solidFill>
                          <a:latin typeface="宋体"/>
                        </a:rPr>
                        <a:t>影片类型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3200" b="0" i="0" u="none" strike="noStrike">
                          <a:solidFill>
                            <a:srgbClr val="000000"/>
                          </a:solidFill>
                          <a:latin typeface="宋体"/>
                        </a:rPr>
                        <a:t>片名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3200" b="0" i="0" u="none" strike="noStrike" dirty="0">
                          <a:solidFill>
                            <a:srgbClr val="000000"/>
                          </a:solidFill>
                          <a:latin typeface="宋体"/>
                        </a:rPr>
                        <a:t>特征</a:t>
                      </a:r>
                      <a:r>
                        <a:rPr lang="en-US" altLang="zh-CN" sz="3200" b="0" i="0" u="none" strike="noStrike" dirty="0">
                          <a:solidFill>
                            <a:srgbClr val="000000"/>
                          </a:solidFill>
                          <a:latin typeface="宋体"/>
                        </a:rPr>
                        <a:t>1</a:t>
                      </a:r>
                      <a:r>
                        <a:rPr lang="zh-CN" altLang="en-US" sz="3200" b="1" i="0" u="none" strike="noStrike" dirty="0" smtClean="0">
                          <a:solidFill>
                            <a:srgbClr val="002060"/>
                          </a:solidFill>
                          <a:latin typeface="宋体"/>
                        </a:rPr>
                        <a:t>（</a:t>
                      </a:r>
                      <a:r>
                        <a:rPr lang="en-US" altLang="zh-CN" sz="3200" b="1" i="0" u="none" strike="noStrike" dirty="0" smtClean="0">
                          <a:solidFill>
                            <a:srgbClr val="002060"/>
                          </a:solidFill>
                          <a:latin typeface="宋体"/>
                        </a:rPr>
                        <a:t>29.7</a:t>
                      </a:r>
                      <a:r>
                        <a:rPr lang="zh-CN" altLang="en-US" sz="3200" b="1" i="0" u="none" strike="noStrike" dirty="0">
                          <a:solidFill>
                            <a:srgbClr val="002060"/>
                          </a:solidFill>
                          <a:latin typeface="宋体"/>
                        </a:rPr>
                        <a:t>）</a:t>
                      </a:r>
                      <a:endParaRPr lang="zh-CN" altLang="en-US" sz="32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3200" b="0" i="0" u="none" strike="noStrike">
                          <a:solidFill>
                            <a:srgbClr val="000000"/>
                          </a:solidFill>
                          <a:latin typeface="宋体"/>
                        </a:rPr>
                        <a:t>特征</a:t>
                      </a:r>
                      <a:r>
                        <a:rPr lang="en-US" altLang="zh-CN" sz="3200" b="0" i="0" u="none" strike="noStrike" dirty="0">
                          <a:solidFill>
                            <a:srgbClr val="000000"/>
                          </a:solidFill>
                          <a:latin typeface="宋体"/>
                        </a:rPr>
                        <a:t>2</a:t>
                      </a:r>
                      <a:r>
                        <a:rPr lang="zh-CN" altLang="en-US" sz="3200" b="1" i="0" u="none" strike="noStrike">
                          <a:solidFill>
                            <a:srgbClr val="002060"/>
                          </a:solidFill>
                          <a:latin typeface="宋体"/>
                        </a:rPr>
                        <a:t>（</a:t>
                      </a:r>
                      <a:r>
                        <a:rPr lang="en-US" altLang="zh-CN" sz="3200" b="1" i="0" u="none" strike="noStrike" dirty="0">
                          <a:solidFill>
                            <a:srgbClr val="002060"/>
                          </a:solidFill>
                          <a:latin typeface="宋体"/>
                        </a:rPr>
                        <a:t>11.4</a:t>
                      </a:r>
                      <a:r>
                        <a:rPr lang="zh-CN" altLang="en-US" sz="3200" b="1" i="0" u="none" strike="noStrike">
                          <a:solidFill>
                            <a:srgbClr val="002060"/>
                          </a:solidFill>
                          <a:latin typeface="宋体"/>
                        </a:rPr>
                        <a:t>）</a:t>
                      </a:r>
                      <a:endParaRPr lang="zh-CN" altLang="en-US" sz="32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3200" b="0" i="0" u="none" strike="noStrike">
                          <a:solidFill>
                            <a:srgbClr val="000000"/>
                          </a:solidFill>
                          <a:latin typeface="宋体"/>
                        </a:rPr>
                        <a:t>得分均值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725036">
                <a:tc rowSpan="4">
                  <a:txBody>
                    <a:bodyPr/>
                    <a:lstStyle/>
                    <a:p>
                      <a:pPr algn="ctr" fontAlgn="ctr"/>
                      <a:r>
                        <a:rPr lang="zh-CN" altLang="en-US" sz="3200" b="1" i="0" u="none" strike="noStrike">
                          <a:solidFill>
                            <a:srgbClr val="000000"/>
                          </a:solidFill>
                          <a:latin typeface="宋体"/>
                        </a:rPr>
                        <a:t>喜剧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3200" b="0" i="0" u="none" strike="noStrike">
                          <a:solidFill>
                            <a:srgbClr val="000000"/>
                          </a:solidFill>
                          <a:latin typeface="宋体"/>
                        </a:rPr>
                        <a:t>宿醉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0.34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3.20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72503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东成西就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0.33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3.10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72503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大话西游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0.40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0.29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3.70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72503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八星报喜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0.33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0.40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3.10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725036">
                <a:tc rowSpan="4">
                  <a:txBody>
                    <a:bodyPr/>
                    <a:lstStyle/>
                    <a:p>
                      <a:pPr algn="ctr" fontAlgn="ctr"/>
                      <a:r>
                        <a:rPr lang="zh-CN" altLang="en-US" sz="3200" b="1" i="0" u="none" strike="noStrike">
                          <a:solidFill>
                            <a:srgbClr val="000000"/>
                          </a:solidFill>
                          <a:latin typeface="宋体"/>
                        </a:rPr>
                        <a:t>恐怖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3200" b="0" i="0" u="none" strike="noStrike">
                          <a:solidFill>
                            <a:srgbClr val="000000"/>
                          </a:solidFill>
                          <a:latin typeface="宋体"/>
                        </a:rPr>
                        <a:t>午夜凶铃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0.35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3.30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72503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咒怨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0.37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3.49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72503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林中小屋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0.34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3.20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72503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寂静岭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0.36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3.38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382" y="0"/>
            <a:ext cx="12961620" cy="1800225"/>
          </a:xfrm>
        </p:spPr>
        <p:txBody>
          <a:bodyPr/>
          <a:lstStyle/>
          <a:p>
            <a:r>
              <a:rPr lang="en-US" altLang="zh-CN" dirty="0" smtClean="0"/>
              <a:t>SVD——</a:t>
            </a:r>
            <a:r>
              <a:rPr lang="zh-CN" altLang="en-US" dirty="0" smtClean="0"/>
              <a:t>左奇异向量解析</a:t>
            </a:r>
            <a:endParaRPr lang="zh-CN" altLang="en-US" dirty="0"/>
          </a:p>
        </p:txBody>
      </p:sp>
      <p:sp>
        <p:nvSpPr>
          <p:cNvPr id="5" name="矩形标注 4"/>
          <p:cNvSpPr/>
          <p:nvPr/>
        </p:nvSpPr>
        <p:spPr>
          <a:xfrm>
            <a:off x="3096444" y="8785051"/>
            <a:ext cx="3528392" cy="1701189"/>
          </a:xfrm>
          <a:prstGeom prst="wedgeRectCallout">
            <a:avLst>
              <a:gd name="adj1" fmla="val 35325"/>
              <a:gd name="adj2" fmla="val -80671"/>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chemeClr val="tx1"/>
                </a:solidFill>
              </a:rPr>
              <a:t>可以看做是会员的</a:t>
            </a:r>
            <a:r>
              <a:rPr lang="zh-CN" altLang="en-US" sz="3600" b="1" dirty="0" smtClean="0">
                <a:solidFill>
                  <a:srgbClr val="FF0000"/>
                </a:solidFill>
              </a:rPr>
              <a:t>打分习惯</a:t>
            </a:r>
            <a:r>
              <a:rPr lang="zh-CN" altLang="en-US" sz="3600" dirty="0" smtClean="0">
                <a:solidFill>
                  <a:schemeClr val="tx1"/>
                </a:solidFill>
              </a:rPr>
              <a:t>特征</a:t>
            </a:r>
          </a:p>
        </p:txBody>
      </p:sp>
      <p:sp>
        <p:nvSpPr>
          <p:cNvPr id="7" name="矩形标注 6"/>
          <p:cNvSpPr/>
          <p:nvPr/>
        </p:nvSpPr>
        <p:spPr>
          <a:xfrm>
            <a:off x="8353028" y="8785051"/>
            <a:ext cx="4320480" cy="1771472"/>
          </a:xfrm>
          <a:prstGeom prst="wedgeRectCallout">
            <a:avLst>
              <a:gd name="adj1" fmla="val -46424"/>
              <a:gd name="adj2" fmla="val -78276"/>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chemeClr val="tx1"/>
                </a:solidFill>
              </a:rPr>
              <a:t>可看做是会员对影片</a:t>
            </a:r>
            <a:r>
              <a:rPr lang="zh-CN" altLang="en-US" sz="3600" b="1" dirty="0" smtClean="0">
                <a:solidFill>
                  <a:srgbClr val="FF0000"/>
                </a:solidFill>
              </a:rPr>
              <a:t>类型偏好</a:t>
            </a:r>
            <a:r>
              <a:rPr lang="zh-CN" altLang="en-US" sz="3600" dirty="0" smtClean="0">
                <a:solidFill>
                  <a:schemeClr val="tx1"/>
                </a:solidFill>
              </a:rPr>
              <a:t>的特征</a:t>
            </a:r>
          </a:p>
        </p:txBody>
      </p:sp>
      <p:graphicFrame>
        <p:nvGraphicFramePr>
          <p:cNvPr id="11" name="表格 10"/>
          <p:cNvGraphicFramePr>
            <a:graphicFrameLocks noGrp="1"/>
          </p:cNvGraphicFramePr>
          <p:nvPr/>
        </p:nvGraphicFramePr>
        <p:xfrm>
          <a:off x="1008212" y="1584251"/>
          <a:ext cx="12025336" cy="6599233"/>
        </p:xfrm>
        <a:graphic>
          <a:graphicData uri="http://schemas.openxmlformats.org/drawingml/2006/table">
            <a:tbl>
              <a:tblPr/>
              <a:tblGrid>
                <a:gridCol w="1572320"/>
                <a:gridCol w="1884064"/>
                <a:gridCol w="3036715"/>
                <a:gridCol w="3348459"/>
                <a:gridCol w="2183778"/>
              </a:tblGrid>
              <a:tr h="861773">
                <a:tc>
                  <a:txBody>
                    <a:bodyPr/>
                    <a:lstStyle/>
                    <a:p>
                      <a:pPr algn="ctr" fontAlgn="ctr"/>
                      <a:r>
                        <a:rPr lang="zh-CN" altLang="en-US" sz="3200" b="0" i="0" u="none" strike="noStrike" dirty="0">
                          <a:solidFill>
                            <a:srgbClr val="000000"/>
                          </a:solidFill>
                          <a:latin typeface="宋体"/>
                        </a:rPr>
                        <a:t>偏好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3200" b="0" i="0" u="none" strike="noStrike" dirty="0">
                          <a:solidFill>
                            <a:srgbClr val="000000"/>
                          </a:solidFill>
                          <a:latin typeface="宋体"/>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zh-CN" altLang="en-US" sz="3200" b="0" i="0" u="none" strike="noStrike" dirty="0">
                          <a:solidFill>
                            <a:srgbClr val="000000"/>
                          </a:solidFill>
                          <a:latin typeface="宋体"/>
                        </a:rPr>
                        <a:t>特征</a:t>
                      </a:r>
                      <a:r>
                        <a:rPr lang="en-US" altLang="zh-CN" sz="3200" b="0" i="0" u="none" strike="noStrike" dirty="0">
                          <a:solidFill>
                            <a:srgbClr val="000000"/>
                          </a:solidFill>
                          <a:latin typeface="宋体"/>
                        </a:rPr>
                        <a:t>1</a:t>
                      </a:r>
                      <a:r>
                        <a:rPr lang="zh-CN" altLang="en-US" sz="3200" b="1" i="0" u="none" strike="noStrike" dirty="0" smtClean="0">
                          <a:solidFill>
                            <a:srgbClr val="002060"/>
                          </a:solidFill>
                          <a:latin typeface="宋体"/>
                        </a:rPr>
                        <a:t>（</a:t>
                      </a:r>
                      <a:r>
                        <a:rPr lang="en-US" altLang="zh-CN" sz="3200" b="1" i="0" u="none" strike="noStrike" dirty="0" smtClean="0">
                          <a:solidFill>
                            <a:srgbClr val="002060"/>
                          </a:solidFill>
                          <a:latin typeface="宋体"/>
                        </a:rPr>
                        <a:t>29.7</a:t>
                      </a:r>
                      <a:r>
                        <a:rPr lang="zh-CN" altLang="en-US" sz="3200" b="1" i="0" u="none" strike="noStrike" dirty="0">
                          <a:solidFill>
                            <a:srgbClr val="002060"/>
                          </a:solidFill>
                          <a:latin typeface="宋体"/>
                        </a:rPr>
                        <a:t>）</a:t>
                      </a:r>
                      <a:endParaRPr lang="zh-CN" altLang="en-US" sz="32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3200" b="0" i="0" u="none" strike="noStrike">
                          <a:solidFill>
                            <a:srgbClr val="000000"/>
                          </a:solidFill>
                          <a:latin typeface="宋体"/>
                        </a:rPr>
                        <a:t>特征</a:t>
                      </a:r>
                      <a:r>
                        <a:rPr lang="en-US" altLang="zh-CN" sz="3200" b="0" i="0" u="none" strike="noStrike" dirty="0">
                          <a:solidFill>
                            <a:srgbClr val="000000"/>
                          </a:solidFill>
                          <a:latin typeface="宋体"/>
                        </a:rPr>
                        <a:t>2</a:t>
                      </a:r>
                      <a:r>
                        <a:rPr lang="zh-CN" altLang="en-US" sz="3200" b="1" i="0" u="none" strike="noStrike">
                          <a:solidFill>
                            <a:srgbClr val="002060"/>
                          </a:solidFill>
                          <a:latin typeface="宋体"/>
                        </a:rPr>
                        <a:t>（</a:t>
                      </a:r>
                      <a:r>
                        <a:rPr lang="en-US" altLang="zh-CN" sz="3200" b="1" i="0" u="none" strike="noStrike" dirty="0">
                          <a:solidFill>
                            <a:srgbClr val="002060"/>
                          </a:solidFill>
                          <a:latin typeface="宋体"/>
                        </a:rPr>
                        <a:t>11.4</a:t>
                      </a:r>
                      <a:r>
                        <a:rPr lang="zh-CN" altLang="en-US" sz="3200" b="1" i="0" u="none" strike="noStrike">
                          <a:solidFill>
                            <a:srgbClr val="002060"/>
                          </a:solidFill>
                          <a:latin typeface="宋体"/>
                        </a:rPr>
                        <a:t>）</a:t>
                      </a:r>
                      <a:endParaRPr lang="zh-CN" altLang="en-US" sz="3200" b="0" i="0" u="none" strike="noStrike">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CN" altLang="en-US" sz="3200" b="1" i="0" u="none" strike="noStrike">
                          <a:solidFill>
                            <a:srgbClr val="000000"/>
                          </a:solidFill>
                          <a:latin typeface="宋体"/>
                        </a:rPr>
                        <a:t>打分平均值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573746">
                <a:tc rowSpan="5">
                  <a:txBody>
                    <a:bodyPr/>
                    <a:lstStyle/>
                    <a:p>
                      <a:pPr algn="ctr" fontAlgn="ctr"/>
                      <a:r>
                        <a:rPr lang="zh-CN" altLang="en-US" sz="3200" b="1" i="0" u="none" strike="noStrike">
                          <a:solidFill>
                            <a:srgbClr val="000000"/>
                          </a:solidFill>
                          <a:latin typeface="宋体"/>
                        </a:rPr>
                        <a:t>喜剧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3200" b="0" i="0" u="none" strike="noStrike">
                          <a:solidFill>
                            <a:srgbClr val="000000"/>
                          </a:solidFill>
                          <a:latin typeface="宋体"/>
                        </a:rPr>
                        <a:t>至尊宝</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0.34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0.23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3.59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57374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小小宝</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0.32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3.38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57374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流氓兔</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0.31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3.25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57374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霹*雳</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0.32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3.38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57374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中原不败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0.31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3200" b="0" i="0" u="none" strike="noStrike" dirty="0">
                          <a:solidFill>
                            <a:srgbClr val="000000"/>
                          </a:solidFill>
                          <a:latin typeface="宋体"/>
                        </a:rPr>
                        <a:t>3.25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573746">
                <a:tc rowSpan="5">
                  <a:txBody>
                    <a:bodyPr/>
                    <a:lstStyle/>
                    <a:p>
                      <a:pPr algn="ctr" fontAlgn="ctr"/>
                      <a:r>
                        <a:rPr lang="zh-CN" altLang="en-US" sz="3200" b="1" i="0" u="none" strike="noStrike">
                          <a:solidFill>
                            <a:srgbClr val="000000"/>
                          </a:solidFill>
                          <a:latin typeface="宋体"/>
                        </a:rPr>
                        <a:t>恐怖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3200" b="0" i="0" u="none" strike="noStrike">
                          <a:solidFill>
                            <a:srgbClr val="000000"/>
                          </a:solidFill>
                          <a:latin typeface="宋体"/>
                        </a:rPr>
                        <a:t>魂飞魄散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0.32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3.36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57374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荒村少年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0.30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-0.27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3.13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57374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憨豆豆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0.31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3.25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57374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怪大叔</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0.32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3.38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573746">
                <a:tc vMerge="1">
                  <a:txBody>
                    <a:bodyPr/>
                    <a:lstStyle/>
                    <a:p>
                      <a:endParaRPr lang="zh-CN" altLang="en-US"/>
                    </a:p>
                  </a:txBody>
                  <a:tcPr/>
                </a:tc>
                <a:tc>
                  <a:txBody>
                    <a:bodyPr/>
                    <a:lstStyle/>
                    <a:p>
                      <a:pPr algn="ctr" fontAlgn="ctr"/>
                      <a:r>
                        <a:rPr lang="zh-CN" altLang="en-US" sz="3200" b="0" i="0" u="none" strike="noStrike">
                          <a:solidFill>
                            <a:srgbClr val="000000"/>
                          </a:solidFill>
                          <a:latin typeface="宋体"/>
                        </a:rPr>
                        <a:t>美味僵尸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0.30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altLang="zh-CN" sz="3200" b="0" i="0" u="none" strike="noStrike" dirty="0">
                          <a:solidFill>
                            <a:srgbClr val="000000"/>
                          </a:solidFill>
                          <a:latin typeface="宋体"/>
                        </a:rPr>
                        <a:t>-0.34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3200" b="0" i="0" u="none" strike="noStrike" dirty="0">
                          <a:solidFill>
                            <a:srgbClr val="000000"/>
                          </a:solidFill>
                          <a:latin typeface="宋体"/>
                        </a:rPr>
                        <a:t>3.13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382" y="0"/>
            <a:ext cx="12961620" cy="1800225"/>
          </a:xfrm>
        </p:spPr>
        <p:txBody>
          <a:bodyPr/>
          <a:lstStyle/>
          <a:p>
            <a:r>
              <a:rPr lang="en-US" altLang="zh-CN" dirty="0" smtClean="0"/>
              <a:t>SVD——</a:t>
            </a:r>
            <a:r>
              <a:rPr lang="zh-CN" altLang="en-US" dirty="0" smtClean="0"/>
              <a:t>模型打分（</a:t>
            </a:r>
            <a:r>
              <a:rPr lang="en-US" altLang="zh-CN" dirty="0" smtClean="0"/>
              <a:t>1</a:t>
            </a:r>
            <a:r>
              <a:rPr lang="zh-CN" altLang="en-US" dirty="0" smtClean="0"/>
              <a:t>）</a:t>
            </a:r>
            <a:endParaRPr lang="zh-CN" altLang="en-US" dirty="0"/>
          </a:p>
        </p:txBody>
      </p:sp>
      <p:sp>
        <p:nvSpPr>
          <p:cNvPr id="7" name="双括号 6"/>
          <p:cNvSpPr/>
          <p:nvPr/>
        </p:nvSpPr>
        <p:spPr>
          <a:xfrm>
            <a:off x="1656284" y="1512243"/>
            <a:ext cx="2376264" cy="460851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4032548" y="3096419"/>
            <a:ext cx="576063" cy="1569660"/>
          </a:xfrm>
          <a:prstGeom prst="rect">
            <a:avLst/>
          </a:prstGeom>
        </p:spPr>
        <p:txBody>
          <a:bodyPr wrap="square">
            <a:spAutoFit/>
          </a:bodyPr>
          <a:lstStyle/>
          <a:p>
            <a:r>
              <a:rPr lang="en-US" altLang="zh-CN" sz="9600" dirty="0" smtClean="0"/>
              <a:t>·</a:t>
            </a:r>
            <a:endParaRPr lang="zh-CN" altLang="en-US" sz="9600" dirty="0"/>
          </a:p>
        </p:txBody>
      </p:sp>
      <p:sp>
        <p:nvSpPr>
          <p:cNvPr id="9" name="矩形 8"/>
          <p:cNvSpPr/>
          <p:nvPr/>
        </p:nvSpPr>
        <p:spPr>
          <a:xfrm>
            <a:off x="6408812" y="3096419"/>
            <a:ext cx="576063" cy="1569660"/>
          </a:xfrm>
          <a:prstGeom prst="rect">
            <a:avLst/>
          </a:prstGeom>
        </p:spPr>
        <p:txBody>
          <a:bodyPr wrap="square">
            <a:spAutoFit/>
          </a:bodyPr>
          <a:lstStyle/>
          <a:p>
            <a:r>
              <a:rPr lang="en-US" altLang="zh-CN" sz="9600" dirty="0" smtClean="0"/>
              <a:t>·</a:t>
            </a:r>
            <a:endParaRPr lang="zh-CN" altLang="en-US" sz="9600" dirty="0"/>
          </a:p>
        </p:txBody>
      </p:sp>
      <p:graphicFrame>
        <p:nvGraphicFramePr>
          <p:cNvPr id="10" name="表格 9"/>
          <p:cNvGraphicFramePr>
            <a:graphicFrameLocks noGrp="1"/>
          </p:cNvGraphicFramePr>
          <p:nvPr/>
        </p:nvGraphicFramePr>
        <p:xfrm>
          <a:off x="4680620" y="3456459"/>
          <a:ext cx="1512168" cy="1035934"/>
        </p:xfrm>
        <a:graphic>
          <a:graphicData uri="http://schemas.openxmlformats.org/drawingml/2006/table">
            <a:tbl>
              <a:tblPr/>
              <a:tblGrid>
                <a:gridCol w="804612"/>
                <a:gridCol w="707556"/>
              </a:tblGrid>
              <a:tr h="553971">
                <a:tc>
                  <a:txBody>
                    <a:bodyPr/>
                    <a:lstStyle/>
                    <a:p>
                      <a:pPr algn="l" fontAlgn="ctr"/>
                      <a:r>
                        <a:rPr lang="en-US" altLang="zh-CN" sz="2400" b="0" i="0" u="none" strike="noStrike" dirty="0" smtClean="0">
                          <a:solidFill>
                            <a:srgbClr val="FF0000"/>
                          </a:solidFill>
                          <a:latin typeface="宋体"/>
                        </a:rPr>
                        <a:t>29.7</a:t>
                      </a:r>
                      <a:endParaRPr lang="en-US" altLang="zh-CN" sz="2400" b="0" i="0" u="none" strike="noStrike" dirty="0">
                        <a:solidFill>
                          <a:srgbClr val="FF0000"/>
                        </a:solidFill>
                        <a:latin typeface="宋体"/>
                      </a:endParaRPr>
                    </a:p>
                  </a:txBody>
                  <a:tcPr marL="9525" marR="9525" marT="9525" marB="0" anchor="ctr">
                    <a:lnL>
                      <a:noFill/>
                    </a:lnL>
                    <a:lnR>
                      <a:noFill/>
                    </a:lnR>
                    <a:lnT>
                      <a:noFill/>
                    </a:lnT>
                    <a:lnB>
                      <a:noFill/>
                    </a:lnB>
                  </a:tcPr>
                </a:tc>
                <a:tc>
                  <a:txBody>
                    <a:bodyPr/>
                    <a:lstStyle/>
                    <a:p>
                      <a:endParaRPr lang="zh-CN" altLang="en-US" sz="2400" dirty="0">
                        <a:solidFill>
                          <a:srgbClr val="FF0000"/>
                        </a:solidFill>
                      </a:endParaRPr>
                    </a:p>
                  </a:txBody>
                  <a:tcPr marL="9525" marR="9525" marT="9525" marB="0" anchor="ctr">
                    <a:lnL>
                      <a:noFill/>
                    </a:lnL>
                    <a:lnR>
                      <a:noFill/>
                    </a:lnR>
                    <a:lnT>
                      <a:noFill/>
                    </a:lnT>
                    <a:lnB>
                      <a:noFill/>
                    </a:lnB>
                  </a:tcPr>
                </a:tc>
              </a:tr>
              <a:tr h="481963">
                <a:tc>
                  <a:txBody>
                    <a:bodyPr/>
                    <a:lstStyle/>
                    <a:p>
                      <a:pPr algn="l" fontAlgn="ctr"/>
                      <a:endParaRPr lang="en-US" altLang="zh-CN" sz="2400" b="0" i="0" u="none" strike="noStrike" dirty="0">
                        <a:solidFill>
                          <a:srgbClr val="FF0000"/>
                        </a:solidFill>
                        <a:latin typeface="宋体"/>
                      </a:endParaRPr>
                    </a:p>
                  </a:txBody>
                  <a:tcPr marL="9525" marR="9525" marT="9525" marB="0" anchor="ctr">
                    <a:lnL>
                      <a:noFill/>
                    </a:lnL>
                    <a:lnR>
                      <a:noFill/>
                    </a:lnR>
                    <a:lnT>
                      <a:noFill/>
                    </a:lnT>
                    <a:lnB>
                      <a:noFill/>
                    </a:lnB>
                  </a:tcPr>
                </a:tc>
                <a:tc>
                  <a:txBody>
                    <a:bodyPr/>
                    <a:lstStyle/>
                    <a:p>
                      <a:pPr algn="l" fontAlgn="ctr"/>
                      <a:r>
                        <a:rPr lang="en-US" altLang="zh-CN" sz="2400" b="0" i="0" u="none" strike="noStrike" dirty="0" smtClean="0">
                          <a:solidFill>
                            <a:srgbClr val="FF0000"/>
                          </a:solidFill>
                          <a:latin typeface="宋体"/>
                        </a:rPr>
                        <a:t>11.4</a:t>
                      </a:r>
                      <a:endParaRPr lang="en-US" altLang="zh-CN" sz="2400" b="0" i="0" u="none" strike="noStrike" dirty="0">
                        <a:solidFill>
                          <a:srgbClr val="FF0000"/>
                        </a:solidFill>
                        <a:latin typeface="宋体"/>
                      </a:endParaRPr>
                    </a:p>
                  </a:txBody>
                  <a:tcPr marL="9525" marR="9525" marT="9525" marB="0" anchor="ctr">
                    <a:lnL>
                      <a:noFill/>
                    </a:lnL>
                    <a:lnR>
                      <a:noFill/>
                    </a:lnR>
                    <a:lnT>
                      <a:noFill/>
                    </a:lnT>
                    <a:lnB>
                      <a:noFill/>
                    </a:lnB>
                  </a:tcPr>
                </a:tc>
              </a:tr>
            </a:tbl>
          </a:graphicData>
        </a:graphic>
      </p:graphicFrame>
      <p:sp>
        <p:nvSpPr>
          <p:cNvPr id="11" name="双括号 10"/>
          <p:cNvSpPr/>
          <p:nvPr/>
        </p:nvSpPr>
        <p:spPr>
          <a:xfrm>
            <a:off x="4536604" y="3384451"/>
            <a:ext cx="1656184" cy="122413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双括号 12"/>
          <p:cNvSpPr/>
          <p:nvPr/>
        </p:nvSpPr>
        <p:spPr>
          <a:xfrm>
            <a:off x="6984876" y="3024411"/>
            <a:ext cx="6192688" cy="172819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7200900" y="2016299"/>
            <a:ext cx="553998" cy="1224136"/>
          </a:xfrm>
          <a:prstGeom prst="rect">
            <a:avLst/>
          </a:prstGeom>
          <a:noFill/>
        </p:spPr>
        <p:txBody>
          <a:bodyPr vert="eaVert" wrap="square" rtlCol="0">
            <a:spAutoFit/>
          </a:bodyPr>
          <a:lstStyle/>
          <a:p>
            <a:r>
              <a:rPr lang="zh-CN" altLang="en-US" sz="2400" dirty="0" smtClean="0"/>
              <a:t>宿醉</a:t>
            </a:r>
            <a:endParaRPr lang="zh-CN" altLang="en-US" sz="2400" dirty="0"/>
          </a:p>
        </p:txBody>
      </p:sp>
      <p:sp>
        <p:nvSpPr>
          <p:cNvPr id="16" name="TextBox 15"/>
          <p:cNvSpPr txBox="1"/>
          <p:nvPr/>
        </p:nvSpPr>
        <p:spPr>
          <a:xfrm>
            <a:off x="10175294" y="1512243"/>
            <a:ext cx="553998" cy="1800200"/>
          </a:xfrm>
          <a:prstGeom prst="rect">
            <a:avLst/>
          </a:prstGeom>
          <a:noFill/>
        </p:spPr>
        <p:txBody>
          <a:bodyPr vert="eaVert" wrap="square" rtlCol="0">
            <a:spAutoFit/>
          </a:bodyPr>
          <a:lstStyle/>
          <a:p>
            <a:r>
              <a:rPr lang="zh-CN" altLang="en-US" sz="2400" dirty="0" smtClean="0"/>
              <a:t>午夜凶铃</a:t>
            </a:r>
            <a:endParaRPr lang="zh-CN" altLang="en-US" sz="2400" dirty="0"/>
          </a:p>
        </p:txBody>
      </p:sp>
      <p:sp>
        <p:nvSpPr>
          <p:cNvPr id="17" name="TextBox 16"/>
          <p:cNvSpPr txBox="1"/>
          <p:nvPr/>
        </p:nvSpPr>
        <p:spPr>
          <a:xfrm>
            <a:off x="7848972" y="1512243"/>
            <a:ext cx="553998" cy="1872208"/>
          </a:xfrm>
          <a:prstGeom prst="rect">
            <a:avLst/>
          </a:prstGeom>
          <a:noFill/>
        </p:spPr>
        <p:txBody>
          <a:bodyPr vert="eaVert" wrap="square" rtlCol="0">
            <a:spAutoFit/>
          </a:bodyPr>
          <a:lstStyle/>
          <a:p>
            <a:r>
              <a:rPr lang="zh-CN" altLang="en-US" sz="2400" dirty="0" smtClean="0"/>
              <a:t>东成西就</a:t>
            </a:r>
            <a:endParaRPr lang="zh-CN" altLang="en-US" sz="2400" dirty="0"/>
          </a:p>
        </p:txBody>
      </p:sp>
      <p:sp>
        <p:nvSpPr>
          <p:cNvPr id="18" name="TextBox 17"/>
          <p:cNvSpPr txBox="1"/>
          <p:nvPr/>
        </p:nvSpPr>
        <p:spPr>
          <a:xfrm>
            <a:off x="12551558" y="1728267"/>
            <a:ext cx="553998" cy="1296144"/>
          </a:xfrm>
          <a:prstGeom prst="rect">
            <a:avLst/>
          </a:prstGeom>
          <a:noFill/>
        </p:spPr>
        <p:txBody>
          <a:bodyPr vert="eaVert" wrap="square" rtlCol="0">
            <a:spAutoFit/>
          </a:bodyPr>
          <a:lstStyle/>
          <a:p>
            <a:r>
              <a:rPr lang="zh-CN" altLang="en-US" sz="2400" dirty="0" smtClean="0"/>
              <a:t>寂静岭</a:t>
            </a:r>
            <a:endParaRPr lang="zh-CN" altLang="en-US" sz="2400" dirty="0"/>
          </a:p>
        </p:txBody>
      </p:sp>
      <p:sp>
        <p:nvSpPr>
          <p:cNvPr id="19" name="TextBox 18"/>
          <p:cNvSpPr txBox="1"/>
          <p:nvPr/>
        </p:nvSpPr>
        <p:spPr>
          <a:xfrm>
            <a:off x="8663126" y="1584251"/>
            <a:ext cx="553998" cy="1728267"/>
          </a:xfrm>
          <a:prstGeom prst="rect">
            <a:avLst/>
          </a:prstGeom>
          <a:noFill/>
        </p:spPr>
        <p:txBody>
          <a:bodyPr vert="eaVert" wrap="square" rtlCol="0">
            <a:spAutoFit/>
          </a:bodyPr>
          <a:lstStyle/>
          <a:p>
            <a:r>
              <a:rPr lang="zh-CN" altLang="en-US" sz="2400" dirty="0" smtClean="0"/>
              <a:t>大话西游</a:t>
            </a:r>
            <a:endParaRPr lang="zh-CN" altLang="en-US" sz="2400" dirty="0"/>
          </a:p>
        </p:txBody>
      </p:sp>
      <p:sp>
        <p:nvSpPr>
          <p:cNvPr id="20" name="TextBox 19"/>
          <p:cNvSpPr txBox="1"/>
          <p:nvPr/>
        </p:nvSpPr>
        <p:spPr>
          <a:xfrm>
            <a:off x="9361140" y="1512243"/>
            <a:ext cx="553998" cy="1758466"/>
          </a:xfrm>
          <a:prstGeom prst="rect">
            <a:avLst/>
          </a:prstGeom>
          <a:noFill/>
        </p:spPr>
        <p:txBody>
          <a:bodyPr vert="eaVert" wrap="square" rtlCol="0">
            <a:spAutoFit/>
          </a:bodyPr>
          <a:lstStyle/>
          <a:p>
            <a:r>
              <a:rPr lang="zh-CN" altLang="en-US" sz="2400" dirty="0" smtClean="0"/>
              <a:t>八星报喜</a:t>
            </a:r>
            <a:endParaRPr lang="zh-CN" altLang="en-US" sz="2400" dirty="0"/>
          </a:p>
        </p:txBody>
      </p:sp>
      <p:graphicFrame>
        <p:nvGraphicFramePr>
          <p:cNvPr id="21" name="对象 20"/>
          <p:cNvGraphicFramePr>
            <a:graphicFrameLocks noChangeAspect="1"/>
          </p:cNvGraphicFramePr>
          <p:nvPr/>
        </p:nvGraphicFramePr>
        <p:xfrm>
          <a:off x="13238595" y="3600475"/>
          <a:ext cx="1163205" cy="720079"/>
        </p:xfrm>
        <a:graphic>
          <a:graphicData uri="http://schemas.openxmlformats.org/presentationml/2006/ole">
            <p:oleObj spid="_x0000_s56322" name="Equation" r:id="rId3" imgW="266400" imgH="164880" progId="Equation.DSMT4">
              <p:embed/>
            </p:oleObj>
          </a:graphicData>
        </a:graphic>
      </p:graphicFrame>
      <p:graphicFrame>
        <p:nvGraphicFramePr>
          <p:cNvPr id="22" name="对象 21"/>
          <p:cNvGraphicFramePr>
            <a:graphicFrameLocks noChangeAspect="1"/>
          </p:cNvGraphicFramePr>
          <p:nvPr/>
        </p:nvGraphicFramePr>
        <p:xfrm>
          <a:off x="3322638" y="6486525"/>
          <a:ext cx="8907462" cy="925513"/>
        </p:xfrm>
        <a:graphic>
          <a:graphicData uri="http://schemas.openxmlformats.org/presentationml/2006/ole">
            <p:oleObj spid="_x0000_s56323" name="Equation" r:id="rId4" imgW="2819160" imgH="253800" progId="Equation.DSMT4">
              <p:embed/>
            </p:oleObj>
          </a:graphicData>
        </a:graphic>
      </p:graphicFrame>
      <p:sp>
        <p:nvSpPr>
          <p:cNvPr id="38" name="矩形标注 37"/>
          <p:cNvSpPr/>
          <p:nvPr/>
        </p:nvSpPr>
        <p:spPr>
          <a:xfrm>
            <a:off x="4320580" y="5112643"/>
            <a:ext cx="3744416" cy="936104"/>
          </a:xfrm>
          <a:prstGeom prst="wedgeRectCallout">
            <a:avLst>
              <a:gd name="adj1" fmla="val -10482"/>
              <a:gd name="adj2" fmla="val -130440"/>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rgbClr val="FF0000"/>
                </a:solidFill>
              </a:rPr>
              <a:t>各部分得分权重</a:t>
            </a:r>
          </a:p>
        </p:txBody>
      </p:sp>
      <p:sp>
        <p:nvSpPr>
          <p:cNvPr id="26" name="矩形标注 25"/>
          <p:cNvSpPr/>
          <p:nvPr/>
        </p:nvSpPr>
        <p:spPr>
          <a:xfrm>
            <a:off x="0" y="8857059"/>
            <a:ext cx="2808412" cy="1368152"/>
          </a:xfrm>
          <a:prstGeom prst="wedgeRectCallout">
            <a:avLst>
              <a:gd name="adj1" fmla="val 16508"/>
              <a:gd name="adj2" fmla="val -167535"/>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FF0000"/>
                </a:solidFill>
              </a:rPr>
              <a:t>计算至尊宝对</a:t>
            </a:r>
            <a:r>
              <a:rPr lang="en-US" altLang="zh-CN" sz="3200" b="1" dirty="0" smtClean="0">
                <a:solidFill>
                  <a:srgbClr val="FF0000"/>
                </a:solidFill>
              </a:rPr>
              <a:t>《</a:t>
            </a:r>
            <a:r>
              <a:rPr lang="zh-CN" altLang="en-US" sz="3200" b="1" dirty="0" smtClean="0">
                <a:solidFill>
                  <a:srgbClr val="FF0000"/>
                </a:solidFill>
              </a:rPr>
              <a:t>寂静岭</a:t>
            </a:r>
            <a:r>
              <a:rPr lang="en-US" altLang="zh-CN" sz="3200" b="1" dirty="0" smtClean="0">
                <a:solidFill>
                  <a:srgbClr val="FF0000"/>
                </a:solidFill>
              </a:rPr>
              <a:t>》</a:t>
            </a:r>
            <a:r>
              <a:rPr lang="zh-CN" altLang="en-US" sz="3200" b="1" dirty="0" smtClean="0">
                <a:solidFill>
                  <a:srgbClr val="FF0000"/>
                </a:solidFill>
              </a:rPr>
              <a:t>的评分</a:t>
            </a:r>
          </a:p>
        </p:txBody>
      </p:sp>
      <p:sp>
        <p:nvSpPr>
          <p:cNvPr id="27" name="矩形 26"/>
          <p:cNvSpPr/>
          <p:nvPr/>
        </p:nvSpPr>
        <p:spPr>
          <a:xfrm>
            <a:off x="1728292" y="1656259"/>
            <a:ext cx="2160240"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endParaRPr>
          </a:p>
        </p:txBody>
      </p:sp>
      <p:sp>
        <p:nvSpPr>
          <p:cNvPr id="28" name="矩形 27"/>
          <p:cNvSpPr/>
          <p:nvPr/>
        </p:nvSpPr>
        <p:spPr>
          <a:xfrm>
            <a:off x="12457484" y="3312443"/>
            <a:ext cx="720080"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endParaRPr>
          </a:p>
        </p:txBody>
      </p:sp>
      <p:graphicFrame>
        <p:nvGraphicFramePr>
          <p:cNvPr id="30" name="内容占位符 29"/>
          <p:cNvGraphicFramePr>
            <a:graphicFrameLocks noGrp="1"/>
          </p:cNvGraphicFramePr>
          <p:nvPr>
            <p:ph idx="1"/>
          </p:nvPr>
        </p:nvGraphicFramePr>
        <p:xfrm>
          <a:off x="288132" y="1728267"/>
          <a:ext cx="3600400" cy="4320480"/>
        </p:xfrm>
        <a:graphic>
          <a:graphicData uri="http://schemas.openxmlformats.org/drawingml/2006/table">
            <a:tbl>
              <a:tblPr/>
              <a:tblGrid>
                <a:gridCol w="1368152"/>
                <a:gridCol w="1080120"/>
                <a:gridCol w="1152128"/>
              </a:tblGrid>
              <a:tr h="432048">
                <a:tc>
                  <a:txBody>
                    <a:bodyPr/>
                    <a:lstStyle/>
                    <a:p>
                      <a:pPr algn="l" fontAlgn="ctr"/>
                      <a:r>
                        <a:rPr lang="zh-CN" altLang="en-US" sz="2400" b="0" i="0" u="none" strike="noStrike" dirty="0">
                          <a:solidFill>
                            <a:srgbClr val="000000"/>
                          </a:solidFill>
                          <a:latin typeface="宋体"/>
                        </a:rPr>
                        <a:t>至尊宝</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0.34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0.23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小小宝</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0.32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0.34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流氓兔</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0.31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0.32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霹*雳</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0.32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0.35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中原不败</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0.31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0.31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魂飞魄散</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0.32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-0.33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荒村少年</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0.30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-0.27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憨豆豆</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0.31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-0.31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怪大叔</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0.32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-0.34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美味僵尸</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0.30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-0.34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1" name="表格 30"/>
          <p:cNvGraphicFramePr>
            <a:graphicFrameLocks noGrp="1"/>
          </p:cNvGraphicFramePr>
          <p:nvPr/>
        </p:nvGraphicFramePr>
        <p:xfrm>
          <a:off x="7200902" y="3312443"/>
          <a:ext cx="5976662" cy="1296144"/>
        </p:xfrm>
        <a:graphic>
          <a:graphicData uri="http://schemas.openxmlformats.org/drawingml/2006/table">
            <a:tbl>
              <a:tblPr/>
              <a:tblGrid>
                <a:gridCol w="648072"/>
                <a:gridCol w="792088"/>
                <a:gridCol w="792088"/>
                <a:gridCol w="576064"/>
                <a:gridCol w="947377"/>
                <a:gridCol w="786074"/>
                <a:gridCol w="698733"/>
                <a:gridCol w="736166"/>
              </a:tblGrid>
              <a:tr h="648072">
                <a:tc>
                  <a:txBody>
                    <a:bodyPr/>
                    <a:lstStyle/>
                    <a:p>
                      <a:pPr algn="ctr" fontAlgn="ctr"/>
                      <a:r>
                        <a:rPr lang="en-US" altLang="zh-CN" sz="2000" b="0" i="0" u="none" strike="noStrike" dirty="0">
                          <a:solidFill>
                            <a:srgbClr val="000000"/>
                          </a:solidFill>
                          <a:latin typeface="宋体"/>
                        </a:rPr>
                        <a:t>0.34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0.33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0.40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0.33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0.35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0.37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0.34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0.36 </a:t>
                      </a:r>
                    </a:p>
                  </a:txBody>
                  <a:tcPr marL="9525" marR="9525" marT="9525" marB="0" anchor="ctr">
                    <a:lnL>
                      <a:noFill/>
                    </a:lnL>
                    <a:lnR>
                      <a:noFill/>
                    </a:lnR>
                    <a:lnT>
                      <a:noFill/>
                    </a:lnT>
                    <a:lnB>
                      <a:noFill/>
                    </a:lnB>
                  </a:tcPr>
                </a:tc>
              </a:tr>
              <a:tr h="648072">
                <a:tc>
                  <a:txBody>
                    <a:bodyPr/>
                    <a:lstStyle/>
                    <a:p>
                      <a:pPr algn="ctr" fontAlgn="ctr"/>
                      <a:r>
                        <a:rPr lang="en-US" altLang="zh-CN" sz="2000" b="0" i="0" u="none" strike="noStrike" dirty="0">
                          <a:solidFill>
                            <a:srgbClr val="000000"/>
                          </a:solidFill>
                          <a:latin typeface="宋体"/>
                        </a:rPr>
                        <a:t>0.39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0.34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0.29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0.40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-0.31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-0.37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-0.34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-0.37 </a:t>
                      </a:r>
                    </a:p>
                  </a:txBody>
                  <a:tcPr marL="9525" marR="9525" marT="9525" marB="0" anchor="ctr">
                    <a:lnL>
                      <a:noFill/>
                    </a:lnL>
                    <a:lnR>
                      <a:noFill/>
                    </a:lnR>
                    <a:lnT>
                      <a:noFill/>
                    </a:lnT>
                    <a:lnB>
                      <a:noFill/>
                    </a:lnB>
                  </a:tcPr>
                </a:tc>
              </a:tr>
            </a:tbl>
          </a:graphicData>
        </a:graphic>
      </p:graphicFrame>
      <p:sp>
        <p:nvSpPr>
          <p:cNvPr id="32" name="TextBox 31"/>
          <p:cNvSpPr txBox="1"/>
          <p:nvPr/>
        </p:nvSpPr>
        <p:spPr>
          <a:xfrm>
            <a:off x="11039390" y="2160315"/>
            <a:ext cx="553998" cy="1008112"/>
          </a:xfrm>
          <a:prstGeom prst="rect">
            <a:avLst/>
          </a:prstGeom>
          <a:noFill/>
        </p:spPr>
        <p:txBody>
          <a:bodyPr vert="eaVert" wrap="square" rtlCol="0">
            <a:spAutoFit/>
          </a:bodyPr>
          <a:lstStyle/>
          <a:p>
            <a:r>
              <a:rPr lang="zh-CN" altLang="en-US" sz="2400" dirty="0" smtClean="0"/>
              <a:t>咒怨</a:t>
            </a:r>
            <a:endParaRPr lang="zh-CN" altLang="en-US" sz="2400" dirty="0"/>
          </a:p>
        </p:txBody>
      </p:sp>
      <p:sp>
        <p:nvSpPr>
          <p:cNvPr id="33" name="TextBox 32"/>
          <p:cNvSpPr txBox="1"/>
          <p:nvPr/>
        </p:nvSpPr>
        <p:spPr>
          <a:xfrm>
            <a:off x="11831478" y="1440235"/>
            <a:ext cx="553998" cy="1944216"/>
          </a:xfrm>
          <a:prstGeom prst="rect">
            <a:avLst/>
          </a:prstGeom>
          <a:noFill/>
        </p:spPr>
        <p:txBody>
          <a:bodyPr vert="eaVert" wrap="square" rtlCol="0">
            <a:spAutoFit/>
          </a:bodyPr>
          <a:lstStyle/>
          <a:p>
            <a:r>
              <a:rPr lang="zh-CN" altLang="en-US" sz="2400" dirty="0" smtClean="0"/>
              <a:t>林中小屋</a:t>
            </a:r>
            <a:endParaRPr lang="zh-CN" altLang="en-US" sz="2400" dirty="0"/>
          </a:p>
        </p:txBody>
      </p:sp>
      <p:sp>
        <p:nvSpPr>
          <p:cNvPr id="34" name="矩形标注 33"/>
          <p:cNvSpPr/>
          <p:nvPr/>
        </p:nvSpPr>
        <p:spPr>
          <a:xfrm>
            <a:off x="4176564" y="8353003"/>
            <a:ext cx="2088232" cy="1008112"/>
          </a:xfrm>
          <a:prstGeom prst="wedgeRectCallout">
            <a:avLst>
              <a:gd name="adj1" fmla="val 42453"/>
              <a:gd name="adj2" fmla="val -157835"/>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chemeClr val="tx1"/>
                </a:solidFill>
              </a:rPr>
              <a:t>影片相对客观分数</a:t>
            </a:r>
          </a:p>
        </p:txBody>
      </p:sp>
      <p:sp>
        <p:nvSpPr>
          <p:cNvPr id="35" name="矩形标注 34"/>
          <p:cNvSpPr/>
          <p:nvPr/>
        </p:nvSpPr>
        <p:spPr>
          <a:xfrm>
            <a:off x="8353028" y="7992963"/>
            <a:ext cx="3384376" cy="1800200"/>
          </a:xfrm>
          <a:prstGeom prst="wedgeRectCallout">
            <a:avLst>
              <a:gd name="adj1" fmla="val 11214"/>
              <a:gd name="adj2" fmla="val -94804"/>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chemeClr val="tx1"/>
                </a:solidFill>
              </a:rPr>
              <a:t>影片类型适应度得分得分</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382" y="0"/>
            <a:ext cx="12961620" cy="1800225"/>
          </a:xfrm>
        </p:spPr>
        <p:txBody>
          <a:bodyPr/>
          <a:lstStyle/>
          <a:p>
            <a:r>
              <a:rPr lang="en-US" altLang="zh-CN" dirty="0" smtClean="0"/>
              <a:t>SVD——</a:t>
            </a:r>
            <a:r>
              <a:rPr lang="zh-CN" altLang="en-US" dirty="0" smtClean="0"/>
              <a:t>模型打分（</a:t>
            </a:r>
            <a:r>
              <a:rPr lang="en-US" altLang="zh-CN" dirty="0" smtClean="0"/>
              <a:t>2</a:t>
            </a:r>
            <a:r>
              <a:rPr lang="zh-CN" altLang="en-US" dirty="0" smtClean="0"/>
              <a:t>）</a:t>
            </a:r>
            <a:endParaRPr lang="zh-CN" altLang="en-US" dirty="0"/>
          </a:p>
        </p:txBody>
      </p:sp>
      <p:sp>
        <p:nvSpPr>
          <p:cNvPr id="7" name="双括号 6"/>
          <p:cNvSpPr/>
          <p:nvPr/>
        </p:nvSpPr>
        <p:spPr>
          <a:xfrm>
            <a:off x="1656284" y="1512243"/>
            <a:ext cx="2376264" cy="460851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4032548" y="3096419"/>
            <a:ext cx="576063" cy="1569660"/>
          </a:xfrm>
          <a:prstGeom prst="rect">
            <a:avLst/>
          </a:prstGeom>
        </p:spPr>
        <p:txBody>
          <a:bodyPr wrap="square">
            <a:spAutoFit/>
          </a:bodyPr>
          <a:lstStyle/>
          <a:p>
            <a:r>
              <a:rPr lang="en-US" altLang="zh-CN" sz="9600" dirty="0" smtClean="0"/>
              <a:t>·</a:t>
            </a:r>
            <a:endParaRPr lang="zh-CN" altLang="en-US" sz="9600" dirty="0"/>
          </a:p>
        </p:txBody>
      </p:sp>
      <p:sp>
        <p:nvSpPr>
          <p:cNvPr id="9" name="矩形 8"/>
          <p:cNvSpPr/>
          <p:nvPr/>
        </p:nvSpPr>
        <p:spPr>
          <a:xfrm>
            <a:off x="6408812" y="3096419"/>
            <a:ext cx="576063" cy="1569660"/>
          </a:xfrm>
          <a:prstGeom prst="rect">
            <a:avLst/>
          </a:prstGeom>
        </p:spPr>
        <p:txBody>
          <a:bodyPr wrap="square">
            <a:spAutoFit/>
          </a:bodyPr>
          <a:lstStyle/>
          <a:p>
            <a:r>
              <a:rPr lang="en-US" altLang="zh-CN" sz="9600" dirty="0" smtClean="0"/>
              <a:t>·</a:t>
            </a:r>
            <a:endParaRPr lang="zh-CN" altLang="en-US" sz="9600" dirty="0"/>
          </a:p>
        </p:txBody>
      </p:sp>
      <p:graphicFrame>
        <p:nvGraphicFramePr>
          <p:cNvPr id="10" name="表格 9"/>
          <p:cNvGraphicFramePr>
            <a:graphicFrameLocks noGrp="1"/>
          </p:cNvGraphicFramePr>
          <p:nvPr/>
        </p:nvGraphicFramePr>
        <p:xfrm>
          <a:off x="4680620" y="3456459"/>
          <a:ext cx="1512168" cy="1035934"/>
        </p:xfrm>
        <a:graphic>
          <a:graphicData uri="http://schemas.openxmlformats.org/drawingml/2006/table">
            <a:tbl>
              <a:tblPr/>
              <a:tblGrid>
                <a:gridCol w="804612"/>
                <a:gridCol w="707556"/>
              </a:tblGrid>
              <a:tr h="553971">
                <a:tc>
                  <a:txBody>
                    <a:bodyPr/>
                    <a:lstStyle/>
                    <a:p>
                      <a:pPr algn="l" fontAlgn="ctr"/>
                      <a:r>
                        <a:rPr lang="en-US" altLang="zh-CN" sz="2400" b="0" i="0" u="none" strike="noStrike" dirty="0" smtClean="0">
                          <a:solidFill>
                            <a:srgbClr val="FF0000"/>
                          </a:solidFill>
                          <a:latin typeface="宋体"/>
                        </a:rPr>
                        <a:t>29.7</a:t>
                      </a:r>
                      <a:endParaRPr lang="en-US" altLang="zh-CN" sz="2400" b="0" i="0" u="none" strike="noStrike" dirty="0">
                        <a:solidFill>
                          <a:srgbClr val="FF0000"/>
                        </a:solidFill>
                        <a:latin typeface="宋体"/>
                      </a:endParaRPr>
                    </a:p>
                  </a:txBody>
                  <a:tcPr marL="9525" marR="9525" marT="9525" marB="0" anchor="ctr">
                    <a:lnL>
                      <a:noFill/>
                    </a:lnL>
                    <a:lnR>
                      <a:noFill/>
                    </a:lnR>
                    <a:lnT>
                      <a:noFill/>
                    </a:lnT>
                    <a:lnB>
                      <a:noFill/>
                    </a:lnB>
                  </a:tcPr>
                </a:tc>
                <a:tc>
                  <a:txBody>
                    <a:bodyPr/>
                    <a:lstStyle/>
                    <a:p>
                      <a:endParaRPr lang="zh-CN" altLang="en-US" sz="2400" dirty="0">
                        <a:solidFill>
                          <a:srgbClr val="FF0000"/>
                        </a:solidFill>
                      </a:endParaRPr>
                    </a:p>
                  </a:txBody>
                  <a:tcPr marL="9525" marR="9525" marT="9525" marB="0" anchor="ctr">
                    <a:lnL>
                      <a:noFill/>
                    </a:lnL>
                    <a:lnR>
                      <a:noFill/>
                    </a:lnR>
                    <a:lnT>
                      <a:noFill/>
                    </a:lnT>
                    <a:lnB>
                      <a:noFill/>
                    </a:lnB>
                  </a:tcPr>
                </a:tc>
              </a:tr>
              <a:tr h="481963">
                <a:tc>
                  <a:txBody>
                    <a:bodyPr/>
                    <a:lstStyle/>
                    <a:p>
                      <a:pPr algn="l" fontAlgn="ctr"/>
                      <a:endParaRPr lang="en-US" altLang="zh-CN" sz="2400" b="0" i="0" u="none" strike="noStrike" dirty="0">
                        <a:solidFill>
                          <a:srgbClr val="FF0000"/>
                        </a:solidFill>
                        <a:latin typeface="宋体"/>
                      </a:endParaRPr>
                    </a:p>
                  </a:txBody>
                  <a:tcPr marL="9525" marR="9525" marT="9525" marB="0" anchor="ctr">
                    <a:lnL>
                      <a:noFill/>
                    </a:lnL>
                    <a:lnR>
                      <a:noFill/>
                    </a:lnR>
                    <a:lnT>
                      <a:noFill/>
                    </a:lnT>
                    <a:lnB>
                      <a:noFill/>
                    </a:lnB>
                  </a:tcPr>
                </a:tc>
                <a:tc>
                  <a:txBody>
                    <a:bodyPr/>
                    <a:lstStyle/>
                    <a:p>
                      <a:pPr algn="l" fontAlgn="ctr"/>
                      <a:r>
                        <a:rPr lang="en-US" altLang="zh-CN" sz="2400" b="0" i="0" u="none" strike="noStrike" dirty="0" smtClean="0">
                          <a:solidFill>
                            <a:srgbClr val="FF0000"/>
                          </a:solidFill>
                          <a:latin typeface="宋体"/>
                        </a:rPr>
                        <a:t>11.4</a:t>
                      </a:r>
                      <a:endParaRPr lang="en-US" altLang="zh-CN" sz="2400" b="0" i="0" u="none" strike="noStrike" dirty="0">
                        <a:solidFill>
                          <a:srgbClr val="FF0000"/>
                        </a:solidFill>
                        <a:latin typeface="宋体"/>
                      </a:endParaRPr>
                    </a:p>
                  </a:txBody>
                  <a:tcPr marL="9525" marR="9525" marT="9525" marB="0" anchor="ctr">
                    <a:lnL>
                      <a:noFill/>
                    </a:lnL>
                    <a:lnR>
                      <a:noFill/>
                    </a:lnR>
                    <a:lnT>
                      <a:noFill/>
                    </a:lnT>
                    <a:lnB>
                      <a:noFill/>
                    </a:lnB>
                  </a:tcPr>
                </a:tc>
              </a:tr>
            </a:tbl>
          </a:graphicData>
        </a:graphic>
      </p:graphicFrame>
      <p:sp>
        <p:nvSpPr>
          <p:cNvPr id="11" name="双括号 10"/>
          <p:cNvSpPr/>
          <p:nvPr/>
        </p:nvSpPr>
        <p:spPr>
          <a:xfrm>
            <a:off x="4536604" y="3384451"/>
            <a:ext cx="1656184" cy="122413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双括号 12"/>
          <p:cNvSpPr/>
          <p:nvPr/>
        </p:nvSpPr>
        <p:spPr>
          <a:xfrm>
            <a:off x="6984876" y="3024411"/>
            <a:ext cx="6192688" cy="172819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7200900" y="2016299"/>
            <a:ext cx="553998" cy="1224136"/>
          </a:xfrm>
          <a:prstGeom prst="rect">
            <a:avLst/>
          </a:prstGeom>
          <a:noFill/>
        </p:spPr>
        <p:txBody>
          <a:bodyPr vert="eaVert" wrap="square" rtlCol="0">
            <a:spAutoFit/>
          </a:bodyPr>
          <a:lstStyle/>
          <a:p>
            <a:r>
              <a:rPr lang="zh-CN" altLang="en-US" sz="2400" dirty="0" smtClean="0"/>
              <a:t>宿醉</a:t>
            </a:r>
            <a:endParaRPr lang="zh-CN" altLang="en-US" sz="2400" dirty="0"/>
          </a:p>
        </p:txBody>
      </p:sp>
      <p:sp>
        <p:nvSpPr>
          <p:cNvPr id="16" name="TextBox 15"/>
          <p:cNvSpPr txBox="1"/>
          <p:nvPr/>
        </p:nvSpPr>
        <p:spPr>
          <a:xfrm>
            <a:off x="10175294" y="1512243"/>
            <a:ext cx="553998" cy="1800200"/>
          </a:xfrm>
          <a:prstGeom prst="rect">
            <a:avLst/>
          </a:prstGeom>
          <a:noFill/>
        </p:spPr>
        <p:txBody>
          <a:bodyPr vert="eaVert" wrap="square" rtlCol="0">
            <a:spAutoFit/>
          </a:bodyPr>
          <a:lstStyle/>
          <a:p>
            <a:r>
              <a:rPr lang="zh-CN" altLang="en-US" sz="2400" dirty="0" smtClean="0"/>
              <a:t>午夜凶铃</a:t>
            </a:r>
            <a:endParaRPr lang="zh-CN" altLang="en-US" sz="2400" dirty="0"/>
          </a:p>
        </p:txBody>
      </p:sp>
      <p:sp>
        <p:nvSpPr>
          <p:cNvPr id="17" name="TextBox 16"/>
          <p:cNvSpPr txBox="1"/>
          <p:nvPr/>
        </p:nvSpPr>
        <p:spPr>
          <a:xfrm>
            <a:off x="7848972" y="1512243"/>
            <a:ext cx="553998" cy="1872208"/>
          </a:xfrm>
          <a:prstGeom prst="rect">
            <a:avLst/>
          </a:prstGeom>
          <a:noFill/>
        </p:spPr>
        <p:txBody>
          <a:bodyPr vert="eaVert" wrap="square" rtlCol="0">
            <a:spAutoFit/>
          </a:bodyPr>
          <a:lstStyle/>
          <a:p>
            <a:r>
              <a:rPr lang="zh-CN" altLang="en-US" sz="2400" dirty="0" smtClean="0"/>
              <a:t>东成西就</a:t>
            </a:r>
            <a:endParaRPr lang="zh-CN" altLang="en-US" sz="2400" dirty="0"/>
          </a:p>
        </p:txBody>
      </p:sp>
      <p:sp>
        <p:nvSpPr>
          <p:cNvPr id="18" name="TextBox 17"/>
          <p:cNvSpPr txBox="1"/>
          <p:nvPr/>
        </p:nvSpPr>
        <p:spPr>
          <a:xfrm>
            <a:off x="12551558" y="1728267"/>
            <a:ext cx="553998" cy="1296144"/>
          </a:xfrm>
          <a:prstGeom prst="rect">
            <a:avLst/>
          </a:prstGeom>
          <a:noFill/>
        </p:spPr>
        <p:txBody>
          <a:bodyPr vert="eaVert" wrap="square" rtlCol="0">
            <a:spAutoFit/>
          </a:bodyPr>
          <a:lstStyle/>
          <a:p>
            <a:r>
              <a:rPr lang="zh-CN" altLang="en-US" sz="2400" dirty="0" smtClean="0"/>
              <a:t>寂静岭</a:t>
            </a:r>
            <a:endParaRPr lang="zh-CN" altLang="en-US" sz="2400" dirty="0"/>
          </a:p>
        </p:txBody>
      </p:sp>
      <p:sp>
        <p:nvSpPr>
          <p:cNvPr id="19" name="TextBox 18"/>
          <p:cNvSpPr txBox="1"/>
          <p:nvPr/>
        </p:nvSpPr>
        <p:spPr>
          <a:xfrm>
            <a:off x="8663126" y="1584251"/>
            <a:ext cx="553998" cy="1728267"/>
          </a:xfrm>
          <a:prstGeom prst="rect">
            <a:avLst/>
          </a:prstGeom>
          <a:noFill/>
        </p:spPr>
        <p:txBody>
          <a:bodyPr vert="eaVert" wrap="square" rtlCol="0">
            <a:spAutoFit/>
          </a:bodyPr>
          <a:lstStyle/>
          <a:p>
            <a:r>
              <a:rPr lang="zh-CN" altLang="en-US" sz="2400" dirty="0" smtClean="0"/>
              <a:t>大话西游</a:t>
            </a:r>
            <a:endParaRPr lang="zh-CN" altLang="en-US" sz="2400" dirty="0"/>
          </a:p>
        </p:txBody>
      </p:sp>
      <p:sp>
        <p:nvSpPr>
          <p:cNvPr id="20" name="TextBox 19"/>
          <p:cNvSpPr txBox="1"/>
          <p:nvPr/>
        </p:nvSpPr>
        <p:spPr>
          <a:xfrm>
            <a:off x="9361140" y="1512243"/>
            <a:ext cx="553998" cy="1758466"/>
          </a:xfrm>
          <a:prstGeom prst="rect">
            <a:avLst/>
          </a:prstGeom>
          <a:noFill/>
        </p:spPr>
        <p:txBody>
          <a:bodyPr vert="eaVert" wrap="square" rtlCol="0">
            <a:spAutoFit/>
          </a:bodyPr>
          <a:lstStyle/>
          <a:p>
            <a:r>
              <a:rPr lang="zh-CN" altLang="en-US" sz="2400" dirty="0" smtClean="0"/>
              <a:t>八星报喜</a:t>
            </a:r>
            <a:endParaRPr lang="zh-CN" altLang="en-US" sz="2400" dirty="0"/>
          </a:p>
        </p:txBody>
      </p:sp>
      <p:graphicFrame>
        <p:nvGraphicFramePr>
          <p:cNvPr id="21" name="对象 20"/>
          <p:cNvGraphicFramePr>
            <a:graphicFrameLocks noChangeAspect="1"/>
          </p:cNvGraphicFramePr>
          <p:nvPr/>
        </p:nvGraphicFramePr>
        <p:xfrm>
          <a:off x="13238595" y="3600475"/>
          <a:ext cx="1163205" cy="720079"/>
        </p:xfrm>
        <a:graphic>
          <a:graphicData uri="http://schemas.openxmlformats.org/presentationml/2006/ole">
            <p:oleObj spid="_x0000_s67586" name="Equation" r:id="rId3" imgW="266400" imgH="164880" progId="Equation.DSMT4">
              <p:embed/>
            </p:oleObj>
          </a:graphicData>
        </a:graphic>
      </p:graphicFrame>
      <p:graphicFrame>
        <p:nvGraphicFramePr>
          <p:cNvPr id="22" name="对象 21"/>
          <p:cNvGraphicFramePr>
            <a:graphicFrameLocks noChangeAspect="1"/>
          </p:cNvGraphicFramePr>
          <p:nvPr/>
        </p:nvGraphicFramePr>
        <p:xfrm>
          <a:off x="3263900" y="6486525"/>
          <a:ext cx="9026525" cy="925513"/>
        </p:xfrm>
        <a:graphic>
          <a:graphicData uri="http://schemas.openxmlformats.org/presentationml/2006/ole">
            <p:oleObj spid="_x0000_s67587" name="Equation" r:id="rId4" imgW="2857320" imgH="253800" progId="Equation.DSMT4">
              <p:embed/>
            </p:oleObj>
          </a:graphicData>
        </a:graphic>
      </p:graphicFrame>
      <p:sp>
        <p:nvSpPr>
          <p:cNvPr id="23" name="矩形标注 22"/>
          <p:cNvSpPr/>
          <p:nvPr/>
        </p:nvSpPr>
        <p:spPr>
          <a:xfrm>
            <a:off x="4176564" y="8353003"/>
            <a:ext cx="2088232" cy="1008112"/>
          </a:xfrm>
          <a:prstGeom prst="wedgeRectCallout">
            <a:avLst>
              <a:gd name="adj1" fmla="val 42453"/>
              <a:gd name="adj2" fmla="val -157835"/>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chemeClr val="tx1"/>
                </a:solidFill>
              </a:rPr>
              <a:t>影片相对客观分数</a:t>
            </a:r>
          </a:p>
        </p:txBody>
      </p:sp>
      <p:sp>
        <p:nvSpPr>
          <p:cNvPr id="25" name="矩形标注 24"/>
          <p:cNvSpPr/>
          <p:nvPr/>
        </p:nvSpPr>
        <p:spPr>
          <a:xfrm>
            <a:off x="8353028" y="7992963"/>
            <a:ext cx="3384376" cy="1800200"/>
          </a:xfrm>
          <a:prstGeom prst="wedgeRectCallout">
            <a:avLst>
              <a:gd name="adj1" fmla="val 11214"/>
              <a:gd name="adj2" fmla="val -94804"/>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solidFill>
                  <a:schemeClr val="tx1"/>
                </a:solidFill>
              </a:rPr>
              <a:t>影片类型适应度得分得分</a:t>
            </a:r>
          </a:p>
        </p:txBody>
      </p:sp>
      <p:sp>
        <p:nvSpPr>
          <p:cNvPr id="38" name="矩形标注 37"/>
          <p:cNvSpPr/>
          <p:nvPr/>
        </p:nvSpPr>
        <p:spPr>
          <a:xfrm>
            <a:off x="4320580" y="5112643"/>
            <a:ext cx="3744416" cy="936104"/>
          </a:xfrm>
          <a:prstGeom prst="wedgeRectCallout">
            <a:avLst>
              <a:gd name="adj1" fmla="val -10482"/>
              <a:gd name="adj2" fmla="val -130440"/>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smtClean="0">
                <a:solidFill>
                  <a:srgbClr val="FF0000"/>
                </a:solidFill>
              </a:rPr>
              <a:t>各部分得分权重</a:t>
            </a:r>
          </a:p>
        </p:txBody>
      </p:sp>
      <p:sp>
        <p:nvSpPr>
          <p:cNvPr id="26" name="矩形标注 25"/>
          <p:cNvSpPr/>
          <p:nvPr/>
        </p:nvSpPr>
        <p:spPr>
          <a:xfrm>
            <a:off x="0" y="8857059"/>
            <a:ext cx="3096444" cy="1368152"/>
          </a:xfrm>
          <a:prstGeom prst="wedgeRectCallout">
            <a:avLst>
              <a:gd name="adj1" fmla="val 67879"/>
              <a:gd name="adj2" fmla="val -179417"/>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FF0000"/>
                </a:solidFill>
              </a:rPr>
              <a:t>计算魂飞魄散对</a:t>
            </a:r>
            <a:r>
              <a:rPr lang="en-US" altLang="zh-CN" sz="3200" b="1" dirty="0" smtClean="0">
                <a:solidFill>
                  <a:srgbClr val="FF0000"/>
                </a:solidFill>
              </a:rPr>
              <a:t>《</a:t>
            </a:r>
            <a:r>
              <a:rPr lang="zh-CN" altLang="en-US" sz="3200" b="1" dirty="0" smtClean="0">
                <a:solidFill>
                  <a:srgbClr val="FF0000"/>
                </a:solidFill>
              </a:rPr>
              <a:t>咒怨</a:t>
            </a:r>
            <a:r>
              <a:rPr lang="en-US" altLang="zh-CN" sz="3200" b="1" dirty="0" smtClean="0">
                <a:solidFill>
                  <a:srgbClr val="FF0000"/>
                </a:solidFill>
              </a:rPr>
              <a:t>》</a:t>
            </a:r>
            <a:r>
              <a:rPr lang="zh-CN" altLang="en-US" sz="3200" b="1" dirty="0" smtClean="0">
                <a:solidFill>
                  <a:srgbClr val="FF0000"/>
                </a:solidFill>
              </a:rPr>
              <a:t>的评分</a:t>
            </a:r>
          </a:p>
        </p:txBody>
      </p:sp>
      <p:sp>
        <p:nvSpPr>
          <p:cNvPr id="27" name="矩形 26"/>
          <p:cNvSpPr/>
          <p:nvPr/>
        </p:nvSpPr>
        <p:spPr>
          <a:xfrm>
            <a:off x="1728292" y="3816499"/>
            <a:ext cx="2160240"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endParaRPr>
          </a:p>
        </p:txBody>
      </p:sp>
      <p:sp>
        <p:nvSpPr>
          <p:cNvPr id="28" name="矩形 27"/>
          <p:cNvSpPr/>
          <p:nvPr/>
        </p:nvSpPr>
        <p:spPr>
          <a:xfrm>
            <a:off x="10873308" y="3312443"/>
            <a:ext cx="792088" cy="136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smtClean="0">
              <a:solidFill>
                <a:schemeClr val="tx1"/>
              </a:solidFill>
            </a:endParaRPr>
          </a:p>
        </p:txBody>
      </p:sp>
      <p:graphicFrame>
        <p:nvGraphicFramePr>
          <p:cNvPr id="30" name="内容占位符 29"/>
          <p:cNvGraphicFramePr>
            <a:graphicFrameLocks noGrp="1"/>
          </p:cNvGraphicFramePr>
          <p:nvPr>
            <p:ph idx="1"/>
          </p:nvPr>
        </p:nvGraphicFramePr>
        <p:xfrm>
          <a:off x="288132" y="1728267"/>
          <a:ext cx="3600400" cy="4320480"/>
        </p:xfrm>
        <a:graphic>
          <a:graphicData uri="http://schemas.openxmlformats.org/drawingml/2006/table">
            <a:tbl>
              <a:tblPr/>
              <a:tblGrid>
                <a:gridCol w="1368152"/>
                <a:gridCol w="1080120"/>
                <a:gridCol w="1152128"/>
              </a:tblGrid>
              <a:tr h="432048">
                <a:tc>
                  <a:txBody>
                    <a:bodyPr/>
                    <a:lstStyle/>
                    <a:p>
                      <a:pPr algn="l" fontAlgn="ctr"/>
                      <a:r>
                        <a:rPr lang="zh-CN" altLang="en-US" sz="2400" b="0" i="0" u="none" strike="noStrike" dirty="0">
                          <a:solidFill>
                            <a:srgbClr val="000000"/>
                          </a:solidFill>
                          <a:latin typeface="宋体"/>
                        </a:rPr>
                        <a:t>至尊宝</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0.34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0.23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小小宝</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0.32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0.34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流氓兔</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0.31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0.32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霹*雳</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0.32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0.35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中原不败</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0.31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0.31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魂飞魄散</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0.32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-0.33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荒村少年</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0.30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-0.27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憨豆豆</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0.31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-0.31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怪大叔</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0.32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-0.34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2048">
                <a:tc>
                  <a:txBody>
                    <a:bodyPr/>
                    <a:lstStyle/>
                    <a:p>
                      <a:pPr algn="l" fontAlgn="ctr"/>
                      <a:r>
                        <a:rPr lang="zh-CN" altLang="en-US" sz="2400" b="0" i="0" u="none" strike="noStrike">
                          <a:solidFill>
                            <a:srgbClr val="000000"/>
                          </a:solidFill>
                          <a:latin typeface="宋体"/>
                        </a:rPr>
                        <a:t>美味僵尸</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0.30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2400" b="0" i="0" u="none" strike="noStrike" dirty="0">
                          <a:solidFill>
                            <a:srgbClr val="000000"/>
                          </a:solidFill>
                          <a:latin typeface="宋体"/>
                        </a:rPr>
                        <a:t>-0.34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31" name="表格 30"/>
          <p:cNvGraphicFramePr>
            <a:graphicFrameLocks noGrp="1"/>
          </p:cNvGraphicFramePr>
          <p:nvPr/>
        </p:nvGraphicFramePr>
        <p:xfrm>
          <a:off x="7128894" y="3312443"/>
          <a:ext cx="5976662" cy="1296144"/>
        </p:xfrm>
        <a:graphic>
          <a:graphicData uri="http://schemas.openxmlformats.org/drawingml/2006/table">
            <a:tbl>
              <a:tblPr/>
              <a:tblGrid>
                <a:gridCol w="648072"/>
                <a:gridCol w="792088"/>
                <a:gridCol w="792088"/>
                <a:gridCol w="576064"/>
                <a:gridCol w="947377"/>
                <a:gridCol w="786074"/>
                <a:gridCol w="698733"/>
                <a:gridCol w="736166"/>
              </a:tblGrid>
              <a:tr h="648072">
                <a:tc>
                  <a:txBody>
                    <a:bodyPr/>
                    <a:lstStyle/>
                    <a:p>
                      <a:pPr algn="ctr" fontAlgn="ctr"/>
                      <a:r>
                        <a:rPr lang="en-US" altLang="zh-CN" sz="2000" b="0" i="0" u="none" strike="noStrike" dirty="0">
                          <a:solidFill>
                            <a:srgbClr val="000000"/>
                          </a:solidFill>
                          <a:latin typeface="宋体"/>
                        </a:rPr>
                        <a:t>0.34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0.33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0.40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0.33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0.35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0.37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0.34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0.36 </a:t>
                      </a:r>
                    </a:p>
                  </a:txBody>
                  <a:tcPr marL="9525" marR="9525" marT="9525" marB="0" anchor="ctr">
                    <a:lnL>
                      <a:noFill/>
                    </a:lnL>
                    <a:lnR>
                      <a:noFill/>
                    </a:lnR>
                    <a:lnT>
                      <a:noFill/>
                    </a:lnT>
                    <a:lnB>
                      <a:noFill/>
                    </a:lnB>
                  </a:tcPr>
                </a:tc>
              </a:tr>
              <a:tr h="648072">
                <a:tc>
                  <a:txBody>
                    <a:bodyPr/>
                    <a:lstStyle/>
                    <a:p>
                      <a:pPr algn="ctr" fontAlgn="ctr"/>
                      <a:r>
                        <a:rPr lang="en-US" altLang="zh-CN" sz="2000" b="0" i="0" u="none" strike="noStrike" dirty="0">
                          <a:solidFill>
                            <a:srgbClr val="000000"/>
                          </a:solidFill>
                          <a:latin typeface="宋体"/>
                        </a:rPr>
                        <a:t>0.39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0.34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0.29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0.40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-0.31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-0.37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-0.34 </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0000"/>
                          </a:solidFill>
                          <a:latin typeface="宋体"/>
                        </a:rPr>
                        <a:t>-0.37 </a:t>
                      </a:r>
                    </a:p>
                  </a:txBody>
                  <a:tcPr marL="9525" marR="9525" marT="9525" marB="0" anchor="ctr">
                    <a:lnL>
                      <a:noFill/>
                    </a:lnL>
                    <a:lnR>
                      <a:noFill/>
                    </a:lnR>
                    <a:lnT>
                      <a:noFill/>
                    </a:lnT>
                    <a:lnB>
                      <a:noFill/>
                    </a:lnB>
                  </a:tcPr>
                </a:tc>
              </a:tr>
            </a:tbl>
          </a:graphicData>
        </a:graphic>
      </p:graphicFrame>
      <p:sp>
        <p:nvSpPr>
          <p:cNvPr id="32" name="TextBox 31"/>
          <p:cNvSpPr txBox="1"/>
          <p:nvPr/>
        </p:nvSpPr>
        <p:spPr>
          <a:xfrm>
            <a:off x="11039390" y="2160315"/>
            <a:ext cx="553998" cy="1008112"/>
          </a:xfrm>
          <a:prstGeom prst="rect">
            <a:avLst/>
          </a:prstGeom>
          <a:noFill/>
        </p:spPr>
        <p:txBody>
          <a:bodyPr vert="eaVert" wrap="square" rtlCol="0">
            <a:spAutoFit/>
          </a:bodyPr>
          <a:lstStyle/>
          <a:p>
            <a:r>
              <a:rPr lang="zh-CN" altLang="en-US" sz="2400" dirty="0" smtClean="0"/>
              <a:t>咒怨</a:t>
            </a:r>
            <a:endParaRPr lang="zh-CN" altLang="en-US" sz="2400" dirty="0"/>
          </a:p>
        </p:txBody>
      </p:sp>
      <p:sp>
        <p:nvSpPr>
          <p:cNvPr id="33" name="TextBox 32"/>
          <p:cNvSpPr txBox="1"/>
          <p:nvPr/>
        </p:nvSpPr>
        <p:spPr>
          <a:xfrm>
            <a:off x="11831478" y="1440235"/>
            <a:ext cx="553998" cy="1944216"/>
          </a:xfrm>
          <a:prstGeom prst="rect">
            <a:avLst/>
          </a:prstGeom>
          <a:noFill/>
        </p:spPr>
        <p:txBody>
          <a:bodyPr vert="eaVert" wrap="square" rtlCol="0">
            <a:spAutoFit/>
          </a:bodyPr>
          <a:lstStyle/>
          <a:p>
            <a:r>
              <a:rPr lang="zh-CN" altLang="en-US" sz="2400" dirty="0" smtClean="0"/>
              <a:t>林中小屋</a:t>
            </a:r>
            <a:endParaRPr lang="zh-CN" alt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091" y="432556"/>
            <a:ext cx="12817513" cy="1655752"/>
          </a:xfrm>
        </p:spPr>
        <p:txBody>
          <a:bodyPr/>
          <a:lstStyle/>
          <a:p>
            <a:r>
              <a:rPr lang="en-US" altLang="zh-CN" dirty="0" smtClean="0"/>
              <a:t>SVD</a:t>
            </a:r>
            <a:r>
              <a:rPr lang="zh-CN" altLang="en-US" dirty="0" smtClean="0"/>
              <a:t>结果简要测评</a:t>
            </a:r>
            <a:endParaRPr lang="zh-CN" altLang="en-US" dirty="0"/>
          </a:p>
        </p:txBody>
      </p:sp>
      <p:sp>
        <p:nvSpPr>
          <p:cNvPr id="3" name="内容占位符 2"/>
          <p:cNvSpPr>
            <a:spLocks noGrp="1"/>
          </p:cNvSpPr>
          <p:nvPr>
            <p:ph idx="1"/>
          </p:nvPr>
        </p:nvSpPr>
        <p:spPr>
          <a:xfrm>
            <a:off x="720090" y="2160315"/>
            <a:ext cx="13033537" cy="7488396"/>
          </a:xfrm>
        </p:spPr>
        <p:txBody>
          <a:bodyPr/>
          <a:lstStyle/>
          <a:p>
            <a:r>
              <a:rPr lang="zh-CN" altLang="en-US" dirty="0" smtClean="0"/>
              <a:t>至尊宝的观影历史显示其对喜剧类的电影评分较高，对恐怖电影普遍评分较低，因此可以推测他应该是</a:t>
            </a:r>
            <a:r>
              <a:rPr lang="zh-CN" altLang="en-US" b="1" dirty="0" smtClean="0">
                <a:solidFill>
                  <a:srgbClr val="FF0000"/>
                </a:solidFill>
              </a:rPr>
              <a:t>不喜欢</a:t>
            </a:r>
            <a:r>
              <a:rPr lang="zh-CN" altLang="en-US" dirty="0" smtClean="0"/>
              <a:t>看</a:t>
            </a:r>
            <a:r>
              <a:rPr lang="en-US" altLang="zh-CN" dirty="0" smtClean="0"/>
              <a:t>《</a:t>
            </a:r>
            <a:r>
              <a:rPr lang="zh-CN" altLang="en-US" dirty="0" smtClean="0"/>
              <a:t>寂静岭</a:t>
            </a:r>
            <a:r>
              <a:rPr lang="en-US" altLang="zh-CN" dirty="0" smtClean="0"/>
              <a:t>》</a:t>
            </a:r>
            <a:r>
              <a:rPr lang="zh-CN" altLang="en-US" dirty="0" smtClean="0"/>
              <a:t>的，模型给出的打分为</a:t>
            </a:r>
            <a:r>
              <a:rPr lang="en-US" altLang="zh-CN" b="1" dirty="0" smtClean="0">
                <a:solidFill>
                  <a:srgbClr val="FF0000"/>
                </a:solidFill>
              </a:rPr>
              <a:t>2.6</a:t>
            </a:r>
            <a:r>
              <a:rPr lang="zh-CN" altLang="en-US" dirty="0" smtClean="0"/>
              <a:t>，与实际情况是相符的。</a:t>
            </a:r>
            <a:endParaRPr lang="en-US" altLang="zh-CN" dirty="0" smtClean="0"/>
          </a:p>
          <a:p>
            <a:r>
              <a:rPr lang="zh-CN" altLang="en-US" dirty="0" smtClean="0"/>
              <a:t>魂飞魄散的观影历史显示其对恐怖类的电影评分较高，对喜剧电影普遍评分较低，因此可以推测他应该是很</a:t>
            </a:r>
            <a:r>
              <a:rPr lang="zh-CN" altLang="en-US" b="1" dirty="0" smtClean="0">
                <a:solidFill>
                  <a:srgbClr val="FF0000"/>
                </a:solidFill>
              </a:rPr>
              <a:t>喜欢</a:t>
            </a:r>
            <a:r>
              <a:rPr lang="zh-CN" altLang="en-US" dirty="0" smtClean="0"/>
              <a:t>看</a:t>
            </a:r>
            <a:r>
              <a:rPr lang="en-US" altLang="zh-CN" dirty="0" smtClean="0"/>
              <a:t>《</a:t>
            </a:r>
            <a:r>
              <a:rPr lang="zh-CN" altLang="en-US" dirty="0" smtClean="0"/>
              <a:t>寂静岭</a:t>
            </a:r>
            <a:r>
              <a:rPr lang="en-US" altLang="zh-CN" dirty="0" smtClean="0"/>
              <a:t>》</a:t>
            </a:r>
            <a:r>
              <a:rPr lang="zh-CN" altLang="en-US" dirty="0" smtClean="0"/>
              <a:t>的，模型给出的打分为</a:t>
            </a:r>
            <a:r>
              <a:rPr lang="en-US" altLang="zh-CN" b="1" dirty="0" smtClean="0">
                <a:solidFill>
                  <a:srgbClr val="FF0000"/>
                </a:solidFill>
              </a:rPr>
              <a:t>4.9</a:t>
            </a:r>
            <a:r>
              <a:rPr lang="zh-CN" altLang="en-US" dirty="0" smtClean="0"/>
              <a:t>，与实际情况是相符的。</a:t>
            </a:r>
          </a:p>
          <a:p>
            <a:endParaRPr lang="zh-CN" altLang="en-US" dirty="0"/>
          </a:p>
        </p:txBody>
      </p:sp>
      <p:graphicFrame>
        <p:nvGraphicFramePr>
          <p:cNvPr id="5" name="表格 4"/>
          <p:cNvGraphicFramePr>
            <a:graphicFrameLocks noGrp="1"/>
          </p:cNvGraphicFramePr>
          <p:nvPr/>
        </p:nvGraphicFramePr>
        <p:xfrm>
          <a:off x="864196" y="5832723"/>
          <a:ext cx="13105462" cy="3240361"/>
        </p:xfrm>
        <a:graphic>
          <a:graphicData uri="http://schemas.openxmlformats.org/drawingml/2006/table">
            <a:tbl>
              <a:tblPr/>
              <a:tblGrid>
                <a:gridCol w="1408464"/>
                <a:gridCol w="1664110"/>
                <a:gridCol w="1254111"/>
                <a:gridCol w="1254111"/>
                <a:gridCol w="1254111"/>
                <a:gridCol w="1254111"/>
                <a:gridCol w="1254111"/>
                <a:gridCol w="1254111"/>
                <a:gridCol w="1254111"/>
                <a:gridCol w="1254111"/>
              </a:tblGrid>
              <a:tr h="1089010">
                <a:tc>
                  <a:txBody>
                    <a:bodyPr/>
                    <a:lstStyle/>
                    <a:p>
                      <a:pPr algn="ctr" fontAlgn="ctr"/>
                      <a:r>
                        <a:rPr lang="zh-CN" altLang="en-US" sz="2800" b="0" i="0" u="none" strike="noStrike" dirty="0">
                          <a:solidFill>
                            <a:srgbClr val="000000"/>
                          </a:solidFill>
                          <a:latin typeface="宋体"/>
                        </a:rPr>
                        <a:t>偏好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2800" b="0" i="0" u="none" strike="noStrike" dirty="0">
                          <a:solidFill>
                            <a:srgbClr val="000000"/>
                          </a:solidFill>
                          <a:latin typeface="宋体"/>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zh-CN" altLang="en-US" sz="2800" b="0" i="0" u="none" strike="noStrike">
                          <a:solidFill>
                            <a:srgbClr val="000000"/>
                          </a:solidFill>
                          <a:latin typeface="宋体"/>
                        </a:rPr>
                        <a:t>宿醉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dirty="0">
                          <a:solidFill>
                            <a:srgbClr val="000000"/>
                          </a:solidFill>
                          <a:latin typeface="宋体"/>
                        </a:rPr>
                        <a:t>东成西就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大话西游</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八星报喜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dirty="0">
                          <a:solidFill>
                            <a:srgbClr val="000000"/>
                          </a:solidFill>
                          <a:latin typeface="宋体"/>
                        </a:rPr>
                        <a:t>午夜凶铃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咒怨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林中小屋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CN" altLang="en-US" sz="2800" b="0" i="0" u="none" strike="noStrike">
                          <a:solidFill>
                            <a:srgbClr val="000000"/>
                          </a:solidFill>
                          <a:latin typeface="宋体"/>
                        </a:rPr>
                        <a:t>寂静岭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062341">
                <a:tc>
                  <a:txBody>
                    <a:bodyPr/>
                    <a:lstStyle/>
                    <a:p>
                      <a:pPr algn="ctr" fontAlgn="ctr"/>
                      <a:r>
                        <a:rPr lang="zh-CN" altLang="en-US" sz="2800" b="1" i="0" u="none" strike="noStrike">
                          <a:solidFill>
                            <a:srgbClr val="000000"/>
                          </a:solidFill>
                          <a:latin typeface="宋体"/>
                        </a:rPr>
                        <a:t>喜剧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至尊宝</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smtClean="0">
                          <a:solidFill>
                            <a:srgbClr val="000000"/>
                          </a:solidFill>
                          <a:latin typeface="宋体"/>
                        </a:rPr>
                        <a:t>2.6</a:t>
                      </a:r>
                      <a:endParaRPr lang="en-US" altLang="zh-CN" sz="28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089010">
                <a:tc>
                  <a:txBody>
                    <a:bodyPr/>
                    <a:lstStyle/>
                    <a:p>
                      <a:pPr algn="ctr" fontAlgn="ctr"/>
                      <a:r>
                        <a:rPr lang="zh-CN" altLang="en-US" sz="2800" b="1" i="0" u="none" strike="noStrike" dirty="0">
                          <a:solidFill>
                            <a:srgbClr val="000000"/>
                          </a:solidFill>
                          <a:latin typeface="宋体"/>
                        </a:rPr>
                        <a:t>恐怖</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zh-CN" altLang="en-US" sz="2800" b="0" i="0" u="none" strike="noStrike">
                          <a:solidFill>
                            <a:srgbClr val="000000"/>
                          </a:solidFill>
                          <a:latin typeface="宋体"/>
                        </a:rPr>
                        <a:t>魂飞魄散</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altLang="zh-CN" sz="2800" b="0"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smtClean="0">
                          <a:solidFill>
                            <a:srgbClr val="000000"/>
                          </a:solidFill>
                          <a:latin typeface="宋体"/>
                        </a:rPr>
                        <a:t>4.9</a:t>
                      </a:r>
                      <a:endParaRPr lang="en-US" altLang="zh-CN" sz="2800" b="0"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04131"/>
            <a:ext cx="4104556" cy="1224136"/>
          </a:xfrm>
        </p:spPr>
        <p:txBody>
          <a:bodyPr lIns="130494" tIns="65247" rIns="130494" bIns="65247"/>
          <a:lstStyle/>
          <a:p>
            <a:r>
              <a:rPr lang="zh-CN" altLang="en-US" dirty="0" smtClean="0"/>
              <a:t>数据示例</a:t>
            </a:r>
            <a:r>
              <a:rPr lang="en-US" altLang="zh-CN" dirty="0" smtClean="0"/>
              <a:t>2</a:t>
            </a:r>
            <a:endParaRPr lang="zh-CN" altLang="en-US" dirty="0"/>
          </a:p>
        </p:txBody>
      </p:sp>
      <p:graphicFrame>
        <p:nvGraphicFramePr>
          <p:cNvPr id="4" name="表格 3"/>
          <p:cNvGraphicFramePr>
            <a:graphicFrameLocks noGrp="1"/>
          </p:cNvGraphicFramePr>
          <p:nvPr/>
        </p:nvGraphicFramePr>
        <p:xfrm>
          <a:off x="509556" y="2565360"/>
          <a:ext cx="11908314" cy="7240190"/>
        </p:xfrm>
        <a:graphic>
          <a:graphicData uri="http://schemas.openxmlformats.org/drawingml/2006/table">
            <a:tbl>
              <a:tblPr/>
              <a:tblGrid>
                <a:gridCol w="1494984"/>
                <a:gridCol w="1041333"/>
                <a:gridCol w="1041333"/>
                <a:gridCol w="1041333"/>
                <a:gridCol w="1041333"/>
                <a:gridCol w="1041333"/>
                <a:gridCol w="1041333"/>
                <a:gridCol w="1041333"/>
                <a:gridCol w="1041333"/>
                <a:gridCol w="1041333"/>
                <a:gridCol w="1041333"/>
              </a:tblGrid>
              <a:tr h="878340">
                <a:tc>
                  <a:txBody>
                    <a:bodyPr/>
                    <a:lstStyle/>
                    <a:p>
                      <a:pPr algn="ctr" fontAlgn="ctr"/>
                      <a:r>
                        <a:rPr lang="zh-CN" altLang="en-US" sz="2800" b="0" i="0" u="none" strike="noStrike" dirty="0">
                          <a:solidFill>
                            <a:srgbClr val="000000"/>
                          </a:solidFill>
                          <a:latin typeface="宋体"/>
                        </a:rPr>
                        <a:t>　</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latin typeface="宋体"/>
                        </a:rPr>
                        <a:t>movie1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latin typeface="宋体"/>
                        </a:rPr>
                        <a:t>movie2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latin typeface="宋体"/>
                        </a:rPr>
                        <a:t>movie3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latin typeface="宋体"/>
                        </a:rPr>
                        <a:t>movie4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latin typeface="宋体"/>
                        </a:rPr>
                        <a:t>movie5</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latin typeface="宋体"/>
                        </a:rPr>
                        <a:t>movie6</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latin typeface="宋体"/>
                        </a:rPr>
                        <a:t>movie7</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latin typeface="宋体"/>
                        </a:rPr>
                        <a:t>movie8</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latin typeface="宋体"/>
                        </a:rPr>
                        <a:t>movie9</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800" b="1" i="0" u="none" strike="noStrike" dirty="0">
                          <a:solidFill>
                            <a:srgbClr val="000000"/>
                          </a:solidFill>
                          <a:latin typeface="宋体"/>
                        </a:rPr>
                        <a:t>movie10</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6185">
                <a:tc>
                  <a:txBody>
                    <a:bodyPr/>
                    <a:lstStyle/>
                    <a:p>
                      <a:pPr algn="ctr" fontAlgn="ctr"/>
                      <a:r>
                        <a:rPr lang="en-US" sz="2800" b="1" i="0" u="none" strike="noStrike" dirty="0">
                          <a:solidFill>
                            <a:srgbClr val="000000"/>
                          </a:solidFill>
                          <a:latin typeface="宋体"/>
                        </a:rPr>
                        <a:t>user1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dirty="0">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6185">
                <a:tc>
                  <a:txBody>
                    <a:bodyPr/>
                    <a:lstStyle/>
                    <a:p>
                      <a:pPr algn="ctr" fontAlgn="ctr"/>
                      <a:r>
                        <a:rPr lang="en-US" sz="2800" b="1" i="0" u="none" strike="noStrike" dirty="0">
                          <a:solidFill>
                            <a:srgbClr val="000000"/>
                          </a:solidFill>
                          <a:latin typeface="宋体"/>
                        </a:rPr>
                        <a:t>user2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6185">
                <a:tc>
                  <a:txBody>
                    <a:bodyPr/>
                    <a:lstStyle/>
                    <a:p>
                      <a:pPr algn="ctr" fontAlgn="ctr"/>
                      <a:r>
                        <a:rPr lang="en-US" sz="2800" b="1" i="0" u="none" strike="noStrike">
                          <a:solidFill>
                            <a:srgbClr val="000000"/>
                          </a:solidFill>
                          <a:latin typeface="宋体"/>
                        </a:rPr>
                        <a:t>user3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6185">
                <a:tc>
                  <a:txBody>
                    <a:bodyPr/>
                    <a:lstStyle/>
                    <a:p>
                      <a:pPr algn="ctr" fontAlgn="ctr"/>
                      <a:r>
                        <a:rPr lang="en-US" sz="2800" b="1" i="0" u="none" strike="noStrike" dirty="0">
                          <a:solidFill>
                            <a:srgbClr val="000000"/>
                          </a:solidFill>
                          <a:latin typeface="宋体"/>
                        </a:rPr>
                        <a:t>user4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6185">
                <a:tc>
                  <a:txBody>
                    <a:bodyPr/>
                    <a:lstStyle/>
                    <a:p>
                      <a:pPr algn="ctr" fontAlgn="ctr"/>
                      <a:r>
                        <a:rPr lang="en-US" sz="2800" b="1" i="0" u="none" strike="noStrike" dirty="0">
                          <a:solidFill>
                            <a:srgbClr val="000000"/>
                          </a:solidFill>
                          <a:latin typeface="宋体"/>
                        </a:rPr>
                        <a:t>user5</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636185">
                <a:tc>
                  <a:txBody>
                    <a:bodyPr/>
                    <a:lstStyle/>
                    <a:p>
                      <a:pPr algn="ctr" fontAlgn="ctr"/>
                      <a:r>
                        <a:rPr lang="en-US" sz="2800" b="1" i="0" u="none" strike="noStrike" dirty="0">
                          <a:solidFill>
                            <a:srgbClr val="000000"/>
                          </a:solidFill>
                          <a:latin typeface="宋体"/>
                        </a:rPr>
                        <a:t>user6</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636185">
                <a:tc>
                  <a:txBody>
                    <a:bodyPr/>
                    <a:lstStyle/>
                    <a:p>
                      <a:pPr algn="ctr" fontAlgn="ctr"/>
                      <a:r>
                        <a:rPr lang="en-US" sz="2800" b="1" i="0" u="none" strike="noStrike">
                          <a:solidFill>
                            <a:srgbClr val="000000"/>
                          </a:solidFill>
                          <a:latin typeface="宋体"/>
                        </a:rPr>
                        <a:t>user7</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6185">
                <a:tc>
                  <a:txBody>
                    <a:bodyPr/>
                    <a:lstStyle/>
                    <a:p>
                      <a:pPr algn="ctr" fontAlgn="ctr"/>
                      <a:r>
                        <a:rPr lang="en-US" sz="2800" b="1" i="0" u="none" strike="noStrike" dirty="0">
                          <a:solidFill>
                            <a:srgbClr val="000000"/>
                          </a:solidFill>
                          <a:latin typeface="宋体"/>
                        </a:rPr>
                        <a:t>user8</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36185">
                <a:tc>
                  <a:txBody>
                    <a:bodyPr/>
                    <a:lstStyle/>
                    <a:p>
                      <a:pPr algn="ctr" fontAlgn="ctr"/>
                      <a:r>
                        <a:rPr lang="en-US" sz="2800" b="1" i="0" u="none" strike="noStrike" dirty="0">
                          <a:solidFill>
                            <a:srgbClr val="000000"/>
                          </a:solidFill>
                          <a:latin typeface="宋体"/>
                        </a:rPr>
                        <a:t>user9</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636185">
                <a:tc>
                  <a:txBody>
                    <a:bodyPr/>
                    <a:lstStyle/>
                    <a:p>
                      <a:pPr algn="ctr" fontAlgn="ctr"/>
                      <a:r>
                        <a:rPr lang="en-US" sz="2800" b="1" i="0" u="none" strike="noStrike" dirty="0">
                          <a:solidFill>
                            <a:srgbClr val="000000"/>
                          </a:solidFill>
                          <a:latin typeface="宋体"/>
                        </a:rPr>
                        <a:t>user10</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4</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1</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a:solidFill>
                            <a:srgbClr val="000000"/>
                          </a:solidFill>
                          <a:latin typeface="宋体"/>
                        </a:rPr>
                        <a:t>2</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800" b="0" i="0" u="none" strike="noStrike" dirty="0">
                          <a:solidFill>
                            <a:srgbClr val="000000"/>
                          </a:solidFill>
                          <a:latin typeface="宋体"/>
                        </a:rPr>
                        <a:t>3</a:t>
                      </a:r>
                    </a:p>
                  </a:txBody>
                  <a:tcPr marL="14232" marR="14232" marT="142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圆角矩形标注 4"/>
          <p:cNvSpPr/>
          <p:nvPr/>
        </p:nvSpPr>
        <p:spPr>
          <a:xfrm>
            <a:off x="4248572" y="360115"/>
            <a:ext cx="4196267" cy="1474364"/>
          </a:xfrm>
          <a:prstGeom prst="wedgeRoundRectCallout">
            <a:avLst>
              <a:gd name="adj1" fmla="val 42184"/>
              <a:gd name="adj2" fmla="val 176265"/>
              <a:gd name="adj3" fmla="val 16667"/>
            </a:avLst>
          </a:prstGeom>
        </p:spPr>
        <p:style>
          <a:lnRef idx="1">
            <a:schemeClr val="accent1"/>
          </a:lnRef>
          <a:fillRef idx="2">
            <a:schemeClr val="accent1"/>
          </a:fillRef>
          <a:effectRef idx="1">
            <a:schemeClr val="accent1"/>
          </a:effectRef>
          <a:fontRef idx="minor">
            <a:schemeClr val="dk1"/>
          </a:fontRef>
        </p:style>
        <p:txBody>
          <a:bodyPr lIns="130494" tIns="65247" rIns="130494" bIns="65247" rtlCol="0" anchor="ctr"/>
          <a:lstStyle/>
          <a:p>
            <a:pPr algn="ctr"/>
            <a:r>
              <a:rPr lang="zh-CN" altLang="en-US" dirty="0" smtClean="0"/>
              <a:t>黄色数据点代表</a:t>
            </a:r>
            <a:r>
              <a:rPr lang="en-US" altLang="zh-CN" dirty="0" smtClean="0"/>
              <a:t>probe</a:t>
            </a:r>
            <a:r>
              <a:rPr lang="zh-CN" altLang="en-US" dirty="0" smtClean="0"/>
              <a:t>数据集，用于参赛选手自己做测试用</a:t>
            </a:r>
            <a:endParaRPr lang="zh-CN" altLang="en-US" dirty="0"/>
          </a:p>
        </p:txBody>
      </p:sp>
      <p:sp>
        <p:nvSpPr>
          <p:cNvPr id="9" name="圆角矩形标注 8"/>
          <p:cNvSpPr/>
          <p:nvPr/>
        </p:nvSpPr>
        <p:spPr>
          <a:xfrm>
            <a:off x="9015502" y="297108"/>
            <a:ext cx="4082853" cy="1474364"/>
          </a:xfrm>
          <a:prstGeom prst="wedgeRoundRectCallout">
            <a:avLst>
              <a:gd name="adj1" fmla="val -29300"/>
              <a:gd name="adj2" fmla="val 170090"/>
              <a:gd name="adj3" fmla="val 16667"/>
            </a:avLst>
          </a:prstGeom>
        </p:spPr>
        <p:style>
          <a:lnRef idx="1">
            <a:schemeClr val="accent1"/>
          </a:lnRef>
          <a:fillRef idx="2">
            <a:schemeClr val="accent1"/>
          </a:fillRef>
          <a:effectRef idx="1">
            <a:schemeClr val="accent1"/>
          </a:effectRef>
          <a:fontRef idx="minor">
            <a:schemeClr val="dk1"/>
          </a:fontRef>
        </p:style>
        <p:txBody>
          <a:bodyPr lIns="130494" tIns="65247" rIns="130494" bIns="65247" rtlCol="0" anchor="ctr"/>
          <a:lstStyle/>
          <a:p>
            <a:pPr algn="ctr"/>
            <a:r>
              <a:rPr lang="zh-CN" altLang="en-US" dirty="0" smtClean="0"/>
              <a:t>蓝色数据点代表最终的测试数据，对参赛的人来说是隐藏的</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180" y="0"/>
            <a:ext cx="12961620" cy="1800225"/>
          </a:xfrm>
        </p:spPr>
        <p:txBody>
          <a:bodyPr/>
          <a:lstStyle/>
          <a:p>
            <a:r>
              <a:rPr lang="zh-CN" altLang="en-US" dirty="0" smtClean="0"/>
              <a:t>矩阵运算（</a:t>
            </a:r>
            <a:r>
              <a:rPr lang="en-US" altLang="zh-CN" dirty="0" smtClean="0"/>
              <a:t>1</a:t>
            </a:r>
            <a:r>
              <a:rPr lang="zh-CN" altLang="en-US" dirty="0" smtClean="0"/>
              <a:t>）</a:t>
            </a:r>
            <a:endParaRPr lang="zh-CN" altLang="en-US" dirty="0"/>
          </a:p>
        </p:txBody>
      </p:sp>
      <p:graphicFrame>
        <p:nvGraphicFramePr>
          <p:cNvPr id="4" name="内容占位符 3"/>
          <p:cNvGraphicFramePr>
            <a:graphicFrameLocks noChangeAspect="1"/>
          </p:cNvGraphicFramePr>
          <p:nvPr>
            <p:ph idx="1"/>
          </p:nvPr>
        </p:nvGraphicFramePr>
        <p:xfrm>
          <a:off x="1440260" y="1512243"/>
          <a:ext cx="12111746" cy="8651240"/>
        </p:xfrm>
        <a:graphic>
          <a:graphicData uri="http://schemas.openxmlformats.org/presentationml/2006/ole">
            <p:oleObj spid="_x0000_s68610" name="Equation" r:id="rId3" imgW="3911400" imgH="279396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0180" y="0"/>
            <a:ext cx="12961620" cy="1800225"/>
          </a:xfrm>
        </p:spPr>
        <p:txBody>
          <a:bodyPr/>
          <a:lstStyle/>
          <a:p>
            <a:r>
              <a:rPr lang="zh-CN" altLang="en-US" dirty="0" smtClean="0"/>
              <a:t>矩阵运算（</a:t>
            </a:r>
            <a:r>
              <a:rPr lang="en-US" altLang="zh-CN" dirty="0" smtClean="0"/>
              <a:t>2</a:t>
            </a:r>
            <a:r>
              <a:rPr lang="zh-CN" altLang="en-US" dirty="0" smtClean="0"/>
              <a:t>）</a:t>
            </a:r>
            <a:endParaRPr lang="zh-CN" altLang="en-US" dirty="0"/>
          </a:p>
        </p:txBody>
      </p:sp>
      <p:sp>
        <p:nvSpPr>
          <p:cNvPr id="4" name="矩形 3"/>
          <p:cNvSpPr/>
          <p:nvPr/>
        </p:nvSpPr>
        <p:spPr>
          <a:xfrm>
            <a:off x="7200900" y="4824611"/>
            <a:ext cx="1368152" cy="3816424"/>
          </a:xfrm>
          <a:prstGeom prst="rect">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m×n</a:t>
            </a:r>
            <a:endParaRPr lang="zh-CN" altLang="en-US" sz="3600" dirty="0" smtClean="0">
              <a:solidFill>
                <a:schemeClr val="tx1"/>
              </a:solidFill>
            </a:endParaRPr>
          </a:p>
        </p:txBody>
      </p:sp>
      <p:sp>
        <p:nvSpPr>
          <p:cNvPr id="5" name="矩形 4"/>
          <p:cNvSpPr/>
          <p:nvPr/>
        </p:nvSpPr>
        <p:spPr>
          <a:xfrm>
            <a:off x="1728292" y="6120755"/>
            <a:ext cx="4824536" cy="1224136"/>
          </a:xfrm>
          <a:prstGeom prst="rect">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n×m</a:t>
            </a:r>
            <a:endParaRPr lang="zh-CN" altLang="en-US" sz="3600" dirty="0" smtClean="0">
              <a:solidFill>
                <a:schemeClr val="tx1"/>
              </a:solidFill>
            </a:endParaRPr>
          </a:p>
        </p:txBody>
      </p:sp>
      <p:sp>
        <p:nvSpPr>
          <p:cNvPr id="6" name="矩形 5"/>
          <p:cNvSpPr/>
          <p:nvPr/>
        </p:nvSpPr>
        <p:spPr>
          <a:xfrm>
            <a:off x="10297244" y="1512243"/>
            <a:ext cx="3672408" cy="367240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m×m</a:t>
            </a:r>
            <a:endParaRPr lang="zh-CN" altLang="en-US" sz="3600" dirty="0" smtClean="0">
              <a:solidFill>
                <a:schemeClr val="tx1"/>
              </a:solidFill>
            </a:endParaRPr>
          </a:p>
        </p:txBody>
      </p:sp>
      <p:graphicFrame>
        <p:nvGraphicFramePr>
          <p:cNvPr id="8" name="内容占位符 7"/>
          <p:cNvGraphicFramePr>
            <a:graphicFrameLocks noChangeAspect="1"/>
          </p:cNvGraphicFramePr>
          <p:nvPr>
            <p:ph idx="1"/>
          </p:nvPr>
        </p:nvGraphicFramePr>
        <p:xfrm>
          <a:off x="3528492" y="3024411"/>
          <a:ext cx="583413" cy="648072"/>
        </p:xfrm>
        <a:graphic>
          <a:graphicData uri="http://schemas.openxmlformats.org/presentationml/2006/ole">
            <p:oleObj spid="_x0000_s69634" name="Equation" r:id="rId3" imgW="114120" imgH="126720" progId="Equation.DSMT4">
              <p:embed/>
            </p:oleObj>
          </a:graphicData>
        </a:graphic>
      </p:graphicFrame>
      <p:graphicFrame>
        <p:nvGraphicFramePr>
          <p:cNvPr id="9" name="对象 8"/>
          <p:cNvGraphicFramePr>
            <a:graphicFrameLocks noChangeAspect="1"/>
          </p:cNvGraphicFramePr>
          <p:nvPr/>
        </p:nvGraphicFramePr>
        <p:xfrm>
          <a:off x="9073108" y="2880395"/>
          <a:ext cx="1063176" cy="1152127"/>
        </p:xfrm>
        <a:graphic>
          <a:graphicData uri="http://schemas.openxmlformats.org/presentationml/2006/ole">
            <p:oleObj spid="_x0000_s69635" name="Equation" r:id="rId4" imgW="139680" imgH="126720" progId="Equation.DSMT4">
              <p:embed/>
            </p:oleObj>
          </a:graphicData>
        </a:graphic>
      </p:graphicFrame>
      <p:sp>
        <p:nvSpPr>
          <p:cNvPr id="10" name="矩形 9"/>
          <p:cNvSpPr/>
          <p:nvPr/>
        </p:nvSpPr>
        <p:spPr>
          <a:xfrm>
            <a:off x="4256956" y="2816771"/>
            <a:ext cx="4824536" cy="122413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n×m</a:t>
            </a:r>
            <a:endParaRPr lang="zh-CN" altLang="en-US" sz="3600" dirty="0" smtClean="0">
              <a:solidFill>
                <a:schemeClr val="tx1"/>
              </a:solidFill>
            </a:endParaRPr>
          </a:p>
        </p:txBody>
      </p:sp>
      <p:sp>
        <p:nvSpPr>
          <p:cNvPr id="11" name="矩形 10"/>
          <p:cNvSpPr/>
          <p:nvPr/>
        </p:nvSpPr>
        <p:spPr>
          <a:xfrm>
            <a:off x="2240732" y="1592635"/>
            <a:ext cx="1368152" cy="381642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m×n</a:t>
            </a:r>
            <a:endParaRPr lang="zh-CN" altLang="en-US" sz="3600" dirty="0" smtClean="0">
              <a:solidFill>
                <a:schemeClr val="tx1"/>
              </a:solidFill>
            </a:endParaRPr>
          </a:p>
        </p:txBody>
      </p:sp>
      <p:graphicFrame>
        <p:nvGraphicFramePr>
          <p:cNvPr id="69636" name="内容占位符 7"/>
          <p:cNvGraphicFramePr>
            <a:graphicFrameLocks noChangeAspect="1"/>
          </p:cNvGraphicFramePr>
          <p:nvPr/>
        </p:nvGraphicFramePr>
        <p:xfrm>
          <a:off x="6624836" y="6408787"/>
          <a:ext cx="582612" cy="647700"/>
        </p:xfrm>
        <a:graphic>
          <a:graphicData uri="http://schemas.openxmlformats.org/presentationml/2006/ole">
            <p:oleObj spid="_x0000_s69636" name="Equation" r:id="rId5" imgW="114120" imgH="126720" progId="Equation.DSMT4">
              <p:embed/>
            </p:oleObj>
          </a:graphicData>
        </a:graphic>
      </p:graphicFrame>
      <p:graphicFrame>
        <p:nvGraphicFramePr>
          <p:cNvPr id="69637" name="Object 5"/>
          <p:cNvGraphicFramePr>
            <a:graphicFrameLocks noChangeAspect="1"/>
          </p:cNvGraphicFramePr>
          <p:nvPr/>
        </p:nvGraphicFramePr>
        <p:xfrm>
          <a:off x="8857084" y="6336382"/>
          <a:ext cx="1063625" cy="1152525"/>
        </p:xfrm>
        <a:graphic>
          <a:graphicData uri="http://schemas.openxmlformats.org/presentationml/2006/ole">
            <p:oleObj spid="_x0000_s69637" name="Equation" r:id="rId6" imgW="139680" imgH="126720" progId="Equation.DSMT4">
              <p:embed/>
            </p:oleObj>
          </a:graphicData>
        </a:graphic>
      </p:graphicFrame>
      <p:sp>
        <p:nvSpPr>
          <p:cNvPr id="14" name="矩形 13"/>
          <p:cNvSpPr/>
          <p:nvPr/>
        </p:nvSpPr>
        <p:spPr>
          <a:xfrm>
            <a:off x="10009212" y="6048747"/>
            <a:ext cx="1440160" cy="1512168"/>
          </a:xfrm>
          <a:prstGeom prst="rect">
            <a:avLst/>
          </a:prstGeom>
          <a:solidFill>
            <a:srgbClr val="FFFF0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solidFill>
              </a:rPr>
              <a:t>n×n</a:t>
            </a:r>
            <a:endParaRPr lang="zh-CN" altLang="en-US" sz="360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矩阵运算（</a:t>
            </a:r>
            <a:r>
              <a:rPr lang="en-US" altLang="zh-CN" dirty="0" smtClean="0"/>
              <a:t>3</a:t>
            </a:r>
            <a:r>
              <a:rPr lang="zh-CN" altLang="en-US" dirty="0" smtClean="0"/>
              <a:t>）</a:t>
            </a:r>
            <a:endParaRPr lang="zh-CN" altLang="en-US" dirty="0"/>
          </a:p>
        </p:txBody>
      </p:sp>
      <p:graphicFrame>
        <p:nvGraphicFramePr>
          <p:cNvPr id="4" name="内容占位符 3"/>
          <p:cNvGraphicFramePr>
            <a:graphicFrameLocks noChangeAspect="1"/>
          </p:cNvGraphicFramePr>
          <p:nvPr>
            <p:ph idx="1"/>
          </p:nvPr>
        </p:nvGraphicFramePr>
        <p:xfrm>
          <a:off x="4032548" y="2376339"/>
          <a:ext cx="3938735" cy="6264696"/>
        </p:xfrm>
        <a:graphic>
          <a:graphicData uri="http://schemas.openxmlformats.org/presentationml/2006/ole">
            <p:oleObj spid="_x0000_s70658" name="Equation" r:id="rId3" imgW="1143000" imgH="1422360" progId="Equation.DSMT4">
              <p:embed/>
            </p:oleObj>
          </a:graphicData>
        </a:graphic>
      </p:graphicFrame>
      <p:graphicFrame>
        <p:nvGraphicFramePr>
          <p:cNvPr id="5" name="对象 4">
            <a:hlinkClick r:id="" action="ppaction://ole?verb=0"/>
          </p:cNvPr>
          <p:cNvGraphicFramePr>
            <a:graphicFrameLocks noChangeAspect="1"/>
          </p:cNvGraphicFramePr>
          <p:nvPr/>
        </p:nvGraphicFramePr>
        <p:xfrm>
          <a:off x="8056909" y="2376339"/>
          <a:ext cx="3320456" cy="5110378"/>
        </p:xfrm>
        <a:graphic>
          <a:graphicData uri="http://schemas.openxmlformats.org/presentationml/2006/ole">
            <p:oleObj spid="_x0000_s70659" name="Equation" r:id="rId4" imgW="927000" imgH="1155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线性空间</a:t>
            </a:r>
            <a:endParaRPr lang="zh-CN" altLang="en-US" dirty="0"/>
          </a:p>
        </p:txBody>
      </p:sp>
      <p:sp>
        <p:nvSpPr>
          <p:cNvPr id="3" name="内容占位符 2"/>
          <p:cNvSpPr>
            <a:spLocks noGrp="1"/>
          </p:cNvSpPr>
          <p:nvPr>
            <p:ph idx="1"/>
          </p:nvPr>
        </p:nvSpPr>
        <p:spPr/>
        <p:txBody>
          <a:bodyPr>
            <a:normAutofit/>
          </a:bodyPr>
          <a:lstStyle/>
          <a:p>
            <a:r>
              <a:rPr lang="zh-CN" altLang="en-US" sz="4000" dirty="0" smtClean="0"/>
              <a:t>线性空间：“客观”存在的一种空间，对加法和数乘具有封闭性。</a:t>
            </a:r>
            <a:endParaRPr lang="en-US" altLang="zh-CN" sz="4000" dirty="0" smtClean="0"/>
          </a:p>
          <a:p>
            <a:r>
              <a:rPr lang="zh-CN" altLang="en-US" sz="4000" dirty="0" smtClean="0"/>
              <a:t>向量：既有大小又有方向的量，同时</a:t>
            </a:r>
            <a:r>
              <a:rPr lang="zh-CN" altLang="en-US" sz="4000" b="1" dirty="0" smtClean="0">
                <a:solidFill>
                  <a:srgbClr val="FF0000"/>
                </a:solidFill>
              </a:rPr>
              <a:t>没有起点</a:t>
            </a:r>
            <a:endParaRPr lang="en-US" altLang="zh-CN" sz="4000" b="1" dirty="0" smtClean="0">
              <a:solidFill>
                <a:srgbClr val="FF0000"/>
              </a:solidFill>
            </a:endParaRPr>
          </a:p>
          <a:p>
            <a:r>
              <a:rPr lang="zh-CN" altLang="en-US" sz="4000" dirty="0" smtClean="0"/>
              <a:t>线性空间的基：描述空间内向量的一组“特殊”的向量，空间内的所有向量都能被一组基的线性组合表示。</a:t>
            </a:r>
            <a:endParaRPr lang="en-US" altLang="zh-CN" sz="4000" dirty="0" smtClean="0"/>
          </a:p>
          <a:p>
            <a:r>
              <a:rPr lang="zh-CN" altLang="en-US" sz="4000" dirty="0" smtClean="0"/>
              <a:t>举例：直线就是一维的线性空间，平面就是二维线性空间，三维立体空间就是三维线性空间。</a:t>
            </a:r>
            <a:endParaRPr lang="en-US" altLang="zh-CN" sz="4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970" y="0"/>
            <a:ext cx="12961620" cy="1800225"/>
          </a:xfrm>
        </p:spPr>
        <p:txBody>
          <a:bodyPr/>
          <a:lstStyle/>
          <a:p>
            <a:r>
              <a:rPr lang="zh-CN" altLang="en-US" dirty="0" smtClean="0"/>
              <a:t>线性空间的基</a:t>
            </a:r>
            <a:endParaRPr lang="zh-CN" altLang="en-US" dirty="0"/>
          </a:p>
        </p:txBody>
      </p:sp>
      <p:sp>
        <p:nvSpPr>
          <p:cNvPr id="3" name="内容占位符 2"/>
          <p:cNvSpPr>
            <a:spLocks noGrp="1"/>
          </p:cNvSpPr>
          <p:nvPr>
            <p:ph idx="1"/>
          </p:nvPr>
        </p:nvSpPr>
        <p:spPr>
          <a:xfrm>
            <a:off x="576164" y="7560915"/>
            <a:ext cx="12961620" cy="2376264"/>
          </a:xfrm>
        </p:spPr>
        <p:txBody>
          <a:bodyPr>
            <a:normAutofit/>
          </a:bodyPr>
          <a:lstStyle/>
          <a:p>
            <a:pPr>
              <a:buNone/>
            </a:pPr>
            <a:endParaRPr lang="en-US" altLang="zh-CN" dirty="0" smtClean="0"/>
          </a:p>
          <a:p>
            <a:pPr>
              <a:buNone/>
            </a:pPr>
            <a:r>
              <a:rPr lang="en-US" altLang="zh-CN" dirty="0" smtClean="0"/>
              <a:t>x=(1,0), y=(0,1), c(5,3)=5x+3y, </a:t>
            </a:r>
            <a:r>
              <a:rPr lang="zh-CN" altLang="en-US" dirty="0" smtClean="0"/>
              <a:t>则</a:t>
            </a:r>
            <a:r>
              <a:rPr lang="en-US" altLang="zh-CN" dirty="0" smtClean="0"/>
              <a:t>c</a:t>
            </a:r>
            <a:r>
              <a:rPr lang="zh-CN" altLang="en-US" dirty="0" smtClean="0"/>
              <a:t>在基</a:t>
            </a:r>
            <a:r>
              <a:rPr lang="en-US" altLang="zh-CN" dirty="0" smtClean="0"/>
              <a:t>x</a:t>
            </a:r>
            <a:r>
              <a:rPr lang="zh-CN" altLang="en-US" dirty="0" smtClean="0"/>
              <a:t>，</a:t>
            </a:r>
            <a:r>
              <a:rPr lang="en-US" altLang="zh-CN" dirty="0" smtClean="0"/>
              <a:t>y</a:t>
            </a:r>
            <a:r>
              <a:rPr lang="zh-CN" altLang="en-US" dirty="0" smtClean="0"/>
              <a:t>下的坐标为</a:t>
            </a:r>
            <a:r>
              <a:rPr lang="en-US" altLang="zh-CN" dirty="0" smtClean="0"/>
              <a:t>(5,3);</a:t>
            </a:r>
          </a:p>
          <a:p>
            <a:pPr>
              <a:buNone/>
            </a:pPr>
            <a:r>
              <a:rPr lang="en-US" altLang="zh-CN" dirty="0" smtClean="0"/>
              <a:t>a=(1.5,1.5), b=(2,0), c=(5,3)=2a+b, </a:t>
            </a:r>
            <a:r>
              <a:rPr lang="zh-CN" altLang="en-US" dirty="0" smtClean="0"/>
              <a:t>则</a:t>
            </a:r>
            <a:r>
              <a:rPr lang="en-US" altLang="zh-CN" dirty="0" smtClean="0"/>
              <a:t>c</a:t>
            </a:r>
            <a:r>
              <a:rPr lang="zh-CN" altLang="en-US" dirty="0" smtClean="0"/>
              <a:t>基</a:t>
            </a:r>
            <a:r>
              <a:rPr lang="en-US" altLang="zh-CN" dirty="0" smtClean="0"/>
              <a:t>a</a:t>
            </a:r>
            <a:r>
              <a:rPr lang="zh-CN" altLang="en-US" dirty="0" smtClean="0"/>
              <a:t>，</a:t>
            </a:r>
            <a:r>
              <a:rPr lang="en-US" altLang="zh-CN" dirty="0" smtClean="0"/>
              <a:t>b</a:t>
            </a:r>
            <a:r>
              <a:rPr lang="zh-CN" altLang="en-US" dirty="0" smtClean="0"/>
              <a:t>下的坐标为</a:t>
            </a:r>
            <a:r>
              <a:rPr lang="en-US" altLang="zh-CN" dirty="0" smtClean="0"/>
              <a:t>(2,1);</a:t>
            </a:r>
          </a:p>
          <a:p>
            <a:pPr>
              <a:buNone/>
            </a:pPr>
            <a:endParaRPr lang="en-US" altLang="zh-CN" dirty="0" smtClean="0"/>
          </a:p>
        </p:txBody>
      </p:sp>
      <p:pic>
        <p:nvPicPr>
          <p:cNvPr id="18436" name="Picture 4" descr="C:\Users\admin\Desktop\二维空间的基.png"/>
          <p:cNvPicPr>
            <a:picLocks noChangeAspect="1" noChangeArrowheads="1"/>
          </p:cNvPicPr>
          <p:nvPr/>
        </p:nvPicPr>
        <p:blipFill>
          <a:blip r:embed="rId2" cstate="print"/>
          <a:srcRect/>
          <a:stretch>
            <a:fillRect/>
          </a:stretch>
        </p:blipFill>
        <p:spPr bwMode="auto">
          <a:xfrm>
            <a:off x="1944316" y="1296219"/>
            <a:ext cx="10320547" cy="5919137"/>
          </a:xfrm>
          <a:prstGeom prst="rect">
            <a:avLst/>
          </a:prstGeom>
          <a:noFill/>
        </p:spPr>
      </p:pic>
      <p:sp>
        <p:nvSpPr>
          <p:cNvPr id="7" name="圆角矩形标注 6"/>
          <p:cNvSpPr/>
          <p:nvPr/>
        </p:nvSpPr>
        <p:spPr>
          <a:xfrm>
            <a:off x="11056928" y="297108"/>
            <a:ext cx="3344872" cy="2268252"/>
          </a:xfrm>
          <a:prstGeom prst="wedgeRoundRectCallout">
            <a:avLst>
              <a:gd name="adj1" fmla="val -90982"/>
              <a:gd name="adj2" fmla="val -26048"/>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基实际就是一组人为规定的参照物，用来描述空间内的其他向量</a:t>
            </a:r>
            <a:endParaRPr lang="zh-CN" altLang="en-US" dirty="0">
              <a:solidFill>
                <a:sysClr val="windowText" lastClr="00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spDef>
      <a:spPr>
        <a:noFill/>
        <a:ln>
          <a:solidFill>
            <a:srgbClr val="00B0F0"/>
          </a:solidFill>
        </a:ln>
      </a:spPr>
      <a:bodyPr rtlCol="0" anchor="ctr"/>
      <a:lstStyle>
        <a:defPPr algn="ctr">
          <a:defRPr sz="2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2296</TotalTime>
  <Words>1779</Words>
  <Application>Microsoft Office PowerPoint</Application>
  <PresentationFormat>自定义</PresentationFormat>
  <Paragraphs>783</Paragraphs>
  <Slides>35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37" baseType="lpstr">
      <vt:lpstr>龙腾四海</vt:lpstr>
      <vt:lpstr>Equation</vt:lpstr>
      <vt:lpstr>SVD</vt:lpstr>
      <vt:lpstr>Netflix Prize背景介绍</vt:lpstr>
      <vt:lpstr>数据示例1</vt:lpstr>
      <vt:lpstr>数据示例2</vt:lpstr>
      <vt:lpstr>矩阵运算（1）</vt:lpstr>
      <vt:lpstr>矩阵运算（2）</vt:lpstr>
      <vt:lpstr>矩阵运算（3）</vt:lpstr>
      <vt:lpstr>线性空间</vt:lpstr>
      <vt:lpstr>线性空间的基</vt:lpstr>
      <vt:lpstr>线性映射&amp;线性变换</vt:lpstr>
      <vt:lpstr>线性变换的矩阵表示</vt:lpstr>
      <vt:lpstr>线性变换</vt:lpstr>
      <vt:lpstr>求解特征值</vt:lpstr>
      <vt:lpstr>求解特征向量</vt:lpstr>
      <vt:lpstr>特征值的几何意义（1）</vt:lpstr>
      <vt:lpstr>特征值的几何意义（2）</vt:lpstr>
      <vt:lpstr>特征值的几何意义（3）</vt:lpstr>
      <vt:lpstr>对角化变换（特征值分解）</vt:lpstr>
      <vt:lpstr>方阵还原</vt:lpstr>
      <vt:lpstr>思考1</vt:lpstr>
      <vt:lpstr>SVD简介</vt:lpstr>
      <vt:lpstr>SVD分解(1)</vt:lpstr>
      <vt:lpstr>SVD分解(2)</vt:lpstr>
      <vt:lpstr>SVD分解(3)</vt:lpstr>
      <vt:lpstr>SVD算法解析</vt:lpstr>
      <vt:lpstr>SVD矩阵近似（1）</vt:lpstr>
      <vt:lpstr>SVD矩阵近似（2）</vt:lpstr>
      <vt:lpstr>SVD应用—推荐算法</vt:lpstr>
      <vt:lpstr>SVD——矩阵变换</vt:lpstr>
      <vt:lpstr>SVD——求奇异值</vt:lpstr>
      <vt:lpstr>SVD——右奇异向量解析</vt:lpstr>
      <vt:lpstr>SVD——左奇异向量解析</vt:lpstr>
      <vt:lpstr>SVD——模型打分（1）</vt:lpstr>
      <vt:lpstr>SVD——模型打分（2）</vt:lpstr>
      <vt:lpstr>SVD结果简要测评</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SVD</dc:title>
  <dc:creator>likai</dc:creator>
  <cp:lastModifiedBy>admin</cp:lastModifiedBy>
  <cp:revision>639</cp:revision>
  <dcterms:created xsi:type="dcterms:W3CDTF">2012-08-20T05:31:48Z</dcterms:created>
  <dcterms:modified xsi:type="dcterms:W3CDTF">2013-03-25T00:55:32Z</dcterms:modified>
</cp:coreProperties>
</file>