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1413" r:id="rId3"/>
    <p:sldId id="1383" r:id="rId4"/>
    <p:sldId id="279" r:id="rId5"/>
    <p:sldId id="1385" r:id="rId6"/>
    <p:sldId id="1386" r:id="rId7"/>
    <p:sldId id="1388" r:id="rId8"/>
    <p:sldId id="1389" r:id="rId9"/>
    <p:sldId id="1390" r:id="rId10"/>
    <p:sldId id="1391" r:id="rId11"/>
    <p:sldId id="1392" r:id="rId12"/>
    <p:sldId id="1394" r:id="rId13"/>
    <p:sldId id="1393" r:id="rId14"/>
    <p:sldId id="1396" r:id="rId15"/>
    <p:sldId id="1397" r:id="rId16"/>
    <p:sldId id="1395" r:id="rId17"/>
    <p:sldId id="1414" r:id="rId18"/>
    <p:sldId id="1398" r:id="rId19"/>
    <p:sldId id="1400" r:id="rId20"/>
    <p:sldId id="1401" r:id="rId21"/>
    <p:sldId id="1402" r:id="rId22"/>
    <p:sldId id="1403" r:id="rId23"/>
    <p:sldId id="1415" r:id="rId24"/>
    <p:sldId id="1408" r:id="rId25"/>
    <p:sldId id="1405" r:id="rId26"/>
    <p:sldId id="1406" r:id="rId27"/>
    <p:sldId id="1407" r:id="rId28"/>
    <p:sldId id="1416" r:id="rId29"/>
    <p:sldId id="1409" r:id="rId30"/>
    <p:sldId id="1417" r:id="rId31"/>
    <p:sldId id="1412" r:id="rId32"/>
    <p:sldId id="1419" r:id="rId33"/>
    <p:sldId id="1418" r:id="rId34"/>
    <p:sldId id="1420" r:id="rId35"/>
  </p:sldIdLst>
  <p:sldSz cx="18288000" cy="10287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26" autoAdjust="0"/>
  </p:normalViewPr>
  <p:slideViewPr>
    <p:cSldViewPr>
      <p:cViewPr varScale="1">
        <p:scale>
          <a:sx n="83" d="100"/>
          <a:sy n="83" d="100"/>
        </p:scale>
        <p:origin x="82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C68D-A574-C94C-A5B6-38BB3E13D18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1D843-957D-0F4E-9F4B-11B447D6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2061-B6EC-FA34-C9EF-93EACE2F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3B533-355D-2394-70C6-573781D25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2C891-8BB7-2A60-4E8B-D0EE6F866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B523-A095-A843-F900-CA82EA90D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16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2B2A-495F-96D0-E8B8-887E586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CA709-3E59-025B-6192-10755929B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18407-99C1-A0E0-7D1A-D3409A4F7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7102E-1E1C-2D6A-A21B-911D84FD6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20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E5EC2-5652-B11D-7D3F-00B16181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0290F-9E68-F0BE-5C55-93FC48055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3C783-39CB-8F5E-B8A6-D38663720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10B4-1B27-99B3-7AD9-FD383FBAB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68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552C-078A-CEAF-9AEA-E7B9293BD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4BA9FC-7AFE-DB66-9D27-26BC82E75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1D76E-50A2-19B0-0793-27175C60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ED15-54F2-660F-4ABD-ABBDB5D43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17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0234-3729-C0FE-C64D-348F615B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A2559-ED53-54B4-E847-4494C1F99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00136-BDF3-8059-0F21-663525565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9273D-2FBF-03C8-C935-6097BEAEC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10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484F-8DB1-942C-CA06-0C867749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BF652-6584-CC4B-A316-78F8F5CA2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05DC1-3BA7-187C-8519-7127481C5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976F-9B49-58D4-D463-40D9973D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64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2922-CECF-8F8D-6B68-ADECF5A6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25763-B3B1-031B-474B-682FE7DE8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0E5638-EBAC-204D-A675-ED8946EC0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5A02-3A83-0341-1F71-11AD44FB8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8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9085-2292-5FD2-F927-0D76F6F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B405D-C358-BAFC-8611-41BDF6263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8AF1C-A475-713C-4841-A1943211E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CFCD-CCD5-D838-8CB3-4FF1D52FB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49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FCFFD-7C5A-0038-2D0F-B6586399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E0C4-6FB0-998F-3B8A-24A106EAF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5E7A8-65BD-B17D-11FB-91474B4BF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22D4A-41E9-325A-0BA8-7831E700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40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9744-09D9-1B99-CD35-5E41E572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C90C9-EA89-5E53-E623-08DECADD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5E1ED-188C-D111-54DE-365106E58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7D1F-ED2E-095B-FF34-2F087EF45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49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/>
          <p:cNvSpPr txBox="1"/>
          <p:nvPr/>
        </p:nvSpPr>
        <p:spPr>
          <a:xfrm>
            <a:off x="91424" y="3695700"/>
            <a:ext cx="18105150" cy="323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LEADERSHIP</a:t>
            </a:r>
          </a:p>
          <a:p>
            <a:pPr algn="ctr">
              <a:lnSpc>
                <a:spcPts val="6480"/>
              </a:lnSpc>
            </a:pPr>
            <a:endParaRPr lang="en-US" sz="6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Oleh: </a:t>
            </a: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Dr. Maulana Rezi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Ramadhana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S.Psi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M.Psi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Psikolog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B8FC-C244-EE5A-FD61-D87537D2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954D10-6D22-61A8-8C7E-E826E49554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E4ABD20-9E82-E9CC-8447-DDFBD12AE48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1F384A2-3B6D-FD26-517C-5EE693220B82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2FA71-6053-399C-6626-63EEB734252D}"/>
              </a:ext>
            </a:extLst>
          </p:cNvPr>
          <p:cNvSpPr txBox="1"/>
          <p:nvPr/>
        </p:nvSpPr>
        <p:spPr>
          <a:xfrm>
            <a:off x="736600" y="2083551"/>
            <a:ext cx="14859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latin typeface="Century Gothic" panose="020B0502020202020204" pitchFamily="34" charset="0"/>
              </a:rPr>
              <a:t>Peter Montoya, 2002. </a:t>
            </a:r>
            <a:r>
              <a:rPr lang="en-ID" sz="2800" dirty="0" err="1">
                <a:latin typeface="Century Gothic" panose="020B0502020202020204" pitchFamily="34" charset="0"/>
              </a:rPr>
              <a:t>Menjabarkan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ada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delapan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konsep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yang </a:t>
            </a:r>
            <a:r>
              <a:rPr lang="en-ID" sz="2800" dirty="0" err="1">
                <a:latin typeface="Century Gothic" panose="020B0502020202020204" pitchFamily="34" charset="0"/>
              </a:rPr>
              <a:t>menjadi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tolak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ukur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atau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acuan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untuk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membangun</a:t>
            </a:r>
            <a:r>
              <a:rPr lang="en-ID" sz="2800" dirty="0">
                <a:latin typeface="Century Gothic" panose="020B0502020202020204" pitchFamily="34" charset="0"/>
              </a:rPr>
              <a:t> personal branding </a:t>
            </a:r>
            <a:endParaRPr lang="en-ID" sz="28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839887-47D2-FA4A-79A4-4229932E4ED8}"/>
              </a:ext>
            </a:extLst>
          </p:cNvPr>
          <p:cNvGrpSpPr/>
          <p:nvPr/>
        </p:nvGrpSpPr>
        <p:grpSpPr>
          <a:xfrm>
            <a:off x="1868784" y="3990310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F12FF6-1F08-91E3-B3BE-E81E13BC4993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402FB88-D317-DE5F-FD10-D615097B9AC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b="1" dirty="0" err="1">
                    <a:latin typeface="Century Gothic" panose="020B0502020202020204" pitchFamily="34" charset="0"/>
                  </a:rPr>
                  <a:t>Spesialisasi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Specialization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D2EE28-616F-CC46-177A-8E335B54DBC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572482-EC0E-0B25-CFD0-0B215C8AD9A4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43901E4-9C3C-D8F4-CB01-029FF20635F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Kepemimpinan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Leadership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37735E-93EF-DD95-84FE-3BD4755EBAA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5FECA9-24A8-01CB-AA8F-9AF221994AFF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DECD143-5454-E555-1CA5-48FE25C52B00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Kepribadian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Personality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3FEDCD2-73BF-A117-DF4C-3F02C76AFED9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7CA602-A68F-D687-A616-8A361BB7108F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7F36973-EAF0-7C5F-3643-535BDE208EB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Perbedaan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Distinctiveness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30451A5-D55F-301F-0A1E-834A030BD8B2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1B2B55-703B-60EA-824E-B3C99B22CC15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BF7AB4B-19DD-368B-7D82-A5005302D6CC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i="1" dirty="0">
                    <a:latin typeface="Century Gothic" panose="020B0502020202020204" pitchFamily="34" charset="0"/>
                  </a:rPr>
                  <a:t>The Law of Visibility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E28F1F-4B82-B6B4-A4C3-C720110723EA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21CEEA-E161-7E6E-FA14-ECBCAC31AF0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9CDFD2D-3E02-BB52-1A6D-9F4BEC8CFFA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Kesatuan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Unity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CC7024-971E-088F-49E8-FEC34B8108F8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550E23-13CF-0FA0-E6F0-C63A9FB42478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A843295-5CC1-DA57-1889-443E72C26603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Keteguhan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u="sng" dirty="0">
                    <a:latin typeface="Century Gothic" panose="020B0502020202020204" pitchFamily="34" charset="0"/>
                  </a:rPr>
                  <a:t>The Law of Persistence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68AA8D-E9BE-70BB-8F57-49E8B005BB40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C62525-F737-F47D-71E3-095C0B1064EE}"/>
                </a:ext>
              </a:extLst>
            </p:cNvPr>
            <p:cNvGrpSpPr/>
            <p:nvPr/>
          </p:nvGrpSpPr>
          <p:grpSpPr>
            <a:xfrm>
              <a:off x="7948737" y="7937392"/>
              <a:ext cx="5912728" cy="1189019"/>
              <a:chOff x="612663" y="3770231"/>
              <a:chExt cx="5912728" cy="118901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7281F2-5C96-783A-8098-48E4F5012CE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Nama </a:t>
                </a:r>
                <a:r>
                  <a:rPr lang="en-ID" b="1" dirty="0" err="1">
                    <a:latin typeface="Century Gothic" panose="020B0502020202020204" pitchFamily="34" charset="0"/>
                  </a:rPr>
                  <a:t>baik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Goodwill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  <a:endParaRPr lang="en-ID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CA25F2B-0B9C-6FD8-0278-A809CB2CF74C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8.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22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EF75-8DE3-53C8-8ADC-6E06B665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E68FB53-21F8-CA6F-F867-B3988838EFB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3D56637-0014-97BD-A751-E135EAA0AC5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74A5FC-9FAD-90D3-AB2E-B095ED03371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MANFAAT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9ABF7-30AE-B26F-283E-64EA51900531}"/>
              </a:ext>
            </a:extLst>
          </p:cNvPr>
          <p:cNvSpPr txBox="1"/>
          <p:nvPr/>
        </p:nvSpPr>
        <p:spPr>
          <a:xfrm>
            <a:off x="762000" y="1885595"/>
            <a:ext cx="1607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Peter Montoya, 2002. </a:t>
            </a:r>
            <a:r>
              <a:rPr lang="en-ID" sz="2400" dirty="0" err="1">
                <a:latin typeface="Century Gothic" panose="020B0502020202020204" pitchFamily="34" charset="0"/>
              </a:rPr>
              <a:t>Menjabarkan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delapan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konsep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utama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menjadi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tolak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ukur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membangun</a:t>
            </a:r>
            <a:r>
              <a:rPr lang="en-ID" sz="2400" dirty="0">
                <a:latin typeface="Century Gothic" panose="020B0502020202020204" pitchFamily="34" charset="0"/>
              </a:rPr>
              <a:t> personal branding </a:t>
            </a:r>
            <a:endParaRPr lang="en-ID" sz="24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DB2A-153A-38D4-E1E1-A5CE428B3068}"/>
              </a:ext>
            </a:extLst>
          </p:cNvPr>
          <p:cNvSpPr/>
          <p:nvPr/>
        </p:nvSpPr>
        <p:spPr>
          <a:xfrm>
            <a:off x="1219201" y="3419614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4F473-E9CE-E863-036C-8A46D183A0CD}"/>
              </a:ext>
            </a:extLst>
          </p:cNvPr>
          <p:cNvSpPr txBox="1"/>
          <p:nvPr/>
        </p:nvSpPr>
        <p:spPr>
          <a:xfrm>
            <a:off x="1548843" y="3360389"/>
            <a:ext cx="1529135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Dapat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kredibilitas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relasi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dan juga </a:t>
            </a:r>
            <a:r>
              <a:rPr lang="en-ID" sz="2400" dirty="0" err="1">
                <a:latin typeface="Century Gothic" panose="020B0502020202020204" pitchFamily="34" charset="0"/>
              </a:rPr>
              <a:t>kesempatan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bahkan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dikenal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personal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dianggap</a:t>
            </a:r>
            <a:r>
              <a:rPr lang="en-ID" sz="2400" dirty="0">
                <a:latin typeface="Century Gothic" panose="020B0502020202020204" pitchFamily="34" charset="0"/>
              </a:rPr>
              <a:t> professional.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535CD-3E1C-485E-1E59-DECFE5384BCF}"/>
              </a:ext>
            </a:extLst>
          </p:cNvPr>
          <p:cNvSpPr txBox="1"/>
          <p:nvPr/>
        </p:nvSpPr>
        <p:spPr>
          <a:xfrm>
            <a:off x="1554594" y="5185447"/>
            <a:ext cx="15557337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dipercaya</a:t>
            </a:r>
            <a:r>
              <a:rPr lang="en-ID" sz="2400" dirty="0">
                <a:latin typeface="Century Gothic" panose="020B0502020202020204" pitchFamily="34" charset="0"/>
              </a:rPr>
              <a:t> oleh orang lain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175F3-D957-FF21-4F7F-2C9F807D6AD7}"/>
              </a:ext>
            </a:extLst>
          </p:cNvPr>
          <p:cNvSpPr/>
          <p:nvPr/>
        </p:nvSpPr>
        <p:spPr>
          <a:xfrm>
            <a:off x="1219201" y="5017803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3CB7D-760C-5502-A8BA-1DD7A262EF20}"/>
              </a:ext>
            </a:extLst>
          </p:cNvPr>
          <p:cNvSpPr/>
          <p:nvPr/>
        </p:nvSpPr>
        <p:spPr>
          <a:xfrm>
            <a:off x="1218482" y="6469418"/>
            <a:ext cx="140899" cy="10639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D672D-0C4A-99CC-A64C-CBCA720B5780}"/>
              </a:ext>
            </a:extLst>
          </p:cNvPr>
          <p:cNvSpPr txBox="1"/>
          <p:nvPr/>
        </p:nvSpPr>
        <p:spPr>
          <a:xfrm>
            <a:off x="1548843" y="6431313"/>
            <a:ext cx="15291357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memikat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meyakinkan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bidang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geluti</a:t>
            </a:r>
            <a:endParaRPr lang="en-ID" sz="24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EA489-7E16-036C-B370-F371E0048EF1}"/>
              </a:ext>
            </a:extLst>
          </p:cNvPr>
          <p:cNvSpPr txBox="1"/>
          <p:nvPr/>
        </p:nvSpPr>
        <p:spPr>
          <a:xfrm>
            <a:off x="1548843" y="8030988"/>
            <a:ext cx="15291357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Ketika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konsisten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melakukan</a:t>
            </a:r>
            <a:r>
              <a:rPr lang="en-ID" sz="2400" dirty="0">
                <a:latin typeface="Century Gothic" panose="020B0502020202020204" pitchFamily="34" charset="0"/>
              </a:rPr>
              <a:t> personal branding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cerita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maka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semakin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banyak</a:t>
            </a:r>
            <a:r>
              <a:rPr lang="en-ID" sz="2400" dirty="0">
                <a:latin typeface="Century Gothic" panose="020B0502020202020204" pitchFamily="34" charset="0"/>
              </a:rPr>
              <a:t> orang yang </a:t>
            </a:r>
            <a:r>
              <a:rPr lang="en-ID" sz="2400" dirty="0" err="1">
                <a:latin typeface="Century Gothic" panose="020B0502020202020204" pitchFamily="34" charset="0"/>
              </a:rPr>
              <a:t>aktif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terlibat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mengikuti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hal-hal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85FC0-C5B7-C52C-F2EB-AA7BB4A3EE63}"/>
              </a:ext>
            </a:extLst>
          </p:cNvPr>
          <p:cNvSpPr/>
          <p:nvPr/>
        </p:nvSpPr>
        <p:spPr>
          <a:xfrm>
            <a:off x="1218482" y="8067606"/>
            <a:ext cx="140899" cy="1647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8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881C-D6F8-995B-A75A-1DC71634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BFC0BC-136A-80E8-9358-D64CBDEF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FD72174C-7D11-B417-67D0-FCE273A14D62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8000" b="1" i="1" dirty="0">
                <a:latin typeface="Century Gothic" panose="020B0502020202020204" pitchFamily="34" charset="0"/>
              </a:rPr>
              <a:t>HOW TO BUILD PERSONAL BRANDING?</a:t>
            </a:r>
            <a:endParaRPr lang="en-ID" sz="80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D064-D3F7-04A4-DE45-909CB4AC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B722F5C-DCB9-E9D8-3038-031DA9F73A9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1534AFB-BE9E-4E1C-64B6-8F5E00A6560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A07A9-D51C-29C5-385E-21D1ACCBB51F}"/>
              </a:ext>
            </a:extLst>
          </p:cNvPr>
          <p:cNvGrpSpPr/>
          <p:nvPr/>
        </p:nvGrpSpPr>
        <p:grpSpPr>
          <a:xfrm>
            <a:off x="495300" y="3617089"/>
            <a:ext cx="17297400" cy="2288157"/>
            <a:chOff x="914400" y="3125317"/>
            <a:chExt cx="17297400" cy="2288157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7442C34-2165-2F99-20AA-A0D68490D845}"/>
                </a:ext>
              </a:extLst>
            </p:cNvPr>
            <p:cNvSpPr/>
            <p:nvPr/>
          </p:nvSpPr>
          <p:spPr>
            <a:xfrm>
              <a:off x="9144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Tentukan tujuan dari personal branding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0D9BA53-021D-5760-19E9-7282F772FD25}"/>
                </a:ext>
              </a:extLst>
            </p:cNvPr>
            <p:cNvSpPr/>
            <p:nvPr/>
          </p:nvSpPr>
          <p:spPr>
            <a:xfrm>
              <a:off x="5334000" y="3127474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Tampilkan citra diri yang sesuai dengan portofolio diri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C684051-E715-4A0F-15CB-41907A794C3F}"/>
                </a:ext>
              </a:extLst>
            </p:cNvPr>
            <p:cNvSpPr/>
            <p:nvPr/>
          </p:nvSpPr>
          <p:spPr>
            <a:xfrm>
              <a:off x="97536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Konsisten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03C8C8C-4C03-B911-6B89-5B24221981DE}"/>
                </a:ext>
              </a:extLst>
            </p:cNvPr>
            <p:cNvSpPr/>
            <p:nvPr/>
          </p:nvSpPr>
          <p:spPr>
            <a:xfrm>
              <a:off x="141732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Bangun jejaring dan saling berkolaborasi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7661-571A-3339-E4F9-1B5E66BE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93585-9198-7A52-A725-C4EC34B2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44CF11D1-0210-59C2-AE13-44F5C63152D7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“DO SOMETHING TODAY THAT YOUR FUTURE SELF WILL THANK YOU FOR.”</a:t>
            </a:r>
          </a:p>
        </p:txBody>
      </p:sp>
    </p:spTree>
    <p:extLst>
      <p:ext uri="{BB962C8B-B14F-4D97-AF65-F5344CB8AC3E}">
        <p14:creationId xmlns:p14="http://schemas.microsoft.com/office/powerpoint/2010/main" val="30633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FDF3-6FD5-5384-39F2-58EED907C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A6881-151F-7281-DFE2-2EC3C96F3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AD01A45B-F40E-F2D7-0394-D8D4B6E4E571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2F5BEF-19AA-0A7A-2733-6A437CD8AFCB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MOTIVATING OTHERS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2BE6-1321-72C9-2EC1-F995E29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B0F8486-3B41-FAC5-FB53-DCAC343F32D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1EB95EE-0362-D298-D343-932B89C93D9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34BF77-62A2-0A9C-EAD2-886DEABC48C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MOTIVATING OTHERS: WHY?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C4875-0FC4-1B39-01AE-B10EDACD8594}"/>
              </a:ext>
            </a:extLst>
          </p:cNvPr>
          <p:cNvSpPr txBox="1"/>
          <p:nvPr/>
        </p:nvSpPr>
        <p:spPr>
          <a:xfrm>
            <a:off x="609600" y="2628900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4400" dirty="0">
                <a:latin typeface="Century Gothic" panose="020B0502020202020204" pitchFamily="34" charset="0"/>
              </a:rPr>
              <a:t>“</a:t>
            </a:r>
            <a:r>
              <a:rPr lang="en-ID" sz="4400" b="1" dirty="0" err="1">
                <a:latin typeface="Century Gothic" panose="020B0502020202020204" pitchFamily="34" charset="0"/>
              </a:rPr>
              <a:t>Pemimpin</a:t>
            </a:r>
            <a:r>
              <a:rPr lang="en-ID" sz="4400" b="1" dirty="0">
                <a:latin typeface="Century Gothic" panose="020B0502020202020204" pitchFamily="34" charset="0"/>
              </a:rPr>
              <a:t> yang </a:t>
            </a:r>
            <a:r>
              <a:rPr lang="en-ID" sz="4400" b="1" dirty="0" err="1">
                <a:latin typeface="Century Gothic" panose="020B0502020202020204" pitchFamily="34" charset="0"/>
              </a:rPr>
              <a:t>memotivasi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anggotanya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dapat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membantu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meningkatkan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performa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kerja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kelompoknya</a:t>
            </a:r>
            <a:r>
              <a:rPr lang="en-ID" sz="4400" b="1" dirty="0">
                <a:latin typeface="Century Gothic" panose="020B0502020202020204" pitchFamily="34" charset="0"/>
              </a:rPr>
              <a:t>. </a:t>
            </a:r>
            <a:r>
              <a:rPr lang="en-ID" sz="4400" dirty="0" err="1">
                <a:latin typeface="Century Gothic" panose="020B0502020202020204" pitchFamily="34" charset="0"/>
              </a:rPr>
              <a:t>Motivasi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ini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bukan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mendorong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tekanan</a:t>
            </a:r>
            <a:r>
              <a:rPr lang="en-ID" sz="4400" dirty="0">
                <a:latin typeface="Century Gothic" panose="020B0502020202020204" pitchFamily="34" charset="0"/>
              </a:rPr>
              <a:t> pada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melainkan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menghargai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perasaan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memiliki</a:t>
            </a:r>
            <a:r>
              <a:rPr lang="en-ID" sz="4400" dirty="0">
                <a:latin typeface="Century Gothic" panose="020B0502020202020204" pitchFamily="34" charset="0"/>
              </a:rPr>
              <a:t>, dan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saran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masukan</a:t>
            </a:r>
            <a:r>
              <a:rPr lang="en-ID" sz="4400" dirty="0">
                <a:latin typeface="Century Gothic" panose="020B0502020202020204" pitchFamily="34" charset="0"/>
              </a:rPr>
              <a:t> yang </a:t>
            </a:r>
            <a:r>
              <a:rPr lang="en-ID" sz="4400" dirty="0" err="1">
                <a:latin typeface="Century Gothic" panose="020B0502020202020204" pitchFamily="34" charset="0"/>
              </a:rPr>
              <a:t>membangun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bagi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52357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BA03-0214-FF4C-8D93-8157BDF4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92A992AB-2215-4A49-6E76-85A417F41C6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62399E2-0BF0-D151-2AA2-7D79241881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300F58B-80B8-148A-AA85-56B188C21F6C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PERILAKU YANG MEMOTIVASI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40E812-9CAF-6C4B-6421-86CCE1B14A95}"/>
              </a:ext>
            </a:extLst>
          </p:cNvPr>
          <p:cNvGrpSpPr/>
          <p:nvPr/>
        </p:nvGrpSpPr>
        <p:grpSpPr>
          <a:xfrm>
            <a:off x="1868784" y="3128684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3365B2-CA07-090E-A3D4-60F9D528A649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1707710-09F0-390C-F57C-0FBD750603E9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A Good Listener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E6DC9F-089E-2BE2-75CA-A4527FBAB59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AB5C37-1904-364C-E4E5-97147D0E737A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7E9E25C-2373-F0A0-95DD-97217AEDF7C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Trustworthy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16D5F27-92F2-9176-D34A-EC063DC67C2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55BA63-C649-3E7C-61A8-D0691D2B7955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45F8B46-20CC-90C2-20DB-20ED797C91F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Show You Believe in them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CB3350D-B300-B1D7-44FA-8A14788BB41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BCA736-672A-3C08-EB4C-6DE0A4244130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BC3F3C-BD97-3F2A-5CA8-F46EA6461B2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Catch them doing Something Right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9279006-10BB-D5D5-8A08-CA7E465F454D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D441A2-B160-5278-6090-ED18B7897E7A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1D7C88-423F-DB07-4FB4-BAEB872A5307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Gather the Honey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91C9D5-DC54-7260-A067-A76A24BD37A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C3BB5F-2474-4699-508D-764D1DE9CD1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E70CAA3-9BAA-DB85-4FE0-4C51CA45F67B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Avoid Sarcasm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F6E79E-DFAF-5AA9-DB09-5FFD5DE75974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66500-783F-7FBB-DFA7-FC97CD89DE6B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8A9285C-03DD-C36C-E876-3A77A7BB78C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 Positive Message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E6C740-8F89-BCAD-1E8F-0CFA9C87353B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24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71E4-F843-F513-FA4F-5666B53D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37A1DB-55F2-ED20-7CE5-6EA76EA8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CB20B-6C2A-C36D-3FFC-770455933C12}"/>
              </a:ext>
            </a:extLst>
          </p:cNvPr>
          <p:cNvSpPr txBox="1"/>
          <p:nvPr/>
        </p:nvSpPr>
        <p:spPr>
          <a:xfrm>
            <a:off x="7315200" y="33147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2400" b="1" dirty="0">
                <a:latin typeface="Century Gothic" panose="020B0502020202020204" pitchFamily="34" charset="0"/>
              </a:rPr>
              <a:t>Hasil Mini Riset pada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Telkom </a:t>
            </a:r>
            <a:r>
              <a:rPr lang="en-ID" sz="2400" b="1" i="1" dirty="0">
                <a:latin typeface="Century Gothic" panose="020B0502020202020204" pitchFamily="34" charset="0"/>
              </a:rPr>
              <a:t>University</a:t>
            </a:r>
            <a:r>
              <a:rPr lang="en-ID" sz="2400" b="1" dirty="0">
                <a:latin typeface="Century Gothic" panose="020B0502020202020204" pitchFamily="34" charset="0"/>
              </a:rPr>
              <a:t> ,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Sebagian </a:t>
            </a:r>
            <a:r>
              <a:rPr lang="en-ID" sz="2400" b="1" dirty="0" err="1">
                <a:latin typeface="Century Gothic" panose="020B0502020202020204" pitchFamily="34" charset="0"/>
              </a:rPr>
              <a:t>besar</a:t>
            </a:r>
            <a:r>
              <a:rPr lang="en-ID" sz="2400" b="1" dirty="0">
                <a:latin typeface="Century Gothic" panose="020B0502020202020204" pitchFamily="34" charset="0"/>
              </a:rPr>
              <a:t> 70%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berusaha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untuk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memotivasi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anggota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kelompoknya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mencapai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tujuannya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16752-ECD7-B69F-9BED-A7F3444F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488141"/>
            <a:ext cx="4234018" cy="39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4E43-4F66-3C2D-F928-BD2474AF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972AE0-06FF-186E-A6A9-2649C33F613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644C4DC-3CC0-11AD-CA1D-C7ED9FC4F07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8D46D3-FCB3-D300-A184-7CA539C47E83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DO’S AND DON’TS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FE0B5E-DF9A-998B-E712-82EB0D96EFA7}"/>
              </a:ext>
            </a:extLst>
          </p:cNvPr>
          <p:cNvSpPr/>
          <p:nvPr/>
        </p:nvSpPr>
        <p:spPr>
          <a:xfrm>
            <a:off x="3600450" y="3365318"/>
            <a:ext cx="5067300" cy="60696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Lakukan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apa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Anda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katakan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Tanggap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Akui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tim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Anda</a:t>
            </a: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Tanya &amp;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dengarkan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Tersenyumlah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71963-6359-F1C0-FC43-4E0556D7BA0C}"/>
              </a:ext>
            </a:extLst>
          </p:cNvPr>
          <p:cNvSpPr/>
          <p:nvPr/>
        </p:nvSpPr>
        <p:spPr>
          <a:xfrm>
            <a:off x="4647006" y="2271272"/>
            <a:ext cx="2974188" cy="29428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DO’S</a:t>
            </a:r>
            <a:endParaRPr lang="en-ID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04522F-D0DB-3E5A-97C9-C21D6B359F6C}"/>
              </a:ext>
            </a:extLst>
          </p:cNvPr>
          <p:cNvSpPr/>
          <p:nvPr/>
        </p:nvSpPr>
        <p:spPr>
          <a:xfrm>
            <a:off x="9378950" y="3280953"/>
            <a:ext cx="5308600" cy="61540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arah tanpa alasan yang jelas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Memberikan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instruksi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jelas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Menghindari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tanggung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jawab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Bersikap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dingin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berjarak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kasar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Mementingkan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sendiri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kesimpulan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tanpa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memeriksa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fakta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ID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DA702-515A-F1F8-C8CE-0CD354DF8F9C}"/>
              </a:ext>
            </a:extLst>
          </p:cNvPr>
          <p:cNvSpPr/>
          <p:nvPr/>
        </p:nvSpPr>
        <p:spPr>
          <a:xfrm>
            <a:off x="10475342" y="2171700"/>
            <a:ext cx="3115816" cy="29837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DONT’S</a:t>
            </a:r>
            <a:endParaRPr lang="en-ID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E42D-227A-F588-8B57-D792C1A4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CDC20-94F4-9D66-3461-FC2836485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60B0799-0057-F3A0-08F2-2D2D37AF44E9}"/>
              </a:ext>
            </a:extLst>
          </p:cNvPr>
          <p:cNvSpPr txBox="1">
            <a:spLocks/>
          </p:cNvSpPr>
          <p:nvPr/>
        </p:nvSpPr>
        <p:spPr>
          <a:xfrm>
            <a:off x="2971800" y="5829300"/>
            <a:ext cx="12344400" cy="16194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6480"/>
              </a:lnSpc>
              <a:buNone/>
            </a:pPr>
            <a:endParaRPr lang="en-US" sz="8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599166-71D6-2428-93FB-07DAD0FC7FD8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-28" dirty="0">
                <a:solidFill>
                  <a:schemeClr val="bg1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INFLUENCING OTHER</a:t>
            </a:r>
          </a:p>
        </p:txBody>
      </p:sp>
    </p:spTree>
    <p:extLst>
      <p:ext uri="{BB962C8B-B14F-4D97-AF65-F5344CB8AC3E}">
        <p14:creationId xmlns:p14="http://schemas.microsoft.com/office/powerpoint/2010/main" val="229057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6F82-2578-E6A0-B847-E1207D13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B9E0EA5D-D28A-DA05-FDCA-E721784D6D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3B6A94C-A14B-FF93-1D4F-F61BAF16AD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3A5A866-DE4F-83A9-925B-2DE5D5647D6D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Constructive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1E7A-EF55-FA11-3775-6C3D0672CBC4}"/>
              </a:ext>
            </a:extLst>
          </p:cNvPr>
          <p:cNvSpPr txBox="1"/>
          <p:nvPr/>
        </p:nvSpPr>
        <p:spPr>
          <a:xfrm>
            <a:off x="779253" y="3314700"/>
            <a:ext cx="574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ID" sz="2400" dirty="0">
                <a:latin typeface="Century Gothic" panose="020B0502020202020204" pitchFamily="34" charset="0"/>
              </a:rPr>
              <a:t>Jenis </a:t>
            </a:r>
            <a:r>
              <a:rPr lang="en-ID" sz="2400" dirty="0" err="1">
                <a:latin typeface="Century Gothic" panose="020B0502020202020204" pitchFamily="34" charset="0"/>
              </a:rPr>
              <a:t>umpan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ditujukan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mencapai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hasil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komentar</a:t>
            </a:r>
            <a:r>
              <a:rPr lang="en-ID" sz="2400" dirty="0">
                <a:latin typeface="Century Gothic" panose="020B0502020202020204" pitchFamily="34" charset="0"/>
              </a:rPr>
              <a:t>, saran,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saran yang </a:t>
            </a:r>
            <a:r>
              <a:rPr lang="en-ID" sz="2400" dirty="0" err="1">
                <a:latin typeface="Century Gothic" panose="020B0502020202020204" pitchFamily="34" charset="0"/>
              </a:rPr>
              <a:t>berguna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pekerjaan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masa </a:t>
            </a:r>
            <a:r>
              <a:rPr lang="en-ID" sz="2400" dirty="0" err="1">
                <a:latin typeface="Century Gothic" panose="020B0502020202020204" pitchFamily="34" charset="0"/>
              </a:rPr>
              <a:t>depan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79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96BCF-B730-2E9A-806C-7A954918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167A578-C6B1-38A7-F536-A1146D622FC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FBC2706-834D-56D4-95EC-707A07AC833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63F64F7-4CAA-6693-2D92-AD0029FB2829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Panduan Memberikan Positive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A2A461-8A25-98AE-5807-9CB67C9A3470}"/>
              </a:ext>
            </a:extLst>
          </p:cNvPr>
          <p:cNvGrpSpPr/>
          <p:nvPr/>
        </p:nvGrpSpPr>
        <p:grpSpPr>
          <a:xfrm>
            <a:off x="762000" y="3392201"/>
            <a:ext cx="4292600" cy="2418095"/>
            <a:chOff x="762000" y="3392201"/>
            <a:chExt cx="4292600" cy="24180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ECED1A-CA44-B346-9DC7-ECB19376D76B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1.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D66AAE-3550-20B0-83F2-FE5D9F0AC5E1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2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Sampaikan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secara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spesifik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8B121-1253-3D07-2BC0-99CF0B2591D7}"/>
              </a:ext>
            </a:extLst>
          </p:cNvPr>
          <p:cNvGrpSpPr/>
          <p:nvPr/>
        </p:nvGrpSpPr>
        <p:grpSpPr>
          <a:xfrm>
            <a:off x="5991991" y="3436540"/>
            <a:ext cx="5084818" cy="3526091"/>
            <a:chOff x="4668782" y="3392200"/>
            <a:chExt cx="5084818" cy="352609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3381D-1A54-FEEE-0E90-2878C9C565BA}"/>
                </a:ext>
              </a:extLst>
            </p:cNvPr>
            <p:cNvSpPr/>
            <p:nvPr/>
          </p:nvSpPr>
          <p:spPr>
            <a:xfrm>
              <a:off x="6633028" y="3392200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2.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60AD-4E6F-3105-25E5-FB62E3711C99}"/>
                </a:ext>
              </a:extLst>
            </p:cNvPr>
            <p:cNvSpPr txBox="1"/>
            <p:nvPr/>
          </p:nvSpPr>
          <p:spPr>
            <a:xfrm>
              <a:off x="4668782" y="4681397"/>
              <a:ext cx="5084818" cy="223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Katakan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perasaan</a:t>
              </a:r>
              <a:r>
                <a:rPr lang="en-ID" sz="2400" b="1" dirty="0">
                  <a:latin typeface="Century Gothic" panose="020B0502020202020204" pitchFamily="34" charset="0"/>
                </a:rPr>
                <a:t> Anda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tentang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tersebut</a:t>
              </a:r>
              <a:r>
                <a:rPr lang="en-ID" sz="2400" b="1" dirty="0">
                  <a:latin typeface="Century Gothic" panose="020B0502020202020204" pitchFamily="34" charset="0"/>
                </a:rPr>
                <a:t> ATAU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bagaimana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itu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mempengaruhi</a:t>
              </a:r>
              <a:r>
                <a:rPr lang="en-ID" sz="2400" b="1" dirty="0">
                  <a:latin typeface="Century Gothic" panose="020B0502020202020204" pitchFamily="34" charset="0"/>
                </a:rPr>
                <a:t> orang lain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062336-D441-98F6-22B4-C0C619C94FE0}"/>
              </a:ext>
            </a:extLst>
          </p:cNvPr>
          <p:cNvGrpSpPr/>
          <p:nvPr/>
        </p:nvGrpSpPr>
        <p:grpSpPr>
          <a:xfrm>
            <a:off x="12288783" y="3436540"/>
            <a:ext cx="4292600" cy="2432266"/>
            <a:chOff x="762000" y="3392201"/>
            <a:chExt cx="4292600" cy="24322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07A1B9-CBB9-1DE4-6E3F-3C3AE247BB32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3.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899A2-574C-0596-D5AC-BE54F503E8BA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/>
                <a:t>Mendorong</a:t>
              </a:r>
              <a:r>
                <a:rPr lang="en-ID" sz="2400" b="1" dirty="0"/>
                <a:t> </a:t>
              </a:r>
              <a:r>
                <a:rPr lang="en-ID" sz="2400" b="1" dirty="0" err="1"/>
                <a:t>lebih</a:t>
              </a:r>
              <a:r>
                <a:rPr lang="en-ID" sz="2400" b="1" dirty="0"/>
                <a:t> </a:t>
              </a:r>
              <a:r>
                <a:rPr lang="en-ID" sz="2400" b="1" dirty="0" err="1"/>
                <a:t>banyak</a:t>
              </a:r>
              <a:r>
                <a:rPr lang="en-ID" sz="2400" b="1" dirty="0"/>
                <a:t> </a:t>
              </a:r>
              <a:r>
                <a:rPr lang="en-ID" sz="2400" b="1" dirty="0" err="1"/>
                <a:t>perilaku</a:t>
              </a:r>
              <a:r>
                <a:rPr lang="en-ID" sz="2400" b="1" dirty="0"/>
                <a:t> yang </a:t>
              </a:r>
              <a:r>
                <a:rPr lang="en-ID" sz="2400" b="1" dirty="0" err="1"/>
                <a:t>sama</a:t>
              </a:r>
              <a:r>
                <a:rPr lang="en-ID" sz="2400" b="1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7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5D8B-31FB-2232-3DB0-D7F68531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13A53-6855-3402-6F75-F8B4B04F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DCA7C11-899C-64D2-3BDA-A78A0F315A90}"/>
              </a:ext>
            </a:extLst>
          </p:cNvPr>
          <p:cNvSpPr txBox="1">
            <a:spLocks/>
          </p:cNvSpPr>
          <p:nvPr/>
        </p:nvSpPr>
        <p:spPr>
          <a:xfrm>
            <a:off x="2971800" y="876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" sz="8000" b="1" dirty="0">
                <a:latin typeface="Century Gothic" panose="020B0502020202020204" pitchFamily="34" charset="0"/>
              </a:rPr>
              <a:t>“Successful people build each other up. </a:t>
            </a:r>
            <a:r>
              <a:rPr lang="en" sz="8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They motivate, inspire, and push each other. </a:t>
            </a:r>
            <a:r>
              <a:rPr lang="en" sz="8000" b="1" dirty="0">
                <a:latin typeface="Century Gothic" panose="020B0502020202020204" pitchFamily="34" charset="0"/>
              </a:rPr>
              <a:t>Unsuccessful people just hate, blame, and complain.”</a:t>
            </a:r>
            <a:endParaRPr lang="en-ID" sz="8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8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D7CF-4D27-2067-7FDE-69CEF342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9E2DA7-682C-6FCE-CFAB-676E47E00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D29C25C5-7CD5-ABDB-04A6-497957E31B1D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51DBD8-73D8-41FB-3E5E-D39FF49C7329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SELLING IDEA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E18E-848F-F83C-8575-A606E41D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0FB1527-9045-B72B-98F0-6ABCB7A2AE84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DF93CCA-FD4A-11BC-9E09-B5233B986ED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F505244-D17F-6128-FC7B-85D14EDB1717}"/>
              </a:ext>
            </a:extLst>
          </p:cNvPr>
          <p:cNvSpPr txBox="1"/>
          <p:nvPr/>
        </p:nvSpPr>
        <p:spPr>
          <a:xfrm>
            <a:off x="762000" y="127152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Definition of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0E82-6BF0-337C-5162-0B07D59257C7}"/>
              </a:ext>
            </a:extLst>
          </p:cNvPr>
          <p:cNvSpPr txBox="1"/>
          <p:nvPr/>
        </p:nvSpPr>
        <p:spPr>
          <a:xfrm>
            <a:off x="1925582" y="3182494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 algn="just">
              <a:buNone/>
            </a:pPr>
            <a:r>
              <a:rPr lang="en-ID" sz="4000" dirty="0" err="1"/>
              <a:t>Berbagi</a:t>
            </a:r>
            <a:r>
              <a:rPr lang="en-ID" sz="4000" dirty="0"/>
              <a:t> ide </a:t>
            </a:r>
            <a:r>
              <a:rPr lang="en-ID" sz="4000" dirty="0" err="1"/>
              <a:t>kepada</a:t>
            </a:r>
            <a:r>
              <a:rPr lang="en-ID" sz="4000" dirty="0"/>
              <a:t> orang lain, </a:t>
            </a:r>
            <a:r>
              <a:rPr lang="en-ID" sz="4000" dirty="0" err="1"/>
              <a:t>terutama</a:t>
            </a:r>
            <a:r>
              <a:rPr lang="en-ID" sz="4000" dirty="0"/>
              <a:t> </a:t>
            </a:r>
            <a:r>
              <a:rPr lang="en-ID" sz="4000" dirty="0" err="1"/>
              <a:t>kepada</a:t>
            </a:r>
            <a:r>
              <a:rPr lang="en-ID" sz="4000" dirty="0"/>
              <a:t> </a:t>
            </a:r>
            <a:r>
              <a:rPr lang="en-ID" sz="4000" dirty="0" err="1"/>
              <a:t>suatu</a:t>
            </a:r>
            <a:r>
              <a:rPr lang="en-ID" sz="4000" dirty="0"/>
              <a:t> </a:t>
            </a:r>
            <a:r>
              <a:rPr lang="en-ID" sz="4000" dirty="0" err="1"/>
              <a:t>kelompok</a:t>
            </a:r>
            <a:endParaRPr lang="en-ID" sz="4000" dirty="0"/>
          </a:p>
        </p:txBody>
      </p:sp>
      <p:pic>
        <p:nvPicPr>
          <p:cNvPr id="2054" name="Picture 6" descr="Sharing - Free social icons">
            <a:extLst>
              <a:ext uri="{FF2B5EF4-FFF2-40B4-BE49-F238E27FC236}">
                <a16:creationId xmlns:a16="http://schemas.microsoft.com/office/drawing/2014/main" id="{6CA6544D-7C51-E850-4AF7-990F1321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550855"/>
            <a:ext cx="5867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6FB0-C945-4DAF-DF7A-ED03FC11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C1C93F0-0B45-D35C-1E2D-B00C8D9BB5F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1246965-DAD8-3175-66DF-33463EF8FF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9E2C1F8-E681-8A5F-6D3A-7402FADAC2BF}"/>
              </a:ext>
            </a:extLst>
          </p:cNvPr>
          <p:cNvSpPr txBox="1"/>
          <p:nvPr/>
        </p:nvSpPr>
        <p:spPr>
          <a:xfrm>
            <a:off x="762000" y="1248061"/>
            <a:ext cx="155448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Karakter Pemimpin Perubahan </a:t>
            </a:r>
          </a:p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(Zuka, 2016)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0131F-F6B8-BD60-F47F-B1840BAA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273033"/>
            <a:ext cx="6576512" cy="66424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62E89E-E263-994D-C40C-37362AB09613}"/>
              </a:ext>
            </a:extLst>
          </p:cNvPr>
          <p:cNvCxnSpPr>
            <a:cxnSpLocks/>
          </p:cNvCxnSpPr>
          <p:nvPr/>
        </p:nvCxnSpPr>
        <p:spPr>
          <a:xfrm>
            <a:off x="8482395" y="3324603"/>
            <a:ext cx="52005" cy="490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402D21-D699-D891-35BD-2AA107C865B2}"/>
              </a:ext>
            </a:extLst>
          </p:cNvPr>
          <p:cNvCxnSpPr/>
          <p:nvPr/>
        </p:nvCxnSpPr>
        <p:spPr>
          <a:xfrm>
            <a:off x="6525391" y="4762500"/>
            <a:ext cx="3914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D0910-CEBB-F810-A6A6-A89B2E7A9D26}"/>
              </a:ext>
            </a:extLst>
          </p:cNvPr>
          <p:cNvCxnSpPr>
            <a:cxnSpLocks/>
          </p:cNvCxnSpPr>
          <p:nvPr/>
        </p:nvCxnSpPr>
        <p:spPr>
          <a:xfrm>
            <a:off x="6248400" y="6210300"/>
            <a:ext cx="388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10F8FA-7D47-7DD6-6291-4F98F2469C88}"/>
              </a:ext>
            </a:extLst>
          </p:cNvPr>
          <p:cNvSpPr txBox="1"/>
          <p:nvPr/>
        </p:nvSpPr>
        <p:spPr>
          <a:xfrm>
            <a:off x="6793457" y="4065348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Century Gothic" panose="020B0502020202020204" pitchFamily="34" charset="0"/>
              </a:rPr>
              <a:t>Visioner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E9DF8-8653-F41D-E377-8C548FDFA9DC}"/>
              </a:ext>
            </a:extLst>
          </p:cNvPr>
          <p:cNvSpPr txBox="1"/>
          <p:nvPr/>
        </p:nvSpPr>
        <p:spPr>
          <a:xfrm>
            <a:off x="8496300" y="404459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Efektif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0F45D-67A2-FF37-1727-2BD745FA97C9}"/>
              </a:ext>
            </a:extLst>
          </p:cNvPr>
          <p:cNvSpPr txBox="1"/>
          <p:nvPr/>
        </p:nvSpPr>
        <p:spPr>
          <a:xfrm>
            <a:off x="6711102" y="5301734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b="1" dirty="0">
                <a:latin typeface="Century Gothic" panose="020B0502020202020204" pitchFamily="34" charset="0"/>
              </a:rPr>
              <a:t>Komunikatif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56324-9476-7288-5F08-D65360FDFE69}"/>
              </a:ext>
            </a:extLst>
          </p:cNvPr>
          <p:cNvSpPr txBox="1"/>
          <p:nvPr/>
        </p:nvSpPr>
        <p:spPr>
          <a:xfrm>
            <a:off x="8530003" y="5143499"/>
            <a:ext cx="161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>
                <a:latin typeface="Century Gothic" panose="020B0502020202020204" pitchFamily="34" charset="0"/>
              </a:rPr>
              <a:t>J</a:t>
            </a:r>
            <a:r>
              <a:rPr lang="en" b="1" dirty="0">
                <a:latin typeface="Century Gothic" panose="020B0502020202020204" pitchFamily="34" charset="0"/>
              </a:rPr>
              <a:t>ujur dan Adil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7B942-27AB-A3E4-A3BB-960887C49ABB}"/>
              </a:ext>
            </a:extLst>
          </p:cNvPr>
          <p:cNvSpPr txBox="1"/>
          <p:nvPr/>
        </p:nvSpPr>
        <p:spPr>
          <a:xfrm>
            <a:off x="8289943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Berani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85567-CF4F-10DE-9362-7E013A7A1F44}"/>
              </a:ext>
            </a:extLst>
          </p:cNvPr>
          <p:cNvSpPr txBox="1"/>
          <p:nvPr/>
        </p:nvSpPr>
        <p:spPr>
          <a:xfrm>
            <a:off x="6790299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Inspiratif</a:t>
            </a:r>
            <a:endParaRPr lang="en-ID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1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7E02-20B0-3703-E262-3B84F19C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AAC8A-6026-9D7A-4B42-EFCD26085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56D6D396-4732-ED9D-4415-2FA856B4AA3E}"/>
              </a:ext>
            </a:extLst>
          </p:cNvPr>
          <p:cNvSpPr txBox="1">
            <a:spLocks/>
          </p:cNvSpPr>
          <p:nvPr/>
        </p:nvSpPr>
        <p:spPr>
          <a:xfrm>
            <a:off x="2971800" y="1819184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latin typeface="Century Gothic" panose="020B0502020202020204" pitchFamily="34" charset="0"/>
              </a:rPr>
              <a:t>“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berpikir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visioner dan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harus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mentransfer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visinya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kepada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seluruh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anggota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tim</a:t>
            </a:r>
            <a:r>
              <a:rPr lang="en-US" sz="6000" b="1" dirty="0" err="1">
                <a:latin typeface="Century Gothic" panose="020B0502020202020204" pitchFamily="34" charset="0"/>
              </a:rPr>
              <a:t>.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Tanpa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hal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itu</a:t>
            </a:r>
            <a:r>
              <a:rPr lang="en-US" sz="6000" b="1" dirty="0">
                <a:latin typeface="Century Gothic" panose="020B0502020202020204" pitchFamily="34" charset="0"/>
              </a:rPr>
              <a:t>, </a:t>
            </a:r>
            <a:r>
              <a:rPr lang="en-US" sz="6000" b="1" dirty="0" err="1">
                <a:latin typeface="Century Gothic" panose="020B0502020202020204" pitchFamily="34" charset="0"/>
              </a:rPr>
              <a:t>maka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akan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bekerja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sendirian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untuk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mencapainya</a:t>
            </a:r>
            <a:r>
              <a:rPr lang="en-US" sz="6000" b="1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7238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CC09-BBA5-F2EB-C53D-EB9B4C2E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646EE8-19CF-800E-B69C-867DD1C35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1C15CD04-301A-4E8F-6714-51758575FCF5}"/>
              </a:ext>
            </a:extLst>
          </p:cNvPr>
          <p:cNvSpPr txBox="1">
            <a:spLocks/>
          </p:cNvSpPr>
          <p:nvPr/>
        </p:nvSpPr>
        <p:spPr>
          <a:xfrm>
            <a:off x="2971800" y="2019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000" b="1" dirty="0">
                <a:latin typeface="Century Gothic" panose="020B0502020202020204" pitchFamily="34" charset="0"/>
              </a:rPr>
              <a:t>“If leaders are not the master of communication, they are certainly not going into their acts.”</a:t>
            </a:r>
          </a:p>
          <a:p>
            <a:pPr marL="0" indent="0" algn="ctr">
              <a:buNone/>
            </a:pPr>
            <a:br>
              <a:rPr lang="en-US" sz="7000" b="1" dirty="0">
                <a:latin typeface="Century Gothic" panose="020B0502020202020204" pitchFamily="34" charset="0"/>
              </a:rPr>
            </a:br>
            <a:endParaRPr lang="en-US" sz="7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1FB1-9D3A-F916-A00A-D7E326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B0FB628-DA61-0551-3F88-D92BC4694336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86285AD-C76E-B4EC-E8CE-5F67AA4CE52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9F84EC6-E4A2-BB55-67BA-93794EFC2AFE}"/>
              </a:ext>
            </a:extLst>
          </p:cNvPr>
          <p:cNvSpPr txBox="1"/>
          <p:nvPr/>
        </p:nvSpPr>
        <p:spPr>
          <a:xfrm>
            <a:off x="533400" y="149080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Beberapa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Contoh</a:t>
            </a:r>
            <a:r>
              <a:rPr lang="en-ID" sz="4400" b="1" dirty="0">
                <a:latin typeface="Century Gothic" panose="020B0502020202020204" pitchFamily="34" charset="0"/>
              </a:rPr>
              <a:t>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08AA565-468F-0E83-A547-3B27EBD0643E}"/>
              </a:ext>
            </a:extLst>
          </p:cNvPr>
          <p:cNvSpPr/>
          <p:nvPr/>
        </p:nvSpPr>
        <p:spPr>
          <a:xfrm>
            <a:off x="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project di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5B5D04E-FC67-ADFF-AE07-651A3C022EEE}"/>
              </a:ext>
            </a:extLst>
          </p:cNvPr>
          <p:cNvSpPr/>
          <p:nvPr/>
        </p:nvSpPr>
        <p:spPr>
          <a:xfrm>
            <a:off x="0" y="38684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pertanyaan</a:t>
            </a:r>
            <a:r>
              <a:rPr lang="en-ID" sz="2200" b="1" dirty="0">
                <a:latin typeface="Century Gothic" panose="020B0502020202020204" pitchFamily="34" charset="0"/>
              </a:rPr>
              <a:t> di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04E7302-FA02-92EA-286A-366F0746D4BF}"/>
              </a:ext>
            </a:extLst>
          </p:cNvPr>
          <p:cNvSpPr/>
          <p:nvPr/>
        </p:nvSpPr>
        <p:spPr>
          <a:xfrm>
            <a:off x="0" y="52603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Merekam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i="1" dirty="0">
                <a:latin typeface="Century Gothic" panose="020B0502020202020204" pitchFamily="34" charset="0"/>
              </a:rPr>
              <a:t>podcast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video di </a:t>
            </a:r>
            <a:r>
              <a:rPr lang="en-ID" sz="2200" b="1" dirty="0" err="1">
                <a:latin typeface="Century Gothic" panose="020B0502020202020204" pitchFamily="34" charset="0"/>
              </a:rPr>
              <a:t>Youtube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3BBE2BE-1D49-5F53-F2D7-BFCB60CF6960}"/>
              </a:ext>
            </a:extLst>
          </p:cNvPr>
          <p:cNvSpPr/>
          <p:nvPr/>
        </p:nvSpPr>
        <p:spPr>
          <a:xfrm>
            <a:off x="0" y="6587932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hasil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penelitian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saat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sidang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972ADE6-A69A-55DA-3570-0FAA74F059F2}"/>
              </a:ext>
            </a:extLst>
          </p:cNvPr>
          <p:cNvSpPr/>
          <p:nvPr/>
        </p:nvSpPr>
        <p:spPr>
          <a:xfrm flipH="1">
            <a:off x="1135380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9A4CD8E-5EBC-4962-427F-FC6875385B42}"/>
              </a:ext>
            </a:extLst>
          </p:cNvPr>
          <p:cNvSpPr/>
          <p:nvPr/>
        </p:nvSpPr>
        <p:spPr>
          <a:xfrm flipH="1">
            <a:off x="11326483" y="38578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A285B72-A815-5BF6-35EF-4F871C1B10FC}"/>
              </a:ext>
            </a:extLst>
          </p:cNvPr>
          <p:cNvSpPr/>
          <p:nvPr/>
        </p:nvSpPr>
        <p:spPr>
          <a:xfrm flipH="1">
            <a:off x="11299166" y="52391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pertamyaam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rapat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862B8C-40E4-28A9-D260-6BA8726DB78B}"/>
              </a:ext>
            </a:extLst>
          </p:cNvPr>
          <p:cNvSpPr/>
          <p:nvPr/>
        </p:nvSpPr>
        <p:spPr>
          <a:xfrm flipH="1">
            <a:off x="11271849" y="662047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materi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kuliah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11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EDCA5-0817-D0A9-0E43-451865E8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F102AB-74FD-8C98-8C68-1C5A47806EE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7098BA6-2A81-42EA-0436-C34C2A42D5F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49C858-E513-352F-C177-50C6BD3C7F4C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Kesulitan</a:t>
            </a:r>
            <a:r>
              <a:rPr lang="en-ID" sz="4400" b="1" dirty="0">
                <a:latin typeface="Century Gothic" panose="020B0502020202020204" pitchFamily="34" charset="0"/>
              </a:rPr>
              <a:t> Dalam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C8193-5E1A-D6DC-08F7-4E1472B89DB1}"/>
              </a:ext>
            </a:extLst>
          </p:cNvPr>
          <p:cNvSpPr txBox="1"/>
          <p:nvPr/>
        </p:nvSpPr>
        <p:spPr>
          <a:xfrm>
            <a:off x="990600" y="2210291"/>
            <a:ext cx="11887200" cy="611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Berdasarkan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hasil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mini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riset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2021 pada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mahasiswa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Tel-U: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percaya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diri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Takut</a:t>
            </a:r>
            <a:r>
              <a:rPr lang="en-ID" sz="2400" dirty="0">
                <a:latin typeface="Century Gothic" panose="020B0502020202020204" pitchFamily="34" charset="0"/>
              </a:rPr>
              <a:t> ide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ditolak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Khawatir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perbedaan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Bingung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menyampaikan</a:t>
            </a:r>
            <a:r>
              <a:rPr lang="en-ID" sz="2400" dirty="0">
                <a:latin typeface="Century Gothic" panose="020B0502020202020204" pitchFamily="34" charset="0"/>
              </a:rPr>
              <a:t> ide yang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Penguasaan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materi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masih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menjawab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pertanyaan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perhatian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D3A0-59D1-8D75-143D-6BFA29B5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E41C0-90D1-C2BD-3ED5-D4BF85A5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8E9A7C97-FA73-B52F-D2B6-9BFD79EE9BF3}"/>
              </a:ext>
            </a:extLst>
          </p:cNvPr>
          <p:cNvSpPr txBox="1">
            <a:spLocks/>
          </p:cNvSpPr>
          <p:nvPr/>
        </p:nvSpPr>
        <p:spPr>
          <a:xfrm>
            <a:off x="2781300" y="2933700"/>
            <a:ext cx="12725400" cy="3600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6600" b="1" dirty="0">
                <a:latin typeface="Century Gothic" panose="020B0502020202020204" pitchFamily="34" charset="0"/>
              </a:rPr>
              <a:t>MENGAPA DALAM MEMIMPIN PERLU MEMPENGARUHI ORANG LAIN?</a:t>
            </a:r>
          </a:p>
        </p:txBody>
      </p:sp>
    </p:spTree>
    <p:extLst>
      <p:ext uri="{BB962C8B-B14F-4D97-AF65-F5344CB8AC3E}">
        <p14:creationId xmlns:p14="http://schemas.microsoft.com/office/powerpoint/2010/main" val="204285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5C9A-625E-045B-381D-3FA6CBA4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7E57266-C13D-A653-8290-67B8AA18FCFA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6942E9C-0881-674D-9E28-D8E29B058E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1B7828-A2C1-8005-93AB-210B80FD9848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Selling Idea: HOW?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971FE-30AA-70A0-2546-124669851189}"/>
              </a:ext>
            </a:extLst>
          </p:cNvPr>
          <p:cNvSpPr/>
          <p:nvPr/>
        </p:nvSpPr>
        <p:spPr>
          <a:xfrm>
            <a:off x="2313809" y="269209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</a:t>
            </a:r>
            <a:r>
              <a:rPr lang="en-ID" b="1" dirty="0" err="1">
                <a:latin typeface="Century Gothic" panose="020B0502020202020204" pitchFamily="34" charset="0"/>
              </a:rPr>
              <a:t>epada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siapa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anda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akan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berbagi</a:t>
            </a:r>
            <a:r>
              <a:rPr lang="en-ID" b="1" dirty="0">
                <a:latin typeface="Century Gothic" panose="020B0502020202020204" pitchFamily="34" charset="0"/>
              </a:rPr>
              <a:t> ide?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AB67A2-4C26-6F8E-801B-6BF9301259B9}"/>
              </a:ext>
            </a:extLst>
          </p:cNvPr>
          <p:cNvSpPr/>
          <p:nvPr/>
        </p:nvSpPr>
        <p:spPr>
          <a:xfrm>
            <a:off x="500579" y="2476500"/>
            <a:ext cx="1629959" cy="160644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</a:t>
            </a:r>
            <a:endParaRPr lang="en-ID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8EB6CF-151E-20F3-A65A-CF7853BDA479}"/>
              </a:ext>
            </a:extLst>
          </p:cNvPr>
          <p:cNvSpPr/>
          <p:nvPr/>
        </p:nvSpPr>
        <p:spPr>
          <a:xfrm>
            <a:off x="2305183" y="4539880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Mengapa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perlu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melakukannya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21F7C6-7450-F09C-2B86-8570CB3AD791}"/>
              </a:ext>
            </a:extLst>
          </p:cNvPr>
          <p:cNvSpPr/>
          <p:nvPr/>
        </p:nvSpPr>
        <p:spPr>
          <a:xfrm>
            <a:off x="509205" y="4340275"/>
            <a:ext cx="1621333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WHY</a:t>
            </a:r>
            <a:endParaRPr lang="en-ID" sz="2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89CBD9-4634-B989-9D9F-B8590147F230}"/>
              </a:ext>
            </a:extLst>
          </p:cNvPr>
          <p:cNvSpPr/>
          <p:nvPr/>
        </p:nvSpPr>
        <p:spPr>
          <a:xfrm>
            <a:off x="2305183" y="626724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Apa yang </a:t>
            </a:r>
            <a:r>
              <a:rPr lang="en-US" b="1" dirty="0" err="1">
                <a:latin typeface="Century Gothic" panose="020B0502020202020204" pitchFamily="34" charset="0"/>
              </a:rPr>
              <a:t>akan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CFEF7A-AF63-55FF-6D06-8333D6604EBC}"/>
              </a:ext>
            </a:extLst>
          </p:cNvPr>
          <p:cNvSpPr/>
          <p:nvPr/>
        </p:nvSpPr>
        <p:spPr>
          <a:xfrm>
            <a:off x="509205" y="6204050"/>
            <a:ext cx="1612707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</a:t>
            </a:r>
            <a:endParaRPr lang="en-ID" sz="24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C1C0FA-31C7-DFA1-B871-2E622E79DFF2}"/>
              </a:ext>
            </a:extLst>
          </p:cNvPr>
          <p:cNvSpPr/>
          <p:nvPr/>
        </p:nvSpPr>
        <p:spPr>
          <a:xfrm>
            <a:off x="10292278" y="3636169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Bagaimana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cara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terbaik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untuk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menjelasakannya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C6CE4F-D6E0-4CE5-44DB-7CE5D60BBB6E}"/>
              </a:ext>
            </a:extLst>
          </p:cNvPr>
          <p:cNvSpPr/>
          <p:nvPr/>
        </p:nvSpPr>
        <p:spPr>
          <a:xfrm>
            <a:off x="8504927" y="3466639"/>
            <a:ext cx="1607123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</a:t>
            </a:r>
            <a:endParaRPr lang="en-ID" sz="24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498A9D-5557-6926-372B-50B2E693C0FC}"/>
              </a:ext>
            </a:extLst>
          </p:cNvPr>
          <p:cNvSpPr/>
          <p:nvPr/>
        </p:nvSpPr>
        <p:spPr>
          <a:xfrm>
            <a:off x="10295321" y="5464651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Kapan dan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ingin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audiens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lakukan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setelah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menyimak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6BA180-83EE-523B-EB18-7984167E8272}"/>
              </a:ext>
            </a:extLst>
          </p:cNvPr>
          <p:cNvSpPr/>
          <p:nvPr/>
        </p:nvSpPr>
        <p:spPr>
          <a:xfrm>
            <a:off x="8496301" y="5401453"/>
            <a:ext cx="1615749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WHEN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79375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A391-5677-E4D4-2752-D909656B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817A5D-C512-573B-877F-768EC005D8F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B8D71BC-4D2E-D5E7-AD4E-9977ED88D5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9C9A1F-2012-0686-73B3-3DF3589117D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8 Langkah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Menyampaikan</a:t>
            </a:r>
            <a:r>
              <a:rPr lang="en-ID" sz="4400" b="1" dirty="0"/>
              <a:t> Ide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15D35-0B80-895C-F698-819AB6AC9780}"/>
              </a:ext>
            </a:extLst>
          </p:cNvPr>
          <p:cNvSpPr/>
          <p:nvPr/>
        </p:nvSpPr>
        <p:spPr>
          <a:xfrm>
            <a:off x="762000" y="278130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err="1">
                <a:latin typeface="Century Gothic" panose="020B0502020202020204" pitchFamily="34" charset="0"/>
              </a:rPr>
              <a:t>Mengenali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Audiens</a:t>
            </a:r>
            <a:r>
              <a:rPr lang="en-ID" sz="2000" b="1" dirty="0">
                <a:latin typeface="Century Gothic" panose="020B0502020202020204" pitchFamily="34" charset="0"/>
              </a:rPr>
              <a:t> Anda</a:t>
            </a:r>
            <a:endParaRPr lang="en-ID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F4364-262A-2717-69A7-5219C7C760E3}"/>
              </a:ext>
            </a:extLst>
          </p:cNvPr>
          <p:cNvCxnSpPr/>
          <p:nvPr/>
        </p:nvCxnSpPr>
        <p:spPr>
          <a:xfrm>
            <a:off x="4114800" y="361859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1373E3-4F5F-2E00-BD3E-429A5B3021C1}"/>
              </a:ext>
            </a:extLst>
          </p:cNvPr>
          <p:cNvSpPr/>
          <p:nvPr/>
        </p:nvSpPr>
        <p:spPr>
          <a:xfrm>
            <a:off x="5181600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pernyataan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posisi-tindakan-manfaat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7C081-EBB9-C9E6-FE88-FBB71503B273}"/>
              </a:ext>
            </a:extLst>
          </p:cNvPr>
          <p:cNvCxnSpPr/>
          <p:nvPr/>
        </p:nvCxnSpPr>
        <p:spPr>
          <a:xfrm>
            <a:off x="8486236" y="36957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48539-720E-323C-4E46-998012BF57F8}"/>
              </a:ext>
            </a:extLst>
          </p:cNvPr>
          <p:cNvSpPr/>
          <p:nvPr/>
        </p:nvSpPr>
        <p:spPr>
          <a:xfrm>
            <a:off x="9663382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Menentukan</a:t>
            </a:r>
            <a:r>
              <a:rPr lang="en-ID" sz="2000" b="1" dirty="0">
                <a:latin typeface="Century Gothic" panose="020B0502020202020204" pitchFamily="34" charset="0"/>
              </a:rPr>
              <a:t> ide </a:t>
            </a:r>
            <a:r>
              <a:rPr lang="en-ID" sz="2000" b="1" dirty="0" err="1">
                <a:latin typeface="Century Gothic" panose="020B0502020202020204" pitchFamily="34" charset="0"/>
              </a:rPr>
              <a:t>utama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FB8BE-8880-084C-151C-4CF80780D0BF}"/>
              </a:ext>
            </a:extLst>
          </p:cNvPr>
          <p:cNvCxnSpPr/>
          <p:nvPr/>
        </p:nvCxnSpPr>
        <p:spPr>
          <a:xfrm>
            <a:off x="12954000" y="36791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8B973E-9D43-B945-1C31-F713DF742651}"/>
              </a:ext>
            </a:extLst>
          </p:cNvPr>
          <p:cNvSpPr/>
          <p:nvPr/>
        </p:nvSpPr>
        <p:spPr>
          <a:xfrm>
            <a:off x="14145164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subpoin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67CD1-95E7-3C42-9E8F-B854DB79A199}"/>
              </a:ext>
            </a:extLst>
          </p:cNvPr>
          <p:cNvCxnSpPr>
            <a:cxnSpLocks/>
          </p:cNvCxnSpPr>
          <p:nvPr/>
        </p:nvCxnSpPr>
        <p:spPr>
          <a:xfrm rot="5400000">
            <a:off x="15298455" y="5216104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242C57-2AC3-DCA3-D14E-A8FC21DF1143}"/>
              </a:ext>
            </a:extLst>
          </p:cNvPr>
          <p:cNvSpPr/>
          <p:nvPr/>
        </p:nvSpPr>
        <p:spPr>
          <a:xfrm>
            <a:off x="14148039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perkenalan</a:t>
            </a:r>
            <a:r>
              <a:rPr lang="en-ID" sz="2000" b="1" dirty="0">
                <a:latin typeface="Century Gothic" panose="020B0502020202020204" pitchFamily="34" charset="0"/>
              </a:rPr>
              <a:t> dan </a:t>
            </a:r>
            <a:r>
              <a:rPr lang="en-ID" sz="2000" b="1" dirty="0" err="1">
                <a:latin typeface="Century Gothic" panose="020B0502020202020204" pitchFamily="34" charset="0"/>
              </a:rPr>
              <a:t>penutupan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presentasi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0602B2-08D6-A5D7-0770-889B3F4423AB}"/>
              </a:ext>
            </a:extLst>
          </p:cNvPr>
          <p:cNvCxnSpPr>
            <a:cxnSpLocks/>
          </p:cNvCxnSpPr>
          <p:nvPr/>
        </p:nvCxnSpPr>
        <p:spPr>
          <a:xfrm flipH="1">
            <a:off x="12954000" y="68492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518BAF-C748-643D-D75E-F37757395F84}"/>
              </a:ext>
            </a:extLst>
          </p:cNvPr>
          <p:cNvSpPr/>
          <p:nvPr/>
        </p:nvSpPr>
        <p:spPr>
          <a:xfrm>
            <a:off x="9453379" y="5968653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Merumuskan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apa</a:t>
            </a:r>
            <a:r>
              <a:rPr lang="en-ID" sz="2000" b="1" dirty="0"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latin typeface="Century Gothic" panose="020B0502020202020204" pitchFamily="34" charset="0"/>
              </a:rPr>
              <a:t>akan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disampaikan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C0496-4D34-BA4E-00FD-9423B4A64779}"/>
              </a:ext>
            </a:extLst>
          </p:cNvPr>
          <p:cNvCxnSpPr>
            <a:cxnSpLocks/>
          </p:cNvCxnSpPr>
          <p:nvPr/>
        </p:nvCxnSpPr>
        <p:spPr>
          <a:xfrm flipH="1">
            <a:off x="8486236" y="6828311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8F0C3E-6FB4-6445-8CF5-1472D7AAEC6C}"/>
              </a:ext>
            </a:extLst>
          </p:cNvPr>
          <p:cNvSpPr/>
          <p:nvPr/>
        </p:nvSpPr>
        <p:spPr>
          <a:xfrm>
            <a:off x="5276983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audio visual </a:t>
            </a:r>
            <a:r>
              <a:rPr lang="en-ID" sz="2000" b="1" dirty="0" err="1">
                <a:latin typeface="Century Gothic" panose="020B0502020202020204" pitchFamily="34" charset="0"/>
              </a:rPr>
              <a:t>sesuai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kebutuhan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4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9FBF-56BE-1A72-FB63-CF3B55CE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D0F548BA-8963-7C0A-493C-5E8CEC5657D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8BEF6CC-15D3-BD87-29B0-BF73CE2FBD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E4E1FB8-E8D1-9EDA-6E98-906306B96BB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Kiat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Mengurangi</a:t>
            </a:r>
            <a:r>
              <a:rPr lang="en-ID" sz="4400" b="1" dirty="0"/>
              <a:t> Demam </a:t>
            </a:r>
            <a:r>
              <a:rPr lang="en-ID" sz="4400" b="1" dirty="0" err="1"/>
              <a:t>Panggung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F07F0-246E-20B7-95CB-7B4DD7D4A15B}"/>
              </a:ext>
            </a:extLst>
          </p:cNvPr>
          <p:cNvSpPr txBox="1"/>
          <p:nvPr/>
        </p:nvSpPr>
        <p:spPr>
          <a:xfrm>
            <a:off x="990600" y="2210291"/>
            <a:ext cx="159258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Tiba di </a:t>
            </a:r>
            <a:r>
              <a:rPr lang="en-ID" sz="2400" dirty="0" err="1">
                <a:latin typeface="Century Gothic" panose="020B0502020202020204" pitchFamily="34" charset="0"/>
              </a:rPr>
              <a:t>ruang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awal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semua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peralatan</a:t>
            </a:r>
            <a:r>
              <a:rPr lang="en-ID" sz="2400" dirty="0">
                <a:latin typeface="Century Gothic" panose="020B0502020202020204" pitchFamily="34" charset="0"/>
              </a:rPr>
              <a:t> media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Cari dan </a:t>
            </a: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tempat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kontrol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pencahayaan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suhu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Lihat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Sediakan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selama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jika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butuh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Pastikan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penampilan</a:t>
            </a:r>
            <a:r>
              <a:rPr lang="en-ID" sz="2400" dirty="0">
                <a:latin typeface="Century Gothic" panose="020B0502020202020204" pitchFamily="34" charset="0"/>
              </a:rPr>
              <a:t> Anda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berada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Hindari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besar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Jalan </a:t>
            </a:r>
            <a:r>
              <a:rPr lang="en-ID" sz="2400" dirty="0" err="1">
                <a:latin typeface="Century Gothic" panose="020B0502020202020204" pitchFamily="34" charset="0"/>
              </a:rPr>
              <a:t>sejenak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Selain </a:t>
            </a:r>
            <a:r>
              <a:rPr lang="en-ID" sz="2400" dirty="0" err="1">
                <a:latin typeface="Century Gothic" panose="020B0502020202020204" pitchFamily="34" charset="0"/>
              </a:rPr>
              <a:t>itu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tarik</a:t>
            </a:r>
            <a:r>
              <a:rPr lang="en-ID" sz="2400" dirty="0">
                <a:latin typeface="Century Gothic" panose="020B0502020202020204" pitchFamily="34" charset="0"/>
              </a:rPr>
              <a:t> napas </a:t>
            </a:r>
            <a:r>
              <a:rPr lang="en-ID" sz="2400" dirty="0" err="1">
                <a:latin typeface="Century Gothic" panose="020B0502020202020204" pitchFamily="34" charset="0"/>
              </a:rPr>
              <a:t>dalam-dalam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rileks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Minumlah </a:t>
            </a:r>
            <a:r>
              <a:rPr lang="en-ID" sz="2400" dirty="0" err="1">
                <a:latin typeface="Century Gothic" panose="020B0502020202020204" pitchFamily="34" charset="0"/>
              </a:rPr>
              <a:t>sedikit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Ciptakan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suasana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dimana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selalu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tertarik</a:t>
            </a:r>
            <a:r>
              <a:rPr lang="en-ID" sz="2400" dirty="0">
                <a:latin typeface="Century Gothic" panose="020B0502020202020204" pitchFamily="34" charset="0"/>
              </a:rPr>
              <a:t> oleh </a:t>
            </a:r>
            <a:r>
              <a:rPr lang="en-ID" sz="2400" dirty="0" err="1">
                <a:latin typeface="Century Gothic" panose="020B0502020202020204" pitchFamily="34" charset="0"/>
              </a:rPr>
              <a:t>setiap</a:t>
            </a:r>
            <a:r>
              <a:rPr lang="en-ID" sz="2400" dirty="0">
                <a:latin typeface="Century Gothic" panose="020B0502020202020204" pitchFamily="34" charset="0"/>
              </a:rPr>
              <a:t> kata yang Anda </a:t>
            </a:r>
            <a:r>
              <a:rPr lang="en-ID" sz="2400" dirty="0" err="1">
                <a:latin typeface="Century Gothic" panose="020B0502020202020204" pitchFamily="34" charset="0"/>
              </a:rPr>
              <a:t>ucapkan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Sapa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memasuki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955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D274-38DF-E606-1F2B-8288603A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5B56A71-98D9-A25F-7E73-9CCD8BFC3CC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D22ECEF-0A6D-4F18-9C97-A71E0F59D9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FCC521A-D96B-97E9-A96F-03676501691B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Komunikasi</a:t>
            </a:r>
            <a:r>
              <a:rPr lang="en-ID" sz="4400" b="1" dirty="0">
                <a:latin typeface="Century Gothic" panose="020B0502020202020204" pitchFamily="34" charset="0"/>
              </a:rPr>
              <a:t> Nonverbal yang </a:t>
            </a:r>
            <a:r>
              <a:rPr lang="en-ID" sz="4400" b="1" dirty="0" err="1">
                <a:latin typeface="Century Gothic" panose="020B0502020202020204" pitchFamily="34" charset="0"/>
              </a:rPr>
              <a:t>Efektif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2AC83-BE39-AA8B-2D43-93F5AF9B8952}"/>
              </a:ext>
            </a:extLst>
          </p:cNvPr>
          <p:cNvSpPr txBox="1"/>
          <p:nvPr/>
        </p:nvSpPr>
        <p:spPr>
          <a:xfrm>
            <a:off x="990600" y="2210291"/>
            <a:ext cx="15925800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ekspresi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wajah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isyarat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gerakan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tangan</a:t>
            </a:r>
            <a:r>
              <a:rPr lang="en-ID" sz="2400" dirty="0">
                <a:latin typeface="Century Gothic" panose="020B0502020202020204" pitchFamily="34" charset="0"/>
              </a:rPr>
              <a:t> Anda</a:t>
            </a: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postur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Bergerak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sekitar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telah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B330-9677-3BE0-830B-2C6BCEDD8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139164-559B-7ED2-A509-B93E828DE32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B3C171-D733-DAD6-9BD4-CB52BC94DB32}"/>
              </a:ext>
            </a:extLst>
          </p:cNvPr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0475D91-8055-8D13-2FA6-47DA666AED10}"/>
              </a:ext>
            </a:extLst>
          </p:cNvPr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4195A4-6375-0C02-33D3-935D174B0021}"/>
              </a:ext>
            </a:extLst>
          </p:cNvPr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648E09-887D-BAE6-2627-8000B453939B}"/>
              </a:ext>
            </a:extLst>
          </p:cNvPr>
          <p:cNvSpPr txBox="1"/>
          <p:nvPr/>
        </p:nvSpPr>
        <p:spPr>
          <a:xfrm>
            <a:off x="91424" y="4309938"/>
            <a:ext cx="1810515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TERIMA KASIH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  <p:extLst>
      <p:ext uri="{BB962C8B-B14F-4D97-AF65-F5344CB8AC3E}">
        <p14:creationId xmlns:p14="http://schemas.microsoft.com/office/powerpoint/2010/main" val="33935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7847-E071-F72A-B120-EF56F0F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8833D59-6239-3060-2BCE-0EAAA299039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6B5992B-C4F9-1513-2EB5-F98B4151C4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320-62D7-A382-A2D1-6B438A38229B}"/>
              </a:ext>
            </a:extLst>
          </p:cNvPr>
          <p:cNvSpPr txBox="1"/>
          <p:nvPr/>
        </p:nvSpPr>
        <p:spPr>
          <a:xfrm>
            <a:off x="762000" y="2626349"/>
            <a:ext cx="148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33844E-9D75-2ADF-8B90-6314B5CB8796}"/>
              </a:ext>
            </a:extLst>
          </p:cNvPr>
          <p:cNvSpPr/>
          <p:nvPr/>
        </p:nvSpPr>
        <p:spPr>
          <a:xfrm>
            <a:off x="3124200" y="3297479"/>
            <a:ext cx="12496800" cy="46491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“... the ability to influence a group toward the achievement of goals.”..  </a:t>
            </a:r>
          </a:p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(Stephen P. Robbins, 2003:130).</a:t>
            </a:r>
          </a:p>
          <a:p>
            <a:pPr algn="ctr"/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DDE9-4A8B-23E1-EEE4-F45D8ECA3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A961BC6-ADAC-FA82-CC07-3FBB934D39F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048DC7-AD8E-F4DF-9711-0D0698E006E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1667477-3D2B-BB19-C4C3-3419222E1294}"/>
              </a:ext>
            </a:extLst>
          </p:cNvPr>
          <p:cNvSpPr txBox="1"/>
          <p:nvPr/>
        </p:nvSpPr>
        <p:spPr>
          <a:xfrm>
            <a:off x="762000" y="1248061"/>
            <a:ext cx="1089660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sz="4200" b="1" spc="-25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DEFINISI KEPEMIMPINAN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D24B0-10E9-D048-F505-AE9C07C2E506}"/>
              </a:ext>
            </a:extLst>
          </p:cNvPr>
          <p:cNvSpPr txBox="1"/>
          <p:nvPr/>
        </p:nvSpPr>
        <p:spPr>
          <a:xfrm>
            <a:off x="762000" y="2626349"/>
            <a:ext cx="8001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</a:rPr>
              <a:t>Kepemimpinan</a:t>
            </a:r>
            <a:r>
              <a:rPr lang="en-ID" sz="2400" dirty="0">
                <a:latin typeface="Century Gothic" panose="020B0502020202020204" pitchFamily="34" charset="0"/>
              </a:rPr>
              <a:t> juga </a:t>
            </a:r>
            <a:r>
              <a:rPr lang="en-ID" sz="2400" dirty="0" err="1">
                <a:latin typeface="Century Gothic" panose="020B0502020202020204" pitchFamily="34" charset="0"/>
              </a:rPr>
              <a:t>dimaknai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tidak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melainkan</a:t>
            </a:r>
            <a:r>
              <a:rPr lang="en-ID" sz="2400" dirty="0">
                <a:latin typeface="Century Gothic" panose="020B0502020202020204" pitchFamily="34" charset="0"/>
              </a:rPr>
              <a:t> timbal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dua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dirty="0" err="1">
                <a:latin typeface="Century Gothic" panose="020B0502020202020204" pitchFamily="34" charset="0"/>
              </a:rPr>
              <a:t>Pengaruh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adalah</a:t>
            </a:r>
            <a:r>
              <a:rPr lang="en-ID" sz="2400" dirty="0">
                <a:latin typeface="Century Gothic" panose="020B0502020202020204" pitchFamily="34" charset="0"/>
              </a:rPr>
              <a:t> proses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mengkomunikasikan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penerimaan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atas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memotivasi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mendukung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melaksanakan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tersebut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lewat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perubahan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>
                <a:latin typeface="Century Gothic" panose="020B0502020202020204" pitchFamily="34" charset="0"/>
              </a:rPr>
              <a:t>(Robert N. Lussier and Christopher F. Achua, 2010:6.) </a:t>
            </a:r>
          </a:p>
        </p:txBody>
      </p:sp>
    </p:spTree>
    <p:extLst>
      <p:ext uri="{BB962C8B-B14F-4D97-AF65-F5344CB8AC3E}">
        <p14:creationId xmlns:p14="http://schemas.microsoft.com/office/powerpoint/2010/main" val="19952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23A0-315E-2879-698C-C8E865D5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AAA248B-D7FD-C4F2-1B61-2DB689638D2F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36AC58B-E6B9-8AD8-EE16-3BD998D93B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CBB993-8701-F493-0AB7-256969DC9856}"/>
              </a:ext>
            </a:extLst>
          </p:cNvPr>
          <p:cNvSpPr txBox="1"/>
          <p:nvPr/>
        </p:nvSpPr>
        <p:spPr>
          <a:xfrm>
            <a:off x="762000" y="1421644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TIGA CIRI UNTUK MEMPENGARUHI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B778-36A5-4B96-DF0C-D67991ABFF33}"/>
              </a:ext>
            </a:extLst>
          </p:cNvPr>
          <p:cNvSpPr txBox="1"/>
          <p:nvPr/>
        </p:nvSpPr>
        <p:spPr>
          <a:xfrm>
            <a:off x="1460740" y="6668401"/>
            <a:ext cx="14859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Penjelasan</a:t>
            </a:r>
            <a:r>
              <a:rPr lang="en-ID" sz="2400" b="1" dirty="0">
                <a:latin typeface="Century Gothic" panose="020B0502020202020204" pitchFamily="34" charset="0"/>
              </a:rPr>
              <a:t> di </a:t>
            </a:r>
            <a:r>
              <a:rPr lang="en-ID" sz="2400" b="1" dirty="0" err="1">
                <a:latin typeface="Century Gothic" panose="020B0502020202020204" pitchFamily="34" charset="0"/>
              </a:rPr>
              <a:t>atas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ada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faktor-faktor</a:t>
            </a:r>
            <a:r>
              <a:rPr lang="en-ID" sz="2400" b="1" dirty="0"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latin typeface="Century Gothic" panose="020B0502020202020204" pitchFamily="34" charset="0"/>
              </a:rPr>
              <a:t>dapat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menentukan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mampu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b="1" dirty="0">
                <a:latin typeface="Century Gothic" panose="020B0502020202020204" pitchFamily="34" charset="0"/>
              </a:rPr>
              <a:t> orang lain salah </a:t>
            </a:r>
            <a:r>
              <a:rPr lang="en-ID" sz="2400" b="1" dirty="0" err="1">
                <a:latin typeface="Century Gothic" panose="020B0502020202020204" pitchFamily="34" charset="0"/>
              </a:rPr>
              <a:t>satunya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bagaimana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citra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diri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atau</a:t>
            </a:r>
            <a:r>
              <a:rPr lang="en-ID" sz="2400" b="1" dirty="0">
                <a:latin typeface="Century Gothic" panose="020B0502020202020204" pitchFamily="34" charset="0"/>
              </a:rPr>
              <a:t> Personal Branding yang </a:t>
            </a:r>
            <a:r>
              <a:rPr lang="en-ID" sz="2400" b="1" dirty="0" err="1"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latin typeface="Century Gothic" panose="020B0502020202020204" pitchFamily="34" charset="0"/>
              </a:rPr>
              <a:t> oleh </a:t>
            </a:r>
            <a:r>
              <a:rPr lang="en-ID" sz="2400" b="1" dirty="0" err="1">
                <a:latin typeface="Century Gothic" panose="020B0502020202020204" pitchFamily="34" charset="0"/>
              </a:rPr>
              <a:t>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pemimpin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  <a:p>
            <a:pPr algn="just"/>
            <a:br>
              <a:rPr lang="en-ID" sz="2400" b="1" dirty="0">
                <a:latin typeface="Century Gothic" panose="020B0502020202020204" pitchFamily="34" charset="0"/>
              </a:rPr>
            </a:br>
            <a:endParaRPr lang="en-ID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2878B-6423-C848-8265-D5DF33BA23DA}"/>
              </a:ext>
            </a:extLst>
          </p:cNvPr>
          <p:cNvSpPr/>
          <p:nvPr/>
        </p:nvSpPr>
        <p:spPr>
          <a:xfrm>
            <a:off x="1371600" y="3618598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penglihatan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sosial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  <a:p>
            <a:pPr algn="ctr"/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7BC62D-5D18-B0B4-0248-DDBE73268AA8}"/>
              </a:ext>
            </a:extLst>
          </p:cNvPr>
          <p:cNvSpPr/>
          <p:nvPr/>
        </p:nvSpPr>
        <p:spPr>
          <a:xfrm>
            <a:off x="70104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Kecakapan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berpikir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abstrak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BF33FA-78EE-AF71-8CD7-5737C7505BFF}"/>
              </a:ext>
            </a:extLst>
          </p:cNvPr>
          <p:cNvSpPr/>
          <p:nvPr/>
        </p:nvSpPr>
        <p:spPr>
          <a:xfrm>
            <a:off x="126492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keseimbangan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secara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emosi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1256-7075-6EB4-E615-1DF5B198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1B7BA-9D6E-5465-FC63-D751B496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63860CC5-E577-A617-D58B-7673FC2EF0AE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APA ITU PERSONAL BRANDING?</a:t>
            </a:r>
          </a:p>
        </p:txBody>
      </p:sp>
    </p:spTree>
    <p:extLst>
      <p:ext uri="{BB962C8B-B14F-4D97-AF65-F5344CB8AC3E}">
        <p14:creationId xmlns:p14="http://schemas.microsoft.com/office/powerpoint/2010/main" val="255403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22AE-648A-4E9A-CFEF-1D7E30C6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5CE47D46-ADCE-757D-635E-EE4FC3CBCDD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09C1F12-70E3-59D4-A0EE-2CF1972C00B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16603F5-8F4C-60D3-B776-1F4AD0D7F5BC}"/>
              </a:ext>
            </a:extLst>
          </p:cNvPr>
          <p:cNvSpPr txBox="1"/>
          <p:nvPr/>
        </p:nvSpPr>
        <p:spPr>
          <a:xfrm>
            <a:off x="776377" y="1504440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DEFINISI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2D2D4-1439-CE9F-4C96-E8317F77D682}"/>
              </a:ext>
            </a:extLst>
          </p:cNvPr>
          <p:cNvSpPr txBox="1"/>
          <p:nvPr/>
        </p:nvSpPr>
        <p:spPr>
          <a:xfrm>
            <a:off x="762000" y="2626349"/>
            <a:ext cx="14859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Century Gothic" panose="020B0502020202020204" pitchFamily="34" charset="0"/>
              </a:rPr>
              <a:t>Personal branding </a:t>
            </a:r>
            <a:r>
              <a:rPr lang="en-ID" sz="2400" dirty="0" err="1">
                <a:latin typeface="Century Gothic" panose="020B0502020202020204" pitchFamily="34" charset="0"/>
              </a:rPr>
              <a:t>merupakan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brand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pribadi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anda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dipikiran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semua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orang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kenal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b="1" dirty="0">
                <a:latin typeface="Century Gothic" panose="020B0502020202020204" pitchFamily="34" charset="0"/>
              </a:rPr>
              <a:t>(McNally &amp; Speak, 2002: 13)</a:t>
            </a:r>
          </a:p>
          <a:p>
            <a:pPr algn="just"/>
            <a:endParaRPr lang="en-ID" sz="2400" b="1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r>
              <a:rPr lang="en-ID" sz="2400" b="1" dirty="0">
                <a:latin typeface="Century Gothic" panose="020B0502020202020204" pitchFamily="34" charset="0"/>
              </a:rPr>
              <a:t>Montoya &amp; Vandehey, 2008 </a:t>
            </a:r>
          </a:p>
          <a:p>
            <a:pPr algn="just"/>
            <a:r>
              <a:rPr lang="en-ID" sz="2400" dirty="0">
                <a:latin typeface="Century Gothic" panose="020B0502020202020204" pitchFamily="34" charset="0"/>
              </a:rPr>
              <a:t>…personal branding is about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taking control of how other people perceive</a:t>
            </a:r>
            <a:r>
              <a:rPr lang="en-ID" sz="2400" dirty="0">
                <a:latin typeface="Century Gothic" panose="020B0502020202020204" pitchFamily="34" charset="0"/>
              </a:rPr>
              <a:t> you before they come into direct contact with you…. </a:t>
            </a: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"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pembentukan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persepsi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masyarakat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terhadap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aspek-aspek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diantaranya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kepribadian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nilai-nilai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bagaimana</a:t>
            </a:r>
            <a:r>
              <a:rPr lang="en-ID" sz="2400" dirty="0">
                <a:latin typeface="Century Gothic" panose="020B0502020202020204" pitchFamily="34" charset="0"/>
              </a:rPr>
              <a:t> stimulus </a:t>
            </a:r>
            <a:r>
              <a:rPr lang="en-ID" sz="2400" dirty="0" err="1">
                <a:latin typeface="Century Gothic" panose="020B0502020202020204" pitchFamily="34" charset="0"/>
              </a:rPr>
              <a:t>ini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menimbulkan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persepsi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masyarakat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akhirnya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alat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pemasaran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0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6AA-CE52-F71C-C2C0-AF60B195E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16E2EAAC-37AD-F835-7589-45DDC384FA6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95A2BB7-2CD4-C781-5383-EF052CBBC1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A7C7737-6A7D-6A88-E526-E43E25DC22AE}"/>
              </a:ext>
            </a:extLst>
          </p:cNvPr>
          <p:cNvSpPr txBox="1"/>
          <p:nvPr/>
        </p:nvSpPr>
        <p:spPr>
          <a:xfrm>
            <a:off x="762000" y="1355105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1F98C-D687-BD51-B166-CCC71BC484A0}"/>
              </a:ext>
            </a:extLst>
          </p:cNvPr>
          <p:cNvSpPr txBox="1"/>
          <p:nvPr/>
        </p:nvSpPr>
        <p:spPr>
          <a:xfrm>
            <a:off x="762000" y="2626349"/>
            <a:ext cx="1485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</a:pPr>
            <a:r>
              <a:rPr lang="en-ID" sz="2800" dirty="0">
                <a:latin typeface="Century Gothic" panose="020B0502020202020204" pitchFamily="34" charset="0"/>
              </a:rPr>
              <a:t>McNally dan Speak, 2002. Ada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tiga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unsur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pembentuk</a:t>
            </a:r>
            <a:r>
              <a:rPr lang="en-ID" sz="2800" dirty="0">
                <a:latin typeface="Century Gothic" panose="020B0502020202020204" pitchFamily="34" charset="0"/>
              </a:rPr>
              <a:t> personal branding, </a:t>
            </a:r>
            <a:r>
              <a:rPr lang="en-ID" sz="2800" dirty="0" err="1">
                <a:latin typeface="Century Gothic" panose="020B0502020202020204" pitchFamily="34" charset="0"/>
              </a:rPr>
              <a:t>diantaranya</a:t>
            </a:r>
            <a:endParaRPr lang="en-ID" sz="2800" dirty="0">
              <a:latin typeface="Century Gothic" panose="020B0502020202020204" pitchFamily="34" charset="0"/>
            </a:endParaRPr>
          </a:p>
        </p:txBody>
      </p:sp>
      <p:sp>
        <p:nvSpPr>
          <p:cNvPr id="5" name="Google Shape;3167;p38">
            <a:extLst>
              <a:ext uri="{FF2B5EF4-FFF2-40B4-BE49-F238E27FC236}">
                <a16:creationId xmlns:a16="http://schemas.microsoft.com/office/drawing/2014/main" id="{01EF3077-E339-61EF-0741-577C2FE64046}"/>
              </a:ext>
            </a:extLst>
          </p:cNvPr>
          <p:cNvSpPr txBox="1">
            <a:spLocks/>
          </p:cNvSpPr>
          <p:nvPr/>
        </p:nvSpPr>
        <p:spPr>
          <a:xfrm>
            <a:off x="3759000" y="3247986"/>
            <a:ext cx="16260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ID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DFF9F2-3AF8-2C92-F52A-B90EF629ED4D}"/>
              </a:ext>
            </a:extLst>
          </p:cNvPr>
          <p:cNvSpPr/>
          <p:nvPr/>
        </p:nvSpPr>
        <p:spPr>
          <a:xfrm>
            <a:off x="18601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Memiliki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keseimbangan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secara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emosi</a:t>
            </a:r>
            <a:r>
              <a:rPr lang="en-ID" sz="2000" b="1" dirty="0">
                <a:latin typeface="Century Gothic" panose="020B0502020202020204" pitchFamily="34" charset="0"/>
              </a:rPr>
              <a:t>/</a:t>
            </a:r>
            <a:r>
              <a:rPr lang="en-ID" sz="2000" b="1" dirty="0" err="1">
                <a:latin typeface="Century Gothic" panose="020B0502020202020204" pitchFamily="34" charset="0"/>
              </a:rPr>
              <a:t>kompetensi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C0F05-7C80-95DE-89F6-6229ACE304DF}"/>
              </a:ext>
            </a:extLst>
          </p:cNvPr>
          <p:cNvSpPr/>
          <p:nvPr/>
        </p:nvSpPr>
        <p:spPr>
          <a:xfrm>
            <a:off x="6645050" y="4829213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>
                <a:latin typeface="Century Gothic" panose="020B0502020202020204" pitchFamily="34" charset="0"/>
              </a:rPr>
              <a:t>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C9713E-2FEC-6E07-9E43-3A4D6527D08C}"/>
              </a:ext>
            </a:extLst>
          </p:cNvPr>
          <p:cNvSpPr/>
          <p:nvPr/>
        </p:nvSpPr>
        <p:spPr>
          <a:xfrm>
            <a:off x="114300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 err="1">
                <a:latin typeface="Century Gothic" panose="020B0502020202020204" pitchFamily="34" charset="0"/>
              </a:rPr>
              <a:t>Standar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1764</Words>
  <Application>Microsoft Office PowerPoint</Application>
  <PresentationFormat>Custom</PresentationFormat>
  <Paragraphs>218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Century Gothic</vt:lpstr>
      <vt:lpstr>Calibri</vt:lpstr>
      <vt:lpstr>Courier New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</dc:title>
  <dc:creator>muhamad jihad</dc:creator>
  <cp:lastModifiedBy>Zero ID</cp:lastModifiedBy>
  <cp:revision>26</cp:revision>
  <dcterms:created xsi:type="dcterms:W3CDTF">2006-08-16T00:00:00Z</dcterms:created>
  <dcterms:modified xsi:type="dcterms:W3CDTF">2025-09-03T03:53:43Z</dcterms:modified>
  <dc:identifier>DAGcWabwNsI</dc:identifier>
</cp:coreProperties>
</file>