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6"/>
  </p:notesMasterIdLst>
  <p:sldIdLst>
    <p:sldId id="256" r:id="rId2"/>
    <p:sldId id="1413" r:id="rId3"/>
    <p:sldId id="1383" r:id="rId4"/>
    <p:sldId id="279" r:id="rId5"/>
    <p:sldId id="1385" r:id="rId6"/>
    <p:sldId id="1386" r:id="rId7"/>
    <p:sldId id="1388" r:id="rId8"/>
    <p:sldId id="1389" r:id="rId9"/>
    <p:sldId id="1390" r:id="rId10"/>
    <p:sldId id="1391" r:id="rId11"/>
    <p:sldId id="1392" r:id="rId12"/>
    <p:sldId id="1394" r:id="rId13"/>
    <p:sldId id="1393" r:id="rId14"/>
    <p:sldId id="1396" r:id="rId15"/>
    <p:sldId id="1397" r:id="rId16"/>
    <p:sldId id="1395" r:id="rId17"/>
    <p:sldId id="1414" r:id="rId18"/>
    <p:sldId id="1398" r:id="rId19"/>
    <p:sldId id="1400" r:id="rId20"/>
    <p:sldId id="1401" r:id="rId21"/>
    <p:sldId id="1402" r:id="rId22"/>
    <p:sldId id="1403" r:id="rId23"/>
    <p:sldId id="1415" r:id="rId24"/>
    <p:sldId id="1408" r:id="rId25"/>
    <p:sldId id="1405" r:id="rId26"/>
    <p:sldId id="1406" r:id="rId27"/>
    <p:sldId id="1407" r:id="rId28"/>
    <p:sldId id="1416" r:id="rId29"/>
    <p:sldId id="1409" r:id="rId30"/>
    <p:sldId id="1417" r:id="rId31"/>
    <p:sldId id="1412" r:id="rId32"/>
    <p:sldId id="1419" r:id="rId33"/>
    <p:sldId id="1418" r:id="rId34"/>
    <p:sldId id="1420" r:id="rId35"/>
  </p:sldIdLst>
  <p:sldSz cx="18288000" cy="10287000"/>
  <p:notesSz cx="6858000" cy="9144000"/>
  <p:embeddedFontLst>
    <p:embeddedFont>
      <p:font typeface="Century Gothic" panose="020B0502020202020204" pitchFamily="34" charset="0"/>
      <p:regular r:id="rId37"/>
      <p:bold r:id="rId38"/>
      <p:italic r:id="rId39"/>
      <p:boldItalic r:id="rId4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58" autoAdjust="0"/>
    <p:restoredTop sz="94626" autoAdjust="0"/>
  </p:normalViewPr>
  <p:slideViewPr>
    <p:cSldViewPr>
      <p:cViewPr varScale="1">
        <p:scale>
          <a:sx n="37" d="100"/>
          <a:sy n="37" d="100"/>
        </p:scale>
        <p:origin x="852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6C68D-A574-C94C-A5B6-38BB3E13D180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1D843-957D-0F4E-9F4B-11B447D62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05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E92061-B6EC-FA34-C9EF-93EACE2F6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B3B533-355D-2394-70C6-573781D25A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92C891-8BB7-2A60-4E8B-D0EE6F8660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0B523-A095-A843-F900-CA82EA90DE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79F59-CCF3-4851-B5F1-23DEBCC3F143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41672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8B2B2A-495F-96D0-E8B8-887E5864B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5CA709-3E59-025B-6192-10755929BB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318407-99C1-A0E0-7D1A-D3409A4F7A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7102E-1E1C-2D6A-A21B-911D84FD6D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79F59-CCF3-4851-B5F1-23DEBCC3F143}" type="slidenum">
              <a:rPr lang="en-ID" smtClean="0"/>
              <a:t>26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922014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5E5EC2-5652-B11D-7D3F-00B16181F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E0290F-9E68-F0BE-5C55-93FC480556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C3C783-39CB-8F5E-B8A6-D38663720C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710B4-1B27-99B3-7AD9-FD383FBABE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79F59-CCF3-4851-B5F1-23DEBCC3F143}" type="slidenum">
              <a:rPr lang="en-ID" smtClean="0"/>
              <a:t>27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47687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79F59-CCF3-4851-B5F1-23DEBCC3F143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91129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B552C-078A-CEAF-9AEA-E7B9293BD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4BA9FC-7AFE-DB66-9D27-26BC82E757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F1D76E-50A2-19B0-0793-27175C609F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E6ED15-54F2-660F-4ABD-ABBDB5D437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79F59-CCF3-4851-B5F1-23DEBCC3F143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06173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00234-3729-C0FE-C64D-348F615B8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7A2559-ED53-54B4-E847-4494C1F993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200136-BDF3-8059-0F21-663525565C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9273D-2FBF-03C8-C935-6097BEAEC7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79F59-CCF3-4851-B5F1-23DEBCC3F143}" type="slidenum">
              <a:rPr lang="en-ID" smtClean="0"/>
              <a:t>12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19106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AC484F-8DB1-942C-CA06-0C867749C2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0BF652-6584-CC4B-A316-78F8F5CA29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905DC1-3BA7-187C-8519-7127481C5F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9976F-9B49-58D4-D463-40D9973DB0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79F59-CCF3-4851-B5F1-23DEBCC3F143}" type="slidenum">
              <a:rPr lang="en-ID" smtClean="0"/>
              <a:t>14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09640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AB2922-CECF-8F8D-6B68-ADECF5A66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225763-B3B1-031B-474B-682FE7DE80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0E5638-EBAC-204D-A675-ED8946EC0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75A02-3A83-0341-1F71-11AD44FB80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79F59-CCF3-4851-B5F1-23DEBCC3F143}" type="slidenum">
              <a:rPr lang="en-ID" smtClean="0"/>
              <a:t>15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278415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909085-2292-5FD2-F927-0D76F6F2F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4B405D-C358-BAFC-8611-41BDF6263A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C8AF1C-A475-713C-4841-A1943211E6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FCFCD-CCD5-D838-8CB3-4FF1D52FB4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79F59-CCF3-4851-B5F1-23DEBCC3F143}" type="slidenum">
              <a:rPr lang="en-ID" smtClean="0"/>
              <a:t>18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96495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FCFFD-7C5A-0038-2D0F-B658639994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8AE0C4-6FB0-998F-3B8A-24A106EAFD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15E7A8-65BD-B17D-11FB-91474B4BF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522D4A-41E9-325A-0BA8-7831E7004B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79F59-CCF3-4851-B5F1-23DEBCC3F143}" type="slidenum">
              <a:rPr lang="en-ID" smtClean="0"/>
              <a:t>22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00406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99744-09D9-1B99-CD35-5E41E572D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DC90C9-EA89-5E53-E623-08DECADD2E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65E1ED-188C-D111-54DE-365106E582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57D1F-ED2E-095B-FF34-2F087EF456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79F59-CCF3-4851-B5F1-23DEBCC3F143}" type="slidenum">
              <a:rPr lang="en-ID" smtClean="0"/>
              <a:t>23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29490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4" name="Freeform 4"/>
          <p:cNvSpPr/>
          <p:nvPr/>
        </p:nvSpPr>
        <p:spPr>
          <a:xfrm>
            <a:off x="7150707" y="1011758"/>
            <a:ext cx="1331781" cy="589517"/>
          </a:xfrm>
          <a:custGeom>
            <a:avLst/>
            <a:gdLst/>
            <a:ahLst/>
            <a:cxnLst/>
            <a:rect l="l" t="t" r="r" b="b"/>
            <a:pathLst>
              <a:path w="1331781" h="589517">
                <a:moveTo>
                  <a:pt x="0" y="0"/>
                </a:moveTo>
                <a:lnTo>
                  <a:pt x="1331781" y="0"/>
                </a:lnTo>
                <a:lnTo>
                  <a:pt x="1331781" y="589516"/>
                </a:lnTo>
                <a:lnTo>
                  <a:pt x="0" y="5895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5" name="Freeform 5"/>
          <p:cNvSpPr/>
          <p:nvPr/>
        </p:nvSpPr>
        <p:spPr>
          <a:xfrm>
            <a:off x="8482488" y="886641"/>
            <a:ext cx="1323022" cy="809781"/>
          </a:xfrm>
          <a:custGeom>
            <a:avLst/>
            <a:gdLst/>
            <a:ahLst/>
            <a:cxnLst/>
            <a:rect l="l" t="t" r="r" b="b"/>
            <a:pathLst>
              <a:path w="1323022" h="809781">
                <a:moveTo>
                  <a:pt x="0" y="0"/>
                </a:moveTo>
                <a:lnTo>
                  <a:pt x="1323022" y="0"/>
                </a:lnTo>
                <a:lnTo>
                  <a:pt x="1323022" y="809781"/>
                </a:lnTo>
                <a:lnTo>
                  <a:pt x="0" y="8097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6" name="Freeform 6"/>
          <p:cNvSpPr/>
          <p:nvPr/>
        </p:nvSpPr>
        <p:spPr>
          <a:xfrm>
            <a:off x="9805510" y="956318"/>
            <a:ext cx="1067970" cy="587384"/>
          </a:xfrm>
          <a:custGeom>
            <a:avLst/>
            <a:gdLst/>
            <a:ahLst/>
            <a:cxnLst/>
            <a:rect l="l" t="t" r="r" b="b"/>
            <a:pathLst>
              <a:path w="1067970" h="587384">
                <a:moveTo>
                  <a:pt x="0" y="0"/>
                </a:moveTo>
                <a:lnTo>
                  <a:pt x="1067970" y="0"/>
                </a:lnTo>
                <a:lnTo>
                  <a:pt x="1067970" y="587383"/>
                </a:lnTo>
                <a:lnTo>
                  <a:pt x="0" y="58738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7" name="TextBox 7"/>
          <p:cNvSpPr txBox="1"/>
          <p:nvPr/>
        </p:nvSpPr>
        <p:spPr>
          <a:xfrm>
            <a:off x="91424" y="3695700"/>
            <a:ext cx="18105150" cy="3237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6000" b="1" spc="-28" dirty="0">
                <a:solidFill>
                  <a:srgbClr val="000000"/>
                </a:solidFill>
                <a:latin typeface="Century Gothic" panose="020B0502020202020204" pitchFamily="34" charset="0"/>
                <a:ea typeface="Evolventa Bold"/>
                <a:cs typeface="Evolventa Bold"/>
                <a:sym typeface="Evolventa Bold"/>
              </a:rPr>
              <a:t>LEADERSHIP</a:t>
            </a:r>
          </a:p>
          <a:p>
            <a:pPr algn="ctr">
              <a:lnSpc>
                <a:spcPts val="6480"/>
              </a:lnSpc>
            </a:pPr>
            <a:endParaRPr lang="en-US" sz="6000" b="1" spc="-28" dirty="0">
              <a:solidFill>
                <a:srgbClr val="000000"/>
              </a:solidFill>
              <a:latin typeface="Century Gothic" panose="020B0502020202020204" pitchFamily="34" charset="0"/>
              <a:ea typeface="Evolventa Bold"/>
              <a:cs typeface="Evolventa Bold"/>
              <a:sym typeface="Evolventa Bold"/>
            </a:endParaRPr>
          </a:p>
          <a:p>
            <a:pPr algn="ctr">
              <a:lnSpc>
                <a:spcPts val="6480"/>
              </a:lnSpc>
            </a:pPr>
            <a:r>
              <a:rPr lang="en-US" sz="4000" b="1" spc="-28" dirty="0">
                <a:solidFill>
                  <a:srgbClr val="000000"/>
                </a:solidFill>
                <a:latin typeface="Century Gothic" panose="020B0502020202020204" pitchFamily="34" charset="0"/>
                <a:ea typeface="Evolventa Bold"/>
                <a:cs typeface="Evolventa Bold"/>
                <a:sym typeface="Evolventa Bold"/>
              </a:rPr>
              <a:t>Oleh: </a:t>
            </a:r>
          </a:p>
          <a:p>
            <a:pPr algn="ctr">
              <a:lnSpc>
                <a:spcPts val="6480"/>
              </a:lnSpc>
            </a:pPr>
            <a:r>
              <a:rPr lang="en-US" sz="4000" b="1" spc="-28" dirty="0">
                <a:solidFill>
                  <a:srgbClr val="000000"/>
                </a:solidFill>
                <a:latin typeface="Century Gothic" panose="020B0502020202020204" pitchFamily="34" charset="0"/>
                <a:ea typeface="Evolventa Bold"/>
                <a:cs typeface="Evolventa Bold"/>
                <a:sym typeface="Evolventa Bold"/>
              </a:rPr>
              <a:t>Dr. Maulana Rezi </a:t>
            </a:r>
            <a:r>
              <a:rPr lang="en-US" sz="4000" b="1" spc="-28" dirty="0" err="1">
                <a:solidFill>
                  <a:srgbClr val="000000"/>
                </a:solidFill>
                <a:latin typeface="Century Gothic" panose="020B0502020202020204" pitchFamily="34" charset="0"/>
                <a:ea typeface="Evolventa Bold"/>
                <a:cs typeface="Evolventa Bold"/>
                <a:sym typeface="Evolventa Bold"/>
              </a:rPr>
              <a:t>Ramadhana</a:t>
            </a:r>
            <a:r>
              <a:rPr lang="en-US" sz="4000" b="1" spc="-28" dirty="0">
                <a:solidFill>
                  <a:srgbClr val="000000"/>
                </a:solidFill>
                <a:latin typeface="Century Gothic" panose="020B0502020202020204" pitchFamily="34" charset="0"/>
                <a:ea typeface="Evolventa Bold"/>
                <a:cs typeface="Evolventa Bold"/>
                <a:sym typeface="Evolventa Bold"/>
              </a:rPr>
              <a:t>, </a:t>
            </a:r>
            <a:r>
              <a:rPr lang="en-US" sz="4000" b="1" spc="-28" dirty="0" err="1">
                <a:solidFill>
                  <a:srgbClr val="000000"/>
                </a:solidFill>
                <a:latin typeface="Century Gothic" panose="020B0502020202020204" pitchFamily="34" charset="0"/>
                <a:ea typeface="Evolventa Bold"/>
                <a:cs typeface="Evolventa Bold"/>
                <a:sym typeface="Evolventa Bold"/>
              </a:rPr>
              <a:t>S.Psi</a:t>
            </a:r>
            <a:r>
              <a:rPr lang="en-US" sz="4000" b="1" spc="-28" dirty="0">
                <a:solidFill>
                  <a:srgbClr val="000000"/>
                </a:solidFill>
                <a:latin typeface="Century Gothic" panose="020B0502020202020204" pitchFamily="34" charset="0"/>
                <a:ea typeface="Evolventa Bold"/>
                <a:cs typeface="Evolventa Bold"/>
                <a:sym typeface="Evolventa Bold"/>
              </a:rPr>
              <a:t>., </a:t>
            </a:r>
            <a:r>
              <a:rPr lang="en-US" sz="4000" b="1" spc="-28" dirty="0" err="1">
                <a:solidFill>
                  <a:srgbClr val="000000"/>
                </a:solidFill>
                <a:latin typeface="Century Gothic" panose="020B0502020202020204" pitchFamily="34" charset="0"/>
                <a:ea typeface="Evolventa Bold"/>
                <a:cs typeface="Evolventa Bold"/>
                <a:sym typeface="Evolventa Bold"/>
              </a:rPr>
              <a:t>M.Psi</a:t>
            </a:r>
            <a:r>
              <a:rPr lang="en-US" sz="4000" b="1" spc="-28" dirty="0">
                <a:solidFill>
                  <a:srgbClr val="000000"/>
                </a:solidFill>
                <a:latin typeface="Century Gothic" panose="020B0502020202020204" pitchFamily="34" charset="0"/>
                <a:ea typeface="Evolventa Bold"/>
                <a:cs typeface="Evolventa Bold"/>
                <a:sym typeface="Evolventa Bold"/>
              </a:rPr>
              <a:t>., </a:t>
            </a:r>
            <a:r>
              <a:rPr lang="en-US" sz="4000" b="1" spc="-28" dirty="0" err="1">
                <a:solidFill>
                  <a:srgbClr val="000000"/>
                </a:solidFill>
                <a:latin typeface="Century Gothic" panose="020B0502020202020204" pitchFamily="34" charset="0"/>
                <a:ea typeface="Evolventa Bold"/>
                <a:cs typeface="Evolventa Bold"/>
                <a:sym typeface="Evolventa Bold"/>
              </a:rPr>
              <a:t>Psikolog</a:t>
            </a:r>
            <a:endParaRPr lang="en-US" sz="4000" b="1" spc="-28" dirty="0">
              <a:solidFill>
                <a:srgbClr val="000000"/>
              </a:solidFill>
              <a:latin typeface="Century Gothic" panose="020B0502020202020204" pitchFamily="34" charset="0"/>
              <a:ea typeface="Evolventa Bold"/>
              <a:cs typeface="Evolventa Bold"/>
              <a:sym typeface="Evolventa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EB8FC-C244-EE5A-FD61-D87537D28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301;p47">
            <a:extLst>
              <a:ext uri="{FF2B5EF4-FFF2-40B4-BE49-F238E27FC236}">
                <a16:creationId xmlns:a16="http://schemas.microsoft.com/office/drawing/2014/main" id="{E8954D10-6D22-61A8-8C7E-E826E4955411}"/>
              </a:ext>
            </a:extLst>
          </p:cNvPr>
          <p:cNvSpPr/>
          <p:nvPr/>
        </p:nvSpPr>
        <p:spPr>
          <a:xfrm rot="1914">
            <a:off x="3907630" y="3620056"/>
            <a:ext cx="5235523" cy="3046887"/>
          </a:xfrm>
          <a:custGeom>
            <a:avLst/>
            <a:gdLst/>
            <a:ahLst/>
            <a:cxnLst/>
            <a:rect l="l" t="t" r="r" b="b"/>
            <a:pathLst>
              <a:path w="194286" h="209408" extrusionOk="0">
                <a:moveTo>
                  <a:pt x="71498" y="1"/>
                </a:moveTo>
                <a:cubicBezTo>
                  <a:pt x="60736" y="1"/>
                  <a:pt x="50024" y="1635"/>
                  <a:pt x="39873" y="5242"/>
                </a:cubicBezTo>
                <a:cubicBezTo>
                  <a:pt x="33076" y="7654"/>
                  <a:pt x="26312" y="11146"/>
                  <a:pt x="22079" y="17032"/>
                </a:cubicBezTo>
                <a:cubicBezTo>
                  <a:pt x="18756" y="21603"/>
                  <a:pt x="17289" y="27236"/>
                  <a:pt x="15956" y="32735"/>
                </a:cubicBezTo>
                <a:cubicBezTo>
                  <a:pt x="9749" y="58473"/>
                  <a:pt x="5381" y="84600"/>
                  <a:pt x="2885" y="110962"/>
                </a:cubicBezTo>
                <a:cubicBezTo>
                  <a:pt x="355" y="137696"/>
                  <a:pt x="0" y="165846"/>
                  <a:pt x="11588" y="189965"/>
                </a:cubicBezTo>
                <a:cubicBezTo>
                  <a:pt x="13426" y="193760"/>
                  <a:pt x="15636" y="197555"/>
                  <a:pt x="19060" y="200001"/>
                </a:cubicBezTo>
                <a:cubicBezTo>
                  <a:pt x="22112" y="202193"/>
                  <a:pt x="25890" y="203121"/>
                  <a:pt x="29550" y="203897"/>
                </a:cubicBezTo>
                <a:cubicBezTo>
                  <a:pt x="47568" y="207738"/>
                  <a:pt x="65993" y="209407"/>
                  <a:pt x="84442" y="209407"/>
                </a:cubicBezTo>
                <a:cubicBezTo>
                  <a:pt x="90862" y="209407"/>
                  <a:pt x="97286" y="209205"/>
                  <a:pt x="103696" y="208822"/>
                </a:cubicBezTo>
                <a:cubicBezTo>
                  <a:pt x="113276" y="208265"/>
                  <a:pt x="123008" y="207270"/>
                  <a:pt x="132031" y="203914"/>
                </a:cubicBezTo>
                <a:cubicBezTo>
                  <a:pt x="141055" y="200557"/>
                  <a:pt x="149455" y="194603"/>
                  <a:pt x="154076" y="186052"/>
                </a:cubicBezTo>
                <a:cubicBezTo>
                  <a:pt x="159709" y="175679"/>
                  <a:pt x="159102" y="163181"/>
                  <a:pt x="161244" y="151560"/>
                </a:cubicBezTo>
                <a:cubicBezTo>
                  <a:pt x="164887" y="131877"/>
                  <a:pt x="177251" y="113947"/>
                  <a:pt x="194286" y="103625"/>
                </a:cubicBezTo>
                <a:lnTo>
                  <a:pt x="193257" y="103052"/>
                </a:lnTo>
                <a:cubicBezTo>
                  <a:pt x="180944" y="95462"/>
                  <a:pt x="167991" y="87804"/>
                  <a:pt x="161396" y="74868"/>
                </a:cubicBezTo>
                <a:cubicBezTo>
                  <a:pt x="155931" y="64107"/>
                  <a:pt x="155510" y="51406"/>
                  <a:pt x="150753" y="40325"/>
                </a:cubicBezTo>
                <a:cubicBezTo>
                  <a:pt x="142691" y="21603"/>
                  <a:pt x="123362" y="10286"/>
                  <a:pt x="103898" y="4703"/>
                </a:cubicBezTo>
                <a:cubicBezTo>
                  <a:pt x="93404" y="1686"/>
                  <a:pt x="82425" y="1"/>
                  <a:pt x="714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/>
              <a:t>Stephen P Robbins mendefinisikan kepemimpinan sebagai “ ... the ability to influence a group toward the achievement of goals.”..  (Stephen P. Robbins, 2003:130).</a:t>
            </a:r>
            <a:endParaRPr dirty="0"/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DE4ABD20-9E82-E9CC-8447-DDFBD12AE48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d-ID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E1F384A2-3B6D-FD26-517C-5EE693220B82}"/>
              </a:ext>
            </a:extLst>
          </p:cNvPr>
          <p:cNvSpPr txBox="1"/>
          <p:nvPr/>
        </p:nvSpPr>
        <p:spPr>
          <a:xfrm>
            <a:off x="736600" y="1328909"/>
            <a:ext cx="15544800" cy="5377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82"/>
              </a:lnSpc>
            </a:pPr>
            <a:r>
              <a:rPr lang="en-ID" sz="4400" b="1" dirty="0">
                <a:latin typeface="Century Gothic" panose="020B0502020202020204" pitchFamily="34" charset="0"/>
              </a:rPr>
              <a:t>DIMENSI PEMBENTUK PERSONAL BRANDING</a:t>
            </a:r>
            <a:endParaRPr lang="en-US" sz="4200" b="1" spc="-25" dirty="0">
              <a:solidFill>
                <a:srgbClr val="000000"/>
              </a:solidFill>
              <a:latin typeface="Century Gothic" panose="020B0502020202020204" pitchFamily="34" charset="0"/>
              <a:ea typeface="Century Gothic Paneuropean Bold"/>
              <a:cs typeface="Century Gothic Paneuropean Bold"/>
              <a:sym typeface="Century Gothic Paneuropean 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52FA71-6053-399C-6626-63EEB734252D}"/>
              </a:ext>
            </a:extLst>
          </p:cNvPr>
          <p:cNvSpPr txBox="1"/>
          <p:nvPr/>
        </p:nvSpPr>
        <p:spPr>
          <a:xfrm>
            <a:off x="736600" y="2083551"/>
            <a:ext cx="14859000" cy="1318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2800" dirty="0">
                <a:latin typeface="Century Gothic" panose="020B0502020202020204" pitchFamily="34" charset="0"/>
              </a:rPr>
              <a:t>Peter Montoya, 2002. </a:t>
            </a:r>
            <a:r>
              <a:rPr lang="en-ID" sz="2800" dirty="0" err="1">
                <a:latin typeface="Century Gothic" panose="020B0502020202020204" pitchFamily="34" charset="0"/>
              </a:rPr>
              <a:t>Menjabarkan</a:t>
            </a:r>
            <a:r>
              <a:rPr lang="en-ID" sz="2800" dirty="0">
                <a:latin typeface="Century Gothic" panose="020B0502020202020204" pitchFamily="34" charset="0"/>
              </a:rPr>
              <a:t> </a:t>
            </a:r>
            <a:r>
              <a:rPr lang="en-ID" sz="2800" dirty="0" err="1">
                <a:latin typeface="Century Gothic" panose="020B0502020202020204" pitchFamily="34" charset="0"/>
              </a:rPr>
              <a:t>ada</a:t>
            </a:r>
            <a:r>
              <a:rPr lang="en-ID" sz="2800" dirty="0">
                <a:latin typeface="Century Gothic" panose="020B0502020202020204" pitchFamily="34" charset="0"/>
              </a:rPr>
              <a:t> </a:t>
            </a:r>
            <a:r>
              <a:rPr lang="en-ID" sz="2800" dirty="0" err="1">
                <a:latin typeface="Century Gothic" panose="020B0502020202020204" pitchFamily="34" charset="0"/>
              </a:rPr>
              <a:t>delapan</a:t>
            </a:r>
            <a:r>
              <a:rPr lang="en-ID" sz="2800" dirty="0">
                <a:latin typeface="Century Gothic" panose="020B0502020202020204" pitchFamily="34" charset="0"/>
              </a:rPr>
              <a:t> </a:t>
            </a:r>
            <a:r>
              <a:rPr lang="en-ID" sz="2800" dirty="0" err="1">
                <a:latin typeface="Century Gothic" panose="020B0502020202020204" pitchFamily="34" charset="0"/>
              </a:rPr>
              <a:t>konsep</a:t>
            </a:r>
            <a:r>
              <a:rPr lang="en-ID" sz="2800" dirty="0">
                <a:latin typeface="Century Gothic" panose="020B0502020202020204" pitchFamily="34" charset="0"/>
              </a:rPr>
              <a:t> </a:t>
            </a:r>
            <a:r>
              <a:rPr lang="en-ID" sz="2800" dirty="0" err="1">
                <a:latin typeface="Century Gothic" panose="020B0502020202020204" pitchFamily="34" charset="0"/>
              </a:rPr>
              <a:t>utama</a:t>
            </a:r>
            <a:r>
              <a:rPr lang="en-ID" sz="2800" dirty="0">
                <a:latin typeface="Century Gothic" panose="020B0502020202020204" pitchFamily="34" charset="0"/>
              </a:rPr>
              <a:t> yang </a:t>
            </a:r>
            <a:r>
              <a:rPr lang="en-ID" sz="2800" dirty="0" err="1">
                <a:latin typeface="Century Gothic" panose="020B0502020202020204" pitchFamily="34" charset="0"/>
              </a:rPr>
              <a:t>menjadi</a:t>
            </a:r>
            <a:r>
              <a:rPr lang="en-ID" sz="2800" dirty="0">
                <a:latin typeface="Century Gothic" panose="020B0502020202020204" pitchFamily="34" charset="0"/>
              </a:rPr>
              <a:t> </a:t>
            </a:r>
            <a:r>
              <a:rPr lang="en-ID" sz="2800" dirty="0" err="1">
                <a:latin typeface="Century Gothic" panose="020B0502020202020204" pitchFamily="34" charset="0"/>
              </a:rPr>
              <a:t>tolak</a:t>
            </a:r>
            <a:r>
              <a:rPr lang="en-ID" sz="2800" dirty="0">
                <a:latin typeface="Century Gothic" panose="020B0502020202020204" pitchFamily="34" charset="0"/>
              </a:rPr>
              <a:t> </a:t>
            </a:r>
            <a:r>
              <a:rPr lang="en-ID" sz="2800" dirty="0" err="1">
                <a:latin typeface="Century Gothic" panose="020B0502020202020204" pitchFamily="34" charset="0"/>
              </a:rPr>
              <a:t>ukur</a:t>
            </a:r>
            <a:r>
              <a:rPr lang="en-ID" sz="2800" dirty="0">
                <a:latin typeface="Century Gothic" panose="020B0502020202020204" pitchFamily="34" charset="0"/>
              </a:rPr>
              <a:t> </a:t>
            </a:r>
            <a:r>
              <a:rPr lang="en-ID" sz="2800" dirty="0" err="1">
                <a:latin typeface="Century Gothic" panose="020B0502020202020204" pitchFamily="34" charset="0"/>
              </a:rPr>
              <a:t>atau</a:t>
            </a:r>
            <a:r>
              <a:rPr lang="en-ID" sz="2800" dirty="0">
                <a:latin typeface="Century Gothic" panose="020B0502020202020204" pitchFamily="34" charset="0"/>
              </a:rPr>
              <a:t> </a:t>
            </a:r>
            <a:r>
              <a:rPr lang="en-ID" sz="2800" dirty="0" err="1">
                <a:latin typeface="Century Gothic" panose="020B0502020202020204" pitchFamily="34" charset="0"/>
              </a:rPr>
              <a:t>acuan</a:t>
            </a:r>
            <a:r>
              <a:rPr lang="en-ID" sz="2800" dirty="0">
                <a:latin typeface="Century Gothic" panose="020B0502020202020204" pitchFamily="34" charset="0"/>
              </a:rPr>
              <a:t> </a:t>
            </a:r>
            <a:r>
              <a:rPr lang="en-ID" sz="2800" dirty="0" err="1">
                <a:latin typeface="Century Gothic" panose="020B0502020202020204" pitchFamily="34" charset="0"/>
              </a:rPr>
              <a:t>untuk</a:t>
            </a:r>
            <a:r>
              <a:rPr lang="en-ID" sz="2800" dirty="0">
                <a:latin typeface="Century Gothic" panose="020B0502020202020204" pitchFamily="34" charset="0"/>
              </a:rPr>
              <a:t> </a:t>
            </a:r>
            <a:r>
              <a:rPr lang="en-ID" sz="2800" dirty="0" err="1">
                <a:latin typeface="Century Gothic" panose="020B0502020202020204" pitchFamily="34" charset="0"/>
              </a:rPr>
              <a:t>membangun</a:t>
            </a:r>
            <a:r>
              <a:rPr lang="en-ID" sz="2800" dirty="0">
                <a:latin typeface="Century Gothic" panose="020B0502020202020204" pitchFamily="34" charset="0"/>
              </a:rPr>
              <a:t> personal branding </a:t>
            </a:r>
            <a:endParaRPr lang="en-ID" sz="2800" dirty="0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1839887-47D2-FA4A-79A4-4229932E4ED8}"/>
              </a:ext>
            </a:extLst>
          </p:cNvPr>
          <p:cNvGrpSpPr/>
          <p:nvPr/>
        </p:nvGrpSpPr>
        <p:grpSpPr>
          <a:xfrm>
            <a:off x="1868784" y="3990310"/>
            <a:ext cx="13280432" cy="5356182"/>
            <a:chOff x="612663" y="3770231"/>
            <a:chExt cx="13280432" cy="53561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BF12FF6-1F08-91E3-B3BE-E81E13BC4993}"/>
                </a:ext>
              </a:extLst>
            </p:cNvPr>
            <p:cNvGrpSpPr/>
            <p:nvPr/>
          </p:nvGrpSpPr>
          <p:grpSpPr>
            <a:xfrm>
              <a:off x="612663" y="3770231"/>
              <a:ext cx="5912728" cy="1189019"/>
              <a:chOff x="612663" y="3770231"/>
              <a:chExt cx="5912728" cy="1189019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5402FB88-D317-DE5F-FD10-D615097B9ACD}"/>
                  </a:ext>
                </a:extLst>
              </p:cNvPr>
              <p:cNvSpPr/>
              <p:nvPr/>
            </p:nvSpPr>
            <p:spPr>
              <a:xfrm>
                <a:off x="1419991" y="3910439"/>
                <a:ext cx="5105400" cy="908601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D" b="1" dirty="0" err="1">
                    <a:latin typeface="Century Gothic" panose="020B0502020202020204" pitchFamily="34" charset="0"/>
                  </a:rPr>
                  <a:t>Spesialisasi</a:t>
                </a:r>
                <a:r>
                  <a:rPr lang="en-ID" b="1" dirty="0">
                    <a:latin typeface="Century Gothic" panose="020B0502020202020204" pitchFamily="34" charset="0"/>
                  </a:rPr>
                  <a:t> (</a:t>
                </a:r>
                <a:r>
                  <a:rPr lang="en-ID" b="1" i="1" dirty="0">
                    <a:latin typeface="Century Gothic" panose="020B0502020202020204" pitchFamily="34" charset="0"/>
                  </a:rPr>
                  <a:t>The Law of Specialization</a:t>
                </a:r>
                <a:r>
                  <a:rPr lang="en-ID" b="1" dirty="0">
                    <a:latin typeface="Century Gothic" panose="020B0502020202020204" pitchFamily="34" charset="0"/>
                  </a:rPr>
                  <a:t>)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AD2EE28-616F-CC46-177A-8E335B54DBC1}"/>
                  </a:ext>
                </a:extLst>
              </p:cNvPr>
              <p:cNvSpPr/>
              <p:nvPr/>
            </p:nvSpPr>
            <p:spPr>
              <a:xfrm>
                <a:off x="612663" y="3770231"/>
                <a:ext cx="1139937" cy="1189019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1.</a:t>
                </a:r>
                <a:endParaRPr lang="en-ID" sz="2400" b="1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C572482-EC0E-0B25-CFD0-0B215C8AD9A4}"/>
                </a:ext>
              </a:extLst>
            </p:cNvPr>
            <p:cNvGrpSpPr/>
            <p:nvPr/>
          </p:nvGrpSpPr>
          <p:grpSpPr>
            <a:xfrm>
              <a:off x="612663" y="5129680"/>
              <a:ext cx="5912728" cy="1189019"/>
              <a:chOff x="612663" y="3770231"/>
              <a:chExt cx="5912728" cy="1189019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243901E4-9C3C-D8F4-CB01-029FF20635F1}"/>
                  </a:ext>
                </a:extLst>
              </p:cNvPr>
              <p:cNvSpPr/>
              <p:nvPr/>
            </p:nvSpPr>
            <p:spPr>
              <a:xfrm>
                <a:off x="1419991" y="3910439"/>
                <a:ext cx="5105400" cy="908601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fontAlgn="base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ID" b="1" dirty="0" err="1">
                    <a:latin typeface="Century Gothic" panose="020B0502020202020204" pitchFamily="34" charset="0"/>
                  </a:rPr>
                  <a:t>Kepemimpinan</a:t>
                </a:r>
                <a:r>
                  <a:rPr lang="en-ID" b="1" dirty="0">
                    <a:latin typeface="Century Gothic" panose="020B0502020202020204" pitchFamily="34" charset="0"/>
                  </a:rPr>
                  <a:t> (</a:t>
                </a:r>
                <a:r>
                  <a:rPr lang="en-ID" b="1" i="1" dirty="0">
                    <a:latin typeface="Century Gothic" panose="020B0502020202020204" pitchFamily="34" charset="0"/>
                  </a:rPr>
                  <a:t>The Law of Leadership</a:t>
                </a:r>
                <a:r>
                  <a:rPr lang="en-ID" b="1" dirty="0">
                    <a:latin typeface="Century Gothic" panose="020B0502020202020204" pitchFamily="34" charset="0"/>
                  </a:rPr>
                  <a:t>) 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037735E-93EF-DD95-84FE-3BD4755EBAA5}"/>
                  </a:ext>
                </a:extLst>
              </p:cNvPr>
              <p:cNvSpPr/>
              <p:nvPr/>
            </p:nvSpPr>
            <p:spPr>
              <a:xfrm>
                <a:off x="612663" y="3770231"/>
                <a:ext cx="1139937" cy="1189019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2.</a:t>
                </a:r>
                <a:endParaRPr lang="en-ID" sz="2400" b="1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75FECA9-24A8-01CB-AA8F-9AF221994AFF}"/>
                </a:ext>
              </a:extLst>
            </p:cNvPr>
            <p:cNvGrpSpPr/>
            <p:nvPr/>
          </p:nvGrpSpPr>
          <p:grpSpPr>
            <a:xfrm>
              <a:off x="612663" y="6519292"/>
              <a:ext cx="5912728" cy="1189019"/>
              <a:chOff x="612663" y="3770231"/>
              <a:chExt cx="5912728" cy="1189019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FDECD143-5454-E555-1CA5-48FE25C52B00}"/>
                  </a:ext>
                </a:extLst>
              </p:cNvPr>
              <p:cNvSpPr/>
              <p:nvPr/>
            </p:nvSpPr>
            <p:spPr>
              <a:xfrm>
                <a:off x="1419991" y="3910439"/>
                <a:ext cx="5105400" cy="908601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fontAlgn="base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ID" b="1" dirty="0" err="1">
                    <a:latin typeface="Century Gothic" panose="020B0502020202020204" pitchFamily="34" charset="0"/>
                  </a:rPr>
                  <a:t>Kepribadian</a:t>
                </a:r>
                <a:r>
                  <a:rPr lang="en-ID" b="1" dirty="0">
                    <a:latin typeface="Century Gothic" panose="020B0502020202020204" pitchFamily="34" charset="0"/>
                  </a:rPr>
                  <a:t> (</a:t>
                </a:r>
                <a:r>
                  <a:rPr lang="en-ID" b="1" i="1" dirty="0">
                    <a:latin typeface="Century Gothic" panose="020B0502020202020204" pitchFamily="34" charset="0"/>
                  </a:rPr>
                  <a:t>The Law of Personality</a:t>
                </a:r>
                <a:r>
                  <a:rPr lang="en-ID" b="1" dirty="0">
                    <a:latin typeface="Century Gothic" panose="020B0502020202020204" pitchFamily="34" charset="0"/>
                  </a:rPr>
                  <a:t>) 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3FEDCD2-73BF-A117-DF4C-3F02C76AFED9}"/>
                  </a:ext>
                </a:extLst>
              </p:cNvPr>
              <p:cNvSpPr/>
              <p:nvPr/>
            </p:nvSpPr>
            <p:spPr>
              <a:xfrm>
                <a:off x="612663" y="3770231"/>
                <a:ext cx="1139937" cy="1189019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3.</a:t>
                </a:r>
                <a:endParaRPr lang="en-ID" sz="2400" b="1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37CA602-A68F-D687-A616-8A361BB7108F}"/>
                </a:ext>
              </a:extLst>
            </p:cNvPr>
            <p:cNvGrpSpPr/>
            <p:nvPr/>
          </p:nvGrpSpPr>
          <p:grpSpPr>
            <a:xfrm>
              <a:off x="612663" y="7937394"/>
              <a:ext cx="5912728" cy="1189019"/>
              <a:chOff x="612663" y="3770231"/>
              <a:chExt cx="5912728" cy="1189019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B7F36973-EAF0-7C5F-3643-535BDE208EB2}"/>
                  </a:ext>
                </a:extLst>
              </p:cNvPr>
              <p:cNvSpPr/>
              <p:nvPr/>
            </p:nvSpPr>
            <p:spPr>
              <a:xfrm>
                <a:off x="1419991" y="3910439"/>
                <a:ext cx="5105400" cy="908601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fontAlgn="base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ID" b="1" dirty="0" err="1">
                    <a:latin typeface="Century Gothic" panose="020B0502020202020204" pitchFamily="34" charset="0"/>
                  </a:rPr>
                  <a:t>Perbedaan</a:t>
                </a:r>
                <a:r>
                  <a:rPr lang="en-ID" b="1" dirty="0">
                    <a:latin typeface="Century Gothic" panose="020B0502020202020204" pitchFamily="34" charset="0"/>
                  </a:rPr>
                  <a:t> (</a:t>
                </a:r>
                <a:r>
                  <a:rPr lang="en-ID" b="1" i="1" dirty="0">
                    <a:latin typeface="Century Gothic" panose="020B0502020202020204" pitchFamily="34" charset="0"/>
                  </a:rPr>
                  <a:t>The Law of Distinctiveness</a:t>
                </a:r>
                <a:r>
                  <a:rPr lang="en-ID" b="1" dirty="0">
                    <a:latin typeface="Century Gothic" panose="020B0502020202020204" pitchFamily="34" charset="0"/>
                  </a:rPr>
                  <a:t>)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D30451A5-D55F-301F-0A1E-834A030BD8B2}"/>
                  </a:ext>
                </a:extLst>
              </p:cNvPr>
              <p:cNvSpPr/>
              <p:nvPr/>
            </p:nvSpPr>
            <p:spPr>
              <a:xfrm>
                <a:off x="612663" y="3770231"/>
                <a:ext cx="1139937" cy="1189019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4.</a:t>
                </a:r>
                <a:endParaRPr lang="en-ID" sz="2400" b="1" dirty="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21B2B55-703B-60EA-824E-B3C99B22CC15}"/>
                </a:ext>
              </a:extLst>
            </p:cNvPr>
            <p:cNvGrpSpPr/>
            <p:nvPr/>
          </p:nvGrpSpPr>
          <p:grpSpPr>
            <a:xfrm>
              <a:off x="7980367" y="3783428"/>
              <a:ext cx="5912728" cy="1189019"/>
              <a:chOff x="612663" y="3770231"/>
              <a:chExt cx="5912728" cy="1189019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DBF7AB4B-19DD-368B-7D82-A5005302D6CC}"/>
                  </a:ext>
                </a:extLst>
              </p:cNvPr>
              <p:cNvSpPr/>
              <p:nvPr/>
            </p:nvSpPr>
            <p:spPr>
              <a:xfrm>
                <a:off x="1419991" y="3910439"/>
                <a:ext cx="5105400" cy="908601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fontAlgn="base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ID" b="1" i="1" dirty="0">
                    <a:latin typeface="Century Gothic" panose="020B0502020202020204" pitchFamily="34" charset="0"/>
                  </a:rPr>
                  <a:t>The Law of Visibility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7E28F1F-4B82-B6B4-A4C3-C720110723EA}"/>
                  </a:ext>
                </a:extLst>
              </p:cNvPr>
              <p:cNvSpPr/>
              <p:nvPr/>
            </p:nvSpPr>
            <p:spPr>
              <a:xfrm>
                <a:off x="612663" y="3770231"/>
                <a:ext cx="1139937" cy="1189019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5.</a:t>
                </a:r>
                <a:endParaRPr lang="en-ID" sz="2400" b="1" dirty="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C21CEEA-E161-7E6E-FA14-ECBCAC31AF02}"/>
                </a:ext>
              </a:extLst>
            </p:cNvPr>
            <p:cNvGrpSpPr/>
            <p:nvPr/>
          </p:nvGrpSpPr>
          <p:grpSpPr>
            <a:xfrm>
              <a:off x="7980367" y="5151359"/>
              <a:ext cx="5912728" cy="1189019"/>
              <a:chOff x="612663" y="3770231"/>
              <a:chExt cx="5912728" cy="1189019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49CDFD2D-3E02-BB52-1A6D-9F4BEC8CFFAD}"/>
                  </a:ext>
                </a:extLst>
              </p:cNvPr>
              <p:cNvSpPr/>
              <p:nvPr/>
            </p:nvSpPr>
            <p:spPr>
              <a:xfrm>
                <a:off x="1419991" y="3910439"/>
                <a:ext cx="5105400" cy="908601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fontAlgn="base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ID" b="1" dirty="0" err="1">
                    <a:latin typeface="Century Gothic" panose="020B0502020202020204" pitchFamily="34" charset="0"/>
                  </a:rPr>
                  <a:t>Kesatuan</a:t>
                </a:r>
                <a:r>
                  <a:rPr lang="en-ID" b="1" dirty="0">
                    <a:latin typeface="Century Gothic" panose="020B0502020202020204" pitchFamily="34" charset="0"/>
                  </a:rPr>
                  <a:t> (</a:t>
                </a:r>
                <a:r>
                  <a:rPr lang="en-ID" b="1" i="1" dirty="0">
                    <a:latin typeface="Century Gothic" panose="020B0502020202020204" pitchFamily="34" charset="0"/>
                  </a:rPr>
                  <a:t>The Law of Unity</a:t>
                </a:r>
                <a:r>
                  <a:rPr lang="en-ID" b="1" dirty="0">
                    <a:latin typeface="Century Gothic" panose="020B0502020202020204" pitchFamily="34" charset="0"/>
                  </a:rPr>
                  <a:t>)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5CC7024-971E-088F-49E8-FEC34B8108F8}"/>
                  </a:ext>
                </a:extLst>
              </p:cNvPr>
              <p:cNvSpPr/>
              <p:nvPr/>
            </p:nvSpPr>
            <p:spPr>
              <a:xfrm>
                <a:off x="612663" y="3770231"/>
                <a:ext cx="1139937" cy="1189019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6.</a:t>
                </a:r>
                <a:endParaRPr lang="en-ID" sz="2400" b="1" dirty="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8550E23-13CF-0FA0-E6F0-C63A9FB42478}"/>
                </a:ext>
              </a:extLst>
            </p:cNvPr>
            <p:cNvGrpSpPr/>
            <p:nvPr/>
          </p:nvGrpSpPr>
          <p:grpSpPr>
            <a:xfrm>
              <a:off x="7948737" y="6544374"/>
              <a:ext cx="5912728" cy="1189019"/>
              <a:chOff x="612663" y="3770231"/>
              <a:chExt cx="5912728" cy="1189019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4A843295-5CC1-DA57-1889-443E72C26603}"/>
                  </a:ext>
                </a:extLst>
              </p:cNvPr>
              <p:cNvSpPr/>
              <p:nvPr/>
            </p:nvSpPr>
            <p:spPr>
              <a:xfrm>
                <a:off x="1419991" y="3910439"/>
                <a:ext cx="5105400" cy="908601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fontAlgn="base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ID" b="1" dirty="0" err="1">
                    <a:latin typeface="Century Gothic" panose="020B0502020202020204" pitchFamily="34" charset="0"/>
                  </a:rPr>
                  <a:t>Keteguhan</a:t>
                </a:r>
                <a:r>
                  <a:rPr lang="en-ID" b="1" dirty="0">
                    <a:latin typeface="Century Gothic" panose="020B0502020202020204" pitchFamily="34" charset="0"/>
                  </a:rPr>
                  <a:t> (</a:t>
                </a:r>
                <a:r>
                  <a:rPr lang="en-ID" b="1" u="sng" dirty="0">
                    <a:latin typeface="Century Gothic" panose="020B0502020202020204" pitchFamily="34" charset="0"/>
                  </a:rPr>
                  <a:t>The Law of Persistence</a:t>
                </a:r>
                <a:r>
                  <a:rPr lang="en-ID" b="1" dirty="0">
                    <a:latin typeface="Century Gothic" panose="020B0502020202020204" pitchFamily="34" charset="0"/>
                  </a:rPr>
                  <a:t>) 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668AA8D-E9BE-70BB-8F57-49E8B005BB40}"/>
                  </a:ext>
                </a:extLst>
              </p:cNvPr>
              <p:cNvSpPr/>
              <p:nvPr/>
            </p:nvSpPr>
            <p:spPr>
              <a:xfrm>
                <a:off x="612663" y="3770231"/>
                <a:ext cx="1139937" cy="1189019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7.</a:t>
                </a:r>
                <a:endParaRPr lang="en-ID" sz="2400" b="1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AC62525-F737-F47D-71E3-095C0B1064EE}"/>
                </a:ext>
              </a:extLst>
            </p:cNvPr>
            <p:cNvGrpSpPr/>
            <p:nvPr/>
          </p:nvGrpSpPr>
          <p:grpSpPr>
            <a:xfrm>
              <a:off x="7948737" y="7937392"/>
              <a:ext cx="5912728" cy="1189019"/>
              <a:chOff x="612663" y="3770231"/>
              <a:chExt cx="5912728" cy="1189019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B27281F2-5C96-783A-8098-48E4F5012CED}"/>
                  </a:ext>
                </a:extLst>
              </p:cNvPr>
              <p:cNvSpPr/>
              <p:nvPr/>
            </p:nvSpPr>
            <p:spPr>
              <a:xfrm>
                <a:off x="1419991" y="3910439"/>
                <a:ext cx="5105400" cy="908601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fontAlgn="base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ID" b="1" dirty="0">
                    <a:latin typeface="Century Gothic" panose="020B0502020202020204" pitchFamily="34" charset="0"/>
                  </a:rPr>
                  <a:t>Nama </a:t>
                </a:r>
                <a:r>
                  <a:rPr lang="en-ID" b="1" dirty="0" err="1">
                    <a:latin typeface="Century Gothic" panose="020B0502020202020204" pitchFamily="34" charset="0"/>
                  </a:rPr>
                  <a:t>baik</a:t>
                </a:r>
                <a:r>
                  <a:rPr lang="en-ID" b="1" dirty="0">
                    <a:latin typeface="Century Gothic" panose="020B0502020202020204" pitchFamily="34" charset="0"/>
                  </a:rPr>
                  <a:t> (</a:t>
                </a:r>
                <a:r>
                  <a:rPr lang="en-ID" b="1" i="1" dirty="0">
                    <a:latin typeface="Century Gothic" panose="020B0502020202020204" pitchFamily="34" charset="0"/>
                  </a:rPr>
                  <a:t>The Law of Goodwill</a:t>
                </a:r>
                <a:r>
                  <a:rPr lang="en-ID" b="1" dirty="0">
                    <a:latin typeface="Century Gothic" panose="020B0502020202020204" pitchFamily="34" charset="0"/>
                  </a:rPr>
                  <a:t>)</a:t>
                </a:r>
                <a:endParaRPr lang="en-ID" sz="2400" b="1" dirty="0">
                  <a:latin typeface="Century Gothic" panose="020B0502020202020204" pitchFamily="34" charset="0"/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7CA25F2B-0B9C-6FD8-0278-A809CB2CF74C}"/>
                  </a:ext>
                </a:extLst>
              </p:cNvPr>
              <p:cNvSpPr/>
              <p:nvPr/>
            </p:nvSpPr>
            <p:spPr>
              <a:xfrm>
                <a:off x="612663" y="3770231"/>
                <a:ext cx="1139937" cy="1189019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8.</a:t>
                </a:r>
                <a:endParaRPr lang="en-ID" sz="2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73228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CEF75-8DE3-53C8-8ADC-6E06B665E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301;p47">
            <a:extLst>
              <a:ext uri="{FF2B5EF4-FFF2-40B4-BE49-F238E27FC236}">
                <a16:creationId xmlns:a16="http://schemas.microsoft.com/office/drawing/2014/main" id="{FE68FB53-21F8-CA6F-F867-B3988838EFB8}"/>
              </a:ext>
            </a:extLst>
          </p:cNvPr>
          <p:cNvSpPr/>
          <p:nvPr/>
        </p:nvSpPr>
        <p:spPr>
          <a:xfrm rot="1914">
            <a:off x="3907630" y="3620056"/>
            <a:ext cx="5235523" cy="3046887"/>
          </a:xfrm>
          <a:custGeom>
            <a:avLst/>
            <a:gdLst/>
            <a:ahLst/>
            <a:cxnLst/>
            <a:rect l="l" t="t" r="r" b="b"/>
            <a:pathLst>
              <a:path w="194286" h="209408" extrusionOk="0">
                <a:moveTo>
                  <a:pt x="71498" y="1"/>
                </a:moveTo>
                <a:cubicBezTo>
                  <a:pt x="60736" y="1"/>
                  <a:pt x="50024" y="1635"/>
                  <a:pt x="39873" y="5242"/>
                </a:cubicBezTo>
                <a:cubicBezTo>
                  <a:pt x="33076" y="7654"/>
                  <a:pt x="26312" y="11146"/>
                  <a:pt x="22079" y="17032"/>
                </a:cubicBezTo>
                <a:cubicBezTo>
                  <a:pt x="18756" y="21603"/>
                  <a:pt x="17289" y="27236"/>
                  <a:pt x="15956" y="32735"/>
                </a:cubicBezTo>
                <a:cubicBezTo>
                  <a:pt x="9749" y="58473"/>
                  <a:pt x="5381" y="84600"/>
                  <a:pt x="2885" y="110962"/>
                </a:cubicBezTo>
                <a:cubicBezTo>
                  <a:pt x="355" y="137696"/>
                  <a:pt x="0" y="165846"/>
                  <a:pt x="11588" y="189965"/>
                </a:cubicBezTo>
                <a:cubicBezTo>
                  <a:pt x="13426" y="193760"/>
                  <a:pt x="15636" y="197555"/>
                  <a:pt x="19060" y="200001"/>
                </a:cubicBezTo>
                <a:cubicBezTo>
                  <a:pt x="22112" y="202193"/>
                  <a:pt x="25890" y="203121"/>
                  <a:pt x="29550" y="203897"/>
                </a:cubicBezTo>
                <a:cubicBezTo>
                  <a:pt x="47568" y="207738"/>
                  <a:pt x="65993" y="209407"/>
                  <a:pt x="84442" y="209407"/>
                </a:cubicBezTo>
                <a:cubicBezTo>
                  <a:pt x="90862" y="209407"/>
                  <a:pt x="97286" y="209205"/>
                  <a:pt x="103696" y="208822"/>
                </a:cubicBezTo>
                <a:cubicBezTo>
                  <a:pt x="113276" y="208265"/>
                  <a:pt x="123008" y="207270"/>
                  <a:pt x="132031" y="203914"/>
                </a:cubicBezTo>
                <a:cubicBezTo>
                  <a:pt x="141055" y="200557"/>
                  <a:pt x="149455" y="194603"/>
                  <a:pt x="154076" y="186052"/>
                </a:cubicBezTo>
                <a:cubicBezTo>
                  <a:pt x="159709" y="175679"/>
                  <a:pt x="159102" y="163181"/>
                  <a:pt x="161244" y="151560"/>
                </a:cubicBezTo>
                <a:cubicBezTo>
                  <a:pt x="164887" y="131877"/>
                  <a:pt x="177251" y="113947"/>
                  <a:pt x="194286" y="103625"/>
                </a:cubicBezTo>
                <a:lnTo>
                  <a:pt x="193257" y="103052"/>
                </a:lnTo>
                <a:cubicBezTo>
                  <a:pt x="180944" y="95462"/>
                  <a:pt x="167991" y="87804"/>
                  <a:pt x="161396" y="74868"/>
                </a:cubicBezTo>
                <a:cubicBezTo>
                  <a:pt x="155931" y="64107"/>
                  <a:pt x="155510" y="51406"/>
                  <a:pt x="150753" y="40325"/>
                </a:cubicBezTo>
                <a:cubicBezTo>
                  <a:pt x="142691" y="21603"/>
                  <a:pt x="123362" y="10286"/>
                  <a:pt x="103898" y="4703"/>
                </a:cubicBezTo>
                <a:cubicBezTo>
                  <a:pt x="93404" y="1686"/>
                  <a:pt x="82425" y="1"/>
                  <a:pt x="714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/>
              <a:t>Stephen P Robbins mendefinisikan kepemimpinan sebagai “ ... the ability to influence a group toward the achievement of goals.”..  (Stephen P. Robbins, 2003:130).</a:t>
            </a:r>
            <a:endParaRPr dirty="0"/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E3D56637-0014-97BD-A751-E135EAA0AC5C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d-ID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8F74A5FC-9FAD-90D3-AB2E-B095ED033714}"/>
              </a:ext>
            </a:extLst>
          </p:cNvPr>
          <p:cNvSpPr txBox="1"/>
          <p:nvPr/>
        </p:nvSpPr>
        <p:spPr>
          <a:xfrm>
            <a:off x="762000" y="1248061"/>
            <a:ext cx="15544800" cy="5377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82"/>
              </a:lnSpc>
            </a:pPr>
            <a:r>
              <a:rPr lang="en-ID" sz="4400" b="1" dirty="0">
                <a:latin typeface="Century Gothic" panose="020B0502020202020204" pitchFamily="34" charset="0"/>
              </a:rPr>
              <a:t>MANFAAT PERSONAL BRANDING</a:t>
            </a:r>
            <a:endParaRPr lang="en-US" sz="4200" b="1" spc="-25" dirty="0">
              <a:solidFill>
                <a:srgbClr val="000000"/>
              </a:solidFill>
              <a:latin typeface="Century Gothic" panose="020B0502020202020204" pitchFamily="34" charset="0"/>
              <a:ea typeface="Century Gothic Paneuropean Bold"/>
              <a:cs typeface="Century Gothic Paneuropean Bold"/>
              <a:sym typeface="Century Gothic Paneuropean 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F9ABF7-30AE-B26F-283E-64EA51900531}"/>
              </a:ext>
            </a:extLst>
          </p:cNvPr>
          <p:cNvSpPr txBox="1"/>
          <p:nvPr/>
        </p:nvSpPr>
        <p:spPr>
          <a:xfrm>
            <a:off x="762000" y="1885595"/>
            <a:ext cx="16078200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2400" dirty="0">
                <a:latin typeface="Century Gothic" panose="020B0502020202020204" pitchFamily="34" charset="0"/>
              </a:rPr>
              <a:t>Peter Montoya, 2002. </a:t>
            </a:r>
            <a:r>
              <a:rPr lang="en-ID" sz="2400" dirty="0" err="1">
                <a:latin typeface="Century Gothic" panose="020B0502020202020204" pitchFamily="34" charset="0"/>
              </a:rPr>
              <a:t>Menjabarkan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ada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delapan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konsep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utama</a:t>
            </a:r>
            <a:r>
              <a:rPr lang="en-ID" sz="2400" dirty="0">
                <a:latin typeface="Century Gothic" panose="020B0502020202020204" pitchFamily="34" charset="0"/>
              </a:rPr>
              <a:t> yang </a:t>
            </a:r>
            <a:r>
              <a:rPr lang="en-ID" sz="2400" dirty="0" err="1">
                <a:latin typeface="Century Gothic" panose="020B0502020202020204" pitchFamily="34" charset="0"/>
              </a:rPr>
              <a:t>menjadi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tolak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ukur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atau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acuan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untuk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membangun</a:t>
            </a:r>
            <a:r>
              <a:rPr lang="en-ID" sz="2400" dirty="0">
                <a:latin typeface="Century Gothic" panose="020B0502020202020204" pitchFamily="34" charset="0"/>
              </a:rPr>
              <a:t> personal branding </a:t>
            </a:r>
            <a:endParaRPr lang="en-ID" sz="2400" dirty="0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9DB2A-153A-38D4-E1E1-A5CE428B3068}"/>
              </a:ext>
            </a:extLst>
          </p:cNvPr>
          <p:cNvSpPr/>
          <p:nvPr/>
        </p:nvSpPr>
        <p:spPr>
          <a:xfrm>
            <a:off x="1219201" y="3419614"/>
            <a:ext cx="140899" cy="106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24F473-E9CE-E863-036C-8A46D183A0CD}"/>
              </a:ext>
            </a:extLst>
          </p:cNvPr>
          <p:cNvSpPr txBox="1"/>
          <p:nvPr/>
        </p:nvSpPr>
        <p:spPr>
          <a:xfrm>
            <a:off x="1548843" y="3360389"/>
            <a:ext cx="15291358" cy="1130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en-ID" sz="2400" dirty="0">
                <a:latin typeface="Century Gothic" panose="020B0502020202020204" pitchFamily="34" charset="0"/>
              </a:rPr>
              <a:t>Dapat </a:t>
            </a:r>
            <a:r>
              <a:rPr lang="en-ID" sz="2400" dirty="0" err="1">
                <a:latin typeface="Century Gothic" panose="020B0502020202020204" pitchFamily="34" charset="0"/>
              </a:rPr>
              <a:t>membantu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anda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dalam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memperoleh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kredibilitas</a:t>
            </a:r>
            <a:r>
              <a:rPr lang="en-ID" sz="2400" dirty="0">
                <a:latin typeface="Century Gothic" panose="020B0502020202020204" pitchFamily="34" charset="0"/>
              </a:rPr>
              <a:t>, </a:t>
            </a:r>
            <a:r>
              <a:rPr lang="en-ID" sz="2400" dirty="0" err="1">
                <a:latin typeface="Century Gothic" panose="020B0502020202020204" pitchFamily="34" charset="0"/>
              </a:rPr>
              <a:t>relasi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baru</a:t>
            </a:r>
            <a:r>
              <a:rPr lang="en-ID" sz="2400" dirty="0">
                <a:latin typeface="Century Gothic" panose="020B0502020202020204" pitchFamily="34" charset="0"/>
              </a:rPr>
              <a:t> dan juga </a:t>
            </a:r>
            <a:r>
              <a:rPr lang="en-ID" sz="2400" dirty="0" err="1">
                <a:latin typeface="Century Gothic" panose="020B0502020202020204" pitchFamily="34" charset="0"/>
              </a:rPr>
              <a:t>kesempatan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baru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bahkan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dikenal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lebih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baik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secara</a:t>
            </a:r>
            <a:r>
              <a:rPr lang="en-ID" sz="2400" dirty="0">
                <a:latin typeface="Century Gothic" panose="020B0502020202020204" pitchFamily="34" charset="0"/>
              </a:rPr>
              <a:t> personal </a:t>
            </a:r>
            <a:r>
              <a:rPr lang="en-ID" sz="2400" dirty="0" err="1">
                <a:latin typeface="Century Gothic" panose="020B0502020202020204" pitchFamily="34" charset="0"/>
              </a:rPr>
              <a:t>serta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dianggap</a:t>
            </a:r>
            <a:r>
              <a:rPr lang="en-ID" sz="2400" dirty="0">
                <a:latin typeface="Century Gothic" panose="020B0502020202020204" pitchFamily="34" charset="0"/>
              </a:rPr>
              <a:t> professional.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8535CD-3E1C-485E-1E59-DECFE5384BCF}"/>
              </a:ext>
            </a:extLst>
          </p:cNvPr>
          <p:cNvSpPr txBox="1"/>
          <p:nvPr/>
        </p:nvSpPr>
        <p:spPr>
          <a:xfrm>
            <a:off x="1554594" y="5185447"/>
            <a:ext cx="15557337" cy="576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ID" sz="2400" dirty="0" err="1">
                <a:latin typeface="Century Gothic" panose="020B0502020202020204" pitchFamily="34" charset="0"/>
              </a:rPr>
              <a:t>Lebih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dipercaya</a:t>
            </a:r>
            <a:r>
              <a:rPr lang="en-ID" sz="2400" dirty="0">
                <a:latin typeface="Century Gothic" panose="020B0502020202020204" pitchFamily="34" charset="0"/>
              </a:rPr>
              <a:t> oleh orang lain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B175F3-D957-FF21-4F7F-2C9F807D6AD7}"/>
              </a:ext>
            </a:extLst>
          </p:cNvPr>
          <p:cNvSpPr/>
          <p:nvPr/>
        </p:nvSpPr>
        <p:spPr>
          <a:xfrm>
            <a:off x="1219201" y="5017803"/>
            <a:ext cx="140899" cy="10639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A3CB7D-760C-5502-A8BA-1DD7A262EF20}"/>
              </a:ext>
            </a:extLst>
          </p:cNvPr>
          <p:cNvSpPr/>
          <p:nvPr/>
        </p:nvSpPr>
        <p:spPr>
          <a:xfrm>
            <a:off x="1218482" y="6469418"/>
            <a:ext cx="140899" cy="106398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9D672D-0C4A-99CC-A64C-CBCA720B5780}"/>
              </a:ext>
            </a:extLst>
          </p:cNvPr>
          <p:cNvSpPr txBox="1"/>
          <p:nvPr/>
        </p:nvSpPr>
        <p:spPr>
          <a:xfrm>
            <a:off x="1548843" y="6431313"/>
            <a:ext cx="15291357" cy="1130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ID" sz="2400" dirty="0" err="1">
                <a:latin typeface="Century Gothic" panose="020B0502020202020204" pitchFamily="34" charset="0"/>
              </a:rPr>
              <a:t>Membantu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untuk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memikat</a:t>
            </a:r>
            <a:r>
              <a:rPr lang="en-ID" sz="2400" dirty="0">
                <a:latin typeface="Century Gothic" panose="020B0502020202020204" pitchFamily="34" charset="0"/>
              </a:rPr>
              <a:t> dan </a:t>
            </a:r>
            <a:r>
              <a:rPr lang="en-ID" sz="2400" dirty="0" err="1">
                <a:latin typeface="Century Gothic" panose="020B0502020202020204" pitchFamily="34" charset="0"/>
              </a:rPr>
              <a:t>meyakinkan</a:t>
            </a:r>
            <a:r>
              <a:rPr lang="en-ID" sz="2400" dirty="0">
                <a:latin typeface="Century Gothic" panose="020B0502020202020204" pitchFamily="34" charset="0"/>
              </a:rPr>
              <a:t> orang lain </a:t>
            </a:r>
            <a:r>
              <a:rPr lang="en-ID" sz="2400" dirty="0" err="1">
                <a:latin typeface="Century Gothic" panose="020B0502020202020204" pitchFamily="34" charset="0"/>
              </a:rPr>
              <a:t>mengenai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kemampuan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anda</a:t>
            </a:r>
            <a:r>
              <a:rPr lang="en-ID" sz="2400" dirty="0">
                <a:latin typeface="Century Gothic" panose="020B0502020202020204" pitchFamily="34" charset="0"/>
              </a:rPr>
              <a:t> di </a:t>
            </a:r>
            <a:r>
              <a:rPr lang="en-ID" sz="2400" dirty="0" err="1">
                <a:latin typeface="Century Gothic" panose="020B0502020202020204" pitchFamily="34" charset="0"/>
              </a:rPr>
              <a:t>bidang</a:t>
            </a:r>
            <a:r>
              <a:rPr lang="en-ID" sz="2400" dirty="0">
                <a:latin typeface="Century Gothic" panose="020B0502020202020204" pitchFamily="34" charset="0"/>
              </a:rPr>
              <a:t> yang </a:t>
            </a:r>
            <a:r>
              <a:rPr lang="en-ID" sz="2400" dirty="0" err="1">
                <a:latin typeface="Century Gothic" panose="020B0502020202020204" pitchFamily="34" charset="0"/>
              </a:rPr>
              <a:t>anda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geluti</a:t>
            </a:r>
            <a:endParaRPr lang="en-ID" sz="2400" dirty="0">
              <a:latin typeface="Century Gothic" panose="020B0502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BEA489-7E16-036C-B370-F371E0048EF1}"/>
              </a:ext>
            </a:extLst>
          </p:cNvPr>
          <p:cNvSpPr txBox="1"/>
          <p:nvPr/>
        </p:nvSpPr>
        <p:spPr>
          <a:xfrm>
            <a:off x="1548843" y="8030988"/>
            <a:ext cx="15291357" cy="1684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en-ID" sz="2400" dirty="0">
                <a:latin typeface="Century Gothic" panose="020B0502020202020204" pitchFamily="34" charset="0"/>
              </a:rPr>
              <a:t>Ketika </a:t>
            </a:r>
            <a:r>
              <a:rPr lang="en-ID" sz="2400" dirty="0" err="1">
                <a:latin typeface="Century Gothic" panose="020B0502020202020204" pitchFamily="34" charset="0"/>
              </a:rPr>
              <a:t>dapat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secara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konsisten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melakukan</a:t>
            </a:r>
            <a:r>
              <a:rPr lang="en-ID" sz="2400" dirty="0">
                <a:latin typeface="Century Gothic" panose="020B0502020202020204" pitchFamily="34" charset="0"/>
              </a:rPr>
              <a:t> personal branding dan </a:t>
            </a:r>
            <a:r>
              <a:rPr lang="en-ID" sz="2400" dirty="0" err="1">
                <a:latin typeface="Century Gothic" panose="020B0502020202020204" pitchFamily="34" charset="0"/>
              </a:rPr>
              <a:t>membagikan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cerita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kita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ke</a:t>
            </a:r>
            <a:r>
              <a:rPr lang="en-ID" sz="2400" dirty="0">
                <a:latin typeface="Century Gothic" panose="020B0502020202020204" pitchFamily="34" charset="0"/>
              </a:rPr>
              <a:t> orang lain </a:t>
            </a:r>
            <a:r>
              <a:rPr lang="en-ID" sz="2400" dirty="0" err="1">
                <a:latin typeface="Century Gothic" panose="020B0502020202020204" pitchFamily="34" charset="0"/>
              </a:rPr>
              <a:t>maka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akan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semakin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banyak</a:t>
            </a:r>
            <a:r>
              <a:rPr lang="en-ID" sz="2400" dirty="0">
                <a:latin typeface="Century Gothic" panose="020B0502020202020204" pitchFamily="34" charset="0"/>
              </a:rPr>
              <a:t> orang yang </a:t>
            </a:r>
            <a:r>
              <a:rPr lang="en-ID" sz="2400" dirty="0" err="1">
                <a:latin typeface="Century Gothic" panose="020B0502020202020204" pitchFamily="34" charset="0"/>
              </a:rPr>
              <a:t>aktif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terlibat</a:t>
            </a:r>
            <a:r>
              <a:rPr lang="en-ID" sz="2400" dirty="0">
                <a:latin typeface="Century Gothic" panose="020B0502020202020204" pitchFamily="34" charset="0"/>
              </a:rPr>
              <a:t>, </a:t>
            </a:r>
            <a:r>
              <a:rPr lang="en-ID" sz="2400" dirty="0" err="1">
                <a:latin typeface="Century Gothic" panose="020B0502020202020204" pitchFamily="34" charset="0"/>
              </a:rPr>
              <a:t>mengikuti</a:t>
            </a:r>
            <a:r>
              <a:rPr lang="en-ID" sz="2400" dirty="0">
                <a:latin typeface="Century Gothic" panose="020B0502020202020204" pitchFamily="34" charset="0"/>
              </a:rPr>
              <a:t> dan </a:t>
            </a:r>
            <a:r>
              <a:rPr lang="en-ID" sz="2400" dirty="0" err="1">
                <a:latin typeface="Century Gothic" panose="020B0502020202020204" pitchFamily="34" charset="0"/>
              </a:rPr>
              <a:t>membagikan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mengenai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hal-hal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baik</a:t>
            </a:r>
            <a:r>
              <a:rPr lang="en-ID" sz="2400" dirty="0">
                <a:latin typeface="Century Gothic" panose="020B0502020202020204" pitchFamily="34" charset="0"/>
              </a:rPr>
              <a:t> yang </a:t>
            </a:r>
            <a:r>
              <a:rPr lang="en-ID" sz="2400" dirty="0" err="1">
                <a:latin typeface="Century Gothic" panose="020B0502020202020204" pitchFamily="34" charset="0"/>
              </a:rPr>
              <a:t>anda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lakukan</a:t>
            </a:r>
            <a:r>
              <a:rPr lang="en-ID" sz="2400" dirty="0"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ED85FC0-C5B7-C52C-F2EB-AA7BB4A3EE63}"/>
              </a:ext>
            </a:extLst>
          </p:cNvPr>
          <p:cNvSpPr/>
          <p:nvPr/>
        </p:nvSpPr>
        <p:spPr>
          <a:xfrm>
            <a:off x="1218482" y="8067606"/>
            <a:ext cx="140899" cy="164789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70882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8D881C-D6F8-995B-A75A-1DC716345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9BFC0BC-136A-80E8-9358-D64CBDEF1C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72"/>
            <a:ext cx="18288000" cy="10280129"/>
          </a:xfrm>
          <a:prstGeom prst="rect">
            <a:avLst/>
          </a:prstGeom>
        </p:spPr>
      </p:pic>
      <p:sp>
        <p:nvSpPr>
          <p:cNvPr id="9" name="Google Shape;3188;p41">
            <a:extLst>
              <a:ext uri="{FF2B5EF4-FFF2-40B4-BE49-F238E27FC236}">
                <a16:creationId xmlns:a16="http://schemas.microsoft.com/office/drawing/2014/main" id="{FD72174C-7D11-B417-67D0-FCE273A14D62}"/>
              </a:ext>
            </a:extLst>
          </p:cNvPr>
          <p:cNvSpPr txBox="1">
            <a:spLocks/>
          </p:cNvSpPr>
          <p:nvPr/>
        </p:nvSpPr>
        <p:spPr>
          <a:xfrm>
            <a:off x="2971800" y="3481342"/>
            <a:ext cx="12344400" cy="332431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8000" b="1" i="1" dirty="0">
                <a:latin typeface="Century Gothic" panose="020B0502020202020204" pitchFamily="34" charset="0"/>
              </a:rPr>
              <a:t>HOW TO BUILD PERSONAL BRANDING?</a:t>
            </a:r>
            <a:endParaRPr lang="en-ID" sz="8000" b="1" i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081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0D064-D3F7-04A4-DE45-909CB4ACC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301;p47">
            <a:extLst>
              <a:ext uri="{FF2B5EF4-FFF2-40B4-BE49-F238E27FC236}">
                <a16:creationId xmlns:a16="http://schemas.microsoft.com/office/drawing/2014/main" id="{3B722F5C-DCB9-E9D8-3038-031DA9F73A99}"/>
              </a:ext>
            </a:extLst>
          </p:cNvPr>
          <p:cNvSpPr/>
          <p:nvPr/>
        </p:nvSpPr>
        <p:spPr>
          <a:xfrm rot="1914">
            <a:off x="3907630" y="3620056"/>
            <a:ext cx="5235523" cy="3046887"/>
          </a:xfrm>
          <a:custGeom>
            <a:avLst/>
            <a:gdLst/>
            <a:ahLst/>
            <a:cxnLst/>
            <a:rect l="l" t="t" r="r" b="b"/>
            <a:pathLst>
              <a:path w="194286" h="209408" extrusionOk="0">
                <a:moveTo>
                  <a:pt x="71498" y="1"/>
                </a:moveTo>
                <a:cubicBezTo>
                  <a:pt x="60736" y="1"/>
                  <a:pt x="50024" y="1635"/>
                  <a:pt x="39873" y="5242"/>
                </a:cubicBezTo>
                <a:cubicBezTo>
                  <a:pt x="33076" y="7654"/>
                  <a:pt x="26312" y="11146"/>
                  <a:pt x="22079" y="17032"/>
                </a:cubicBezTo>
                <a:cubicBezTo>
                  <a:pt x="18756" y="21603"/>
                  <a:pt x="17289" y="27236"/>
                  <a:pt x="15956" y="32735"/>
                </a:cubicBezTo>
                <a:cubicBezTo>
                  <a:pt x="9749" y="58473"/>
                  <a:pt x="5381" y="84600"/>
                  <a:pt x="2885" y="110962"/>
                </a:cubicBezTo>
                <a:cubicBezTo>
                  <a:pt x="355" y="137696"/>
                  <a:pt x="0" y="165846"/>
                  <a:pt x="11588" y="189965"/>
                </a:cubicBezTo>
                <a:cubicBezTo>
                  <a:pt x="13426" y="193760"/>
                  <a:pt x="15636" y="197555"/>
                  <a:pt x="19060" y="200001"/>
                </a:cubicBezTo>
                <a:cubicBezTo>
                  <a:pt x="22112" y="202193"/>
                  <a:pt x="25890" y="203121"/>
                  <a:pt x="29550" y="203897"/>
                </a:cubicBezTo>
                <a:cubicBezTo>
                  <a:pt x="47568" y="207738"/>
                  <a:pt x="65993" y="209407"/>
                  <a:pt x="84442" y="209407"/>
                </a:cubicBezTo>
                <a:cubicBezTo>
                  <a:pt x="90862" y="209407"/>
                  <a:pt x="97286" y="209205"/>
                  <a:pt x="103696" y="208822"/>
                </a:cubicBezTo>
                <a:cubicBezTo>
                  <a:pt x="113276" y="208265"/>
                  <a:pt x="123008" y="207270"/>
                  <a:pt x="132031" y="203914"/>
                </a:cubicBezTo>
                <a:cubicBezTo>
                  <a:pt x="141055" y="200557"/>
                  <a:pt x="149455" y="194603"/>
                  <a:pt x="154076" y="186052"/>
                </a:cubicBezTo>
                <a:cubicBezTo>
                  <a:pt x="159709" y="175679"/>
                  <a:pt x="159102" y="163181"/>
                  <a:pt x="161244" y="151560"/>
                </a:cubicBezTo>
                <a:cubicBezTo>
                  <a:pt x="164887" y="131877"/>
                  <a:pt x="177251" y="113947"/>
                  <a:pt x="194286" y="103625"/>
                </a:cubicBezTo>
                <a:lnTo>
                  <a:pt x="193257" y="103052"/>
                </a:lnTo>
                <a:cubicBezTo>
                  <a:pt x="180944" y="95462"/>
                  <a:pt x="167991" y="87804"/>
                  <a:pt x="161396" y="74868"/>
                </a:cubicBezTo>
                <a:cubicBezTo>
                  <a:pt x="155931" y="64107"/>
                  <a:pt x="155510" y="51406"/>
                  <a:pt x="150753" y="40325"/>
                </a:cubicBezTo>
                <a:cubicBezTo>
                  <a:pt x="142691" y="21603"/>
                  <a:pt x="123362" y="10286"/>
                  <a:pt x="103898" y="4703"/>
                </a:cubicBezTo>
                <a:cubicBezTo>
                  <a:pt x="93404" y="1686"/>
                  <a:pt x="82425" y="1"/>
                  <a:pt x="714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/>
              <a:t>Stephen P Robbins mendefinisikan kepemimpinan sebagai “ ... the ability to influence a group toward the achievement of goals.”..  (Stephen P. Robbins, 2003:130).</a:t>
            </a:r>
            <a:endParaRPr dirty="0"/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D1534AFB-BE9E-4E1C-64B6-8F5E00A65605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d-ID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B8A07A9-D51C-29C5-385E-21D1ACCBB51F}"/>
              </a:ext>
            </a:extLst>
          </p:cNvPr>
          <p:cNvGrpSpPr/>
          <p:nvPr/>
        </p:nvGrpSpPr>
        <p:grpSpPr>
          <a:xfrm>
            <a:off x="495300" y="3617089"/>
            <a:ext cx="17297400" cy="2288157"/>
            <a:chOff x="914400" y="3125317"/>
            <a:chExt cx="17297400" cy="2288157"/>
          </a:xfrm>
        </p:grpSpPr>
        <p:sp>
          <p:nvSpPr>
            <p:cNvPr id="6" name="Arrow: Pentagon 5">
              <a:extLst>
                <a:ext uri="{FF2B5EF4-FFF2-40B4-BE49-F238E27FC236}">
                  <a16:creationId xmlns:a16="http://schemas.microsoft.com/office/drawing/2014/main" id="{27442C34-2165-2F99-20AA-A0D68490D845}"/>
                </a:ext>
              </a:extLst>
            </p:cNvPr>
            <p:cNvSpPr/>
            <p:nvPr/>
          </p:nvSpPr>
          <p:spPr>
            <a:xfrm>
              <a:off x="914400" y="3125317"/>
              <a:ext cx="4038600" cy="2286000"/>
            </a:xfrm>
            <a:prstGeom prst="homePlat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" sz="2400" b="1" dirty="0">
                  <a:latin typeface="Century Gothic" panose="020B0502020202020204" pitchFamily="34" charset="0"/>
                </a:rPr>
                <a:t>Tentukan tujuan dari personal branding</a:t>
              </a:r>
              <a:endParaRPr lang="en-ID" sz="24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0" name="Arrow: Pentagon 9">
              <a:extLst>
                <a:ext uri="{FF2B5EF4-FFF2-40B4-BE49-F238E27FC236}">
                  <a16:creationId xmlns:a16="http://schemas.microsoft.com/office/drawing/2014/main" id="{E0D9BA53-021D-5760-19E9-7282F772FD25}"/>
                </a:ext>
              </a:extLst>
            </p:cNvPr>
            <p:cNvSpPr/>
            <p:nvPr/>
          </p:nvSpPr>
          <p:spPr>
            <a:xfrm>
              <a:off x="5334000" y="3127474"/>
              <a:ext cx="4038600" cy="2286000"/>
            </a:xfrm>
            <a:prstGeom prst="homePlat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" sz="2400" b="1" dirty="0">
                  <a:latin typeface="Century Gothic" panose="020B0502020202020204" pitchFamily="34" charset="0"/>
                </a:rPr>
                <a:t>Tampilkan citra diri yang sesuai dengan portofolio diri</a:t>
              </a:r>
              <a:endParaRPr lang="en-ID" sz="24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id="{AC684051-E715-4A0F-15CB-41907A794C3F}"/>
                </a:ext>
              </a:extLst>
            </p:cNvPr>
            <p:cNvSpPr/>
            <p:nvPr/>
          </p:nvSpPr>
          <p:spPr>
            <a:xfrm>
              <a:off x="9753600" y="3125317"/>
              <a:ext cx="4038600" cy="2286000"/>
            </a:xfrm>
            <a:prstGeom prst="homePlat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" sz="2400" b="1" dirty="0">
                  <a:latin typeface="Century Gothic" panose="020B0502020202020204" pitchFamily="34" charset="0"/>
                </a:rPr>
                <a:t>Konsisten</a:t>
              </a:r>
              <a:endParaRPr lang="en-ID" sz="24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2" name="Arrow: Pentagon 11">
              <a:extLst>
                <a:ext uri="{FF2B5EF4-FFF2-40B4-BE49-F238E27FC236}">
                  <a16:creationId xmlns:a16="http://schemas.microsoft.com/office/drawing/2014/main" id="{403C8C8C-4C03-B911-6B89-5B24221981DE}"/>
                </a:ext>
              </a:extLst>
            </p:cNvPr>
            <p:cNvSpPr/>
            <p:nvPr/>
          </p:nvSpPr>
          <p:spPr>
            <a:xfrm>
              <a:off x="14173200" y="3125317"/>
              <a:ext cx="4038600" cy="2286000"/>
            </a:xfrm>
            <a:prstGeom prst="homePlat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" sz="2400" b="1" dirty="0">
                  <a:latin typeface="Century Gothic" panose="020B0502020202020204" pitchFamily="34" charset="0"/>
                </a:rPr>
                <a:t>Bangun jejaring dan saling berkolaborasi</a:t>
              </a:r>
              <a:endParaRPr lang="en-ID" sz="2400" b="1" dirty="0"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7357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D17661-571A-3339-E4F9-1B5E66BE9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4893585-9198-7A52-A725-C4EC34B212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72"/>
            <a:ext cx="18288000" cy="10280129"/>
          </a:xfrm>
          <a:prstGeom prst="rect">
            <a:avLst/>
          </a:prstGeom>
        </p:spPr>
      </p:pic>
      <p:sp>
        <p:nvSpPr>
          <p:cNvPr id="9" name="Google Shape;3188;p41">
            <a:extLst>
              <a:ext uri="{FF2B5EF4-FFF2-40B4-BE49-F238E27FC236}">
                <a16:creationId xmlns:a16="http://schemas.microsoft.com/office/drawing/2014/main" id="{44CF11D1-0210-59C2-AE13-44F5C63152D7}"/>
              </a:ext>
            </a:extLst>
          </p:cNvPr>
          <p:cNvSpPr txBox="1">
            <a:spLocks/>
          </p:cNvSpPr>
          <p:nvPr/>
        </p:nvSpPr>
        <p:spPr>
          <a:xfrm>
            <a:off x="2971800" y="2685880"/>
            <a:ext cx="12344400" cy="332431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ID" sz="8000" b="1" dirty="0">
                <a:latin typeface="Century Gothic" panose="020B0502020202020204" pitchFamily="34" charset="0"/>
              </a:rPr>
              <a:t>“DO SOMETHING TODAY THAT YOUR FUTURE SELF WILL THANK YOU FOR.”</a:t>
            </a:r>
          </a:p>
        </p:txBody>
      </p:sp>
    </p:spTree>
    <p:extLst>
      <p:ext uri="{BB962C8B-B14F-4D97-AF65-F5344CB8AC3E}">
        <p14:creationId xmlns:p14="http://schemas.microsoft.com/office/powerpoint/2010/main" val="3063373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26FDF3-6FD5-5384-39F2-58EED907C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17A6881-151F-7281-DFE2-2EC3C96F3D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72"/>
            <a:ext cx="18288000" cy="10280129"/>
          </a:xfrm>
          <a:prstGeom prst="rect">
            <a:avLst/>
          </a:prstGeom>
        </p:spPr>
      </p:pic>
      <p:sp>
        <p:nvSpPr>
          <p:cNvPr id="9" name="Google Shape;3188;p41">
            <a:extLst>
              <a:ext uri="{FF2B5EF4-FFF2-40B4-BE49-F238E27FC236}">
                <a16:creationId xmlns:a16="http://schemas.microsoft.com/office/drawing/2014/main" id="{AD01A45B-F40E-F2D7-0394-D8D4B6E4E571}"/>
              </a:ext>
            </a:extLst>
          </p:cNvPr>
          <p:cNvSpPr txBox="1">
            <a:spLocks/>
          </p:cNvSpPr>
          <p:nvPr/>
        </p:nvSpPr>
        <p:spPr>
          <a:xfrm>
            <a:off x="2971800" y="3481342"/>
            <a:ext cx="12344400" cy="332431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endParaRPr lang="en-ID" sz="8000" b="1" dirty="0">
              <a:latin typeface="Century Gothic" panose="020B0502020202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62F5BEF-19AA-0A7A-2733-6A437CD8AFCB}"/>
              </a:ext>
            </a:extLst>
          </p:cNvPr>
          <p:cNvSpPr/>
          <p:nvPr/>
        </p:nvSpPr>
        <p:spPr>
          <a:xfrm>
            <a:off x="2971800" y="4191000"/>
            <a:ext cx="12344400" cy="19050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5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MOTIVATING OTHERS</a:t>
            </a:r>
            <a:endParaRPr lang="en-ID" sz="5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174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B2BE6-1321-72C9-2EC1-F995E293B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301;p47">
            <a:extLst>
              <a:ext uri="{FF2B5EF4-FFF2-40B4-BE49-F238E27FC236}">
                <a16:creationId xmlns:a16="http://schemas.microsoft.com/office/drawing/2014/main" id="{4B0F8486-3B41-FAC5-FB53-DCAC343F32D2}"/>
              </a:ext>
            </a:extLst>
          </p:cNvPr>
          <p:cNvSpPr/>
          <p:nvPr/>
        </p:nvSpPr>
        <p:spPr>
          <a:xfrm rot="1914">
            <a:off x="3907630" y="3620056"/>
            <a:ext cx="5235523" cy="3046887"/>
          </a:xfrm>
          <a:custGeom>
            <a:avLst/>
            <a:gdLst/>
            <a:ahLst/>
            <a:cxnLst/>
            <a:rect l="l" t="t" r="r" b="b"/>
            <a:pathLst>
              <a:path w="194286" h="209408" extrusionOk="0">
                <a:moveTo>
                  <a:pt x="71498" y="1"/>
                </a:moveTo>
                <a:cubicBezTo>
                  <a:pt x="60736" y="1"/>
                  <a:pt x="50024" y="1635"/>
                  <a:pt x="39873" y="5242"/>
                </a:cubicBezTo>
                <a:cubicBezTo>
                  <a:pt x="33076" y="7654"/>
                  <a:pt x="26312" y="11146"/>
                  <a:pt x="22079" y="17032"/>
                </a:cubicBezTo>
                <a:cubicBezTo>
                  <a:pt x="18756" y="21603"/>
                  <a:pt x="17289" y="27236"/>
                  <a:pt x="15956" y="32735"/>
                </a:cubicBezTo>
                <a:cubicBezTo>
                  <a:pt x="9749" y="58473"/>
                  <a:pt x="5381" y="84600"/>
                  <a:pt x="2885" y="110962"/>
                </a:cubicBezTo>
                <a:cubicBezTo>
                  <a:pt x="355" y="137696"/>
                  <a:pt x="0" y="165846"/>
                  <a:pt x="11588" y="189965"/>
                </a:cubicBezTo>
                <a:cubicBezTo>
                  <a:pt x="13426" y="193760"/>
                  <a:pt x="15636" y="197555"/>
                  <a:pt x="19060" y="200001"/>
                </a:cubicBezTo>
                <a:cubicBezTo>
                  <a:pt x="22112" y="202193"/>
                  <a:pt x="25890" y="203121"/>
                  <a:pt x="29550" y="203897"/>
                </a:cubicBezTo>
                <a:cubicBezTo>
                  <a:pt x="47568" y="207738"/>
                  <a:pt x="65993" y="209407"/>
                  <a:pt x="84442" y="209407"/>
                </a:cubicBezTo>
                <a:cubicBezTo>
                  <a:pt x="90862" y="209407"/>
                  <a:pt x="97286" y="209205"/>
                  <a:pt x="103696" y="208822"/>
                </a:cubicBezTo>
                <a:cubicBezTo>
                  <a:pt x="113276" y="208265"/>
                  <a:pt x="123008" y="207270"/>
                  <a:pt x="132031" y="203914"/>
                </a:cubicBezTo>
                <a:cubicBezTo>
                  <a:pt x="141055" y="200557"/>
                  <a:pt x="149455" y="194603"/>
                  <a:pt x="154076" y="186052"/>
                </a:cubicBezTo>
                <a:cubicBezTo>
                  <a:pt x="159709" y="175679"/>
                  <a:pt x="159102" y="163181"/>
                  <a:pt x="161244" y="151560"/>
                </a:cubicBezTo>
                <a:cubicBezTo>
                  <a:pt x="164887" y="131877"/>
                  <a:pt x="177251" y="113947"/>
                  <a:pt x="194286" y="103625"/>
                </a:cubicBezTo>
                <a:lnTo>
                  <a:pt x="193257" y="103052"/>
                </a:lnTo>
                <a:cubicBezTo>
                  <a:pt x="180944" y="95462"/>
                  <a:pt x="167991" y="87804"/>
                  <a:pt x="161396" y="74868"/>
                </a:cubicBezTo>
                <a:cubicBezTo>
                  <a:pt x="155931" y="64107"/>
                  <a:pt x="155510" y="51406"/>
                  <a:pt x="150753" y="40325"/>
                </a:cubicBezTo>
                <a:cubicBezTo>
                  <a:pt x="142691" y="21603"/>
                  <a:pt x="123362" y="10286"/>
                  <a:pt x="103898" y="4703"/>
                </a:cubicBezTo>
                <a:cubicBezTo>
                  <a:pt x="93404" y="1686"/>
                  <a:pt x="82425" y="1"/>
                  <a:pt x="714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/>
              <a:t>Stephen P Robbins mendefinisikan kepemimpinan sebagai “ ... the ability to influence a group toward the achievement of goals.”..  (Stephen P. Robbins, 2003:130).</a:t>
            </a:r>
            <a:endParaRPr dirty="0"/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01EB95EE-0362-D298-D343-932B89C93D9D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d-ID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FD34BF77-62A2-0A9C-EAD2-886DEABC48C4}"/>
              </a:ext>
            </a:extLst>
          </p:cNvPr>
          <p:cNvSpPr txBox="1"/>
          <p:nvPr/>
        </p:nvSpPr>
        <p:spPr>
          <a:xfrm>
            <a:off x="762000" y="1248061"/>
            <a:ext cx="15544800" cy="5377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82"/>
              </a:lnSpc>
            </a:pPr>
            <a:r>
              <a:rPr lang="en-ID" sz="4400" b="1" dirty="0">
                <a:latin typeface="Century Gothic" panose="020B0502020202020204" pitchFamily="34" charset="0"/>
              </a:rPr>
              <a:t>MOTIVATING OTHERS: WHY?</a:t>
            </a:r>
            <a:endParaRPr lang="en-US" sz="4200" b="1" spc="-25" dirty="0">
              <a:solidFill>
                <a:srgbClr val="000000"/>
              </a:solidFill>
              <a:latin typeface="Century Gothic" panose="020B0502020202020204" pitchFamily="34" charset="0"/>
              <a:ea typeface="Century Gothic Paneuropean Bold"/>
              <a:cs typeface="Century Gothic Paneuropean Bold"/>
              <a:sym typeface="Century Gothic Paneuropean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DC4875-0FC4-1B39-01AE-B10EDACD8594}"/>
              </a:ext>
            </a:extLst>
          </p:cNvPr>
          <p:cNvSpPr txBox="1"/>
          <p:nvPr/>
        </p:nvSpPr>
        <p:spPr>
          <a:xfrm>
            <a:off x="609600" y="2628900"/>
            <a:ext cx="11582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638" indent="0" algn="just"/>
            <a:r>
              <a:rPr lang="en-ID" sz="4400" dirty="0">
                <a:latin typeface="Century Gothic" panose="020B0502020202020204" pitchFamily="34" charset="0"/>
              </a:rPr>
              <a:t>“</a:t>
            </a:r>
            <a:r>
              <a:rPr lang="en-ID" sz="4400" b="1" dirty="0" err="1">
                <a:latin typeface="Century Gothic" panose="020B0502020202020204" pitchFamily="34" charset="0"/>
              </a:rPr>
              <a:t>Pemimpin</a:t>
            </a:r>
            <a:r>
              <a:rPr lang="en-ID" sz="4400" b="1" dirty="0">
                <a:latin typeface="Century Gothic" panose="020B0502020202020204" pitchFamily="34" charset="0"/>
              </a:rPr>
              <a:t> yang </a:t>
            </a:r>
            <a:r>
              <a:rPr lang="en-ID" sz="4400" b="1" dirty="0" err="1">
                <a:latin typeface="Century Gothic" panose="020B0502020202020204" pitchFamily="34" charset="0"/>
              </a:rPr>
              <a:t>memotivasi</a:t>
            </a:r>
            <a:r>
              <a:rPr lang="en-ID" sz="4400" b="1" dirty="0">
                <a:latin typeface="Century Gothic" panose="020B0502020202020204" pitchFamily="34" charset="0"/>
              </a:rPr>
              <a:t> </a:t>
            </a:r>
            <a:r>
              <a:rPr lang="en-ID" sz="4400" b="1" dirty="0" err="1">
                <a:latin typeface="Century Gothic" panose="020B0502020202020204" pitchFamily="34" charset="0"/>
              </a:rPr>
              <a:t>anggotanya</a:t>
            </a:r>
            <a:r>
              <a:rPr lang="en-ID" sz="4400" b="1" dirty="0">
                <a:latin typeface="Century Gothic" panose="020B0502020202020204" pitchFamily="34" charset="0"/>
              </a:rPr>
              <a:t> </a:t>
            </a:r>
            <a:r>
              <a:rPr lang="en-ID" sz="4400" b="1" dirty="0" err="1">
                <a:latin typeface="Century Gothic" panose="020B0502020202020204" pitchFamily="34" charset="0"/>
              </a:rPr>
              <a:t>dapat</a:t>
            </a:r>
            <a:r>
              <a:rPr lang="en-ID" sz="4400" b="1" dirty="0">
                <a:latin typeface="Century Gothic" panose="020B0502020202020204" pitchFamily="34" charset="0"/>
              </a:rPr>
              <a:t> </a:t>
            </a:r>
            <a:r>
              <a:rPr lang="en-ID" sz="4400" b="1" dirty="0" err="1">
                <a:latin typeface="Century Gothic" panose="020B0502020202020204" pitchFamily="34" charset="0"/>
              </a:rPr>
              <a:t>membantu</a:t>
            </a:r>
            <a:r>
              <a:rPr lang="en-ID" sz="4400" b="1" dirty="0">
                <a:latin typeface="Century Gothic" panose="020B0502020202020204" pitchFamily="34" charset="0"/>
              </a:rPr>
              <a:t> </a:t>
            </a:r>
            <a:r>
              <a:rPr lang="en-ID" sz="4400" b="1" dirty="0" err="1">
                <a:latin typeface="Century Gothic" panose="020B0502020202020204" pitchFamily="34" charset="0"/>
              </a:rPr>
              <a:t>meningkatkan</a:t>
            </a:r>
            <a:r>
              <a:rPr lang="en-ID" sz="4400" b="1" dirty="0">
                <a:latin typeface="Century Gothic" panose="020B0502020202020204" pitchFamily="34" charset="0"/>
              </a:rPr>
              <a:t> </a:t>
            </a:r>
            <a:r>
              <a:rPr lang="en-ID" sz="4400" b="1" dirty="0" err="1">
                <a:latin typeface="Century Gothic" panose="020B0502020202020204" pitchFamily="34" charset="0"/>
              </a:rPr>
              <a:t>performa</a:t>
            </a:r>
            <a:r>
              <a:rPr lang="en-ID" sz="4400" b="1" dirty="0">
                <a:latin typeface="Century Gothic" panose="020B0502020202020204" pitchFamily="34" charset="0"/>
              </a:rPr>
              <a:t> </a:t>
            </a:r>
            <a:r>
              <a:rPr lang="en-ID" sz="4400" b="1" dirty="0" err="1">
                <a:latin typeface="Century Gothic" panose="020B0502020202020204" pitchFamily="34" charset="0"/>
              </a:rPr>
              <a:t>kerja</a:t>
            </a:r>
            <a:r>
              <a:rPr lang="en-ID" sz="4400" b="1" dirty="0">
                <a:latin typeface="Century Gothic" panose="020B0502020202020204" pitchFamily="34" charset="0"/>
              </a:rPr>
              <a:t> </a:t>
            </a:r>
            <a:r>
              <a:rPr lang="en-ID" sz="4400" b="1" dirty="0" err="1">
                <a:latin typeface="Century Gothic" panose="020B0502020202020204" pitchFamily="34" charset="0"/>
              </a:rPr>
              <a:t>kelompoknya</a:t>
            </a:r>
            <a:r>
              <a:rPr lang="en-ID" sz="4400" b="1" dirty="0">
                <a:latin typeface="Century Gothic" panose="020B0502020202020204" pitchFamily="34" charset="0"/>
              </a:rPr>
              <a:t>. </a:t>
            </a:r>
            <a:r>
              <a:rPr lang="en-ID" sz="4400" dirty="0" err="1">
                <a:latin typeface="Century Gothic" panose="020B0502020202020204" pitchFamily="34" charset="0"/>
              </a:rPr>
              <a:t>Motivasi</a:t>
            </a:r>
            <a:r>
              <a:rPr lang="en-ID" sz="4400" dirty="0">
                <a:latin typeface="Century Gothic" panose="020B0502020202020204" pitchFamily="34" charset="0"/>
              </a:rPr>
              <a:t> </a:t>
            </a:r>
            <a:r>
              <a:rPr lang="en-ID" sz="4400" dirty="0" err="1">
                <a:latin typeface="Century Gothic" panose="020B0502020202020204" pitchFamily="34" charset="0"/>
              </a:rPr>
              <a:t>ini</a:t>
            </a:r>
            <a:r>
              <a:rPr lang="en-ID" sz="4400" dirty="0">
                <a:latin typeface="Century Gothic" panose="020B0502020202020204" pitchFamily="34" charset="0"/>
              </a:rPr>
              <a:t> </a:t>
            </a:r>
            <a:r>
              <a:rPr lang="en-ID" sz="4400" dirty="0" err="1">
                <a:latin typeface="Century Gothic" panose="020B0502020202020204" pitchFamily="34" charset="0"/>
              </a:rPr>
              <a:t>bukan</a:t>
            </a:r>
            <a:r>
              <a:rPr lang="en-ID" sz="4400" dirty="0">
                <a:latin typeface="Century Gothic" panose="020B0502020202020204" pitchFamily="34" charset="0"/>
              </a:rPr>
              <a:t> </a:t>
            </a:r>
            <a:r>
              <a:rPr lang="en-ID" sz="4400" dirty="0" err="1">
                <a:latin typeface="Century Gothic" panose="020B0502020202020204" pitchFamily="34" charset="0"/>
              </a:rPr>
              <a:t>mendorong</a:t>
            </a:r>
            <a:r>
              <a:rPr lang="en-ID" sz="4400" dirty="0">
                <a:latin typeface="Century Gothic" panose="020B0502020202020204" pitchFamily="34" charset="0"/>
              </a:rPr>
              <a:t> </a:t>
            </a:r>
            <a:r>
              <a:rPr lang="en-ID" sz="4400" dirty="0" err="1">
                <a:latin typeface="Century Gothic" panose="020B0502020202020204" pitchFamily="34" charset="0"/>
              </a:rPr>
              <a:t>atau</a:t>
            </a:r>
            <a:r>
              <a:rPr lang="en-ID" sz="4400" dirty="0">
                <a:latin typeface="Century Gothic" panose="020B0502020202020204" pitchFamily="34" charset="0"/>
              </a:rPr>
              <a:t> </a:t>
            </a:r>
            <a:r>
              <a:rPr lang="en-ID" sz="4400" dirty="0" err="1">
                <a:latin typeface="Century Gothic" panose="020B0502020202020204" pitchFamily="34" charset="0"/>
              </a:rPr>
              <a:t>memberikan</a:t>
            </a:r>
            <a:r>
              <a:rPr lang="en-ID" sz="4400" dirty="0">
                <a:latin typeface="Century Gothic" panose="020B0502020202020204" pitchFamily="34" charset="0"/>
              </a:rPr>
              <a:t> </a:t>
            </a:r>
            <a:r>
              <a:rPr lang="en-ID" sz="4400" dirty="0" err="1">
                <a:latin typeface="Century Gothic" panose="020B0502020202020204" pitchFamily="34" charset="0"/>
              </a:rPr>
              <a:t>tekanan</a:t>
            </a:r>
            <a:r>
              <a:rPr lang="en-ID" sz="4400" dirty="0">
                <a:latin typeface="Century Gothic" panose="020B0502020202020204" pitchFamily="34" charset="0"/>
              </a:rPr>
              <a:t> pada </a:t>
            </a:r>
            <a:r>
              <a:rPr lang="en-ID" sz="4400" dirty="0" err="1">
                <a:latin typeface="Century Gothic" panose="020B0502020202020204" pitchFamily="34" charset="0"/>
              </a:rPr>
              <a:t>anggotanya</a:t>
            </a:r>
            <a:r>
              <a:rPr lang="en-ID" sz="4400" dirty="0">
                <a:latin typeface="Century Gothic" panose="020B0502020202020204" pitchFamily="34" charset="0"/>
              </a:rPr>
              <a:t>, </a:t>
            </a:r>
            <a:r>
              <a:rPr lang="en-ID" sz="4400" dirty="0" err="1">
                <a:latin typeface="Century Gothic" panose="020B0502020202020204" pitchFamily="34" charset="0"/>
              </a:rPr>
              <a:t>melainkan</a:t>
            </a:r>
            <a:r>
              <a:rPr lang="en-ID" sz="4400" dirty="0">
                <a:latin typeface="Century Gothic" panose="020B0502020202020204" pitchFamily="34" charset="0"/>
              </a:rPr>
              <a:t> </a:t>
            </a:r>
            <a:r>
              <a:rPr lang="en-ID" sz="4400" dirty="0" err="1">
                <a:latin typeface="Century Gothic" panose="020B0502020202020204" pitchFamily="34" charset="0"/>
              </a:rPr>
              <a:t>menghargai</a:t>
            </a:r>
            <a:r>
              <a:rPr lang="en-ID" sz="4400" dirty="0">
                <a:latin typeface="Century Gothic" panose="020B0502020202020204" pitchFamily="34" charset="0"/>
              </a:rPr>
              <a:t>, </a:t>
            </a:r>
            <a:r>
              <a:rPr lang="en-ID" sz="4400" dirty="0" err="1">
                <a:latin typeface="Century Gothic" panose="020B0502020202020204" pitchFamily="34" charset="0"/>
              </a:rPr>
              <a:t>perasaan</a:t>
            </a:r>
            <a:r>
              <a:rPr lang="en-ID" sz="4400" dirty="0">
                <a:latin typeface="Century Gothic" panose="020B0502020202020204" pitchFamily="34" charset="0"/>
              </a:rPr>
              <a:t> </a:t>
            </a:r>
            <a:r>
              <a:rPr lang="en-ID" sz="4400" dirty="0" err="1">
                <a:latin typeface="Century Gothic" panose="020B0502020202020204" pitchFamily="34" charset="0"/>
              </a:rPr>
              <a:t>memiliki</a:t>
            </a:r>
            <a:r>
              <a:rPr lang="en-ID" sz="4400" dirty="0">
                <a:latin typeface="Century Gothic" panose="020B0502020202020204" pitchFamily="34" charset="0"/>
              </a:rPr>
              <a:t>, dan </a:t>
            </a:r>
            <a:r>
              <a:rPr lang="en-ID" sz="4400" dirty="0" err="1">
                <a:latin typeface="Century Gothic" panose="020B0502020202020204" pitchFamily="34" charset="0"/>
              </a:rPr>
              <a:t>memberikan</a:t>
            </a:r>
            <a:r>
              <a:rPr lang="en-ID" sz="4400" dirty="0">
                <a:latin typeface="Century Gothic" panose="020B0502020202020204" pitchFamily="34" charset="0"/>
              </a:rPr>
              <a:t> saran </a:t>
            </a:r>
            <a:r>
              <a:rPr lang="en-ID" sz="4400" dirty="0" err="1">
                <a:latin typeface="Century Gothic" panose="020B0502020202020204" pitchFamily="34" charset="0"/>
              </a:rPr>
              <a:t>atau</a:t>
            </a:r>
            <a:r>
              <a:rPr lang="en-ID" sz="4400" dirty="0">
                <a:latin typeface="Century Gothic" panose="020B0502020202020204" pitchFamily="34" charset="0"/>
              </a:rPr>
              <a:t> </a:t>
            </a:r>
            <a:r>
              <a:rPr lang="en-ID" sz="4400" dirty="0" err="1">
                <a:latin typeface="Century Gothic" panose="020B0502020202020204" pitchFamily="34" charset="0"/>
              </a:rPr>
              <a:t>masukan</a:t>
            </a:r>
            <a:r>
              <a:rPr lang="en-ID" sz="4400" dirty="0">
                <a:latin typeface="Century Gothic" panose="020B0502020202020204" pitchFamily="34" charset="0"/>
              </a:rPr>
              <a:t> yang </a:t>
            </a:r>
            <a:r>
              <a:rPr lang="en-ID" sz="4400" dirty="0" err="1">
                <a:latin typeface="Century Gothic" panose="020B0502020202020204" pitchFamily="34" charset="0"/>
              </a:rPr>
              <a:t>membangun</a:t>
            </a:r>
            <a:r>
              <a:rPr lang="en-ID" sz="4400" dirty="0">
                <a:latin typeface="Century Gothic" panose="020B0502020202020204" pitchFamily="34" charset="0"/>
              </a:rPr>
              <a:t> </a:t>
            </a:r>
            <a:r>
              <a:rPr lang="en-ID" sz="4400" dirty="0" err="1">
                <a:latin typeface="Century Gothic" panose="020B0502020202020204" pitchFamily="34" charset="0"/>
              </a:rPr>
              <a:t>bagi</a:t>
            </a:r>
            <a:r>
              <a:rPr lang="en-ID" sz="4400" dirty="0">
                <a:latin typeface="Century Gothic" panose="020B0502020202020204" pitchFamily="34" charset="0"/>
              </a:rPr>
              <a:t> </a:t>
            </a:r>
            <a:r>
              <a:rPr lang="en-ID" sz="4400" dirty="0" err="1">
                <a:latin typeface="Century Gothic" panose="020B0502020202020204" pitchFamily="34" charset="0"/>
              </a:rPr>
              <a:t>anggotanya</a:t>
            </a:r>
            <a:r>
              <a:rPr lang="en-ID" sz="4400" dirty="0">
                <a:latin typeface="Century Gothic" panose="020B0502020202020204" pitchFamily="34" charset="0"/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3523570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9CBA03-0214-FF4C-8D93-8157BDF4F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301;p47">
            <a:extLst>
              <a:ext uri="{FF2B5EF4-FFF2-40B4-BE49-F238E27FC236}">
                <a16:creationId xmlns:a16="http://schemas.microsoft.com/office/drawing/2014/main" id="{92A992AB-2215-4A49-6E76-85A417F41C63}"/>
              </a:ext>
            </a:extLst>
          </p:cNvPr>
          <p:cNvSpPr/>
          <p:nvPr/>
        </p:nvSpPr>
        <p:spPr>
          <a:xfrm rot="1914">
            <a:off x="3907630" y="3620056"/>
            <a:ext cx="5235523" cy="3046887"/>
          </a:xfrm>
          <a:custGeom>
            <a:avLst/>
            <a:gdLst/>
            <a:ahLst/>
            <a:cxnLst/>
            <a:rect l="l" t="t" r="r" b="b"/>
            <a:pathLst>
              <a:path w="194286" h="209408" extrusionOk="0">
                <a:moveTo>
                  <a:pt x="71498" y="1"/>
                </a:moveTo>
                <a:cubicBezTo>
                  <a:pt x="60736" y="1"/>
                  <a:pt x="50024" y="1635"/>
                  <a:pt x="39873" y="5242"/>
                </a:cubicBezTo>
                <a:cubicBezTo>
                  <a:pt x="33076" y="7654"/>
                  <a:pt x="26312" y="11146"/>
                  <a:pt x="22079" y="17032"/>
                </a:cubicBezTo>
                <a:cubicBezTo>
                  <a:pt x="18756" y="21603"/>
                  <a:pt x="17289" y="27236"/>
                  <a:pt x="15956" y="32735"/>
                </a:cubicBezTo>
                <a:cubicBezTo>
                  <a:pt x="9749" y="58473"/>
                  <a:pt x="5381" y="84600"/>
                  <a:pt x="2885" y="110962"/>
                </a:cubicBezTo>
                <a:cubicBezTo>
                  <a:pt x="355" y="137696"/>
                  <a:pt x="0" y="165846"/>
                  <a:pt x="11588" y="189965"/>
                </a:cubicBezTo>
                <a:cubicBezTo>
                  <a:pt x="13426" y="193760"/>
                  <a:pt x="15636" y="197555"/>
                  <a:pt x="19060" y="200001"/>
                </a:cubicBezTo>
                <a:cubicBezTo>
                  <a:pt x="22112" y="202193"/>
                  <a:pt x="25890" y="203121"/>
                  <a:pt x="29550" y="203897"/>
                </a:cubicBezTo>
                <a:cubicBezTo>
                  <a:pt x="47568" y="207738"/>
                  <a:pt x="65993" y="209407"/>
                  <a:pt x="84442" y="209407"/>
                </a:cubicBezTo>
                <a:cubicBezTo>
                  <a:pt x="90862" y="209407"/>
                  <a:pt x="97286" y="209205"/>
                  <a:pt x="103696" y="208822"/>
                </a:cubicBezTo>
                <a:cubicBezTo>
                  <a:pt x="113276" y="208265"/>
                  <a:pt x="123008" y="207270"/>
                  <a:pt x="132031" y="203914"/>
                </a:cubicBezTo>
                <a:cubicBezTo>
                  <a:pt x="141055" y="200557"/>
                  <a:pt x="149455" y="194603"/>
                  <a:pt x="154076" y="186052"/>
                </a:cubicBezTo>
                <a:cubicBezTo>
                  <a:pt x="159709" y="175679"/>
                  <a:pt x="159102" y="163181"/>
                  <a:pt x="161244" y="151560"/>
                </a:cubicBezTo>
                <a:cubicBezTo>
                  <a:pt x="164887" y="131877"/>
                  <a:pt x="177251" y="113947"/>
                  <a:pt x="194286" y="103625"/>
                </a:cubicBezTo>
                <a:lnTo>
                  <a:pt x="193257" y="103052"/>
                </a:lnTo>
                <a:cubicBezTo>
                  <a:pt x="180944" y="95462"/>
                  <a:pt x="167991" y="87804"/>
                  <a:pt x="161396" y="74868"/>
                </a:cubicBezTo>
                <a:cubicBezTo>
                  <a:pt x="155931" y="64107"/>
                  <a:pt x="155510" y="51406"/>
                  <a:pt x="150753" y="40325"/>
                </a:cubicBezTo>
                <a:cubicBezTo>
                  <a:pt x="142691" y="21603"/>
                  <a:pt x="123362" y="10286"/>
                  <a:pt x="103898" y="4703"/>
                </a:cubicBezTo>
                <a:cubicBezTo>
                  <a:pt x="93404" y="1686"/>
                  <a:pt x="82425" y="1"/>
                  <a:pt x="714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/>
              <a:t>Stephen P Robbins mendefinisikan kepemimpinan sebagai “ ... the ability to influence a group toward the achievement of goals.”..  (Stephen P. Robbins, 2003:130).</a:t>
            </a:r>
            <a:endParaRPr dirty="0"/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D62399E2-0BF0-D151-2AA2-7D79241881D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d-ID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F300F58B-80B8-148A-AA85-56B188C21F6C}"/>
              </a:ext>
            </a:extLst>
          </p:cNvPr>
          <p:cNvSpPr txBox="1"/>
          <p:nvPr/>
        </p:nvSpPr>
        <p:spPr>
          <a:xfrm>
            <a:off x="736600" y="1328909"/>
            <a:ext cx="15544800" cy="5377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82"/>
              </a:lnSpc>
            </a:pPr>
            <a:r>
              <a:rPr lang="en-ID" sz="4400" b="1" dirty="0"/>
              <a:t>PERILAKU YANG MEMOTIVASI ORANG LAIN</a:t>
            </a:r>
            <a:endParaRPr lang="en-US" sz="4200" b="1" spc="-25" dirty="0">
              <a:solidFill>
                <a:srgbClr val="000000"/>
              </a:solidFill>
              <a:latin typeface="Century Gothic" panose="020B0502020202020204" pitchFamily="34" charset="0"/>
              <a:ea typeface="Century Gothic Paneuropean Bold"/>
              <a:cs typeface="Century Gothic Paneuropean Bold"/>
              <a:sym typeface="Century Gothic Paneuropean Bold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940E812-9CAF-6C4B-6421-86CCE1B14A95}"/>
              </a:ext>
            </a:extLst>
          </p:cNvPr>
          <p:cNvGrpSpPr/>
          <p:nvPr/>
        </p:nvGrpSpPr>
        <p:grpSpPr>
          <a:xfrm>
            <a:off x="1868784" y="3128684"/>
            <a:ext cx="13280432" cy="5356182"/>
            <a:chOff x="612663" y="3770231"/>
            <a:chExt cx="13280432" cy="53561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13365B2-CA07-090E-A3D4-60F9D528A649}"/>
                </a:ext>
              </a:extLst>
            </p:cNvPr>
            <p:cNvGrpSpPr/>
            <p:nvPr/>
          </p:nvGrpSpPr>
          <p:grpSpPr>
            <a:xfrm>
              <a:off x="612663" y="3770231"/>
              <a:ext cx="5912728" cy="1189019"/>
              <a:chOff x="612663" y="3770231"/>
              <a:chExt cx="5912728" cy="1189019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F1707710-09F0-390C-F57C-0FBD750603E9}"/>
                  </a:ext>
                </a:extLst>
              </p:cNvPr>
              <p:cNvSpPr/>
              <p:nvPr/>
            </p:nvSpPr>
            <p:spPr>
              <a:xfrm>
                <a:off x="1419991" y="3910439"/>
                <a:ext cx="5105400" cy="908601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ID" b="1" dirty="0">
                    <a:latin typeface="Century Gothic" panose="020B0502020202020204" pitchFamily="34" charset="0"/>
                  </a:rPr>
                  <a:t>Be A Good Listener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7E6DC9F-089E-2BE2-75CA-A4527FBAB597}"/>
                  </a:ext>
                </a:extLst>
              </p:cNvPr>
              <p:cNvSpPr/>
              <p:nvPr/>
            </p:nvSpPr>
            <p:spPr>
              <a:xfrm>
                <a:off x="612663" y="3770231"/>
                <a:ext cx="1139937" cy="1189019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1.</a:t>
                </a:r>
                <a:endParaRPr lang="en-ID" sz="2400" b="1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EAB5C37-1904-364C-E4E5-97147D0E737A}"/>
                </a:ext>
              </a:extLst>
            </p:cNvPr>
            <p:cNvGrpSpPr/>
            <p:nvPr/>
          </p:nvGrpSpPr>
          <p:grpSpPr>
            <a:xfrm>
              <a:off x="612663" y="5129680"/>
              <a:ext cx="5912728" cy="1189019"/>
              <a:chOff x="612663" y="3770231"/>
              <a:chExt cx="5912728" cy="1189019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17E9E25C-2373-F0A0-95DD-97217AEDF7C1}"/>
                  </a:ext>
                </a:extLst>
              </p:cNvPr>
              <p:cNvSpPr/>
              <p:nvPr/>
            </p:nvSpPr>
            <p:spPr>
              <a:xfrm>
                <a:off x="1419991" y="3910439"/>
                <a:ext cx="5105400" cy="908601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ID" b="1" dirty="0">
                    <a:latin typeface="Century Gothic" panose="020B0502020202020204" pitchFamily="34" charset="0"/>
                  </a:rPr>
                  <a:t>Be Trustworthy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16D5F27-92F2-9176-D34A-EC063DC67C25}"/>
                  </a:ext>
                </a:extLst>
              </p:cNvPr>
              <p:cNvSpPr/>
              <p:nvPr/>
            </p:nvSpPr>
            <p:spPr>
              <a:xfrm>
                <a:off x="612663" y="3770231"/>
                <a:ext cx="1139937" cy="1189019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2.</a:t>
                </a:r>
                <a:endParaRPr lang="en-ID" sz="2400" b="1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755BA63-C649-3E7C-61A8-D0691D2B7955}"/>
                </a:ext>
              </a:extLst>
            </p:cNvPr>
            <p:cNvGrpSpPr/>
            <p:nvPr/>
          </p:nvGrpSpPr>
          <p:grpSpPr>
            <a:xfrm>
              <a:off x="612663" y="6519292"/>
              <a:ext cx="5912728" cy="1189019"/>
              <a:chOff x="612663" y="3770231"/>
              <a:chExt cx="5912728" cy="1189019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D45F8B46-20CC-90C2-20DB-20ED797C91F2}"/>
                  </a:ext>
                </a:extLst>
              </p:cNvPr>
              <p:cNvSpPr/>
              <p:nvPr/>
            </p:nvSpPr>
            <p:spPr>
              <a:xfrm>
                <a:off x="1419991" y="3910439"/>
                <a:ext cx="5105400" cy="908601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ID" b="1" dirty="0">
                    <a:latin typeface="Century Gothic" panose="020B0502020202020204" pitchFamily="34" charset="0"/>
                  </a:rPr>
                  <a:t>Show You Believe in them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CB3350D-B300-B1D7-44FA-8A14788BB417}"/>
                  </a:ext>
                </a:extLst>
              </p:cNvPr>
              <p:cNvSpPr/>
              <p:nvPr/>
            </p:nvSpPr>
            <p:spPr>
              <a:xfrm>
                <a:off x="612663" y="3770231"/>
                <a:ext cx="1139937" cy="1189019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3.</a:t>
                </a:r>
                <a:endParaRPr lang="en-ID" sz="2400" b="1" dirty="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FBCA736-672A-3C08-EB4C-6DE0A4244130}"/>
                </a:ext>
              </a:extLst>
            </p:cNvPr>
            <p:cNvGrpSpPr/>
            <p:nvPr/>
          </p:nvGrpSpPr>
          <p:grpSpPr>
            <a:xfrm>
              <a:off x="612663" y="7937394"/>
              <a:ext cx="5912728" cy="1189019"/>
              <a:chOff x="612663" y="3770231"/>
              <a:chExt cx="5912728" cy="1189019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60BC3F3C-BD97-3F2A-5CA8-F46EA6461B24}"/>
                  </a:ext>
                </a:extLst>
              </p:cNvPr>
              <p:cNvSpPr/>
              <p:nvPr/>
            </p:nvSpPr>
            <p:spPr>
              <a:xfrm>
                <a:off x="1419991" y="3910439"/>
                <a:ext cx="5105400" cy="908601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 algn="ctr" fontAlgn="base">
                  <a:lnSpc>
                    <a:spcPct val="150000"/>
                  </a:lnSpc>
                  <a:buFont typeface="Courier New" panose="02070309020205020404" pitchFamily="49" charset="0"/>
                  <a:buChar char="o"/>
                </a:pPr>
                <a:r>
                  <a:rPr lang="en-ID" b="1" dirty="0">
                    <a:latin typeface="Century Gothic" panose="020B0502020202020204" pitchFamily="34" charset="0"/>
                  </a:rPr>
                  <a:t>Catch them doing Something Right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9279006-10BB-D5D5-8A08-CA7E465F454D}"/>
                  </a:ext>
                </a:extLst>
              </p:cNvPr>
              <p:cNvSpPr/>
              <p:nvPr/>
            </p:nvSpPr>
            <p:spPr>
              <a:xfrm>
                <a:off x="612663" y="3770231"/>
                <a:ext cx="1139937" cy="1189019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4.</a:t>
                </a:r>
                <a:endParaRPr lang="en-ID" sz="2400" b="1" dirty="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FD441A2-B160-5278-6090-ED18B7897E7A}"/>
                </a:ext>
              </a:extLst>
            </p:cNvPr>
            <p:cNvGrpSpPr/>
            <p:nvPr/>
          </p:nvGrpSpPr>
          <p:grpSpPr>
            <a:xfrm>
              <a:off x="7980367" y="3783428"/>
              <a:ext cx="5912728" cy="1189019"/>
              <a:chOff x="612663" y="3770231"/>
              <a:chExt cx="5912728" cy="1189019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041D7C88-423F-DB07-4FB4-BAEB872A5307}"/>
                  </a:ext>
                </a:extLst>
              </p:cNvPr>
              <p:cNvSpPr/>
              <p:nvPr/>
            </p:nvSpPr>
            <p:spPr>
              <a:xfrm>
                <a:off x="1419991" y="3910439"/>
                <a:ext cx="5105400" cy="908601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ID" b="1" dirty="0">
                    <a:latin typeface="Century Gothic" panose="020B0502020202020204" pitchFamily="34" charset="0"/>
                  </a:rPr>
                  <a:t>Gather the Honey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991C9D5-DC54-7260-A067-A76A24BD37A1}"/>
                  </a:ext>
                </a:extLst>
              </p:cNvPr>
              <p:cNvSpPr/>
              <p:nvPr/>
            </p:nvSpPr>
            <p:spPr>
              <a:xfrm>
                <a:off x="612663" y="3770231"/>
                <a:ext cx="1139937" cy="1189019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5.</a:t>
                </a:r>
                <a:endParaRPr lang="en-ID" sz="2400" b="1" dirty="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CC3BB5F-2474-4699-508D-764D1DE9CD12}"/>
                </a:ext>
              </a:extLst>
            </p:cNvPr>
            <p:cNvGrpSpPr/>
            <p:nvPr/>
          </p:nvGrpSpPr>
          <p:grpSpPr>
            <a:xfrm>
              <a:off x="7980367" y="5151359"/>
              <a:ext cx="5912728" cy="1189019"/>
              <a:chOff x="612663" y="3770231"/>
              <a:chExt cx="5912728" cy="1189019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BE70CAA3-9BAA-DB85-4FE0-4C51CA45F67B}"/>
                  </a:ext>
                </a:extLst>
              </p:cNvPr>
              <p:cNvSpPr/>
              <p:nvPr/>
            </p:nvSpPr>
            <p:spPr>
              <a:xfrm>
                <a:off x="1419991" y="3910439"/>
                <a:ext cx="5105400" cy="908601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lnSpc>
                    <a:spcPct val="150000"/>
                  </a:lnSpc>
                </a:pPr>
                <a:r>
                  <a:rPr lang="en-ID" b="1" dirty="0">
                    <a:latin typeface="Century Gothic" panose="020B0502020202020204" pitchFamily="34" charset="0"/>
                  </a:rPr>
                  <a:t>Avoid Sarcasm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EF6E79E-DFAF-5AA9-DB09-5FFD5DE75974}"/>
                  </a:ext>
                </a:extLst>
              </p:cNvPr>
              <p:cNvSpPr/>
              <p:nvPr/>
            </p:nvSpPr>
            <p:spPr>
              <a:xfrm>
                <a:off x="612663" y="3770231"/>
                <a:ext cx="1139937" cy="1189019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6.</a:t>
                </a:r>
                <a:endParaRPr lang="en-ID" sz="2400" b="1" dirty="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8F66500-783F-7FBB-DFA7-FC97CD89DE6B}"/>
                </a:ext>
              </a:extLst>
            </p:cNvPr>
            <p:cNvGrpSpPr/>
            <p:nvPr/>
          </p:nvGrpSpPr>
          <p:grpSpPr>
            <a:xfrm>
              <a:off x="7948737" y="6544374"/>
              <a:ext cx="5912728" cy="1189019"/>
              <a:chOff x="612663" y="3770231"/>
              <a:chExt cx="5912728" cy="1189019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B8A9285C-03DD-C36C-E876-3A77A7BB78C4}"/>
                  </a:ext>
                </a:extLst>
              </p:cNvPr>
              <p:cNvSpPr/>
              <p:nvPr/>
            </p:nvSpPr>
            <p:spPr>
              <a:xfrm>
                <a:off x="1419991" y="3910439"/>
                <a:ext cx="5105400" cy="908601"/>
              </a:xfrm>
              <a:prstGeom prst="round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ID" b="1" dirty="0">
                    <a:latin typeface="Century Gothic" panose="020B0502020202020204" pitchFamily="34" charset="0"/>
                  </a:rPr>
                  <a:t>A Positive Message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9E6C740-8F89-BCAD-1E8F-0CFA9C87353B}"/>
                  </a:ext>
                </a:extLst>
              </p:cNvPr>
              <p:cNvSpPr/>
              <p:nvPr/>
            </p:nvSpPr>
            <p:spPr>
              <a:xfrm>
                <a:off x="612663" y="3770231"/>
                <a:ext cx="1139937" cy="1189019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/>
                  <a:t>7.</a:t>
                </a:r>
                <a:endParaRPr lang="en-ID" sz="24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1246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D71E4-F843-F513-FA4F-5666B53D4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237A1DB-55F2-ED20-7CE5-6EA76EA817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72"/>
            <a:ext cx="18288000" cy="102801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ACB20B-6C2A-C36D-3FFC-770455933C12}"/>
              </a:ext>
            </a:extLst>
          </p:cNvPr>
          <p:cNvSpPr txBox="1"/>
          <p:nvPr/>
        </p:nvSpPr>
        <p:spPr>
          <a:xfrm>
            <a:off x="7315200" y="3314700"/>
            <a:ext cx="64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638" indent="0" algn="just"/>
            <a:r>
              <a:rPr lang="en-ID" sz="2400" b="1" dirty="0">
                <a:latin typeface="Century Gothic" panose="020B0502020202020204" pitchFamily="34" charset="0"/>
              </a:rPr>
              <a:t>Hasil Mini Riset pada </a:t>
            </a:r>
            <a:r>
              <a:rPr lang="en-ID" sz="2400" b="1" dirty="0" err="1">
                <a:latin typeface="Century Gothic" panose="020B0502020202020204" pitchFamily="34" charset="0"/>
              </a:rPr>
              <a:t>Mahasiswa</a:t>
            </a:r>
            <a:r>
              <a:rPr lang="en-ID" sz="2400" b="1" dirty="0">
                <a:latin typeface="Century Gothic" panose="020B0502020202020204" pitchFamily="34" charset="0"/>
              </a:rPr>
              <a:t> Telkom </a:t>
            </a:r>
            <a:r>
              <a:rPr lang="en-ID" sz="2400" b="1" i="1" dirty="0">
                <a:latin typeface="Century Gothic" panose="020B0502020202020204" pitchFamily="34" charset="0"/>
              </a:rPr>
              <a:t>University</a:t>
            </a:r>
            <a:r>
              <a:rPr lang="en-ID" sz="2400" b="1" dirty="0">
                <a:latin typeface="Century Gothic" panose="020B0502020202020204" pitchFamily="34" charset="0"/>
              </a:rPr>
              <a:t> , </a:t>
            </a:r>
            <a:r>
              <a:rPr lang="en-ID" sz="2400" b="1" dirty="0" err="1">
                <a:latin typeface="Century Gothic" panose="020B0502020202020204" pitchFamily="34" charset="0"/>
              </a:rPr>
              <a:t>menunjukkan</a:t>
            </a:r>
            <a:r>
              <a:rPr lang="en-ID" sz="2400" b="1" dirty="0"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latin typeface="Century Gothic" panose="020B0502020202020204" pitchFamily="34" charset="0"/>
              </a:rPr>
              <a:t>bahwa</a:t>
            </a:r>
            <a:r>
              <a:rPr lang="en-ID" sz="2400" b="1" dirty="0">
                <a:latin typeface="Century Gothic" panose="020B0502020202020204" pitchFamily="34" charset="0"/>
              </a:rPr>
              <a:t> Sebagian </a:t>
            </a:r>
            <a:r>
              <a:rPr lang="en-ID" sz="2400" b="1" dirty="0" err="1">
                <a:latin typeface="Century Gothic" panose="020B0502020202020204" pitchFamily="34" charset="0"/>
              </a:rPr>
              <a:t>besar</a:t>
            </a:r>
            <a:r>
              <a:rPr lang="en-ID" sz="2400" b="1" dirty="0">
                <a:latin typeface="Century Gothic" panose="020B0502020202020204" pitchFamily="34" charset="0"/>
              </a:rPr>
              <a:t> 70% </a:t>
            </a:r>
            <a:r>
              <a:rPr lang="en-ID" sz="2400" b="1" dirty="0" err="1">
                <a:latin typeface="Century Gothic" panose="020B0502020202020204" pitchFamily="34" charset="0"/>
              </a:rPr>
              <a:t>mahasiswa</a:t>
            </a:r>
            <a:r>
              <a:rPr lang="en-ID" sz="2400" b="1" dirty="0"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latin typeface="Century Gothic" panose="020B0502020202020204" pitchFamily="34" charset="0"/>
              </a:rPr>
              <a:t>berusaha</a:t>
            </a:r>
            <a:r>
              <a:rPr lang="en-ID" sz="2400" b="1" dirty="0"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latin typeface="Century Gothic" panose="020B0502020202020204" pitchFamily="34" charset="0"/>
              </a:rPr>
              <a:t>untuk</a:t>
            </a:r>
            <a:r>
              <a:rPr lang="en-ID" sz="2400" b="1" dirty="0"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latin typeface="Century Gothic" panose="020B0502020202020204" pitchFamily="34" charset="0"/>
              </a:rPr>
              <a:t>memotivasi</a:t>
            </a:r>
            <a:r>
              <a:rPr lang="en-ID" sz="2400" b="1" dirty="0"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latin typeface="Century Gothic" panose="020B0502020202020204" pitchFamily="34" charset="0"/>
              </a:rPr>
              <a:t>anggota</a:t>
            </a:r>
            <a:r>
              <a:rPr lang="en-ID" sz="2400" b="1" dirty="0"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latin typeface="Century Gothic" panose="020B0502020202020204" pitchFamily="34" charset="0"/>
              </a:rPr>
              <a:t>kelompoknya</a:t>
            </a:r>
            <a:r>
              <a:rPr lang="en-ID" sz="2400" b="1" dirty="0"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latin typeface="Century Gothic" panose="020B0502020202020204" pitchFamily="34" charset="0"/>
              </a:rPr>
              <a:t>dalam</a:t>
            </a:r>
            <a:r>
              <a:rPr lang="en-ID" sz="2400" b="1" dirty="0"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latin typeface="Century Gothic" panose="020B0502020202020204" pitchFamily="34" charset="0"/>
              </a:rPr>
              <a:t>mencapai</a:t>
            </a:r>
            <a:r>
              <a:rPr lang="en-ID" sz="2400" b="1" dirty="0"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latin typeface="Century Gothic" panose="020B0502020202020204" pitchFamily="34" charset="0"/>
              </a:rPr>
              <a:t>tujuannya</a:t>
            </a:r>
            <a:r>
              <a:rPr lang="en-ID" sz="2400" b="1" dirty="0">
                <a:latin typeface="Century Gothic" panose="020B0502020202020204" pitchFamily="34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416752-ECD7-B69F-9BED-A7F3444FB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2488141"/>
            <a:ext cx="4234018" cy="396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126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A4E43-4F66-3C2D-F928-BD2474AF0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301;p47">
            <a:extLst>
              <a:ext uri="{FF2B5EF4-FFF2-40B4-BE49-F238E27FC236}">
                <a16:creationId xmlns:a16="http://schemas.microsoft.com/office/drawing/2014/main" id="{37972AE0-06FF-186E-A6A9-2649C33F613E}"/>
              </a:ext>
            </a:extLst>
          </p:cNvPr>
          <p:cNvSpPr/>
          <p:nvPr/>
        </p:nvSpPr>
        <p:spPr>
          <a:xfrm rot="1914">
            <a:off x="3907630" y="3620056"/>
            <a:ext cx="5235523" cy="3046887"/>
          </a:xfrm>
          <a:custGeom>
            <a:avLst/>
            <a:gdLst/>
            <a:ahLst/>
            <a:cxnLst/>
            <a:rect l="l" t="t" r="r" b="b"/>
            <a:pathLst>
              <a:path w="194286" h="209408" extrusionOk="0">
                <a:moveTo>
                  <a:pt x="71498" y="1"/>
                </a:moveTo>
                <a:cubicBezTo>
                  <a:pt x="60736" y="1"/>
                  <a:pt x="50024" y="1635"/>
                  <a:pt x="39873" y="5242"/>
                </a:cubicBezTo>
                <a:cubicBezTo>
                  <a:pt x="33076" y="7654"/>
                  <a:pt x="26312" y="11146"/>
                  <a:pt x="22079" y="17032"/>
                </a:cubicBezTo>
                <a:cubicBezTo>
                  <a:pt x="18756" y="21603"/>
                  <a:pt x="17289" y="27236"/>
                  <a:pt x="15956" y="32735"/>
                </a:cubicBezTo>
                <a:cubicBezTo>
                  <a:pt x="9749" y="58473"/>
                  <a:pt x="5381" y="84600"/>
                  <a:pt x="2885" y="110962"/>
                </a:cubicBezTo>
                <a:cubicBezTo>
                  <a:pt x="355" y="137696"/>
                  <a:pt x="0" y="165846"/>
                  <a:pt x="11588" y="189965"/>
                </a:cubicBezTo>
                <a:cubicBezTo>
                  <a:pt x="13426" y="193760"/>
                  <a:pt x="15636" y="197555"/>
                  <a:pt x="19060" y="200001"/>
                </a:cubicBezTo>
                <a:cubicBezTo>
                  <a:pt x="22112" y="202193"/>
                  <a:pt x="25890" y="203121"/>
                  <a:pt x="29550" y="203897"/>
                </a:cubicBezTo>
                <a:cubicBezTo>
                  <a:pt x="47568" y="207738"/>
                  <a:pt x="65993" y="209407"/>
                  <a:pt x="84442" y="209407"/>
                </a:cubicBezTo>
                <a:cubicBezTo>
                  <a:pt x="90862" y="209407"/>
                  <a:pt x="97286" y="209205"/>
                  <a:pt x="103696" y="208822"/>
                </a:cubicBezTo>
                <a:cubicBezTo>
                  <a:pt x="113276" y="208265"/>
                  <a:pt x="123008" y="207270"/>
                  <a:pt x="132031" y="203914"/>
                </a:cubicBezTo>
                <a:cubicBezTo>
                  <a:pt x="141055" y="200557"/>
                  <a:pt x="149455" y="194603"/>
                  <a:pt x="154076" y="186052"/>
                </a:cubicBezTo>
                <a:cubicBezTo>
                  <a:pt x="159709" y="175679"/>
                  <a:pt x="159102" y="163181"/>
                  <a:pt x="161244" y="151560"/>
                </a:cubicBezTo>
                <a:cubicBezTo>
                  <a:pt x="164887" y="131877"/>
                  <a:pt x="177251" y="113947"/>
                  <a:pt x="194286" y="103625"/>
                </a:cubicBezTo>
                <a:lnTo>
                  <a:pt x="193257" y="103052"/>
                </a:lnTo>
                <a:cubicBezTo>
                  <a:pt x="180944" y="95462"/>
                  <a:pt x="167991" y="87804"/>
                  <a:pt x="161396" y="74868"/>
                </a:cubicBezTo>
                <a:cubicBezTo>
                  <a:pt x="155931" y="64107"/>
                  <a:pt x="155510" y="51406"/>
                  <a:pt x="150753" y="40325"/>
                </a:cubicBezTo>
                <a:cubicBezTo>
                  <a:pt x="142691" y="21603"/>
                  <a:pt x="123362" y="10286"/>
                  <a:pt x="103898" y="4703"/>
                </a:cubicBezTo>
                <a:cubicBezTo>
                  <a:pt x="93404" y="1686"/>
                  <a:pt x="82425" y="1"/>
                  <a:pt x="714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/>
              <a:t>Stephen P Robbins mendefinisikan kepemimpinan sebagai “ ... the ability to influence a group toward the achievement of goals.”..  (Stephen P. Robbins, 2003:130).</a:t>
            </a:r>
            <a:endParaRPr dirty="0"/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6644C4DC-3CC0-11AD-CA1D-C7ED9FC4F07A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d-ID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7D8D46D3-FCB3-D300-A184-7CA539C47E83}"/>
              </a:ext>
            </a:extLst>
          </p:cNvPr>
          <p:cNvSpPr txBox="1"/>
          <p:nvPr/>
        </p:nvSpPr>
        <p:spPr>
          <a:xfrm>
            <a:off x="762000" y="1248061"/>
            <a:ext cx="15544800" cy="5377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82"/>
              </a:lnSpc>
            </a:pPr>
            <a:r>
              <a:rPr lang="en-ID" sz="4400" b="1" dirty="0">
                <a:latin typeface="Century Gothic" panose="020B0502020202020204" pitchFamily="34" charset="0"/>
              </a:rPr>
              <a:t>DO’S AND DON’TS</a:t>
            </a:r>
            <a:endParaRPr lang="en-US" sz="4200" b="1" spc="-25" dirty="0">
              <a:solidFill>
                <a:srgbClr val="000000"/>
              </a:solidFill>
              <a:latin typeface="Century Gothic" panose="020B0502020202020204" pitchFamily="34" charset="0"/>
              <a:ea typeface="Century Gothic Paneuropean Bold"/>
              <a:cs typeface="Century Gothic Paneuropean Bold"/>
              <a:sym typeface="Century Gothic Paneuropean Bold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5FE0B5E-DF9A-998B-E712-82EB0D96EFA7}"/>
              </a:ext>
            </a:extLst>
          </p:cNvPr>
          <p:cNvSpPr/>
          <p:nvPr/>
        </p:nvSpPr>
        <p:spPr>
          <a:xfrm>
            <a:off x="3600450" y="3365318"/>
            <a:ext cx="5067300" cy="6069656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spcAft>
                <a:spcPts val="1200"/>
              </a:spcAft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 marL="285750" lvl="0" indent="-285750">
              <a:spcAft>
                <a:spcPts val="1200"/>
              </a:spcAft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pPr marL="285750" lvl="0" indent="-285750">
              <a:spcAft>
                <a:spcPts val="1200"/>
              </a:spcAft>
              <a:buFontTx/>
              <a:buChar char="-"/>
            </a:pPr>
            <a:r>
              <a:rPr lang="en-US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Lakukan</a:t>
            </a:r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apa</a:t>
            </a:r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yang Anda </a:t>
            </a:r>
            <a:r>
              <a:rPr lang="en-US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katakan</a:t>
            </a:r>
            <a:endParaRPr lang="en-US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lvl="0" indent="-285750">
              <a:spcAft>
                <a:spcPts val="1200"/>
              </a:spcAft>
              <a:buFontTx/>
              <a:buChar char="-"/>
            </a:pPr>
            <a:r>
              <a:rPr lang="en-US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Tanggap</a:t>
            </a:r>
            <a:endParaRPr lang="en-US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lvl="0" indent="-285750">
              <a:spcAft>
                <a:spcPts val="1200"/>
              </a:spcAft>
              <a:buFontTx/>
              <a:buChar char="-"/>
            </a:pPr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Akui </a:t>
            </a:r>
            <a:r>
              <a:rPr lang="en-US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tim</a:t>
            </a:r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Anda</a:t>
            </a:r>
          </a:p>
          <a:p>
            <a:pPr marL="285750" lvl="0" indent="-285750">
              <a:spcAft>
                <a:spcPts val="1200"/>
              </a:spcAft>
              <a:buFontTx/>
              <a:buChar char="-"/>
            </a:pPr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Tanya &amp; </a:t>
            </a:r>
            <a:r>
              <a:rPr lang="en-US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dengarkan</a:t>
            </a:r>
            <a:endParaRPr lang="en-US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lvl="0" indent="-285750">
              <a:spcAft>
                <a:spcPts val="1200"/>
              </a:spcAft>
              <a:buFontTx/>
              <a:buChar char="-"/>
            </a:pPr>
            <a:r>
              <a:rPr lang="en-US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Tersenyumlah</a:t>
            </a:r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</a:p>
          <a:p>
            <a:pPr algn="ctr"/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CD71963-6359-F1C0-FC43-4E0556D7BA0C}"/>
              </a:ext>
            </a:extLst>
          </p:cNvPr>
          <p:cNvSpPr/>
          <p:nvPr/>
        </p:nvSpPr>
        <p:spPr>
          <a:xfrm>
            <a:off x="4647006" y="2271272"/>
            <a:ext cx="2974188" cy="294286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DO’S</a:t>
            </a:r>
            <a:endParaRPr lang="en-ID" sz="2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04522F-D0DB-3E5A-97C9-C21D6B359F6C}"/>
              </a:ext>
            </a:extLst>
          </p:cNvPr>
          <p:cNvSpPr/>
          <p:nvPr/>
        </p:nvSpPr>
        <p:spPr>
          <a:xfrm>
            <a:off x="9378950" y="3280953"/>
            <a:ext cx="5308600" cy="615402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spcAft>
                <a:spcPts val="1200"/>
              </a:spcAft>
              <a:buFontTx/>
              <a:buChar char="-"/>
            </a:pP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lvl="0" indent="-285750">
              <a:spcAft>
                <a:spcPts val="1200"/>
              </a:spcAft>
              <a:buFontTx/>
              <a:buChar char="-"/>
            </a:pP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lvl="0" indent="-285750">
              <a:spcAft>
                <a:spcPts val="1200"/>
              </a:spcAft>
              <a:buFontTx/>
              <a:buChar char="-"/>
            </a:pP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lvl="0" indent="-285750">
              <a:spcAft>
                <a:spcPts val="1200"/>
              </a:spcAft>
              <a:buFontTx/>
              <a:buChar char="-"/>
            </a:pP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lvl="0" indent="-285750">
              <a:spcAft>
                <a:spcPts val="1200"/>
              </a:spcAft>
              <a:buFontTx/>
              <a:buChar char="-"/>
            </a:pPr>
            <a:endParaRPr lang="en-US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lvl="0" indent="-285750">
              <a:spcAft>
                <a:spcPts val="1200"/>
              </a:spcAft>
              <a:buFontTx/>
              <a:buChar char="-"/>
            </a:pPr>
            <a:r>
              <a:rPr lang="en-ID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M</a:t>
            </a:r>
            <a:r>
              <a:rPr lang="en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arah tanpa alasan yang jelas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ID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Memberikan</a:t>
            </a:r>
            <a:r>
              <a:rPr lang="en-ID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ID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instruksi</a:t>
            </a:r>
            <a:r>
              <a:rPr lang="en-ID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yang </a:t>
            </a:r>
            <a:r>
              <a:rPr lang="en-ID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tidak</a:t>
            </a:r>
            <a:r>
              <a:rPr lang="en-ID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ID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jelas</a:t>
            </a:r>
            <a:endParaRPr lang="en-ID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ID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Menghindari</a:t>
            </a:r>
            <a:r>
              <a:rPr lang="en-ID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ID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tanggung</a:t>
            </a:r>
            <a:r>
              <a:rPr lang="en-ID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ID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jawab</a:t>
            </a:r>
            <a:endParaRPr lang="en-ID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ID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Bersikap</a:t>
            </a:r>
            <a:r>
              <a:rPr lang="en-ID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ID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dingin</a:t>
            </a:r>
            <a:r>
              <a:rPr lang="en-ID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,  </a:t>
            </a:r>
            <a:r>
              <a:rPr lang="en-ID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berjarak</a:t>
            </a:r>
            <a:r>
              <a:rPr lang="en-ID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ID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atau</a:t>
            </a:r>
            <a:r>
              <a:rPr lang="en-ID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ID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kasar</a:t>
            </a:r>
            <a:endParaRPr lang="en-ID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ID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Mementingkan</a:t>
            </a:r>
            <a:r>
              <a:rPr lang="en-ID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ID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diri</a:t>
            </a:r>
            <a:r>
              <a:rPr lang="en-ID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ID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sendiri</a:t>
            </a:r>
            <a:endParaRPr lang="en-ID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ID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Mengambil</a:t>
            </a:r>
            <a:r>
              <a:rPr lang="en-ID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ID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kesimpulan</a:t>
            </a:r>
            <a:r>
              <a:rPr lang="en-ID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ID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tanpa</a:t>
            </a:r>
            <a:r>
              <a:rPr lang="en-ID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ID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memeriksa</a:t>
            </a:r>
            <a:r>
              <a:rPr lang="en-ID" sz="2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en-ID" sz="2000" b="1" dirty="0" err="1">
                <a:solidFill>
                  <a:schemeClr val="bg1"/>
                </a:solidFill>
                <a:latin typeface="Century Gothic" panose="020B0502020202020204" pitchFamily="34" charset="0"/>
              </a:rPr>
              <a:t>fakta</a:t>
            </a:r>
            <a:endParaRPr lang="en-ID" sz="2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algn="ctr"/>
            <a:endParaRPr lang="en-ID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5BDA702-515A-F1F8-C8CE-0CD354DF8F9C}"/>
              </a:ext>
            </a:extLst>
          </p:cNvPr>
          <p:cNvSpPr/>
          <p:nvPr/>
        </p:nvSpPr>
        <p:spPr>
          <a:xfrm>
            <a:off x="10475342" y="2171700"/>
            <a:ext cx="3115816" cy="298376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Century Gothic" panose="020B0502020202020204" pitchFamily="34" charset="0"/>
              </a:rPr>
              <a:t>DONT’S</a:t>
            </a:r>
            <a:endParaRPr lang="en-ID" sz="28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681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3E42D-227A-F588-8B57-D792C1A4D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7ACDC20-94F4-9D66-3461-FC28364854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72"/>
            <a:ext cx="18288000" cy="10280129"/>
          </a:xfrm>
          <a:prstGeom prst="rect">
            <a:avLst/>
          </a:prstGeom>
        </p:spPr>
      </p:pic>
      <p:sp>
        <p:nvSpPr>
          <p:cNvPr id="9" name="Google Shape;3188;p41">
            <a:extLst>
              <a:ext uri="{FF2B5EF4-FFF2-40B4-BE49-F238E27FC236}">
                <a16:creationId xmlns:a16="http://schemas.microsoft.com/office/drawing/2014/main" id="{C60B0799-0057-F3A0-08F2-2D2D37AF44E9}"/>
              </a:ext>
            </a:extLst>
          </p:cNvPr>
          <p:cNvSpPr txBox="1">
            <a:spLocks/>
          </p:cNvSpPr>
          <p:nvPr/>
        </p:nvSpPr>
        <p:spPr>
          <a:xfrm>
            <a:off x="2971800" y="5829300"/>
            <a:ext cx="12344400" cy="161942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6480"/>
              </a:lnSpc>
              <a:buNone/>
            </a:pPr>
            <a:endParaRPr lang="en-US" sz="8000" b="1" spc="-28" dirty="0">
              <a:solidFill>
                <a:srgbClr val="000000"/>
              </a:solidFill>
              <a:latin typeface="Century Gothic" panose="020B0502020202020204" pitchFamily="34" charset="0"/>
              <a:ea typeface="Evolventa Bold"/>
              <a:cs typeface="Evolventa Bold"/>
              <a:sym typeface="Evolventa Bold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4599166-71D6-2428-93FB-07DAD0FC7FD8}"/>
              </a:ext>
            </a:extLst>
          </p:cNvPr>
          <p:cNvSpPr/>
          <p:nvPr/>
        </p:nvSpPr>
        <p:spPr>
          <a:xfrm>
            <a:off x="2971800" y="4191000"/>
            <a:ext cx="12344400" cy="19050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spc="-28" dirty="0">
                <a:solidFill>
                  <a:schemeClr val="bg1"/>
                </a:solidFill>
                <a:latin typeface="Century Gothic" panose="020B0502020202020204" pitchFamily="34" charset="0"/>
                <a:ea typeface="Evolventa Bold"/>
                <a:cs typeface="Evolventa Bold"/>
                <a:sym typeface="Evolventa Bold"/>
              </a:rPr>
              <a:t>INFLUENCING OTHER</a:t>
            </a:r>
          </a:p>
        </p:txBody>
      </p:sp>
    </p:spTree>
    <p:extLst>
      <p:ext uri="{BB962C8B-B14F-4D97-AF65-F5344CB8AC3E}">
        <p14:creationId xmlns:p14="http://schemas.microsoft.com/office/powerpoint/2010/main" val="2290579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26F82-2578-E6A0-B847-E1207D13C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301;p47">
            <a:extLst>
              <a:ext uri="{FF2B5EF4-FFF2-40B4-BE49-F238E27FC236}">
                <a16:creationId xmlns:a16="http://schemas.microsoft.com/office/drawing/2014/main" id="{B9E0EA5D-D28A-DA05-FDCA-E721784D6D11}"/>
              </a:ext>
            </a:extLst>
          </p:cNvPr>
          <p:cNvSpPr/>
          <p:nvPr/>
        </p:nvSpPr>
        <p:spPr>
          <a:xfrm rot="1914">
            <a:off x="3907630" y="3620056"/>
            <a:ext cx="5235523" cy="3046887"/>
          </a:xfrm>
          <a:custGeom>
            <a:avLst/>
            <a:gdLst/>
            <a:ahLst/>
            <a:cxnLst/>
            <a:rect l="l" t="t" r="r" b="b"/>
            <a:pathLst>
              <a:path w="194286" h="209408" extrusionOk="0">
                <a:moveTo>
                  <a:pt x="71498" y="1"/>
                </a:moveTo>
                <a:cubicBezTo>
                  <a:pt x="60736" y="1"/>
                  <a:pt x="50024" y="1635"/>
                  <a:pt x="39873" y="5242"/>
                </a:cubicBezTo>
                <a:cubicBezTo>
                  <a:pt x="33076" y="7654"/>
                  <a:pt x="26312" y="11146"/>
                  <a:pt x="22079" y="17032"/>
                </a:cubicBezTo>
                <a:cubicBezTo>
                  <a:pt x="18756" y="21603"/>
                  <a:pt x="17289" y="27236"/>
                  <a:pt x="15956" y="32735"/>
                </a:cubicBezTo>
                <a:cubicBezTo>
                  <a:pt x="9749" y="58473"/>
                  <a:pt x="5381" y="84600"/>
                  <a:pt x="2885" y="110962"/>
                </a:cubicBezTo>
                <a:cubicBezTo>
                  <a:pt x="355" y="137696"/>
                  <a:pt x="0" y="165846"/>
                  <a:pt x="11588" y="189965"/>
                </a:cubicBezTo>
                <a:cubicBezTo>
                  <a:pt x="13426" y="193760"/>
                  <a:pt x="15636" y="197555"/>
                  <a:pt x="19060" y="200001"/>
                </a:cubicBezTo>
                <a:cubicBezTo>
                  <a:pt x="22112" y="202193"/>
                  <a:pt x="25890" y="203121"/>
                  <a:pt x="29550" y="203897"/>
                </a:cubicBezTo>
                <a:cubicBezTo>
                  <a:pt x="47568" y="207738"/>
                  <a:pt x="65993" y="209407"/>
                  <a:pt x="84442" y="209407"/>
                </a:cubicBezTo>
                <a:cubicBezTo>
                  <a:pt x="90862" y="209407"/>
                  <a:pt x="97286" y="209205"/>
                  <a:pt x="103696" y="208822"/>
                </a:cubicBezTo>
                <a:cubicBezTo>
                  <a:pt x="113276" y="208265"/>
                  <a:pt x="123008" y="207270"/>
                  <a:pt x="132031" y="203914"/>
                </a:cubicBezTo>
                <a:cubicBezTo>
                  <a:pt x="141055" y="200557"/>
                  <a:pt x="149455" y="194603"/>
                  <a:pt x="154076" y="186052"/>
                </a:cubicBezTo>
                <a:cubicBezTo>
                  <a:pt x="159709" y="175679"/>
                  <a:pt x="159102" y="163181"/>
                  <a:pt x="161244" y="151560"/>
                </a:cubicBezTo>
                <a:cubicBezTo>
                  <a:pt x="164887" y="131877"/>
                  <a:pt x="177251" y="113947"/>
                  <a:pt x="194286" y="103625"/>
                </a:cubicBezTo>
                <a:lnTo>
                  <a:pt x="193257" y="103052"/>
                </a:lnTo>
                <a:cubicBezTo>
                  <a:pt x="180944" y="95462"/>
                  <a:pt x="167991" y="87804"/>
                  <a:pt x="161396" y="74868"/>
                </a:cubicBezTo>
                <a:cubicBezTo>
                  <a:pt x="155931" y="64107"/>
                  <a:pt x="155510" y="51406"/>
                  <a:pt x="150753" y="40325"/>
                </a:cubicBezTo>
                <a:cubicBezTo>
                  <a:pt x="142691" y="21603"/>
                  <a:pt x="123362" y="10286"/>
                  <a:pt x="103898" y="4703"/>
                </a:cubicBezTo>
                <a:cubicBezTo>
                  <a:pt x="93404" y="1686"/>
                  <a:pt x="82425" y="1"/>
                  <a:pt x="714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/>
              <a:t>Stephen P Robbins mendefinisikan kepemimpinan sebagai “ ... the ability to influence a group toward the achievement of goals.”..  (Stephen P. Robbins, 2003:130).</a:t>
            </a:r>
            <a:endParaRPr dirty="0"/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C3B6A94C-A14B-FF93-1D4F-F61BAF16AD44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d-ID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83A5A866-DE4F-83A9-925B-2DE5D5647D6D}"/>
              </a:ext>
            </a:extLst>
          </p:cNvPr>
          <p:cNvSpPr txBox="1"/>
          <p:nvPr/>
        </p:nvSpPr>
        <p:spPr>
          <a:xfrm>
            <a:off x="762000" y="1248061"/>
            <a:ext cx="15544800" cy="5377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82"/>
              </a:lnSpc>
            </a:pPr>
            <a:r>
              <a:rPr lang="en" sz="4400" b="1" dirty="0">
                <a:latin typeface="Century Gothic" panose="020B0502020202020204" pitchFamily="34" charset="0"/>
              </a:rPr>
              <a:t>Constructive Feedback</a:t>
            </a:r>
            <a:endParaRPr lang="en-US" sz="4200" b="1" spc="-25" dirty="0">
              <a:solidFill>
                <a:srgbClr val="000000"/>
              </a:solidFill>
              <a:latin typeface="Century Gothic" panose="020B0502020202020204" pitchFamily="34" charset="0"/>
              <a:ea typeface="Century Gothic Paneuropean Bold"/>
              <a:cs typeface="Century Gothic Paneuropean Bold"/>
              <a:sym typeface="Century Gothic Paneuropean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741E7A-EF55-FA11-3775-6C3D0672CBC4}"/>
              </a:ext>
            </a:extLst>
          </p:cNvPr>
          <p:cNvSpPr txBox="1"/>
          <p:nvPr/>
        </p:nvSpPr>
        <p:spPr>
          <a:xfrm>
            <a:off x="779253" y="3314700"/>
            <a:ext cx="5740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spcAft>
                <a:spcPts val="1200"/>
              </a:spcAft>
            </a:pPr>
            <a:r>
              <a:rPr lang="en-ID" sz="2400" dirty="0">
                <a:latin typeface="Century Gothic" panose="020B0502020202020204" pitchFamily="34" charset="0"/>
              </a:rPr>
              <a:t>Jenis </a:t>
            </a:r>
            <a:r>
              <a:rPr lang="en-ID" sz="2400" dirty="0" err="1">
                <a:latin typeface="Century Gothic" panose="020B0502020202020204" pitchFamily="34" charset="0"/>
              </a:rPr>
              <a:t>umpan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balik</a:t>
            </a:r>
            <a:r>
              <a:rPr lang="en-ID" sz="2400" dirty="0">
                <a:latin typeface="Century Gothic" panose="020B0502020202020204" pitchFamily="34" charset="0"/>
              </a:rPr>
              <a:t> yang </a:t>
            </a:r>
            <a:r>
              <a:rPr lang="en-ID" sz="2400" dirty="0" err="1">
                <a:latin typeface="Century Gothic" panose="020B0502020202020204" pitchFamily="34" charset="0"/>
              </a:rPr>
              <a:t>ditujukan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untuk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mencapai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hasil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positif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dengan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memberikan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seseorang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dengan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komentar</a:t>
            </a:r>
            <a:r>
              <a:rPr lang="en-ID" sz="2400" dirty="0">
                <a:latin typeface="Century Gothic" panose="020B0502020202020204" pitchFamily="34" charset="0"/>
              </a:rPr>
              <a:t>, saran, </a:t>
            </a:r>
            <a:r>
              <a:rPr lang="en-ID" sz="2400" dirty="0" err="1">
                <a:latin typeface="Century Gothic" panose="020B0502020202020204" pitchFamily="34" charset="0"/>
              </a:rPr>
              <a:t>atau</a:t>
            </a:r>
            <a:r>
              <a:rPr lang="en-ID" sz="2400" dirty="0">
                <a:latin typeface="Century Gothic" panose="020B0502020202020204" pitchFamily="34" charset="0"/>
              </a:rPr>
              <a:t> saran yang </a:t>
            </a:r>
            <a:r>
              <a:rPr lang="en-ID" sz="2400" dirty="0" err="1">
                <a:latin typeface="Century Gothic" panose="020B0502020202020204" pitchFamily="34" charset="0"/>
              </a:rPr>
              <a:t>berguna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untuk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pekerjaan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mereka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atau</a:t>
            </a:r>
            <a:r>
              <a:rPr lang="en-ID" sz="2400" dirty="0">
                <a:latin typeface="Century Gothic" panose="020B0502020202020204" pitchFamily="34" charset="0"/>
              </a:rPr>
              <a:t> masa </a:t>
            </a:r>
            <a:r>
              <a:rPr lang="en-ID" sz="2400" dirty="0" err="1">
                <a:latin typeface="Century Gothic" panose="020B0502020202020204" pitchFamily="34" charset="0"/>
              </a:rPr>
              <a:t>depan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mereka</a:t>
            </a:r>
            <a:r>
              <a:rPr lang="en-ID" sz="2400" dirty="0">
                <a:latin typeface="Century Gothic" panose="020B0502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3796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96BCF-B730-2E9A-806C-7A9549182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301;p47">
            <a:extLst>
              <a:ext uri="{FF2B5EF4-FFF2-40B4-BE49-F238E27FC236}">
                <a16:creationId xmlns:a16="http://schemas.microsoft.com/office/drawing/2014/main" id="{3167A578-C6B1-38A7-F536-A1146D622FCE}"/>
              </a:ext>
            </a:extLst>
          </p:cNvPr>
          <p:cNvSpPr/>
          <p:nvPr/>
        </p:nvSpPr>
        <p:spPr>
          <a:xfrm rot="1914">
            <a:off x="3907630" y="3620056"/>
            <a:ext cx="5235523" cy="3046887"/>
          </a:xfrm>
          <a:custGeom>
            <a:avLst/>
            <a:gdLst/>
            <a:ahLst/>
            <a:cxnLst/>
            <a:rect l="l" t="t" r="r" b="b"/>
            <a:pathLst>
              <a:path w="194286" h="209408" extrusionOk="0">
                <a:moveTo>
                  <a:pt x="71498" y="1"/>
                </a:moveTo>
                <a:cubicBezTo>
                  <a:pt x="60736" y="1"/>
                  <a:pt x="50024" y="1635"/>
                  <a:pt x="39873" y="5242"/>
                </a:cubicBezTo>
                <a:cubicBezTo>
                  <a:pt x="33076" y="7654"/>
                  <a:pt x="26312" y="11146"/>
                  <a:pt x="22079" y="17032"/>
                </a:cubicBezTo>
                <a:cubicBezTo>
                  <a:pt x="18756" y="21603"/>
                  <a:pt x="17289" y="27236"/>
                  <a:pt x="15956" y="32735"/>
                </a:cubicBezTo>
                <a:cubicBezTo>
                  <a:pt x="9749" y="58473"/>
                  <a:pt x="5381" y="84600"/>
                  <a:pt x="2885" y="110962"/>
                </a:cubicBezTo>
                <a:cubicBezTo>
                  <a:pt x="355" y="137696"/>
                  <a:pt x="0" y="165846"/>
                  <a:pt x="11588" y="189965"/>
                </a:cubicBezTo>
                <a:cubicBezTo>
                  <a:pt x="13426" y="193760"/>
                  <a:pt x="15636" y="197555"/>
                  <a:pt x="19060" y="200001"/>
                </a:cubicBezTo>
                <a:cubicBezTo>
                  <a:pt x="22112" y="202193"/>
                  <a:pt x="25890" y="203121"/>
                  <a:pt x="29550" y="203897"/>
                </a:cubicBezTo>
                <a:cubicBezTo>
                  <a:pt x="47568" y="207738"/>
                  <a:pt x="65993" y="209407"/>
                  <a:pt x="84442" y="209407"/>
                </a:cubicBezTo>
                <a:cubicBezTo>
                  <a:pt x="90862" y="209407"/>
                  <a:pt x="97286" y="209205"/>
                  <a:pt x="103696" y="208822"/>
                </a:cubicBezTo>
                <a:cubicBezTo>
                  <a:pt x="113276" y="208265"/>
                  <a:pt x="123008" y="207270"/>
                  <a:pt x="132031" y="203914"/>
                </a:cubicBezTo>
                <a:cubicBezTo>
                  <a:pt x="141055" y="200557"/>
                  <a:pt x="149455" y="194603"/>
                  <a:pt x="154076" y="186052"/>
                </a:cubicBezTo>
                <a:cubicBezTo>
                  <a:pt x="159709" y="175679"/>
                  <a:pt x="159102" y="163181"/>
                  <a:pt x="161244" y="151560"/>
                </a:cubicBezTo>
                <a:cubicBezTo>
                  <a:pt x="164887" y="131877"/>
                  <a:pt x="177251" y="113947"/>
                  <a:pt x="194286" y="103625"/>
                </a:cubicBezTo>
                <a:lnTo>
                  <a:pt x="193257" y="103052"/>
                </a:lnTo>
                <a:cubicBezTo>
                  <a:pt x="180944" y="95462"/>
                  <a:pt x="167991" y="87804"/>
                  <a:pt x="161396" y="74868"/>
                </a:cubicBezTo>
                <a:cubicBezTo>
                  <a:pt x="155931" y="64107"/>
                  <a:pt x="155510" y="51406"/>
                  <a:pt x="150753" y="40325"/>
                </a:cubicBezTo>
                <a:cubicBezTo>
                  <a:pt x="142691" y="21603"/>
                  <a:pt x="123362" y="10286"/>
                  <a:pt x="103898" y="4703"/>
                </a:cubicBezTo>
                <a:cubicBezTo>
                  <a:pt x="93404" y="1686"/>
                  <a:pt x="82425" y="1"/>
                  <a:pt x="714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/>
              <a:t>Stephen P Robbins mendefinisikan kepemimpinan sebagai “ ... the ability to influence a group toward the achievement of goals.”..  (Stephen P. Robbins, 2003:130).</a:t>
            </a:r>
            <a:endParaRPr dirty="0"/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DFBC2706-834D-56D4-95EC-707A07AC833D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d-ID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F63F64F7-4CAA-6693-2D92-AD0029FB2829}"/>
              </a:ext>
            </a:extLst>
          </p:cNvPr>
          <p:cNvSpPr txBox="1"/>
          <p:nvPr/>
        </p:nvSpPr>
        <p:spPr>
          <a:xfrm>
            <a:off x="762000" y="1248061"/>
            <a:ext cx="15544800" cy="5377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82"/>
              </a:lnSpc>
            </a:pPr>
            <a:r>
              <a:rPr lang="en" sz="4400" b="1" dirty="0">
                <a:latin typeface="Century Gothic" panose="020B0502020202020204" pitchFamily="34" charset="0"/>
              </a:rPr>
              <a:t>Panduan Memberikan Positive Feedback</a:t>
            </a:r>
            <a:endParaRPr lang="en-US" sz="4200" b="1" spc="-25" dirty="0">
              <a:solidFill>
                <a:srgbClr val="000000"/>
              </a:solidFill>
              <a:latin typeface="Century Gothic" panose="020B0502020202020204" pitchFamily="34" charset="0"/>
              <a:ea typeface="Century Gothic Paneuropean Bold"/>
              <a:cs typeface="Century Gothic Paneuropean Bold"/>
              <a:sym typeface="Century Gothic Paneuropean Bold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0A2A461-8A25-98AE-5807-9CB67C9A3470}"/>
              </a:ext>
            </a:extLst>
          </p:cNvPr>
          <p:cNvGrpSpPr/>
          <p:nvPr/>
        </p:nvGrpSpPr>
        <p:grpSpPr>
          <a:xfrm>
            <a:off x="762000" y="3392201"/>
            <a:ext cx="4292600" cy="2418095"/>
            <a:chOff x="762000" y="3392201"/>
            <a:chExt cx="4292600" cy="241809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8ECED1A-CA44-B346-9DC7-ECB19376D76B}"/>
                </a:ext>
              </a:extLst>
            </p:cNvPr>
            <p:cNvSpPr/>
            <p:nvPr/>
          </p:nvSpPr>
          <p:spPr>
            <a:xfrm>
              <a:off x="2373771" y="3392201"/>
              <a:ext cx="1156325" cy="1172917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Century Gothic" panose="020B0502020202020204" pitchFamily="34" charset="0"/>
                </a:rPr>
                <a:t>1.</a:t>
              </a:r>
              <a:endParaRPr lang="en-ID" sz="28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FD66AAE-3550-20B0-83F2-FE5D9F0AC5E1}"/>
                </a:ext>
              </a:extLst>
            </p:cNvPr>
            <p:cNvSpPr txBox="1"/>
            <p:nvPr/>
          </p:nvSpPr>
          <p:spPr>
            <a:xfrm>
              <a:off x="762000" y="4681397"/>
              <a:ext cx="4292600" cy="11288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4300" algn="ctr" fontAlgn="base">
                <a:lnSpc>
                  <a:spcPct val="150000"/>
                </a:lnSpc>
              </a:pPr>
              <a:r>
                <a:rPr lang="en-ID" sz="2400" b="1" dirty="0" err="1">
                  <a:latin typeface="Century Gothic" panose="020B0502020202020204" pitchFamily="34" charset="0"/>
                </a:rPr>
                <a:t>Sampaikan</a:t>
              </a:r>
              <a:r>
                <a:rPr lang="en-ID" sz="2400" b="1" dirty="0">
                  <a:latin typeface="Century Gothic" panose="020B0502020202020204" pitchFamily="34" charset="0"/>
                </a:rPr>
                <a:t> </a:t>
              </a:r>
              <a:r>
                <a:rPr lang="en-ID" sz="2400" b="1" dirty="0" err="1">
                  <a:latin typeface="Century Gothic" panose="020B0502020202020204" pitchFamily="34" charset="0"/>
                </a:rPr>
                <a:t>perilaku</a:t>
              </a:r>
              <a:r>
                <a:rPr lang="en-ID" sz="2400" b="1" dirty="0">
                  <a:latin typeface="Century Gothic" panose="020B0502020202020204" pitchFamily="34" charset="0"/>
                </a:rPr>
                <a:t> </a:t>
              </a:r>
              <a:r>
                <a:rPr lang="en-ID" sz="2400" b="1" dirty="0" err="1">
                  <a:latin typeface="Century Gothic" panose="020B0502020202020204" pitchFamily="34" charset="0"/>
                </a:rPr>
                <a:t>secara</a:t>
              </a:r>
              <a:r>
                <a:rPr lang="en-ID" sz="2400" b="1" dirty="0">
                  <a:latin typeface="Century Gothic" panose="020B0502020202020204" pitchFamily="34" charset="0"/>
                </a:rPr>
                <a:t> </a:t>
              </a:r>
              <a:r>
                <a:rPr lang="en-ID" sz="2400" b="1" dirty="0" err="1">
                  <a:latin typeface="Century Gothic" panose="020B0502020202020204" pitchFamily="34" charset="0"/>
                </a:rPr>
                <a:t>spesifik</a:t>
              </a:r>
              <a:endParaRPr lang="en-ID" sz="2400" b="1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388B121-1253-3D07-2BC0-99CF0B2591D7}"/>
              </a:ext>
            </a:extLst>
          </p:cNvPr>
          <p:cNvGrpSpPr/>
          <p:nvPr/>
        </p:nvGrpSpPr>
        <p:grpSpPr>
          <a:xfrm>
            <a:off x="5991991" y="3436540"/>
            <a:ext cx="5084818" cy="3526091"/>
            <a:chOff x="4668782" y="3392200"/>
            <a:chExt cx="5084818" cy="352609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983381D-1A54-FEEE-0E90-2878C9C565BA}"/>
                </a:ext>
              </a:extLst>
            </p:cNvPr>
            <p:cNvSpPr/>
            <p:nvPr/>
          </p:nvSpPr>
          <p:spPr>
            <a:xfrm>
              <a:off x="6633028" y="3392200"/>
              <a:ext cx="1156325" cy="1172917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Century Gothic" panose="020B0502020202020204" pitchFamily="34" charset="0"/>
                </a:rPr>
                <a:t>2.</a:t>
              </a:r>
              <a:endParaRPr lang="en-ID" sz="28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4C60AD-4E6F-3105-25E5-FB62E3711C99}"/>
                </a:ext>
              </a:extLst>
            </p:cNvPr>
            <p:cNvSpPr txBox="1"/>
            <p:nvPr/>
          </p:nvSpPr>
          <p:spPr>
            <a:xfrm>
              <a:off x="4668782" y="4681397"/>
              <a:ext cx="5084818" cy="2236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4300" algn="ctr" fontAlgn="base">
                <a:lnSpc>
                  <a:spcPct val="150000"/>
                </a:lnSpc>
              </a:pPr>
              <a:r>
                <a:rPr lang="en-ID" sz="2400" b="1" dirty="0" err="1">
                  <a:latin typeface="Century Gothic" panose="020B0502020202020204" pitchFamily="34" charset="0"/>
                </a:rPr>
                <a:t>Katakan</a:t>
              </a:r>
              <a:r>
                <a:rPr lang="en-ID" sz="2400" b="1" dirty="0">
                  <a:latin typeface="Century Gothic" panose="020B0502020202020204" pitchFamily="34" charset="0"/>
                </a:rPr>
                <a:t> </a:t>
              </a:r>
              <a:r>
                <a:rPr lang="en-ID" sz="2400" b="1" dirty="0" err="1">
                  <a:latin typeface="Century Gothic" panose="020B0502020202020204" pitchFamily="34" charset="0"/>
                </a:rPr>
                <a:t>perasaan</a:t>
              </a:r>
              <a:r>
                <a:rPr lang="en-ID" sz="2400" b="1" dirty="0">
                  <a:latin typeface="Century Gothic" panose="020B0502020202020204" pitchFamily="34" charset="0"/>
                </a:rPr>
                <a:t> Anda </a:t>
              </a:r>
              <a:r>
                <a:rPr lang="en-ID" sz="2400" b="1" dirty="0" err="1">
                  <a:latin typeface="Century Gothic" panose="020B0502020202020204" pitchFamily="34" charset="0"/>
                </a:rPr>
                <a:t>tentang</a:t>
              </a:r>
              <a:r>
                <a:rPr lang="en-ID" sz="2400" b="1" dirty="0">
                  <a:latin typeface="Century Gothic" panose="020B0502020202020204" pitchFamily="34" charset="0"/>
                </a:rPr>
                <a:t> </a:t>
              </a:r>
              <a:r>
                <a:rPr lang="en-ID" sz="2400" b="1" dirty="0" err="1">
                  <a:latin typeface="Century Gothic" panose="020B0502020202020204" pitchFamily="34" charset="0"/>
                </a:rPr>
                <a:t>perilaku</a:t>
              </a:r>
              <a:r>
                <a:rPr lang="en-ID" sz="2400" b="1" dirty="0">
                  <a:latin typeface="Century Gothic" panose="020B0502020202020204" pitchFamily="34" charset="0"/>
                </a:rPr>
                <a:t> </a:t>
              </a:r>
              <a:r>
                <a:rPr lang="en-ID" sz="2400" b="1" dirty="0" err="1">
                  <a:latin typeface="Century Gothic" panose="020B0502020202020204" pitchFamily="34" charset="0"/>
                </a:rPr>
                <a:t>tersebut</a:t>
              </a:r>
              <a:r>
                <a:rPr lang="en-ID" sz="2400" b="1" dirty="0">
                  <a:latin typeface="Century Gothic" panose="020B0502020202020204" pitchFamily="34" charset="0"/>
                </a:rPr>
                <a:t> ATAU </a:t>
              </a:r>
              <a:r>
                <a:rPr lang="en-ID" sz="2400" b="1" dirty="0" err="1">
                  <a:latin typeface="Century Gothic" panose="020B0502020202020204" pitchFamily="34" charset="0"/>
                </a:rPr>
                <a:t>bagaimana</a:t>
              </a:r>
              <a:r>
                <a:rPr lang="en-ID" sz="2400" b="1" dirty="0">
                  <a:latin typeface="Century Gothic" panose="020B0502020202020204" pitchFamily="34" charset="0"/>
                </a:rPr>
                <a:t> </a:t>
              </a:r>
              <a:r>
                <a:rPr lang="en-ID" sz="2400" b="1" dirty="0" err="1">
                  <a:latin typeface="Century Gothic" panose="020B0502020202020204" pitchFamily="34" charset="0"/>
                </a:rPr>
                <a:t>perilaku</a:t>
              </a:r>
              <a:r>
                <a:rPr lang="en-ID" sz="2400" b="1" dirty="0">
                  <a:latin typeface="Century Gothic" panose="020B0502020202020204" pitchFamily="34" charset="0"/>
                </a:rPr>
                <a:t> </a:t>
              </a:r>
              <a:r>
                <a:rPr lang="en-ID" sz="2400" b="1" dirty="0" err="1">
                  <a:latin typeface="Century Gothic" panose="020B0502020202020204" pitchFamily="34" charset="0"/>
                </a:rPr>
                <a:t>itu</a:t>
              </a:r>
              <a:r>
                <a:rPr lang="en-ID" sz="2400" b="1" dirty="0">
                  <a:latin typeface="Century Gothic" panose="020B0502020202020204" pitchFamily="34" charset="0"/>
                </a:rPr>
                <a:t> </a:t>
              </a:r>
              <a:r>
                <a:rPr lang="en-ID" sz="2400" b="1" dirty="0" err="1">
                  <a:latin typeface="Century Gothic" panose="020B0502020202020204" pitchFamily="34" charset="0"/>
                </a:rPr>
                <a:t>mempengaruhi</a:t>
              </a:r>
              <a:r>
                <a:rPr lang="en-ID" sz="2400" b="1" dirty="0">
                  <a:latin typeface="Century Gothic" panose="020B0502020202020204" pitchFamily="34" charset="0"/>
                </a:rPr>
                <a:t> orang lain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8062336-D441-98F6-22B4-C0C619C94FE0}"/>
              </a:ext>
            </a:extLst>
          </p:cNvPr>
          <p:cNvGrpSpPr/>
          <p:nvPr/>
        </p:nvGrpSpPr>
        <p:grpSpPr>
          <a:xfrm>
            <a:off x="12288783" y="3436540"/>
            <a:ext cx="4292600" cy="2432266"/>
            <a:chOff x="762000" y="3392201"/>
            <a:chExt cx="4292600" cy="243226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007A1B9-CBB9-1DE4-6E3F-3C3AE247BB32}"/>
                </a:ext>
              </a:extLst>
            </p:cNvPr>
            <p:cNvSpPr/>
            <p:nvPr/>
          </p:nvSpPr>
          <p:spPr>
            <a:xfrm>
              <a:off x="2373771" y="3392201"/>
              <a:ext cx="1156325" cy="1172917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Century Gothic" panose="020B0502020202020204" pitchFamily="34" charset="0"/>
                </a:rPr>
                <a:t>3.</a:t>
              </a:r>
              <a:endParaRPr lang="en-ID" sz="28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B899A2-574C-0596-D5AC-BE54F503E8BA}"/>
                </a:ext>
              </a:extLst>
            </p:cNvPr>
            <p:cNvSpPr txBox="1"/>
            <p:nvPr/>
          </p:nvSpPr>
          <p:spPr>
            <a:xfrm>
              <a:off x="762000" y="4681397"/>
              <a:ext cx="4292600" cy="1143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4300" algn="ctr" fontAlgn="base">
                <a:lnSpc>
                  <a:spcPct val="150000"/>
                </a:lnSpc>
              </a:pPr>
              <a:r>
                <a:rPr lang="en-ID" sz="2400" b="1" dirty="0" err="1"/>
                <a:t>Mendorong</a:t>
              </a:r>
              <a:r>
                <a:rPr lang="en-ID" sz="2400" b="1" dirty="0"/>
                <a:t> </a:t>
              </a:r>
              <a:r>
                <a:rPr lang="en-ID" sz="2400" b="1" dirty="0" err="1"/>
                <a:t>lebih</a:t>
              </a:r>
              <a:r>
                <a:rPr lang="en-ID" sz="2400" b="1" dirty="0"/>
                <a:t> </a:t>
              </a:r>
              <a:r>
                <a:rPr lang="en-ID" sz="2400" b="1" dirty="0" err="1"/>
                <a:t>banyak</a:t>
              </a:r>
              <a:r>
                <a:rPr lang="en-ID" sz="2400" b="1" dirty="0"/>
                <a:t> </a:t>
              </a:r>
              <a:r>
                <a:rPr lang="en-ID" sz="2400" b="1" dirty="0" err="1"/>
                <a:t>perilaku</a:t>
              </a:r>
              <a:r>
                <a:rPr lang="en-ID" sz="2400" b="1" dirty="0"/>
                <a:t> yang </a:t>
              </a:r>
              <a:r>
                <a:rPr lang="en-ID" sz="2400" b="1" dirty="0" err="1"/>
                <a:t>sama</a:t>
              </a:r>
              <a:r>
                <a:rPr lang="en-ID" sz="2400" b="1" dirty="0"/>
                <a:t>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4177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2C5D8B-31FB-2232-3DB0-D7F685315D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0613A53-6855-3402-6F75-F8B4B04FE1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72"/>
            <a:ext cx="18288000" cy="10280129"/>
          </a:xfrm>
          <a:prstGeom prst="rect">
            <a:avLst/>
          </a:prstGeom>
        </p:spPr>
      </p:pic>
      <p:sp>
        <p:nvSpPr>
          <p:cNvPr id="9" name="Google Shape;3188;p41">
            <a:extLst>
              <a:ext uri="{FF2B5EF4-FFF2-40B4-BE49-F238E27FC236}">
                <a16:creationId xmlns:a16="http://schemas.microsoft.com/office/drawing/2014/main" id="{CDCA7C11-899C-64D2-3BDA-A78A0F315A90}"/>
              </a:ext>
            </a:extLst>
          </p:cNvPr>
          <p:cNvSpPr txBox="1">
            <a:spLocks/>
          </p:cNvSpPr>
          <p:nvPr/>
        </p:nvSpPr>
        <p:spPr>
          <a:xfrm>
            <a:off x="2971800" y="876300"/>
            <a:ext cx="12344400" cy="332431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" sz="8000" b="1" dirty="0">
                <a:latin typeface="Century Gothic" panose="020B0502020202020204" pitchFamily="34" charset="0"/>
              </a:rPr>
              <a:t>“Successful people build each other up. </a:t>
            </a:r>
            <a:r>
              <a:rPr lang="en" sz="80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They motivate, inspire, and push each other. </a:t>
            </a:r>
            <a:r>
              <a:rPr lang="en" sz="8000" b="1" dirty="0">
                <a:latin typeface="Century Gothic" panose="020B0502020202020204" pitchFamily="34" charset="0"/>
              </a:rPr>
              <a:t>Unsuccessful people just hate, blame, and complain.”</a:t>
            </a:r>
            <a:endParaRPr lang="en-ID" sz="80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184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7D7CF-4D27-2067-7FDE-69CEF342F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D9E2DA7-682C-6FCE-CFAB-676E47E003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72"/>
            <a:ext cx="18288000" cy="10280129"/>
          </a:xfrm>
          <a:prstGeom prst="rect">
            <a:avLst/>
          </a:prstGeom>
        </p:spPr>
      </p:pic>
      <p:sp>
        <p:nvSpPr>
          <p:cNvPr id="9" name="Google Shape;3188;p41">
            <a:extLst>
              <a:ext uri="{FF2B5EF4-FFF2-40B4-BE49-F238E27FC236}">
                <a16:creationId xmlns:a16="http://schemas.microsoft.com/office/drawing/2014/main" id="{D29C25C5-7CD5-ABDB-04A6-497957E31B1D}"/>
              </a:ext>
            </a:extLst>
          </p:cNvPr>
          <p:cNvSpPr txBox="1">
            <a:spLocks/>
          </p:cNvSpPr>
          <p:nvPr/>
        </p:nvSpPr>
        <p:spPr>
          <a:xfrm>
            <a:off x="2971800" y="3481342"/>
            <a:ext cx="12344400" cy="332431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endParaRPr lang="en-ID" sz="8000" b="1" dirty="0">
              <a:latin typeface="Century Gothic" panose="020B0502020202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751DBD8-73D8-41FB-3E5E-D39FF49C7329}"/>
              </a:ext>
            </a:extLst>
          </p:cNvPr>
          <p:cNvSpPr/>
          <p:nvPr/>
        </p:nvSpPr>
        <p:spPr>
          <a:xfrm>
            <a:off x="2971800" y="4191000"/>
            <a:ext cx="12344400" cy="19050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5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SELLING IDEA</a:t>
            </a:r>
            <a:endParaRPr lang="en-ID" sz="5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64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4EE18E-848F-F83C-8575-A606E41D1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301;p47">
            <a:extLst>
              <a:ext uri="{FF2B5EF4-FFF2-40B4-BE49-F238E27FC236}">
                <a16:creationId xmlns:a16="http://schemas.microsoft.com/office/drawing/2014/main" id="{60FB1527-9045-B72B-98F0-6ABCB7A2AE84}"/>
              </a:ext>
            </a:extLst>
          </p:cNvPr>
          <p:cNvSpPr/>
          <p:nvPr/>
        </p:nvSpPr>
        <p:spPr>
          <a:xfrm rot="1914">
            <a:off x="3907630" y="3620056"/>
            <a:ext cx="5235523" cy="3046887"/>
          </a:xfrm>
          <a:custGeom>
            <a:avLst/>
            <a:gdLst/>
            <a:ahLst/>
            <a:cxnLst/>
            <a:rect l="l" t="t" r="r" b="b"/>
            <a:pathLst>
              <a:path w="194286" h="209408" extrusionOk="0">
                <a:moveTo>
                  <a:pt x="71498" y="1"/>
                </a:moveTo>
                <a:cubicBezTo>
                  <a:pt x="60736" y="1"/>
                  <a:pt x="50024" y="1635"/>
                  <a:pt x="39873" y="5242"/>
                </a:cubicBezTo>
                <a:cubicBezTo>
                  <a:pt x="33076" y="7654"/>
                  <a:pt x="26312" y="11146"/>
                  <a:pt x="22079" y="17032"/>
                </a:cubicBezTo>
                <a:cubicBezTo>
                  <a:pt x="18756" y="21603"/>
                  <a:pt x="17289" y="27236"/>
                  <a:pt x="15956" y="32735"/>
                </a:cubicBezTo>
                <a:cubicBezTo>
                  <a:pt x="9749" y="58473"/>
                  <a:pt x="5381" y="84600"/>
                  <a:pt x="2885" y="110962"/>
                </a:cubicBezTo>
                <a:cubicBezTo>
                  <a:pt x="355" y="137696"/>
                  <a:pt x="0" y="165846"/>
                  <a:pt x="11588" y="189965"/>
                </a:cubicBezTo>
                <a:cubicBezTo>
                  <a:pt x="13426" y="193760"/>
                  <a:pt x="15636" y="197555"/>
                  <a:pt x="19060" y="200001"/>
                </a:cubicBezTo>
                <a:cubicBezTo>
                  <a:pt x="22112" y="202193"/>
                  <a:pt x="25890" y="203121"/>
                  <a:pt x="29550" y="203897"/>
                </a:cubicBezTo>
                <a:cubicBezTo>
                  <a:pt x="47568" y="207738"/>
                  <a:pt x="65993" y="209407"/>
                  <a:pt x="84442" y="209407"/>
                </a:cubicBezTo>
                <a:cubicBezTo>
                  <a:pt x="90862" y="209407"/>
                  <a:pt x="97286" y="209205"/>
                  <a:pt x="103696" y="208822"/>
                </a:cubicBezTo>
                <a:cubicBezTo>
                  <a:pt x="113276" y="208265"/>
                  <a:pt x="123008" y="207270"/>
                  <a:pt x="132031" y="203914"/>
                </a:cubicBezTo>
                <a:cubicBezTo>
                  <a:pt x="141055" y="200557"/>
                  <a:pt x="149455" y="194603"/>
                  <a:pt x="154076" y="186052"/>
                </a:cubicBezTo>
                <a:cubicBezTo>
                  <a:pt x="159709" y="175679"/>
                  <a:pt x="159102" y="163181"/>
                  <a:pt x="161244" y="151560"/>
                </a:cubicBezTo>
                <a:cubicBezTo>
                  <a:pt x="164887" y="131877"/>
                  <a:pt x="177251" y="113947"/>
                  <a:pt x="194286" y="103625"/>
                </a:cubicBezTo>
                <a:lnTo>
                  <a:pt x="193257" y="103052"/>
                </a:lnTo>
                <a:cubicBezTo>
                  <a:pt x="180944" y="95462"/>
                  <a:pt x="167991" y="87804"/>
                  <a:pt x="161396" y="74868"/>
                </a:cubicBezTo>
                <a:cubicBezTo>
                  <a:pt x="155931" y="64107"/>
                  <a:pt x="155510" y="51406"/>
                  <a:pt x="150753" y="40325"/>
                </a:cubicBezTo>
                <a:cubicBezTo>
                  <a:pt x="142691" y="21603"/>
                  <a:pt x="123362" y="10286"/>
                  <a:pt x="103898" y="4703"/>
                </a:cubicBezTo>
                <a:cubicBezTo>
                  <a:pt x="93404" y="1686"/>
                  <a:pt x="82425" y="1"/>
                  <a:pt x="714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/>
              <a:t>Stephen P Robbins mendefinisikan kepemimpinan sebagai “ ... the ability to influence a group toward the achievement of goals.”..  (Stephen P. Robbins, 2003:130).</a:t>
            </a:r>
            <a:endParaRPr dirty="0"/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5DF93CCA-FD4A-11BC-9E09-B5233B986EDB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d-ID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5F505244-D17F-6128-FC7B-85D14EDB1717}"/>
              </a:ext>
            </a:extLst>
          </p:cNvPr>
          <p:cNvSpPr txBox="1"/>
          <p:nvPr/>
        </p:nvSpPr>
        <p:spPr>
          <a:xfrm>
            <a:off x="762000" y="1271523"/>
            <a:ext cx="15544800" cy="5377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82"/>
              </a:lnSpc>
            </a:pPr>
            <a:r>
              <a:rPr lang="en" sz="4400" b="1" dirty="0">
                <a:latin typeface="Century Gothic" panose="020B0502020202020204" pitchFamily="34" charset="0"/>
              </a:rPr>
              <a:t>Definition of Selling Idea</a:t>
            </a:r>
            <a:endParaRPr lang="en-US" sz="4200" b="1" spc="-25" dirty="0">
              <a:solidFill>
                <a:srgbClr val="000000"/>
              </a:solidFill>
              <a:latin typeface="Century Gothic" panose="020B0502020202020204" pitchFamily="34" charset="0"/>
              <a:ea typeface="Century Gothic Paneuropean Bold"/>
              <a:cs typeface="Century Gothic Paneuropean Bold"/>
              <a:sym typeface="Century Gothic Paneuropean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20E82-6BF0-337C-5162-0B07D59257C7}"/>
              </a:ext>
            </a:extLst>
          </p:cNvPr>
          <p:cNvSpPr txBox="1"/>
          <p:nvPr/>
        </p:nvSpPr>
        <p:spPr>
          <a:xfrm>
            <a:off x="1925582" y="3182494"/>
            <a:ext cx="457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2400" indent="0" algn="just">
              <a:buNone/>
            </a:pPr>
            <a:r>
              <a:rPr lang="en-ID" sz="4000" dirty="0" err="1"/>
              <a:t>Berbagi</a:t>
            </a:r>
            <a:r>
              <a:rPr lang="en-ID" sz="4000" dirty="0"/>
              <a:t> ide </a:t>
            </a:r>
            <a:r>
              <a:rPr lang="en-ID" sz="4000" dirty="0" err="1"/>
              <a:t>kepada</a:t>
            </a:r>
            <a:r>
              <a:rPr lang="en-ID" sz="4000" dirty="0"/>
              <a:t> orang lain, </a:t>
            </a:r>
            <a:r>
              <a:rPr lang="en-ID" sz="4000" dirty="0" err="1"/>
              <a:t>terutama</a:t>
            </a:r>
            <a:r>
              <a:rPr lang="en-ID" sz="4000" dirty="0"/>
              <a:t> </a:t>
            </a:r>
            <a:r>
              <a:rPr lang="en-ID" sz="4000" dirty="0" err="1"/>
              <a:t>kepada</a:t>
            </a:r>
            <a:r>
              <a:rPr lang="en-ID" sz="4000" dirty="0"/>
              <a:t> </a:t>
            </a:r>
            <a:r>
              <a:rPr lang="en-ID" sz="4000" dirty="0" err="1"/>
              <a:t>suatu</a:t>
            </a:r>
            <a:r>
              <a:rPr lang="en-ID" sz="4000" dirty="0"/>
              <a:t> </a:t>
            </a:r>
            <a:r>
              <a:rPr lang="en-ID" sz="4000" dirty="0" err="1"/>
              <a:t>kelompok</a:t>
            </a:r>
            <a:endParaRPr lang="en-ID" sz="4000" dirty="0"/>
          </a:p>
        </p:txBody>
      </p:sp>
      <p:pic>
        <p:nvPicPr>
          <p:cNvPr id="2054" name="Picture 6" descr="Sharing - Free social icons">
            <a:extLst>
              <a:ext uri="{FF2B5EF4-FFF2-40B4-BE49-F238E27FC236}">
                <a16:creationId xmlns:a16="http://schemas.microsoft.com/office/drawing/2014/main" id="{6CA6544D-7C51-E850-4AF7-990F1321C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400" y="2550855"/>
            <a:ext cx="5867400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7601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16FB0-C945-4DAF-DF7A-ED03FC114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301;p47">
            <a:extLst>
              <a:ext uri="{FF2B5EF4-FFF2-40B4-BE49-F238E27FC236}">
                <a16:creationId xmlns:a16="http://schemas.microsoft.com/office/drawing/2014/main" id="{3C1C93F0-0B45-D35C-1E2D-B00C8D9BB5F2}"/>
              </a:ext>
            </a:extLst>
          </p:cNvPr>
          <p:cNvSpPr/>
          <p:nvPr/>
        </p:nvSpPr>
        <p:spPr>
          <a:xfrm rot="1914">
            <a:off x="3907630" y="3620056"/>
            <a:ext cx="5235523" cy="3046887"/>
          </a:xfrm>
          <a:custGeom>
            <a:avLst/>
            <a:gdLst/>
            <a:ahLst/>
            <a:cxnLst/>
            <a:rect l="l" t="t" r="r" b="b"/>
            <a:pathLst>
              <a:path w="194286" h="209408" extrusionOk="0">
                <a:moveTo>
                  <a:pt x="71498" y="1"/>
                </a:moveTo>
                <a:cubicBezTo>
                  <a:pt x="60736" y="1"/>
                  <a:pt x="50024" y="1635"/>
                  <a:pt x="39873" y="5242"/>
                </a:cubicBezTo>
                <a:cubicBezTo>
                  <a:pt x="33076" y="7654"/>
                  <a:pt x="26312" y="11146"/>
                  <a:pt x="22079" y="17032"/>
                </a:cubicBezTo>
                <a:cubicBezTo>
                  <a:pt x="18756" y="21603"/>
                  <a:pt x="17289" y="27236"/>
                  <a:pt x="15956" y="32735"/>
                </a:cubicBezTo>
                <a:cubicBezTo>
                  <a:pt x="9749" y="58473"/>
                  <a:pt x="5381" y="84600"/>
                  <a:pt x="2885" y="110962"/>
                </a:cubicBezTo>
                <a:cubicBezTo>
                  <a:pt x="355" y="137696"/>
                  <a:pt x="0" y="165846"/>
                  <a:pt x="11588" y="189965"/>
                </a:cubicBezTo>
                <a:cubicBezTo>
                  <a:pt x="13426" y="193760"/>
                  <a:pt x="15636" y="197555"/>
                  <a:pt x="19060" y="200001"/>
                </a:cubicBezTo>
                <a:cubicBezTo>
                  <a:pt x="22112" y="202193"/>
                  <a:pt x="25890" y="203121"/>
                  <a:pt x="29550" y="203897"/>
                </a:cubicBezTo>
                <a:cubicBezTo>
                  <a:pt x="47568" y="207738"/>
                  <a:pt x="65993" y="209407"/>
                  <a:pt x="84442" y="209407"/>
                </a:cubicBezTo>
                <a:cubicBezTo>
                  <a:pt x="90862" y="209407"/>
                  <a:pt x="97286" y="209205"/>
                  <a:pt x="103696" y="208822"/>
                </a:cubicBezTo>
                <a:cubicBezTo>
                  <a:pt x="113276" y="208265"/>
                  <a:pt x="123008" y="207270"/>
                  <a:pt x="132031" y="203914"/>
                </a:cubicBezTo>
                <a:cubicBezTo>
                  <a:pt x="141055" y="200557"/>
                  <a:pt x="149455" y="194603"/>
                  <a:pt x="154076" y="186052"/>
                </a:cubicBezTo>
                <a:cubicBezTo>
                  <a:pt x="159709" y="175679"/>
                  <a:pt x="159102" y="163181"/>
                  <a:pt x="161244" y="151560"/>
                </a:cubicBezTo>
                <a:cubicBezTo>
                  <a:pt x="164887" y="131877"/>
                  <a:pt x="177251" y="113947"/>
                  <a:pt x="194286" y="103625"/>
                </a:cubicBezTo>
                <a:lnTo>
                  <a:pt x="193257" y="103052"/>
                </a:lnTo>
                <a:cubicBezTo>
                  <a:pt x="180944" y="95462"/>
                  <a:pt x="167991" y="87804"/>
                  <a:pt x="161396" y="74868"/>
                </a:cubicBezTo>
                <a:cubicBezTo>
                  <a:pt x="155931" y="64107"/>
                  <a:pt x="155510" y="51406"/>
                  <a:pt x="150753" y="40325"/>
                </a:cubicBezTo>
                <a:cubicBezTo>
                  <a:pt x="142691" y="21603"/>
                  <a:pt x="123362" y="10286"/>
                  <a:pt x="103898" y="4703"/>
                </a:cubicBezTo>
                <a:cubicBezTo>
                  <a:pt x="93404" y="1686"/>
                  <a:pt x="82425" y="1"/>
                  <a:pt x="714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/>
              <a:t>Stephen P Robbins mendefinisikan kepemimpinan sebagai “ ... the ability to influence a group toward the achievement of goals.”..  (Stephen P. Robbins, 2003:130).</a:t>
            </a:r>
            <a:endParaRPr dirty="0"/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B1246965-DAD8-3175-66DF-33463EF8FFE4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d-ID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A9E2C1F8-E681-8A5F-6D3A-7402FADAC2BF}"/>
              </a:ext>
            </a:extLst>
          </p:cNvPr>
          <p:cNvSpPr txBox="1"/>
          <p:nvPr/>
        </p:nvSpPr>
        <p:spPr>
          <a:xfrm>
            <a:off x="762000" y="1248061"/>
            <a:ext cx="15544800" cy="10515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82"/>
              </a:lnSpc>
            </a:pPr>
            <a:r>
              <a:rPr lang="en" sz="4400" b="1" dirty="0">
                <a:latin typeface="Century Gothic" panose="020B0502020202020204" pitchFamily="34" charset="0"/>
              </a:rPr>
              <a:t>Karakter Pemimpin Perubahan </a:t>
            </a:r>
          </a:p>
          <a:p>
            <a:pPr>
              <a:lnSpc>
                <a:spcPts val="4082"/>
              </a:lnSpc>
            </a:pPr>
            <a:r>
              <a:rPr lang="en" sz="4400" b="1" dirty="0">
                <a:latin typeface="Century Gothic" panose="020B0502020202020204" pitchFamily="34" charset="0"/>
              </a:rPr>
              <a:t>(Zuka, 2016)</a:t>
            </a:r>
            <a:endParaRPr lang="en-US" sz="4200" b="1" spc="-25" dirty="0">
              <a:solidFill>
                <a:srgbClr val="000000"/>
              </a:solidFill>
              <a:latin typeface="Century Gothic" panose="020B0502020202020204" pitchFamily="34" charset="0"/>
              <a:ea typeface="Century Gothic Paneuropean Bold"/>
              <a:cs typeface="Century Gothic Paneuropean Bold"/>
              <a:sym typeface="Century Gothic Paneuropean Bold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20131F-F6B8-BD60-F47F-B1840BAAA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100" y="2273033"/>
            <a:ext cx="6576512" cy="664244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62E89E-E263-994D-C40C-37362AB09613}"/>
              </a:ext>
            </a:extLst>
          </p:cNvPr>
          <p:cNvCxnSpPr>
            <a:cxnSpLocks/>
          </p:cNvCxnSpPr>
          <p:nvPr/>
        </p:nvCxnSpPr>
        <p:spPr>
          <a:xfrm>
            <a:off x="8482395" y="3324603"/>
            <a:ext cx="52005" cy="49028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402D21-D699-D891-35BD-2AA107C865B2}"/>
              </a:ext>
            </a:extLst>
          </p:cNvPr>
          <p:cNvCxnSpPr/>
          <p:nvPr/>
        </p:nvCxnSpPr>
        <p:spPr>
          <a:xfrm>
            <a:off x="6525391" y="4762500"/>
            <a:ext cx="39140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67D0910-CEBB-F810-A6A6-A89B2E7A9D26}"/>
              </a:ext>
            </a:extLst>
          </p:cNvPr>
          <p:cNvCxnSpPr>
            <a:cxnSpLocks/>
          </p:cNvCxnSpPr>
          <p:nvPr/>
        </p:nvCxnSpPr>
        <p:spPr>
          <a:xfrm>
            <a:off x="6248400" y="6210300"/>
            <a:ext cx="3886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E10F8FA-7D47-7DD6-6291-4F98F2469C88}"/>
              </a:ext>
            </a:extLst>
          </p:cNvPr>
          <p:cNvSpPr txBox="1"/>
          <p:nvPr/>
        </p:nvSpPr>
        <p:spPr>
          <a:xfrm>
            <a:off x="6793457" y="4065348"/>
            <a:ext cx="161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b="1" dirty="0">
                <a:latin typeface="Century Gothic" panose="020B0502020202020204" pitchFamily="34" charset="0"/>
              </a:rPr>
              <a:t>Visioner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3E9DF8-8653-F41D-E377-8C548FDFA9DC}"/>
              </a:ext>
            </a:extLst>
          </p:cNvPr>
          <p:cNvSpPr txBox="1"/>
          <p:nvPr/>
        </p:nvSpPr>
        <p:spPr>
          <a:xfrm>
            <a:off x="8496300" y="4044592"/>
            <a:ext cx="161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b="1" dirty="0" err="1">
                <a:latin typeface="Century Gothic" panose="020B0502020202020204" pitchFamily="34" charset="0"/>
              </a:rPr>
              <a:t>Efektif</a:t>
            </a:r>
            <a:endParaRPr lang="en-ID" b="1" dirty="0">
              <a:latin typeface="Century Gothic" panose="020B0502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B0F45D-67A2-FF37-1727-2BD745FA97C9}"/>
              </a:ext>
            </a:extLst>
          </p:cNvPr>
          <p:cNvSpPr txBox="1"/>
          <p:nvPr/>
        </p:nvSpPr>
        <p:spPr>
          <a:xfrm>
            <a:off x="6711102" y="5301734"/>
            <a:ext cx="161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" b="1" dirty="0">
                <a:latin typeface="Century Gothic" panose="020B0502020202020204" pitchFamily="34" charset="0"/>
              </a:rPr>
              <a:t>Komunikatif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B56324-9476-7288-5F08-D65360FDFE69}"/>
              </a:ext>
            </a:extLst>
          </p:cNvPr>
          <p:cNvSpPr txBox="1"/>
          <p:nvPr/>
        </p:nvSpPr>
        <p:spPr>
          <a:xfrm>
            <a:off x="8530003" y="5143499"/>
            <a:ext cx="1612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ID" b="1" dirty="0">
                <a:latin typeface="Century Gothic" panose="020B0502020202020204" pitchFamily="34" charset="0"/>
              </a:rPr>
              <a:t>J</a:t>
            </a:r>
            <a:r>
              <a:rPr lang="en" b="1" dirty="0">
                <a:latin typeface="Century Gothic" panose="020B0502020202020204" pitchFamily="34" charset="0"/>
              </a:rPr>
              <a:t>ujur dan Adil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B7B942-27AB-A3E4-A3BB-960887C49ABB}"/>
              </a:ext>
            </a:extLst>
          </p:cNvPr>
          <p:cNvSpPr txBox="1"/>
          <p:nvPr/>
        </p:nvSpPr>
        <p:spPr>
          <a:xfrm>
            <a:off x="8289943" y="6556272"/>
            <a:ext cx="161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b="1" dirty="0" err="1">
                <a:latin typeface="Century Gothic" panose="020B0502020202020204" pitchFamily="34" charset="0"/>
              </a:rPr>
              <a:t>Berani</a:t>
            </a:r>
            <a:endParaRPr lang="en-ID" b="1" dirty="0">
              <a:latin typeface="Century Gothic" panose="020B0502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985567-CF4F-10DE-9362-7E013A7A1F44}"/>
              </a:ext>
            </a:extLst>
          </p:cNvPr>
          <p:cNvSpPr txBox="1"/>
          <p:nvPr/>
        </p:nvSpPr>
        <p:spPr>
          <a:xfrm>
            <a:off x="6790299" y="6556272"/>
            <a:ext cx="1612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b="1" dirty="0" err="1">
                <a:latin typeface="Century Gothic" panose="020B0502020202020204" pitchFamily="34" charset="0"/>
              </a:rPr>
              <a:t>Inspiratif</a:t>
            </a:r>
            <a:endParaRPr lang="en-ID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2174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CA7E02-20B0-3703-E262-3B84F19C1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A5AAC8A-6026-9D7A-4B42-EFCD260852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72"/>
            <a:ext cx="18288000" cy="10280129"/>
          </a:xfrm>
          <a:prstGeom prst="rect">
            <a:avLst/>
          </a:prstGeom>
        </p:spPr>
      </p:pic>
      <p:sp>
        <p:nvSpPr>
          <p:cNvPr id="9" name="Google Shape;3188;p41">
            <a:extLst>
              <a:ext uri="{FF2B5EF4-FFF2-40B4-BE49-F238E27FC236}">
                <a16:creationId xmlns:a16="http://schemas.microsoft.com/office/drawing/2014/main" id="{56D6D396-4732-ED9D-4415-2FA856B4AA3E}"/>
              </a:ext>
            </a:extLst>
          </p:cNvPr>
          <p:cNvSpPr txBox="1">
            <a:spLocks/>
          </p:cNvSpPr>
          <p:nvPr/>
        </p:nvSpPr>
        <p:spPr>
          <a:xfrm>
            <a:off x="2971800" y="1819184"/>
            <a:ext cx="12344400" cy="332431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6000" b="1" dirty="0">
                <a:latin typeface="Century Gothic" panose="020B0502020202020204" pitchFamily="34" charset="0"/>
              </a:rPr>
              <a:t>“</a:t>
            </a:r>
            <a:r>
              <a:rPr lang="en-US" sz="6000" b="1" dirty="0" err="1">
                <a:latin typeface="Century Gothic" panose="020B0502020202020204" pitchFamily="34" charset="0"/>
              </a:rPr>
              <a:t>Pemimpin</a:t>
            </a:r>
            <a:r>
              <a:rPr lang="en-US" sz="6000" b="1" dirty="0">
                <a:latin typeface="Century Gothic" panose="020B0502020202020204" pitchFamily="34" charset="0"/>
              </a:rPr>
              <a:t> </a:t>
            </a:r>
            <a:r>
              <a:rPr lang="en-US" sz="60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berpikir</a:t>
            </a:r>
            <a:r>
              <a:rPr lang="en-US" sz="60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visioner dan </a:t>
            </a:r>
            <a:r>
              <a:rPr lang="en-US" sz="60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harus</a:t>
            </a:r>
            <a:r>
              <a:rPr lang="en-US" sz="60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sz="60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mentransfer</a:t>
            </a:r>
            <a:r>
              <a:rPr lang="en-US" sz="60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sz="60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visinya</a:t>
            </a:r>
            <a:r>
              <a:rPr lang="en-US" sz="60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sz="60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kepada</a:t>
            </a:r>
            <a:r>
              <a:rPr lang="en-US" sz="60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sz="60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seluruh</a:t>
            </a:r>
            <a:r>
              <a:rPr lang="en-US" sz="60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sz="60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anggota</a:t>
            </a:r>
            <a:r>
              <a:rPr lang="en-US" sz="60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US" sz="60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tim</a:t>
            </a:r>
            <a:r>
              <a:rPr lang="en-US" sz="6000" b="1" dirty="0" err="1">
                <a:latin typeface="Century Gothic" panose="020B0502020202020204" pitchFamily="34" charset="0"/>
              </a:rPr>
              <a:t>.</a:t>
            </a:r>
            <a:r>
              <a:rPr lang="en-US" sz="6000" b="1" dirty="0">
                <a:latin typeface="Century Gothic" panose="020B0502020202020204" pitchFamily="34" charset="0"/>
              </a:rPr>
              <a:t> </a:t>
            </a:r>
            <a:r>
              <a:rPr lang="en-US" sz="6000" b="1" dirty="0" err="1">
                <a:latin typeface="Century Gothic" panose="020B0502020202020204" pitchFamily="34" charset="0"/>
              </a:rPr>
              <a:t>Tanpa</a:t>
            </a:r>
            <a:r>
              <a:rPr lang="en-US" sz="6000" b="1" dirty="0">
                <a:latin typeface="Century Gothic" panose="020B0502020202020204" pitchFamily="34" charset="0"/>
              </a:rPr>
              <a:t> </a:t>
            </a:r>
            <a:r>
              <a:rPr lang="en-US" sz="6000" b="1" dirty="0" err="1">
                <a:latin typeface="Century Gothic" panose="020B0502020202020204" pitchFamily="34" charset="0"/>
              </a:rPr>
              <a:t>hal</a:t>
            </a:r>
            <a:r>
              <a:rPr lang="en-US" sz="6000" b="1" dirty="0">
                <a:latin typeface="Century Gothic" panose="020B0502020202020204" pitchFamily="34" charset="0"/>
              </a:rPr>
              <a:t> </a:t>
            </a:r>
            <a:r>
              <a:rPr lang="en-US" sz="6000" b="1" dirty="0" err="1">
                <a:latin typeface="Century Gothic" panose="020B0502020202020204" pitchFamily="34" charset="0"/>
              </a:rPr>
              <a:t>itu</a:t>
            </a:r>
            <a:r>
              <a:rPr lang="en-US" sz="6000" b="1" dirty="0">
                <a:latin typeface="Century Gothic" panose="020B0502020202020204" pitchFamily="34" charset="0"/>
              </a:rPr>
              <a:t>, </a:t>
            </a:r>
            <a:r>
              <a:rPr lang="en-US" sz="6000" b="1" dirty="0" err="1">
                <a:latin typeface="Century Gothic" panose="020B0502020202020204" pitchFamily="34" charset="0"/>
              </a:rPr>
              <a:t>maka</a:t>
            </a:r>
            <a:r>
              <a:rPr lang="en-US" sz="6000" b="1" dirty="0">
                <a:latin typeface="Century Gothic" panose="020B0502020202020204" pitchFamily="34" charset="0"/>
              </a:rPr>
              <a:t> </a:t>
            </a:r>
            <a:r>
              <a:rPr lang="en-US" sz="6000" b="1" dirty="0" err="1">
                <a:latin typeface="Century Gothic" panose="020B0502020202020204" pitchFamily="34" charset="0"/>
              </a:rPr>
              <a:t>pemimpin</a:t>
            </a:r>
            <a:r>
              <a:rPr lang="en-US" sz="6000" b="1" dirty="0">
                <a:latin typeface="Century Gothic" panose="020B0502020202020204" pitchFamily="34" charset="0"/>
              </a:rPr>
              <a:t> </a:t>
            </a:r>
            <a:r>
              <a:rPr lang="en-US" sz="6000" b="1" dirty="0" err="1">
                <a:latin typeface="Century Gothic" panose="020B0502020202020204" pitchFamily="34" charset="0"/>
              </a:rPr>
              <a:t>akan</a:t>
            </a:r>
            <a:r>
              <a:rPr lang="en-US" sz="6000" b="1" dirty="0">
                <a:latin typeface="Century Gothic" panose="020B0502020202020204" pitchFamily="34" charset="0"/>
              </a:rPr>
              <a:t> </a:t>
            </a:r>
            <a:r>
              <a:rPr lang="en-US" sz="6000" b="1" dirty="0" err="1">
                <a:latin typeface="Century Gothic" panose="020B0502020202020204" pitchFamily="34" charset="0"/>
              </a:rPr>
              <a:t>bekerja</a:t>
            </a:r>
            <a:r>
              <a:rPr lang="en-US" sz="6000" b="1" dirty="0">
                <a:latin typeface="Century Gothic" panose="020B0502020202020204" pitchFamily="34" charset="0"/>
              </a:rPr>
              <a:t> </a:t>
            </a:r>
            <a:r>
              <a:rPr lang="en-US" sz="6000" b="1" dirty="0" err="1">
                <a:latin typeface="Century Gothic" panose="020B0502020202020204" pitchFamily="34" charset="0"/>
              </a:rPr>
              <a:t>sendirian</a:t>
            </a:r>
            <a:r>
              <a:rPr lang="en-US" sz="6000" b="1" dirty="0">
                <a:latin typeface="Century Gothic" panose="020B0502020202020204" pitchFamily="34" charset="0"/>
              </a:rPr>
              <a:t> </a:t>
            </a:r>
            <a:r>
              <a:rPr lang="en-US" sz="6000" b="1" dirty="0" err="1">
                <a:latin typeface="Century Gothic" panose="020B0502020202020204" pitchFamily="34" charset="0"/>
              </a:rPr>
              <a:t>untuk</a:t>
            </a:r>
            <a:r>
              <a:rPr lang="en-US" sz="6000" b="1" dirty="0">
                <a:latin typeface="Century Gothic" panose="020B0502020202020204" pitchFamily="34" charset="0"/>
              </a:rPr>
              <a:t> </a:t>
            </a:r>
            <a:r>
              <a:rPr lang="en-US" sz="6000" b="1" dirty="0" err="1">
                <a:latin typeface="Century Gothic" panose="020B0502020202020204" pitchFamily="34" charset="0"/>
              </a:rPr>
              <a:t>mencapainya</a:t>
            </a:r>
            <a:r>
              <a:rPr lang="en-US" sz="6000" b="1" dirty="0">
                <a:latin typeface="Century Gothic" panose="020B0502020202020204" pitchFamily="34" charset="0"/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34723840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B9CC09-BBA5-F2EB-C53D-EB9B4C2EA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2646EE8-19CF-800E-B69C-867DD1C35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72"/>
            <a:ext cx="18288000" cy="10280129"/>
          </a:xfrm>
          <a:prstGeom prst="rect">
            <a:avLst/>
          </a:prstGeom>
        </p:spPr>
      </p:pic>
      <p:sp>
        <p:nvSpPr>
          <p:cNvPr id="9" name="Google Shape;3188;p41">
            <a:extLst>
              <a:ext uri="{FF2B5EF4-FFF2-40B4-BE49-F238E27FC236}">
                <a16:creationId xmlns:a16="http://schemas.microsoft.com/office/drawing/2014/main" id="{1C15CD04-301A-4E8F-6714-51758575FCF5}"/>
              </a:ext>
            </a:extLst>
          </p:cNvPr>
          <p:cNvSpPr txBox="1">
            <a:spLocks/>
          </p:cNvSpPr>
          <p:nvPr/>
        </p:nvSpPr>
        <p:spPr>
          <a:xfrm>
            <a:off x="2971800" y="2019300"/>
            <a:ext cx="12344400" cy="332431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000" b="1" dirty="0">
                <a:latin typeface="Century Gothic" panose="020B0502020202020204" pitchFamily="34" charset="0"/>
              </a:rPr>
              <a:t>“If leaders are not the master of communication, they are certainly not going into their acts.”</a:t>
            </a:r>
          </a:p>
          <a:p>
            <a:pPr marL="0" indent="0" algn="ctr">
              <a:buNone/>
            </a:pPr>
            <a:br>
              <a:rPr lang="en-US" sz="7000" b="1" dirty="0">
                <a:latin typeface="Century Gothic" panose="020B0502020202020204" pitchFamily="34" charset="0"/>
              </a:rPr>
            </a:br>
            <a:endParaRPr lang="en-US" sz="70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046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11FB1-9D3A-F916-A00A-D7E326B09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301;p47">
            <a:extLst>
              <a:ext uri="{FF2B5EF4-FFF2-40B4-BE49-F238E27FC236}">
                <a16:creationId xmlns:a16="http://schemas.microsoft.com/office/drawing/2014/main" id="{EB0FB628-DA61-0551-3F88-D92BC4694336}"/>
              </a:ext>
            </a:extLst>
          </p:cNvPr>
          <p:cNvSpPr/>
          <p:nvPr/>
        </p:nvSpPr>
        <p:spPr>
          <a:xfrm rot="1914">
            <a:off x="3907630" y="3620056"/>
            <a:ext cx="5235523" cy="3046887"/>
          </a:xfrm>
          <a:custGeom>
            <a:avLst/>
            <a:gdLst/>
            <a:ahLst/>
            <a:cxnLst/>
            <a:rect l="l" t="t" r="r" b="b"/>
            <a:pathLst>
              <a:path w="194286" h="209408" extrusionOk="0">
                <a:moveTo>
                  <a:pt x="71498" y="1"/>
                </a:moveTo>
                <a:cubicBezTo>
                  <a:pt x="60736" y="1"/>
                  <a:pt x="50024" y="1635"/>
                  <a:pt x="39873" y="5242"/>
                </a:cubicBezTo>
                <a:cubicBezTo>
                  <a:pt x="33076" y="7654"/>
                  <a:pt x="26312" y="11146"/>
                  <a:pt x="22079" y="17032"/>
                </a:cubicBezTo>
                <a:cubicBezTo>
                  <a:pt x="18756" y="21603"/>
                  <a:pt x="17289" y="27236"/>
                  <a:pt x="15956" y="32735"/>
                </a:cubicBezTo>
                <a:cubicBezTo>
                  <a:pt x="9749" y="58473"/>
                  <a:pt x="5381" y="84600"/>
                  <a:pt x="2885" y="110962"/>
                </a:cubicBezTo>
                <a:cubicBezTo>
                  <a:pt x="355" y="137696"/>
                  <a:pt x="0" y="165846"/>
                  <a:pt x="11588" y="189965"/>
                </a:cubicBezTo>
                <a:cubicBezTo>
                  <a:pt x="13426" y="193760"/>
                  <a:pt x="15636" y="197555"/>
                  <a:pt x="19060" y="200001"/>
                </a:cubicBezTo>
                <a:cubicBezTo>
                  <a:pt x="22112" y="202193"/>
                  <a:pt x="25890" y="203121"/>
                  <a:pt x="29550" y="203897"/>
                </a:cubicBezTo>
                <a:cubicBezTo>
                  <a:pt x="47568" y="207738"/>
                  <a:pt x="65993" y="209407"/>
                  <a:pt x="84442" y="209407"/>
                </a:cubicBezTo>
                <a:cubicBezTo>
                  <a:pt x="90862" y="209407"/>
                  <a:pt x="97286" y="209205"/>
                  <a:pt x="103696" y="208822"/>
                </a:cubicBezTo>
                <a:cubicBezTo>
                  <a:pt x="113276" y="208265"/>
                  <a:pt x="123008" y="207270"/>
                  <a:pt x="132031" y="203914"/>
                </a:cubicBezTo>
                <a:cubicBezTo>
                  <a:pt x="141055" y="200557"/>
                  <a:pt x="149455" y="194603"/>
                  <a:pt x="154076" y="186052"/>
                </a:cubicBezTo>
                <a:cubicBezTo>
                  <a:pt x="159709" y="175679"/>
                  <a:pt x="159102" y="163181"/>
                  <a:pt x="161244" y="151560"/>
                </a:cubicBezTo>
                <a:cubicBezTo>
                  <a:pt x="164887" y="131877"/>
                  <a:pt x="177251" y="113947"/>
                  <a:pt x="194286" y="103625"/>
                </a:cubicBezTo>
                <a:lnTo>
                  <a:pt x="193257" y="103052"/>
                </a:lnTo>
                <a:cubicBezTo>
                  <a:pt x="180944" y="95462"/>
                  <a:pt x="167991" y="87804"/>
                  <a:pt x="161396" y="74868"/>
                </a:cubicBezTo>
                <a:cubicBezTo>
                  <a:pt x="155931" y="64107"/>
                  <a:pt x="155510" y="51406"/>
                  <a:pt x="150753" y="40325"/>
                </a:cubicBezTo>
                <a:cubicBezTo>
                  <a:pt x="142691" y="21603"/>
                  <a:pt x="123362" y="10286"/>
                  <a:pt x="103898" y="4703"/>
                </a:cubicBezTo>
                <a:cubicBezTo>
                  <a:pt x="93404" y="1686"/>
                  <a:pt x="82425" y="1"/>
                  <a:pt x="714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/>
              <a:t>Stephen P Robbins mendefinisikan kepemimpinan sebagai “ ... the ability to influence a group toward the achievement of goals.”..  (Stephen P. Robbins, 2003:130).</a:t>
            </a:r>
            <a:endParaRPr dirty="0"/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C86285AD-C76E-B4EC-E8CE-5F67AA4CE52E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d-ID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9F84EC6-E4A2-BB55-67BA-93794EFC2AFE}"/>
              </a:ext>
            </a:extLst>
          </p:cNvPr>
          <p:cNvSpPr txBox="1"/>
          <p:nvPr/>
        </p:nvSpPr>
        <p:spPr>
          <a:xfrm>
            <a:off x="533400" y="1490803"/>
            <a:ext cx="15544800" cy="5377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82"/>
              </a:lnSpc>
            </a:pPr>
            <a:r>
              <a:rPr lang="en-ID" sz="4400" b="1" dirty="0" err="1">
                <a:latin typeface="Century Gothic" panose="020B0502020202020204" pitchFamily="34" charset="0"/>
              </a:rPr>
              <a:t>Beberapa</a:t>
            </a:r>
            <a:r>
              <a:rPr lang="en-ID" sz="4400" b="1" dirty="0">
                <a:latin typeface="Century Gothic" panose="020B0502020202020204" pitchFamily="34" charset="0"/>
              </a:rPr>
              <a:t> </a:t>
            </a:r>
            <a:r>
              <a:rPr lang="en-ID" sz="4400" b="1" dirty="0" err="1">
                <a:latin typeface="Century Gothic" panose="020B0502020202020204" pitchFamily="34" charset="0"/>
              </a:rPr>
              <a:t>Contoh</a:t>
            </a:r>
            <a:r>
              <a:rPr lang="en-ID" sz="4400" b="1" dirty="0">
                <a:latin typeface="Century Gothic" panose="020B0502020202020204" pitchFamily="34" charset="0"/>
              </a:rPr>
              <a:t> Selling Idea</a:t>
            </a:r>
            <a:endParaRPr lang="en-US" sz="4200" b="1" spc="-25" dirty="0">
              <a:solidFill>
                <a:srgbClr val="000000"/>
              </a:solidFill>
              <a:latin typeface="Century Gothic" panose="020B0502020202020204" pitchFamily="34" charset="0"/>
              <a:ea typeface="Century Gothic Paneuropean Bold"/>
              <a:cs typeface="Century Gothic Paneuropean Bold"/>
              <a:sym typeface="Century Gothic Paneuropean Bold"/>
            </a:endParaRP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C08AA565-468F-0E83-A547-3B27EBD0643E}"/>
              </a:ext>
            </a:extLst>
          </p:cNvPr>
          <p:cNvSpPr/>
          <p:nvPr/>
        </p:nvSpPr>
        <p:spPr>
          <a:xfrm>
            <a:off x="0" y="2476500"/>
            <a:ext cx="6934200" cy="1402525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200" b="1" dirty="0" err="1">
                <a:latin typeface="Century Gothic" panose="020B0502020202020204" pitchFamily="34" charset="0"/>
              </a:rPr>
              <a:t>Presentasi</a:t>
            </a:r>
            <a:r>
              <a:rPr lang="en-ID" sz="2200" b="1" dirty="0">
                <a:latin typeface="Century Gothic" panose="020B0502020202020204" pitchFamily="34" charset="0"/>
              </a:rPr>
              <a:t> project di </a:t>
            </a:r>
            <a:r>
              <a:rPr lang="en-ID" sz="2200" b="1" dirty="0" err="1">
                <a:latin typeface="Century Gothic" panose="020B0502020202020204" pitchFamily="34" charset="0"/>
              </a:rPr>
              <a:t>kelas</a:t>
            </a:r>
            <a:endParaRPr lang="en-ID" sz="2200" b="1" dirty="0">
              <a:latin typeface="Century Gothic" panose="020B0502020202020204" pitchFamily="34" charset="0"/>
            </a:endParaRP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35B5D04E-FC67-ADFF-AE07-651A3C022EEE}"/>
              </a:ext>
            </a:extLst>
          </p:cNvPr>
          <p:cNvSpPr/>
          <p:nvPr/>
        </p:nvSpPr>
        <p:spPr>
          <a:xfrm>
            <a:off x="0" y="3868425"/>
            <a:ext cx="6934200" cy="1402525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lnSpc>
                <a:spcPct val="150000"/>
              </a:lnSpc>
            </a:pPr>
            <a:r>
              <a:rPr lang="en-ID" sz="2200" b="1" dirty="0" err="1">
                <a:latin typeface="Century Gothic" panose="020B0502020202020204" pitchFamily="34" charset="0"/>
              </a:rPr>
              <a:t>Bertanya</a:t>
            </a:r>
            <a:r>
              <a:rPr lang="en-ID" sz="2200" b="1" dirty="0">
                <a:latin typeface="Century Gothic" panose="020B0502020202020204" pitchFamily="34" charset="0"/>
              </a:rPr>
              <a:t>/</a:t>
            </a:r>
            <a:r>
              <a:rPr lang="en-ID" sz="2200" b="1" dirty="0" err="1">
                <a:latin typeface="Century Gothic" panose="020B0502020202020204" pitchFamily="34" charset="0"/>
              </a:rPr>
              <a:t>menjawab</a:t>
            </a:r>
            <a:r>
              <a:rPr lang="en-ID" sz="2200" b="1" dirty="0">
                <a:latin typeface="Century Gothic" panose="020B0502020202020204" pitchFamily="34" charset="0"/>
              </a:rPr>
              <a:t> </a:t>
            </a:r>
            <a:r>
              <a:rPr lang="en-ID" sz="2200" b="1" dirty="0" err="1">
                <a:latin typeface="Century Gothic" panose="020B0502020202020204" pitchFamily="34" charset="0"/>
              </a:rPr>
              <a:t>pertanyaan</a:t>
            </a:r>
            <a:r>
              <a:rPr lang="en-ID" sz="2200" b="1" dirty="0">
                <a:latin typeface="Century Gothic" panose="020B0502020202020204" pitchFamily="34" charset="0"/>
              </a:rPr>
              <a:t> di </a:t>
            </a:r>
            <a:r>
              <a:rPr lang="en-ID" sz="2200" b="1" dirty="0" err="1">
                <a:latin typeface="Century Gothic" panose="020B0502020202020204" pitchFamily="34" charset="0"/>
              </a:rPr>
              <a:t>dalam</a:t>
            </a:r>
            <a:r>
              <a:rPr lang="en-ID" sz="2200" b="1" dirty="0">
                <a:latin typeface="Century Gothic" panose="020B0502020202020204" pitchFamily="34" charset="0"/>
              </a:rPr>
              <a:t> </a:t>
            </a:r>
            <a:r>
              <a:rPr lang="en-ID" sz="2200" b="1" dirty="0" err="1">
                <a:latin typeface="Century Gothic" panose="020B0502020202020204" pitchFamily="34" charset="0"/>
              </a:rPr>
              <a:t>kelas</a:t>
            </a:r>
            <a:endParaRPr lang="en-ID" sz="2200" b="1" dirty="0">
              <a:latin typeface="Century Gothic" panose="020B0502020202020204" pitchFamily="34" charset="0"/>
            </a:endParaRP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304E7302-FA02-92EA-286A-366F0746D4BF}"/>
              </a:ext>
            </a:extLst>
          </p:cNvPr>
          <p:cNvSpPr/>
          <p:nvPr/>
        </p:nvSpPr>
        <p:spPr>
          <a:xfrm>
            <a:off x="0" y="5260350"/>
            <a:ext cx="6934200" cy="1402525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lnSpc>
                <a:spcPct val="150000"/>
              </a:lnSpc>
            </a:pPr>
            <a:r>
              <a:rPr lang="en-ID" sz="2200" b="1" dirty="0" err="1">
                <a:latin typeface="Century Gothic" panose="020B0502020202020204" pitchFamily="34" charset="0"/>
              </a:rPr>
              <a:t>Merekam</a:t>
            </a:r>
            <a:r>
              <a:rPr lang="en-ID" sz="2200" b="1" dirty="0">
                <a:latin typeface="Century Gothic" panose="020B0502020202020204" pitchFamily="34" charset="0"/>
              </a:rPr>
              <a:t> </a:t>
            </a:r>
            <a:r>
              <a:rPr lang="en-ID" sz="2200" b="1" i="1" dirty="0">
                <a:latin typeface="Century Gothic" panose="020B0502020202020204" pitchFamily="34" charset="0"/>
              </a:rPr>
              <a:t>podcast</a:t>
            </a:r>
            <a:r>
              <a:rPr lang="en-ID" sz="2200" b="1" dirty="0">
                <a:latin typeface="Century Gothic" panose="020B0502020202020204" pitchFamily="34" charset="0"/>
              </a:rPr>
              <a:t> </a:t>
            </a:r>
            <a:r>
              <a:rPr lang="en-ID" sz="2200" b="1" dirty="0" err="1">
                <a:latin typeface="Century Gothic" panose="020B0502020202020204" pitchFamily="34" charset="0"/>
              </a:rPr>
              <a:t>ataupun</a:t>
            </a:r>
            <a:r>
              <a:rPr lang="en-ID" sz="2200" b="1" dirty="0">
                <a:latin typeface="Century Gothic" panose="020B0502020202020204" pitchFamily="34" charset="0"/>
              </a:rPr>
              <a:t> video di </a:t>
            </a:r>
            <a:r>
              <a:rPr lang="en-ID" sz="2200" b="1" dirty="0" err="1">
                <a:latin typeface="Century Gothic" panose="020B0502020202020204" pitchFamily="34" charset="0"/>
              </a:rPr>
              <a:t>Youtube</a:t>
            </a:r>
            <a:r>
              <a:rPr lang="en-ID" sz="2200" b="1" dirty="0"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93BBE2BE-1D49-5F53-F2D7-BFCB60CF6960}"/>
              </a:ext>
            </a:extLst>
          </p:cNvPr>
          <p:cNvSpPr/>
          <p:nvPr/>
        </p:nvSpPr>
        <p:spPr>
          <a:xfrm>
            <a:off x="0" y="6587932"/>
            <a:ext cx="6934200" cy="1402525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fontAlgn="base">
              <a:lnSpc>
                <a:spcPct val="150000"/>
              </a:lnSpc>
            </a:pPr>
            <a:r>
              <a:rPr lang="en-ID" sz="2200" b="1" dirty="0" err="1">
                <a:latin typeface="Century Gothic" panose="020B0502020202020204" pitchFamily="34" charset="0"/>
              </a:rPr>
              <a:t>Presentasi</a:t>
            </a:r>
            <a:r>
              <a:rPr lang="en-ID" sz="2200" b="1" dirty="0">
                <a:latin typeface="Century Gothic" panose="020B0502020202020204" pitchFamily="34" charset="0"/>
              </a:rPr>
              <a:t> </a:t>
            </a:r>
            <a:r>
              <a:rPr lang="en-ID" sz="2200" b="1" dirty="0" err="1">
                <a:latin typeface="Century Gothic" panose="020B0502020202020204" pitchFamily="34" charset="0"/>
              </a:rPr>
              <a:t>hasil</a:t>
            </a:r>
            <a:r>
              <a:rPr lang="en-ID" sz="2200" b="1" dirty="0">
                <a:latin typeface="Century Gothic" panose="020B0502020202020204" pitchFamily="34" charset="0"/>
              </a:rPr>
              <a:t> </a:t>
            </a:r>
            <a:r>
              <a:rPr lang="en-ID" sz="2200" b="1" dirty="0" err="1">
                <a:latin typeface="Century Gothic" panose="020B0502020202020204" pitchFamily="34" charset="0"/>
              </a:rPr>
              <a:t>penelitian</a:t>
            </a:r>
            <a:r>
              <a:rPr lang="en-ID" sz="2200" b="1" dirty="0">
                <a:latin typeface="Century Gothic" panose="020B0502020202020204" pitchFamily="34" charset="0"/>
              </a:rPr>
              <a:t> </a:t>
            </a:r>
            <a:r>
              <a:rPr lang="en-ID" sz="2200" b="1" dirty="0" err="1">
                <a:latin typeface="Century Gothic" panose="020B0502020202020204" pitchFamily="34" charset="0"/>
              </a:rPr>
              <a:t>saat</a:t>
            </a:r>
            <a:r>
              <a:rPr lang="en-ID" sz="2200" b="1" dirty="0">
                <a:latin typeface="Century Gothic" panose="020B0502020202020204" pitchFamily="34" charset="0"/>
              </a:rPr>
              <a:t> seminar </a:t>
            </a:r>
            <a:r>
              <a:rPr lang="en-ID" sz="2200" b="1" dirty="0" err="1">
                <a:latin typeface="Century Gothic" panose="020B0502020202020204" pitchFamily="34" charset="0"/>
              </a:rPr>
              <a:t>ataupun</a:t>
            </a:r>
            <a:r>
              <a:rPr lang="en-ID" sz="2200" b="1" dirty="0">
                <a:latin typeface="Century Gothic" panose="020B0502020202020204" pitchFamily="34" charset="0"/>
              </a:rPr>
              <a:t> </a:t>
            </a:r>
            <a:r>
              <a:rPr lang="en-ID" sz="2200" b="1" dirty="0" err="1">
                <a:latin typeface="Century Gothic" panose="020B0502020202020204" pitchFamily="34" charset="0"/>
              </a:rPr>
              <a:t>sidang</a:t>
            </a:r>
            <a:r>
              <a:rPr lang="en-ID" sz="2200" b="1" dirty="0"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C972ADE6-A69A-55DA-3570-0FAA74F059F2}"/>
              </a:ext>
            </a:extLst>
          </p:cNvPr>
          <p:cNvSpPr/>
          <p:nvPr/>
        </p:nvSpPr>
        <p:spPr>
          <a:xfrm flipH="1">
            <a:off x="11353800" y="2476500"/>
            <a:ext cx="6934200" cy="1402525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200" b="1" dirty="0" err="1">
                <a:latin typeface="Century Gothic" panose="020B0502020202020204" pitchFamily="34" charset="0"/>
              </a:rPr>
              <a:t>Mempromosikan</a:t>
            </a:r>
            <a:r>
              <a:rPr lang="en-ID" sz="2200" b="1" dirty="0">
                <a:latin typeface="Century Gothic" panose="020B0502020202020204" pitchFamily="34" charset="0"/>
              </a:rPr>
              <a:t> </a:t>
            </a:r>
            <a:r>
              <a:rPr lang="en-ID" sz="2200" b="1" dirty="0" err="1">
                <a:latin typeface="Century Gothic" panose="020B0502020202020204" pitchFamily="34" charset="0"/>
              </a:rPr>
              <a:t>produk</a:t>
            </a:r>
            <a:r>
              <a:rPr lang="en-ID" sz="2200" b="1" dirty="0">
                <a:latin typeface="Century Gothic" panose="020B0502020202020204" pitchFamily="34" charset="0"/>
              </a:rPr>
              <a:t> yang </a:t>
            </a:r>
            <a:r>
              <a:rPr lang="en-ID" sz="2200" b="1" dirty="0" err="1">
                <a:latin typeface="Century Gothic" panose="020B0502020202020204" pitchFamily="34" charset="0"/>
              </a:rPr>
              <a:t>dijual</a:t>
            </a:r>
            <a:r>
              <a:rPr lang="en-ID" sz="2200" b="1" dirty="0"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59A4CD8E-5EBC-4962-427F-FC6875385B42}"/>
              </a:ext>
            </a:extLst>
          </p:cNvPr>
          <p:cNvSpPr/>
          <p:nvPr/>
        </p:nvSpPr>
        <p:spPr>
          <a:xfrm flipH="1">
            <a:off x="11326483" y="3857825"/>
            <a:ext cx="6934200" cy="1402525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200" b="1" dirty="0" err="1">
                <a:latin typeface="Century Gothic" panose="020B0502020202020204" pitchFamily="34" charset="0"/>
              </a:rPr>
              <a:t>Mempromosikan</a:t>
            </a:r>
            <a:r>
              <a:rPr lang="en-ID" sz="2200" b="1" dirty="0">
                <a:latin typeface="Century Gothic" panose="020B0502020202020204" pitchFamily="34" charset="0"/>
              </a:rPr>
              <a:t> </a:t>
            </a:r>
            <a:r>
              <a:rPr lang="en-ID" sz="2200" b="1" dirty="0" err="1">
                <a:latin typeface="Century Gothic" panose="020B0502020202020204" pitchFamily="34" charset="0"/>
              </a:rPr>
              <a:t>produk</a:t>
            </a:r>
            <a:r>
              <a:rPr lang="en-ID" sz="2200" b="1" dirty="0">
                <a:latin typeface="Century Gothic" panose="020B0502020202020204" pitchFamily="34" charset="0"/>
              </a:rPr>
              <a:t> yang </a:t>
            </a:r>
            <a:r>
              <a:rPr lang="en-ID" sz="2200" b="1" dirty="0" err="1">
                <a:latin typeface="Century Gothic" panose="020B0502020202020204" pitchFamily="34" charset="0"/>
              </a:rPr>
              <a:t>dijual</a:t>
            </a:r>
            <a:r>
              <a:rPr lang="en-ID" sz="2200" b="1" dirty="0"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0A285B72-A815-5BF6-35EF-4F871C1B10FC}"/>
              </a:ext>
            </a:extLst>
          </p:cNvPr>
          <p:cNvSpPr/>
          <p:nvPr/>
        </p:nvSpPr>
        <p:spPr>
          <a:xfrm flipH="1">
            <a:off x="11299166" y="5239150"/>
            <a:ext cx="6934200" cy="1402525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200" b="1" dirty="0" err="1">
                <a:latin typeface="Century Gothic" panose="020B0502020202020204" pitchFamily="34" charset="0"/>
              </a:rPr>
              <a:t>Bertanya</a:t>
            </a:r>
            <a:r>
              <a:rPr lang="en-ID" sz="2200" b="1" dirty="0">
                <a:latin typeface="Century Gothic" panose="020B0502020202020204" pitchFamily="34" charset="0"/>
              </a:rPr>
              <a:t>/</a:t>
            </a:r>
            <a:r>
              <a:rPr lang="en-ID" sz="2200" b="1" dirty="0" err="1">
                <a:latin typeface="Century Gothic" panose="020B0502020202020204" pitchFamily="34" charset="0"/>
              </a:rPr>
              <a:t>menjawab</a:t>
            </a:r>
            <a:r>
              <a:rPr lang="en-ID" sz="2200" b="1" dirty="0">
                <a:latin typeface="Century Gothic" panose="020B0502020202020204" pitchFamily="34" charset="0"/>
              </a:rPr>
              <a:t> </a:t>
            </a:r>
            <a:r>
              <a:rPr lang="en-ID" sz="2200" b="1" dirty="0" err="1">
                <a:latin typeface="Century Gothic" panose="020B0502020202020204" pitchFamily="34" charset="0"/>
              </a:rPr>
              <a:t>pertamyaam</a:t>
            </a:r>
            <a:r>
              <a:rPr lang="en-ID" sz="2200" b="1" dirty="0">
                <a:latin typeface="Century Gothic" panose="020B0502020202020204" pitchFamily="34" charset="0"/>
              </a:rPr>
              <a:t> </a:t>
            </a:r>
            <a:r>
              <a:rPr lang="en-ID" sz="2200" b="1" dirty="0" err="1">
                <a:latin typeface="Century Gothic" panose="020B0502020202020204" pitchFamily="34" charset="0"/>
              </a:rPr>
              <a:t>dalam</a:t>
            </a:r>
            <a:r>
              <a:rPr lang="en-ID" sz="2200" b="1" dirty="0">
                <a:latin typeface="Century Gothic" panose="020B0502020202020204" pitchFamily="34" charset="0"/>
              </a:rPr>
              <a:t> seminar </a:t>
            </a:r>
            <a:r>
              <a:rPr lang="en-ID" sz="2200" b="1" dirty="0" err="1">
                <a:latin typeface="Century Gothic" panose="020B0502020202020204" pitchFamily="34" charset="0"/>
              </a:rPr>
              <a:t>ataupun</a:t>
            </a:r>
            <a:r>
              <a:rPr lang="en-ID" sz="2200" b="1" dirty="0">
                <a:latin typeface="Century Gothic" panose="020B0502020202020204" pitchFamily="34" charset="0"/>
              </a:rPr>
              <a:t> </a:t>
            </a:r>
            <a:r>
              <a:rPr lang="en-ID" sz="2200" b="1" dirty="0" err="1">
                <a:latin typeface="Century Gothic" panose="020B0502020202020204" pitchFamily="34" charset="0"/>
              </a:rPr>
              <a:t>rapat</a:t>
            </a:r>
            <a:r>
              <a:rPr lang="en-ID" sz="2200" b="1" dirty="0"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DB862B8C-40E4-28A9-D260-6BA8726DB78B}"/>
              </a:ext>
            </a:extLst>
          </p:cNvPr>
          <p:cNvSpPr/>
          <p:nvPr/>
        </p:nvSpPr>
        <p:spPr>
          <a:xfrm flipH="1">
            <a:off x="11271849" y="6620475"/>
            <a:ext cx="6934200" cy="1402525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200" b="1" dirty="0" err="1">
                <a:latin typeface="Century Gothic" panose="020B0502020202020204" pitchFamily="34" charset="0"/>
              </a:rPr>
              <a:t>Presentasi</a:t>
            </a:r>
            <a:r>
              <a:rPr lang="en-ID" sz="2200" b="1" dirty="0">
                <a:latin typeface="Century Gothic" panose="020B0502020202020204" pitchFamily="34" charset="0"/>
              </a:rPr>
              <a:t> </a:t>
            </a:r>
            <a:r>
              <a:rPr lang="en-ID" sz="2200" b="1" dirty="0" err="1">
                <a:latin typeface="Century Gothic" panose="020B0502020202020204" pitchFamily="34" charset="0"/>
              </a:rPr>
              <a:t>materi</a:t>
            </a:r>
            <a:r>
              <a:rPr lang="en-ID" sz="2200" b="1" dirty="0">
                <a:latin typeface="Century Gothic" panose="020B0502020202020204" pitchFamily="34" charset="0"/>
              </a:rPr>
              <a:t> </a:t>
            </a:r>
            <a:r>
              <a:rPr lang="en-ID" sz="2200" b="1" dirty="0" err="1">
                <a:latin typeface="Century Gothic" panose="020B0502020202020204" pitchFamily="34" charset="0"/>
              </a:rPr>
              <a:t>kuliah</a:t>
            </a:r>
            <a:r>
              <a:rPr lang="en-ID" sz="2200" b="1" dirty="0">
                <a:latin typeface="Century Gothic" panose="020B0502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31121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1EDCA5-0817-D0A9-0E43-451865E84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301;p47">
            <a:extLst>
              <a:ext uri="{FF2B5EF4-FFF2-40B4-BE49-F238E27FC236}">
                <a16:creationId xmlns:a16="http://schemas.microsoft.com/office/drawing/2014/main" id="{E8F102AB-74FD-8C98-8C68-1C5A47806EE2}"/>
              </a:ext>
            </a:extLst>
          </p:cNvPr>
          <p:cNvSpPr/>
          <p:nvPr/>
        </p:nvSpPr>
        <p:spPr>
          <a:xfrm rot="1914">
            <a:off x="3907630" y="3620056"/>
            <a:ext cx="5235523" cy="3046887"/>
          </a:xfrm>
          <a:custGeom>
            <a:avLst/>
            <a:gdLst/>
            <a:ahLst/>
            <a:cxnLst/>
            <a:rect l="l" t="t" r="r" b="b"/>
            <a:pathLst>
              <a:path w="194286" h="209408" extrusionOk="0">
                <a:moveTo>
                  <a:pt x="71498" y="1"/>
                </a:moveTo>
                <a:cubicBezTo>
                  <a:pt x="60736" y="1"/>
                  <a:pt x="50024" y="1635"/>
                  <a:pt x="39873" y="5242"/>
                </a:cubicBezTo>
                <a:cubicBezTo>
                  <a:pt x="33076" y="7654"/>
                  <a:pt x="26312" y="11146"/>
                  <a:pt x="22079" y="17032"/>
                </a:cubicBezTo>
                <a:cubicBezTo>
                  <a:pt x="18756" y="21603"/>
                  <a:pt x="17289" y="27236"/>
                  <a:pt x="15956" y="32735"/>
                </a:cubicBezTo>
                <a:cubicBezTo>
                  <a:pt x="9749" y="58473"/>
                  <a:pt x="5381" y="84600"/>
                  <a:pt x="2885" y="110962"/>
                </a:cubicBezTo>
                <a:cubicBezTo>
                  <a:pt x="355" y="137696"/>
                  <a:pt x="0" y="165846"/>
                  <a:pt x="11588" y="189965"/>
                </a:cubicBezTo>
                <a:cubicBezTo>
                  <a:pt x="13426" y="193760"/>
                  <a:pt x="15636" y="197555"/>
                  <a:pt x="19060" y="200001"/>
                </a:cubicBezTo>
                <a:cubicBezTo>
                  <a:pt x="22112" y="202193"/>
                  <a:pt x="25890" y="203121"/>
                  <a:pt x="29550" y="203897"/>
                </a:cubicBezTo>
                <a:cubicBezTo>
                  <a:pt x="47568" y="207738"/>
                  <a:pt x="65993" y="209407"/>
                  <a:pt x="84442" y="209407"/>
                </a:cubicBezTo>
                <a:cubicBezTo>
                  <a:pt x="90862" y="209407"/>
                  <a:pt x="97286" y="209205"/>
                  <a:pt x="103696" y="208822"/>
                </a:cubicBezTo>
                <a:cubicBezTo>
                  <a:pt x="113276" y="208265"/>
                  <a:pt x="123008" y="207270"/>
                  <a:pt x="132031" y="203914"/>
                </a:cubicBezTo>
                <a:cubicBezTo>
                  <a:pt x="141055" y="200557"/>
                  <a:pt x="149455" y="194603"/>
                  <a:pt x="154076" y="186052"/>
                </a:cubicBezTo>
                <a:cubicBezTo>
                  <a:pt x="159709" y="175679"/>
                  <a:pt x="159102" y="163181"/>
                  <a:pt x="161244" y="151560"/>
                </a:cubicBezTo>
                <a:cubicBezTo>
                  <a:pt x="164887" y="131877"/>
                  <a:pt x="177251" y="113947"/>
                  <a:pt x="194286" y="103625"/>
                </a:cubicBezTo>
                <a:lnTo>
                  <a:pt x="193257" y="103052"/>
                </a:lnTo>
                <a:cubicBezTo>
                  <a:pt x="180944" y="95462"/>
                  <a:pt x="167991" y="87804"/>
                  <a:pt x="161396" y="74868"/>
                </a:cubicBezTo>
                <a:cubicBezTo>
                  <a:pt x="155931" y="64107"/>
                  <a:pt x="155510" y="51406"/>
                  <a:pt x="150753" y="40325"/>
                </a:cubicBezTo>
                <a:cubicBezTo>
                  <a:pt x="142691" y="21603"/>
                  <a:pt x="123362" y="10286"/>
                  <a:pt x="103898" y="4703"/>
                </a:cubicBezTo>
                <a:cubicBezTo>
                  <a:pt x="93404" y="1686"/>
                  <a:pt x="82425" y="1"/>
                  <a:pt x="714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/>
              <a:t>Stephen P Robbins mendefinisikan kepemimpinan sebagai “ ... the ability to influence a group toward the achievement of goals.”..  (Stephen P. Robbins, 2003:130).</a:t>
            </a:r>
            <a:endParaRPr dirty="0"/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E7098BA6-2A81-42EA-0436-C34C2A42D5F9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d-ID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CA49C858-E513-352F-C177-50C6BD3C7F4C}"/>
              </a:ext>
            </a:extLst>
          </p:cNvPr>
          <p:cNvSpPr txBox="1"/>
          <p:nvPr/>
        </p:nvSpPr>
        <p:spPr>
          <a:xfrm>
            <a:off x="762000" y="1248061"/>
            <a:ext cx="15544800" cy="5377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82"/>
              </a:lnSpc>
            </a:pPr>
            <a:r>
              <a:rPr lang="en-ID" sz="4400" b="1" dirty="0" err="1">
                <a:latin typeface="Century Gothic" panose="020B0502020202020204" pitchFamily="34" charset="0"/>
              </a:rPr>
              <a:t>Kesulitan</a:t>
            </a:r>
            <a:r>
              <a:rPr lang="en-ID" sz="4400" b="1" dirty="0">
                <a:latin typeface="Century Gothic" panose="020B0502020202020204" pitchFamily="34" charset="0"/>
              </a:rPr>
              <a:t> Dalam Selling Idea</a:t>
            </a:r>
            <a:endParaRPr lang="en-US" sz="4200" b="1" spc="-25" dirty="0">
              <a:solidFill>
                <a:srgbClr val="000000"/>
              </a:solidFill>
              <a:latin typeface="Century Gothic" panose="020B0502020202020204" pitchFamily="34" charset="0"/>
              <a:ea typeface="Century Gothic Paneuropean Bold"/>
              <a:cs typeface="Century Gothic Paneuropean Bold"/>
              <a:sym typeface="Century Gothic Paneuropean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9C8193-5E1A-D6DC-08F7-4E1472B89DB1}"/>
              </a:ext>
            </a:extLst>
          </p:cNvPr>
          <p:cNvSpPr txBox="1"/>
          <p:nvPr/>
        </p:nvSpPr>
        <p:spPr>
          <a:xfrm>
            <a:off x="990600" y="2210291"/>
            <a:ext cx="11887200" cy="6116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ID" sz="2400" dirty="0" err="1">
                <a:latin typeface="Century Gothic" panose="020B0502020202020204" pitchFamily="34" charset="0"/>
                <a:sym typeface="Lexend Deca"/>
              </a:rPr>
              <a:t>Berdasarkan</a:t>
            </a:r>
            <a:r>
              <a:rPr lang="en-ID" sz="2400" dirty="0">
                <a:latin typeface="Century Gothic" panose="020B0502020202020204" pitchFamily="34" charset="0"/>
                <a:sym typeface="Lexend Deca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  <a:sym typeface="Lexend Deca"/>
              </a:rPr>
              <a:t>hasil</a:t>
            </a:r>
            <a:r>
              <a:rPr lang="en-ID" sz="2400" dirty="0">
                <a:latin typeface="Century Gothic" panose="020B0502020202020204" pitchFamily="34" charset="0"/>
                <a:sym typeface="Lexend Deca"/>
              </a:rPr>
              <a:t> mini </a:t>
            </a:r>
            <a:r>
              <a:rPr lang="en-ID" sz="2400" dirty="0" err="1">
                <a:latin typeface="Century Gothic" panose="020B0502020202020204" pitchFamily="34" charset="0"/>
                <a:sym typeface="Lexend Deca"/>
              </a:rPr>
              <a:t>riset</a:t>
            </a:r>
            <a:r>
              <a:rPr lang="en-ID" sz="2400" dirty="0">
                <a:latin typeface="Century Gothic" panose="020B0502020202020204" pitchFamily="34" charset="0"/>
                <a:sym typeface="Lexend Deca"/>
              </a:rPr>
              <a:t> 2021 pada </a:t>
            </a:r>
            <a:r>
              <a:rPr lang="en-ID" sz="2400" dirty="0" err="1">
                <a:latin typeface="Century Gothic" panose="020B0502020202020204" pitchFamily="34" charset="0"/>
                <a:sym typeface="Lexend Deca"/>
              </a:rPr>
              <a:t>mahasiswa</a:t>
            </a:r>
            <a:r>
              <a:rPr lang="en-ID" sz="2400" dirty="0">
                <a:latin typeface="Century Gothic" panose="020B0502020202020204" pitchFamily="34" charset="0"/>
                <a:sym typeface="Lexend Deca"/>
              </a:rPr>
              <a:t> Tel-U:</a:t>
            </a:r>
          </a:p>
          <a:p>
            <a:pPr lvl="0">
              <a:lnSpc>
                <a:spcPct val="150000"/>
              </a:lnSpc>
              <a:buClr>
                <a:schemeClr val="dk1"/>
              </a:buClr>
              <a:buSzPts val="1100"/>
            </a:pPr>
            <a:endParaRPr lang="en-ID" sz="2400" dirty="0">
              <a:latin typeface="Century Gothic" panose="020B0502020202020204" pitchFamily="34" charset="0"/>
            </a:endParaRPr>
          </a:p>
          <a:p>
            <a:pPr marL="45720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ID" sz="2400" dirty="0" err="1">
                <a:latin typeface="Century Gothic" panose="020B0502020202020204" pitchFamily="34" charset="0"/>
              </a:rPr>
              <a:t>Merasa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kurang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percaya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diri</a:t>
            </a:r>
            <a:endParaRPr lang="en-ID" sz="2400" dirty="0">
              <a:latin typeface="Century Gothic" panose="020B0502020202020204" pitchFamily="34" charset="0"/>
            </a:endParaRPr>
          </a:p>
          <a:p>
            <a:pPr marL="45720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ID" sz="2400" dirty="0" err="1">
                <a:latin typeface="Century Gothic" panose="020B0502020202020204" pitchFamily="34" charset="0"/>
              </a:rPr>
              <a:t>Takut</a:t>
            </a:r>
            <a:r>
              <a:rPr lang="en-ID" sz="2400" dirty="0">
                <a:latin typeface="Century Gothic" panose="020B0502020202020204" pitchFamily="34" charset="0"/>
              </a:rPr>
              <a:t> ide </a:t>
            </a:r>
            <a:r>
              <a:rPr lang="en-ID" sz="2400" dirty="0" err="1">
                <a:latin typeface="Century Gothic" panose="020B0502020202020204" pitchFamily="34" charset="0"/>
              </a:rPr>
              <a:t>akan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ditolak</a:t>
            </a:r>
            <a:endParaRPr lang="en-ID" sz="2400" dirty="0">
              <a:latin typeface="Century Gothic" panose="020B0502020202020204" pitchFamily="34" charset="0"/>
            </a:endParaRPr>
          </a:p>
          <a:p>
            <a:pPr marL="45720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ID" sz="2400" dirty="0" err="1">
                <a:latin typeface="Century Gothic" panose="020B0502020202020204" pitchFamily="34" charset="0"/>
              </a:rPr>
              <a:t>Khawatir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akan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perbedaan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pendapat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dengan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audiens</a:t>
            </a:r>
            <a:endParaRPr lang="en-ID" sz="2400" dirty="0">
              <a:latin typeface="Century Gothic" panose="020B0502020202020204" pitchFamily="34" charset="0"/>
            </a:endParaRPr>
          </a:p>
          <a:p>
            <a:pPr marL="45720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ID" sz="2400" dirty="0" err="1">
                <a:latin typeface="Century Gothic" panose="020B0502020202020204" pitchFamily="34" charset="0"/>
              </a:rPr>
              <a:t>Bingung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dengan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cara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menyampaikan</a:t>
            </a:r>
            <a:r>
              <a:rPr lang="en-ID" sz="2400" dirty="0">
                <a:latin typeface="Century Gothic" panose="020B0502020202020204" pitchFamily="34" charset="0"/>
              </a:rPr>
              <a:t> ide yang </a:t>
            </a:r>
            <a:r>
              <a:rPr lang="en-ID" sz="2400" dirty="0" err="1">
                <a:latin typeface="Century Gothic" panose="020B0502020202020204" pitchFamily="34" charset="0"/>
              </a:rPr>
              <a:t>menarik</a:t>
            </a:r>
            <a:endParaRPr lang="en-ID" sz="2400" dirty="0">
              <a:latin typeface="Century Gothic" panose="020B0502020202020204" pitchFamily="34" charset="0"/>
            </a:endParaRPr>
          </a:p>
          <a:p>
            <a:pPr marL="45720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ID" sz="2400" dirty="0" err="1">
                <a:latin typeface="Century Gothic" panose="020B0502020202020204" pitchFamily="34" charset="0"/>
              </a:rPr>
              <a:t>Penguasaan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materi</a:t>
            </a:r>
            <a:r>
              <a:rPr lang="en-ID" sz="2400" dirty="0">
                <a:latin typeface="Century Gothic" panose="020B0502020202020204" pitchFamily="34" charset="0"/>
              </a:rPr>
              <a:t> yang </a:t>
            </a:r>
            <a:r>
              <a:rPr lang="en-ID" sz="2400" dirty="0" err="1">
                <a:latin typeface="Century Gothic" panose="020B0502020202020204" pitchFamily="34" charset="0"/>
              </a:rPr>
              <a:t>masih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kurang</a:t>
            </a:r>
            <a:endParaRPr lang="en-ID" sz="2400" dirty="0">
              <a:latin typeface="Century Gothic" panose="020B0502020202020204" pitchFamily="34" charset="0"/>
            </a:endParaRPr>
          </a:p>
          <a:p>
            <a:pPr marL="45720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ID" sz="2400" dirty="0">
                <a:latin typeface="Century Gothic" panose="020B0502020202020204" pitchFamily="34" charset="0"/>
              </a:rPr>
              <a:t>Cara </a:t>
            </a:r>
            <a:r>
              <a:rPr lang="en-ID" sz="2400" dirty="0" err="1">
                <a:latin typeface="Century Gothic" panose="020B0502020202020204" pitchFamily="34" charset="0"/>
              </a:rPr>
              <a:t>menjawab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pertanyaan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audiens</a:t>
            </a:r>
            <a:endParaRPr lang="en-ID" sz="2400" dirty="0">
              <a:latin typeface="Century Gothic" panose="020B0502020202020204" pitchFamily="34" charset="0"/>
            </a:endParaRPr>
          </a:p>
          <a:p>
            <a:pPr marL="45720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ID" sz="2400" dirty="0">
                <a:latin typeface="Century Gothic" panose="020B0502020202020204" pitchFamily="34" charset="0"/>
              </a:rPr>
              <a:t>Cara </a:t>
            </a:r>
            <a:r>
              <a:rPr lang="en-ID" sz="2400" dirty="0" err="1">
                <a:latin typeface="Century Gothic" panose="020B0502020202020204" pitchFamily="34" charset="0"/>
              </a:rPr>
              <a:t>menarik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perhatian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audiens</a:t>
            </a:r>
            <a:endParaRPr lang="en-ID" sz="2400" dirty="0">
              <a:latin typeface="Century Gothic" panose="020B0502020202020204" pitchFamily="34" charset="0"/>
            </a:endParaRPr>
          </a:p>
          <a:p>
            <a:pPr lvl="0">
              <a:lnSpc>
                <a:spcPct val="150000"/>
              </a:lnSpc>
            </a:pPr>
            <a:endParaRPr lang="en-ID" sz="2400" dirty="0">
              <a:latin typeface="Century Gothic" panose="020B0502020202020204" pitchFamily="34" charset="0"/>
            </a:endParaRPr>
          </a:p>
          <a:p>
            <a:pPr lvl="0">
              <a:lnSpc>
                <a:spcPct val="150000"/>
              </a:lnSpc>
            </a:pPr>
            <a:endParaRPr lang="en-ID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770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1D3A0-59D1-8D75-143D-6BFA29B5D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19E41C0-90D1-C2BD-3ED5-D4BF85A59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72"/>
            <a:ext cx="18288000" cy="10280129"/>
          </a:xfrm>
          <a:prstGeom prst="rect">
            <a:avLst/>
          </a:prstGeom>
        </p:spPr>
      </p:pic>
      <p:sp>
        <p:nvSpPr>
          <p:cNvPr id="9" name="Google Shape;3188;p41">
            <a:extLst>
              <a:ext uri="{FF2B5EF4-FFF2-40B4-BE49-F238E27FC236}">
                <a16:creationId xmlns:a16="http://schemas.microsoft.com/office/drawing/2014/main" id="{8E9A7C97-FA73-B52F-D2B6-9BFD79EE9BF3}"/>
              </a:ext>
            </a:extLst>
          </p:cNvPr>
          <p:cNvSpPr txBox="1">
            <a:spLocks/>
          </p:cNvSpPr>
          <p:nvPr/>
        </p:nvSpPr>
        <p:spPr>
          <a:xfrm>
            <a:off x="2781300" y="2933700"/>
            <a:ext cx="12725400" cy="360062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ID" sz="6600" b="1" dirty="0">
                <a:latin typeface="Century Gothic" panose="020B0502020202020204" pitchFamily="34" charset="0"/>
              </a:rPr>
              <a:t>MENGAPA DALAM MEMIMPIN PERLU MEMPENGARUHI ORANG LAIN?</a:t>
            </a:r>
          </a:p>
        </p:txBody>
      </p:sp>
    </p:spTree>
    <p:extLst>
      <p:ext uri="{BB962C8B-B14F-4D97-AF65-F5344CB8AC3E}">
        <p14:creationId xmlns:p14="http://schemas.microsoft.com/office/powerpoint/2010/main" val="2042855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405C9A-625E-045B-381D-3FA6CBA4A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301;p47">
            <a:extLst>
              <a:ext uri="{FF2B5EF4-FFF2-40B4-BE49-F238E27FC236}">
                <a16:creationId xmlns:a16="http://schemas.microsoft.com/office/drawing/2014/main" id="{E7E57266-C13D-A653-8290-67B8AA18FCFA}"/>
              </a:ext>
            </a:extLst>
          </p:cNvPr>
          <p:cNvSpPr/>
          <p:nvPr/>
        </p:nvSpPr>
        <p:spPr>
          <a:xfrm rot="1914">
            <a:off x="3907630" y="3620056"/>
            <a:ext cx="5235523" cy="3046887"/>
          </a:xfrm>
          <a:custGeom>
            <a:avLst/>
            <a:gdLst/>
            <a:ahLst/>
            <a:cxnLst/>
            <a:rect l="l" t="t" r="r" b="b"/>
            <a:pathLst>
              <a:path w="194286" h="209408" extrusionOk="0">
                <a:moveTo>
                  <a:pt x="71498" y="1"/>
                </a:moveTo>
                <a:cubicBezTo>
                  <a:pt x="60736" y="1"/>
                  <a:pt x="50024" y="1635"/>
                  <a:pt x="39873" y="5242"/>
                </a:cubicBezTo>
                <a:cubicBezTo>
                  <a:pt x="33076" y="7654"/>
                  <a:pt x="26312" y="11146"/>
                  <a:pt x="22079" y="17032"/>
                </a:cubicBezTo>
                <a:cubicBezTo>
                  <a:pt x="18756" y="21603"/>
                  <a:pt x="17289" y="27236"/>
                  <a:pt x="15956" y="32735"/>
                </a:cubicBezTo>
                <a:cubicBezTo>
                  <a:pt x="9749" y="58473"/>
                  <a:pt x="5381" y="84600"/>
                  <a:pt x="2885" y="110962"/>
                </a:cubicBezTo>
                <a:cubicBezTo>
                  <a:pt x="355" y="137696"/>
                  <a:pt x="0" y="165846"/>
                  <a:pt x="11588" y="189965"/>
                </a:cubicBezTo>
                <a:cubicBezTo>
                  <a:pt x="13426" y="193760"/>
                  <a:pt x="15636" y="197555"/>
                  <a:pt x="19060" y="200001"/>
                </a:cubicBezTo>
                <a:cubicBezTo>
                  <a:pt x="22112" y="202193"/>
                  <a:pt x="25890" y="203121"/>
                  <a:pt x="29550" y="203897"/>
                </a:cubicBezTo>
                <a:cubicBezTo>
                  <a:pt x="47568" y="207738"/>
                  <a:pt x="65993" y="209407"/>
                  <a:pt x="84442" y="209407"/>
                </a:cubicBezTo>
                <a:cubicBezTo>
                  <a:pt x="90862" y="209407"/>
                  <a:pt x="97286" y="209205"/>
                  <a:pt x="103696" y="208822"/>
                </a:cubicBezTo>
                <a:cubicBezTo>
                  <a:pt x="113276" y="208265"/>
                  <a:pt x="123008" y="207270"/>
                  <a:pt x="132031" y="203914"/>
                </a:cubicBezTo>
                <a:cubicBezTo>
                  <a:pt x="141055" y="200557"/>
                  <a:pt x="149455" y="194603"/>
                  <a:pt x="154076" y="186052"/>
                </a:cubicBezTo>
                <a:cubicBezTo>
                  <a:pt x="159709" y="175679"/>
                  <a:pt x="159102" y="163181"/>
                  <a:pt x="161244" y="151560"/>
                </a:cubicBezTo>
                <a:cubicBezTo>
                  <a:pt x="164887" y="131877"/>
                  <a:pt x="177251" y="113947"/>
                  <a:pt x="194286" y="103625"/>
                </a:cubicBezTo>
                <a:lnTo>
                  <a:pt x="193257" y="103052"/>
                </a:lnTo>
                <a:cubicBezTo>
                  <a:pt x="180944" y="95462"/>
                  <a:pt x="167991" y="87804"/>
                  <a:pt x="161396" y="74868"/>
                </a:cubicBezTo>
                <a:cubicBezTo>
                  <a:pt x="155931" y="64107"/>
                  <a:pt x="155510" y="51406"/>
                  <a:pt x="150753" y="40325"/>
                </a:cubicBezTo>
                <a:cubicBezTo>
                  <a:pt x="142691" y="21603"/>
                  <a:pt x="123362" y="10286"/>
                  <a:pt x="103898" y="4703"/>
                </a:cubicBezTo>
                <a:cubicBezTo>
                  <a:pt x="93404" y="1686"/>
                  <a:pt x="82425" y="1"/>
                  <a:pt x="714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/>
              <a:t>Stephen P Robbins mendefinisikan kepemimpinan sebagai “ ... the ability to influence a group toward the achievement of goals.”..  (Stephen P. Robbins, 2003:130).</a:t>
            </a:r>
            <a:endParaRPr dirty="0"/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A6942E9C-0881-674D-9E28-D8E29B058E54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d-ID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F81B7828-A2C1-8005-93AB-210B80FD9848}"/>
              </a:ext>
            </a:extLst>
          </p:cNvPr>
          <p:cNvSpPr txBox="1"/>
          <p:nvPr/>
        </p:nvSpPr>
        <p:spPr>
          <a:xfrm>
            <a:off x="736600" y="1328909"/>
            <a:ext cx="15544800" cy="5377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82"/>
              </a:lnSpc>
            </a:pPr>
            <a:r>
              <a:rPr lang="en" sz="4400" b="1" dirty="0">
                <a:latin typeface="Century Gothic" panose="020B0502020202020204" pitchFamily="34" charset="0"/>
              </a:rPr>
              <a:t>Selling Idea: HOW?</a:t>
            </a:r>
            <a:endParaRPr lang="en-US" sz="4200" b="1" spc="-25" dirty="0">
              <a:solidFill>
                <a:srgbClr val="000000"/>
              </a:solidFill>
              <a:latin typeface="Century Gothic" panose="020B0502020202020204" pitchFamily="34" charset="0"/>
              <a:ea typeface="Century Gothic Paneuropean Bold"/>
              <a:cs typeface="Century Gothic Paneuropean Bold"/>
              <a:sym typeface="Century Gothic Paneuropean Bold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09971FE-30AA-70A0-2546-124669851189}"/>
              </a:ext>
            </a:extLst>
          </p:cNvPr>
          <p:cNvSpPr/>
          <p:nvPr/>
        </p:nvSpPr>
        <p:spPr>
          <a:xfrm>
            <a:off x="2313809" y="2692098"/>
            <a:ext cx="4589519" cy="123178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K</a:t>
            </a:r>
            <a:r>
              <a:rPr lang="en-ID" b="1" dirty="0" err="1">
                <a:latin typeface="Century Gothic" panose="020B0502020202020204" pitchFamily="34" charset="0"/>
              </a:rPr>
              <a:t>epada</a:t>
            </a:r>
            <a:r>
              <a:rPr lang="en-ID" b="1" dirty="0">
                <a:latin typeface="Century Gothic" panose="020B0502020202020204" pitchFamily="34" charset="0"/>
              </a:rPr>
              <a:t> </a:t>
            </a:r>
            <a:r>
              <a:rPr lang="en-ID" b="1" dirty="0" err="1">
                <a:latin typeface="Century Gothic" panose="020B0502020202020204" pitchFamily="34" charset="0"/>
              </a:rPr>
              <a:t>siapa</a:t>
            </a:r>
            <a:r>
              <a:rPr lang="en-ID" b="1" dirty="0">
                <a:latin typeface="Century Gothic" panose="020B0502020202020204" pitchFamily="34" charset="0"/>
              </a:rPr>
              <a:t> </a:t>
            </a:r>
            <a:r>
              <a:rPr lang="en-ID" b="1" dirty="0" err="1">
                <a:latin typeface="Century Gothic" panose="020B0502020202020204" pitchFamily="34" charset="0"/>
              </a:rPr>
              <a:t>anda</a:t>
            </a:r>
            <a:r>
              <a:rPr lang="en-ID" b="1" dirty="0">
                <a:latin typeface="Century Gothic" panose="020B0502020202020204" pitchFamily="34" charset="0"/>
              </a:rPr>
              <a:t> </a:t>
            </a:r>
            <a:r>
              <a:rPr lang="en-ID" b="1" dirty="0" err="1">
                <a:latin typeface="Century Gothic" panose="020B0502020202020204" pitchFamily="34" charset="0"/>
              </a:rPr>
              <a:t>akan</a:t>
            </a:r>
            <a:r>
              <a:rPr lang="en-ID" b="1" dirty="0">
                <a:latin typeface="Century Gothic" panose="020B0502020202020204" pitchFamily="34" charset="0"/>
              </a:rPr>
              <a:t> </a:t>
            </a:r>
            <a:r>
              <a:rPr lang="en-ID" b="1" dirty="0" err="1">
                <a:latin typeface="Century Gothic" panose="020B0502020202020204" pitchFamily="34" charset="0"/>
              </a:rPr>
              <a:t>berbagi</a:t>
            </a:r>
            <a:r>
              <a:rPr lang="en-ID" b="1" dirty="0">
                <a:latin typeface="Century Gothic" panose="020B0502020202020204" pitchFamily="34" charset="0"/>
              </a:rPr>
              <a:t> ide?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8AB67A2-4C26-6F8E-801B-6BF9301259B9}"/>
              </a:ext>
            </a:extLst>
          </p:cNvPr>
          <p:cNvSpPr/>
          <p:nvPr/>
        </p:nvSpPr>
        <p:spPr>
          <a:xfrm>
            <a:off x="500579" y="2476500"/>
            <a:ext cx="1629959" cy="160644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WHO</a:t>
            </a:r>
            <a:endParaRPr lang="en-ID" sz="2400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E8EB6CF-151E-20F3-A65A-CF7853BDA479}"/>
              </a:ext>
            </a:extLst>
          </p:cNvPr>
          <p:cNvSpPr/>
          <p:nvPr/>
        </p:nvSpPr>
        <p:spPr>
          <a:xfrm>
            <a:off x="2305183" y="4539880"/>
            <a:ext cx="4589519" cy="123178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entury Gothic" panose="020B0502020202020204" pitchFamily="34" charset="0"/>
              </a:rPr>
              <a:t>Mengapa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anda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perlu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melakukannya</a:t>
            </a:r>
            <a:r>
              <a:rPr lang="en-US" b="1" dirty="0">
                <a:latin typeface="Century Gothic" panose="020B0502020202020204" pitchFamily="34" charset="0"/>
              </a:rPr>
              <a:t>?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421F7C6-7450-F09C-2B86-8570CB3AD791}"/>
              </a:ext>
            </a:extLst>
          </p:cNvPr>
          <p:cNvSpPr/>
          <p:nvPr/>
        </p:nvSpPr>
        <p:spPr>
          <a:xfrm>
            <a:off x="509205" y="4340275"/>
            <a:ext cx="1621333" cy="160644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WHY</a:t>
            </a:r>
            <a:endParaRPr lang="en-ID" sz="2400" b="1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989CBD9-4634-B989-9D9F-B8590147F230}"/>
              </a:ext>
            </a:extLst>
          </p:cNvPr>
          <p:cNvSpPr/>
          <p:nvPr/>
        </p:nvSpPr>
        <p:spPr>
          <a:xfrm>
            <a:off x="2305183" y="6267248"/>
            <a:ext cx="4589519" cy="123178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Apa yang </a:t>
            </a:r>
            <a:r>
              <a:rPr lang="en-US" b="1" dirty="0" err="1">
                <a:latin typeface="Century Gothic" panose="020B0502020202020204" pitchFamily="34" charset="0"/>
              </a:rPr>
              <a:t>akan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anda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sampaikan</a:t>
            </a:r>
            <a:r>
              <a:rPr lang="en-US" b="1" dirty="0">
                <a:latin typeface="Century Gothic" panose="020B0502020202020204" pitchFamily="34" charset="0"/>
              </a:rPr>
              <a:t>?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1CFEF7A-AF63-55FF-6D06-8333D6604EBC}"/>
              </a:ext>
            </a:extLst>
          </p:cNvPr>
          <p:cNvSpPr/>
          <p:nvPr/>
        </p:nvSpPr>
        <p:spPr>
          <a:xfrm>
            <a:off x="509205" y="6204050"/>
            <a:ext cx="1612707" cy="160644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WHAT</a:t>
            </a:r>
            <a:endParaRPr lang="en-ID" sz="2400" b="1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BC1C0FA-31C7-DFA1-B871-2E622E79DFF2}"/>
              </a:ext>
            </a:extLst>
          </p:cNvPr>
          <p:cNvSpPr/>
          <p:nvPr/>
        </p:nvSpPr>
        <p:spPr>
          <a:xfrm>
            <a:off x="10292278" y="3636169"/>
            <a:ext cx="4589519" cy="123178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atin typeface="Century Gothic" panose="020B0502020202020204" pitchFamily="34" charset="0"/>
              </a:rPr>
              <a:t>Bagaimana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cara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terbaik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untuk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menjelasakannya</a:t>
            </a:r>
            <a:endParaRPr lang="en-ID" b="1" dirty="0">
              <a:latin typeface="Century Gothic" panose="020B050202020202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2C6CE4F-D6E0-4CE5-44DB-7CE5D60BBB6E}"/>
              </a:ext>
            </a:extLst>
          </p:cNvPr>
          <p:cNvSpPr/>
          <p:nvPr/>
        </p:nvSpPr>
        <p:spPr>
          <a:xfrm>
            <a:off x="8504927" y="3466639"/>
            <a:ext cx="1607123" cy="157084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HOW</a:t>
            </a:r>
            <a:endParaRPr lang="en-ID" sz="2400" b="1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D498A9D-5557-6926-372B-50B2E693C0FC}"/>
              </a:ext>
            </a:extLst>
          </p:cNvPr>
          <p:cNvSpPr/>
          <p:nvPr/>
        </p:nvSpPr>
        <p:spPr>
          <a:xfrm>
            <a:off x="10295321" y="5464651"/>
            <a:ext cx="4589519" cy="123178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Kapan dan </a:t>
            </a:r>
            <a:r>
              <a:rPr lang="en-US" b="1" dirty="0" err="1">
                <a:latin typeface="Century Gothic" panose="020B0502020202020204" pitchFamily="34" charset="0"/>
              </a:rPr>
              <a:t>apa</a:t>
            </a:r>
            <a:r>
              <a:rPr lang="en-US" b="1" dirty="0">
                <a:latin typeface="Century Gothic" panose="020B0502020202020204" pitchFamily="34" charset="0"/>
              </a:rPr>
              <a:t> yang </a:t>
            </a:r>
            <a:r>
              <a:rPr lang="en-US" b="1" dirty="0" err="1">
                <a:latin typeface="Century Gothic" panose="020B0502020202020204" pitchFamily="34" charset="0"/>
              </a:rPr>
              <a:t>anda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ingin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audiens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lakukan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setelah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menyimak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apa</a:t>
            </a:r>
            <a:r>
              <a:rPr lang="en-US" b="1" dirty="0">
                <a:latin typeface="Century Gothic" panose="020B0502020202020204" pitchFamily="34" charset="0"/>
              </a:rPr>
              <a:t> yang </a:t>
            </a:r>
            <a:r>
              <a:rPr lang="en-US" b="1" dirty="0" err="1">
                <a:latin typeface="Century Gothic" panose="020B0502020202020204" pitchFamily="34" charset="0"/>
              </a:rPr>
              <a:t>anda</a:t>
            </a:r>
            <a:r>
              <a:rPr lang="en-US" b="1" dirty="0">
                <a:latin typeface="Century Gothic" panose="020B0502020202020204" pitchFamily="34" charset="0"/>
              </a:rPr>
              <a:t> </a:t>
            </a:r>
            <a:r>
              <a:rPr lang="en-US" b="1" dirty="0" err="1">
                <a:latin typeface="Century Gothic" panose="020B0502020202020204" pitchFamily="34" charset="0"/>
              </a:rPr>
              <a:t>sampaikan</a:t>
            </a:r>
            <a:endParaRPr lang="en-ID" b="1" dirty="0">
              <a:latin typeface="Century Gothic" panose="020B050202020202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26BA180-83EE-523B-EB18-7984167E8272}"/>
              </a:ext>
            </a:extLst>
          </p:cNvPr>
          <p:cNvSpPr/>
          <p:nvPr/>
        </p:nvSpPr>
        <p:spPr>
          <a:xfrm>
            <a:off x="8496301" y="5401453"/>
            <a:ext cx="1615749" cy="157084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WHEN</a:t>
            </a:r>
            <a:endParaRPr lang="en-ID" sz="2400" b="1" dirty="0"/>
          </a:p>
        </p:txBody>
      </p:sp>
    </p:spTree>
    <p:extLst>
      <p:ext uri="{BB962C8B-B14F-4D97-AF65-F5344CB8AC3E}">
        <p14:creationId xmlns:p14="http://schemas.microsoft.com/office/powerpoint/2010/main" val="7937583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9A391-5677-E4D4-2752-D909656B6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301;p47">
            <a:extLst>
              <a:ext uri="{FF2B5EF4-FFF2-40B4-BE49-F238E27FC236}">
                <a16:creationId xmlns:a16="http://schemas.microsoft.com/office/drawing/2014/main" id="{37817A5D-C512-573B-877F-768EC005D8F3}"/>
              </a:ext>
            </a:extLst>
          </p:cNvPr>
          <p:cNvSpPr/>
          <p:nvPr/>
        </p:nvSpPr>
        <p:spPr>
          <a:xfrm rot="1914">
            <a:off x="3907630" y="3620056"/>
            <a:ext cx="5235523" cy="3046887"/>
          </a:xfrm>
          <a:custGeom>
            <a:avLst/>
            <a:gdLst/>
            <a:ahLst/>
            <a:cxnLst/>
            <a:rect l="l" t="t" r="r" b="b"/>
            <a:pathLst>
              <a:path w="194286" h="209408" extrusionOk="0">
                <a:moveTo>
                  <a:pt x="71498" y="1"/>
                </a:moveTo>
                <a:cubicBezTo>
                  <a:pt x="60736" y="1"/>
                  <a:pt x="50024" y="1635"/>
                  <a:pt x="39873" y="5242"/>
                </a:cubicBezTo>
                <a:cubicBezTo>
                  <a:pt x="33076" y="7654"/>
                  <a:pt x="26312" y="11146"/>
                  <a:pt x="22079" y="17032"/>
                </a:cubicBezTo>
                <a:cubicBezTo>
                  <a:pt x="18756" y="21603"/>
                  <a:pt x="17289" y="27236"/>
                  <a:pt x="15956" y="32735"/>
                </a:cubicBezTo>
                <a:cubicBezTo>
                  <a:pt x="9749" y="58473"/>
                  <a:pt x="5381" y="84600"/>
                  <a:pt x="2885" y="110962"/>
                </a:cubicBezTo>
                <a:cubicBezTo>
                  <a:pt x="355" y="137696"/>
                  <a:pt x="0" y="165846"/>
                  <a:pt x="11588" y="189965"/>
                </a:cubicBezTo>
                <a:cubicBezTo>
                  <a:pt x="13426" y="193760"/>
                  <a:pt x="15636" y="197555"/>
                  <a:pt x="19060" y="200001"/>
                </a:cubicBezTo>
                <a:cubicBezTo>
                  <a:pt x="22112" y="202193"/>
                  <a:pt x="25890" y="203121"/>
                  <a:pt x="29550" y="203897"/>
                </a:cubicBezTo>
                <a:cubicBezTo>
                  <a:pt x="47568" y="207738"/>
                  <a:pt x="65993" y="209407"/>
                  <a:pt x="84442" y="209407"/>
                </a:cubicBezTo>
                <a:cubicBezTo>
                  <a:pt x="90862" y="209407"/>
                  <a:pt x="97286" y="209205"/>
                  <a:pt x="103696" y="208822"/>
                </a:cubicBezTo>
                <a:cubicBezTo>
                  <a:pt x="113276" y="208265"/>
                  <a:pt x="123008" y="207270"/>
                  <a:pt x="132031" y="203914"/>
                </a:cubicBezTo>
                <a:cubicBezTo>
                  <a:pt x="141055" y="200557"/>
                  <a:pt x="149455" y="194603"/>
                  <a:pt x="154076" y="186052"/>
                </a:cubicBezTo>
                <a:cubicBezTo>
                  <a:pt x="159709" y="175679"/>
                  <a:pt x="159102" y="163181"/>
                  <a:pt x="161244" y="151560"/>
                </a:cubicBezTo>
                <a:cubicBezTo>
                  <a:pt x="164887" y="131877"/>
                  <a:pt x="177251" y="113947"/>
                  <a:pt x="194286" y="103625"/>
                </a:cubicBezTo>
                <a:lnTo>
                  <a:pt x="193257" y="103052"/>
                </a:lnTo>
                <a:cubicBezTo>
                  <a:pt x="180944" y="95462"/>
                  <a:pt x="167991" y="87804"/>
                  <a:pt x="161396" y="74868"/>
                </a:cubicBezTo>
                <a:cubicBezTo>
                  <a:pt x="155931" y="64107"/>
                  <a:pt x="155510" y="51406"/>
                  <a:pt x="150753" y="40325"/>
                </a:cubicBezTo>
                <a:cubicBezTo>
                  <a:pt x="142691" y="21603"/>
                  <a:pt x="123362" y="10286"/>
                  <a:pt x="103898" y="4703"/>
                </a:cubicBezTo>
                <a:cubicBezTo>
                  <a:pt x="93404" y="1686"/>
                  <a:pt x="82425" y="1"/>
                  <a:pt x="714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/>
              <a:t>Stephen P Robbins mendefinisikan kepemimpinan sebagai “ ... the ability to influence a group toward the achievement of goals.”..  (Stephen P. Robbins, 2003:130).</a:t>
            </a:r>
            <a:endParaRPr dirty="0"/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4B8D71BC-4D2E-D5E7-AD4E-9977ED88D5EB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d-ID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CA9C9A1F-2012-0686-73B3-3DF3589117D4}"/>
              </a:ext>
            </a:extLst>
          </p:cNvPr>
          <p:cNvSpPr txBox="1"/>
          <p:nvPr/>
        </p:nvSpPr>
        <p:spPr>
          <a:xfrm>
            <a:off x="762000" y="1248061"/>
            <a:ext cx="15544800" cy="5377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82"/>
              </a:lnSpc>
            </a:pPr>
            <a:r>
              <a:rPr lang="en-ID" sz="4400" b="1" dirty="0"/>
              <a:t>8 Langkah </a:t>
            </a:r>
            <a:r>
              <a:rPr lang="en-ID" sz="4400" b="1" dirty="0" err="1"/>
              <a:t>untuk</a:t>
            </a:r>
            <a:r>
              <a:rPr lang="en-ID" sz="4400" b="1" dirty="0"/>
              <a:t> </a:t>
            </a:r>
            <a:r>
              <a:rPr lang="en-ID" sz="4400" b="1" dirty="0" err="1"/>
              <a:t>Menyampaikan</a:t>
            </a:r>
            <a:r>
              <a:rPr lang="en-ID" sz="4400" b="1" dirty="0"/>
              <a:t> Ide</a:t>
            </a:r>
            <a:endParaRPr lang="en-US" sz="4200" b="1" spc="-25" dirty="0">
              <a:solidFill>
                <a:srgbClr val="000000"/>
              </a:solidFill>
              <a:latin typeface="Century Gothic" panose="020B0502020202020204" pitchFamily="34" charset="0"/>
              <a:ea typeface="Century Gothic Paneuropean Bold"/>
              <a:cs typeface="Century Gothic Paneuropean Bold"/>
              <a:sym typeface="Century Gothic Paneuropean Bold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E15D35-0B80-895C-F698-819AB6AC9780}"/>
              </a:ext>
            </a:extLst>
          </p:cNvPr>
          <p:cNvSpPr/>
          <p:nvPr/>
        </p:nvSpPr>
        <p:spPr>
          <a:xfrm>
            <a:off x="762000" y="2781300"/>
            <a:ext cx="3144782" cy="18288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2000" b="1" dirty="0" err="1">
                <a:latin typeface="Century Gothic" panose="020B0502020202020204" pitchFamily="34" charset="0"/>
              </a:rPr>
              <a:t>Mengenali</a:t>
            </a:r>
            <a:r>
              <a:rPr lang="en-ID" sz="2000" b="1" dirty="0">
                <a:latin typeface="Century Gothic" panose="020B0502020202020204" pitchFamily="34" charset="0"/>
              </a:rPr>
              <a:t> </a:t>
            </a:r>
            <a:r>
              <a:rPr lang="en-ID" sz="2000" b="1" dirty="0" err="1">
                <a:latin typeface="Century Gothic" panose="020B0502020202020204" pitchFamily="34" charset="0"/>
              </a:rPr>
              <a:t>Audiens</a:t>
            </a:r>
            <a:r>
              <a:rPr lang="en-ID" sz="2000" b="1" dirty="0">
                <a:latin typeface="Century Gothic" panose="020B0502020202020204" pitchFamily="34" charset="0"/>
              </a:rPr>
              <a:t> Anda</a:t>
            </a:r>
            <a:endParaRPr lang="en-ID" sz="20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D1F4364-262A-2717-69A7-5219C7C760E3}"/>
              </a:ext>
            </a:extLst>
          </p:cNvPr>
          <p:cNvCxnSpPr/>
          <p:nvPr/>
        </p:nvCxnSpPr>
        <p:spPr>
          <a:xfrm>
            <a:off x="4114800" y="3618598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E1373E3-4F5F-2E00-BD3E-429A5B3021C1}"/>
              </a:ext>
            </a:extLst>
          </p:cNvPr>
          <p:cNvSpPr/>
          <p:nvPr/>
        </p:nvSpPr>
        <p:spPr>
          <a:xfrm>
            <a:off x="5181600" y="2787770"/>
            <a:ext cx="3144782" cy="18288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lnSpc>
                <a:spcPct val="150000"/>
              </a:lnSpc>
            </a:pPr>
            <a:r>
              <a:rPr lang="en-ID" sz="2000" b="1" dirty="0" err="1">
                <a:latin typeface="Century Gothic" panose="020B0502020202020204" pitchFamily="34" charset="0"/>
              </a:rPr>
              <a:t>Mengembangkan</a:t>
            </a:r>
            <a:r>
              <a:rPr lang="en-ID" sz="2000" b="1" dirty="0">
                <a:latin typeface="Century Gothic" panose="020B0502020202020204" pitchFamily="34" charset="0"/>
              </a:rPr>
              <a:t> </a:t>
            </a:r>
            <a:r>
              <a:rPr lang="en-ID" sz="2000" b="1" dirty="0" err="1">
                <a:latin typeface="Century Gothic" panose="020B0502020202020204" pitchFamily="34" charset="0"/>
              </a:rPr>
              <a:t>pernyataan</a:t>
            </a:r>
            <a:r>
              <a:rPr lang="en-ID" sz="2000" b="1" dirty="0">
                <a:latin typeface="Century Gothic" panose="020B0502020202020204" pitchFamily="34" charset="0"/>
              </a:rPr>
              <a:t> </a:t>
            </a:r>
            <a:r>
              <a:rPr lang="en-ID" sz="2000" b="1" dirty="0" err="1">
                <a:latin typeface="Century Gothic" panose="020B0502020202020204" pitchFamily="34" charset="0"/>
              </a:rPr>
              <a:t>posisi-tindakan-manfaat</a:t>
            </a:r>
            <a:endParaRPr lang="en-ID" sz="2000" b="1" dirty="0">
              <a:latin typeface="Century Gothic" panose="020B0502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B7C081-EBB9-C9E6-FE88-FBB71503B273}"/>
              </a:ext>
            </a:extLst>
          </p:cNvPr>
          <p:cNvCxnSpPr/>
          <p:nvPr/>
        </p:nvCxnSpPr>
        <p:spPr>
          <a:xfrm>
            <a:off x="8486236" y="369570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E548539-720E-323C-4E46-998012BF57F8}"/>
              </a:ext>
            </a:extLst>
          </p:cNvPr>
          <p:cNvSpPr/>
          <p:nvPr/>
        </p:nvSpPr>
        <p:spPr>
          <a:xfrm>
            <a:off x="9663382" y="2787770"/>
            <a:ext cx="3144782" cy="18288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lnSpc>
                <a:spcPct val="150000"/>
              </a:lnSpc>
            </a:pPr>
            <a:r>
              <a:rPr lang="en-ID" sz="2000" b="1" dirty="0" err="1">
                <a:latin typeface="Century Gothic" panose="020B0502020202020204" pitchFamily="34" charset="0"/>
              </a:rPr>
              <a:t>Menentukan</a:t>
            </a:r>
            <a:r>
              <a:rPr lang="en-ID" sz="2000" b="1" dirty="0">
                <a:latin typeface="Century Gothic" panose="020B0502020202020204" pitchFamily="34" charset="0"/>
              </a:rPr>
              <a:t> ide </a:t>
            </a:r>
            <a:r>
              <a:rPr lang="en-ID" sz="2000" b="1" dirty="0" err="1">
                <a:latin typeface="Century Gothic" panose="020B0502020202020204" pitchFamily="34" charset="0"/>
              </a:rPr>
              <a:t>utama</a:t>
            </a:r>
            <a:endParaRPr lang="en-ID" sz="2000" b="1" dirty="0">
              <a:latin typeface="Century Gothic" panose="020B0502020202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5BFB8BE-8880-084C-151C-4CF80780D0BF}"/>
              </a:ext>
            </a:extLst>
          </p:cNvPr>
          <p:cNvCxnSpPr/>
          <p:nvPr/>
        </p:nvCxnSpPr>
        <p:spPr>
          <a:xfrm>
            <a:off x="12954000" y="3679166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C8B973E-9D43-B945-1C31-F713DF742651}"/>
              </a:ext>
            </a:extLst>
          </p:cNvPr>
          <p:cNvSpPr/>
          <p:nvPr/>
        </p:nvSpPr>
        <p:spPr>
          <a:xfrm>
            <a:off x="14145164" y="2787770"/>
            <a:ext cx="3144782" cy="18288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lnSpc>
                <a:spcPct val="150000"/>
              </a:lnSpc>
            </a:pPr>
            <a:r>
              <a:rPr lang="en-ID" sz="2000" b="1" dirty="0">
                <a:latin typeface="Century Gothic" panose="020B0502020202020204" pitchFamily="34" charset="0"/>
              </a:rPr>
              <a:t>Menyusun </a:t>
            </a:r>
            <a:r>
              <a:rPr lang="en-ID" sz="2000" b="1" dirty="0" err="1">
                <a:latin typeface="Century Gothic" panose="020B0502020202020204" pitchFamily="34" charset="0"/>
              </a:rPr>
              <a:t>subpoin</a:t>
            </a:r>
            <a:endParaRPr lang="en-ID" sz="2000" b="1" dirty="0">
              <a:latin typeface="Century Gothic" panose="020B0502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2767CD1-95E7-3C42-9E8F-B854DB79A199}"/>
              </a:ext>
            </a:extLst>
          </p:cNvPr>
          <p:cNvCxnSpPr>
            <a:cxnSpLocks/>
          </p:cNvCxnSpPr>
          <p:nvPr/>
        </p:nvCxnSpPr>
        <p:spPr>
          <a:xfrm rot="5400000">
            <a:off x="15298455" y="5216104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F242C57-2AC3-DCA3-D14E-A8FC21DF1143}"/>
              </a:ext>
            </a:extLst>
          </p:cNvPr>
          <p:cNvSpPr/>
          <p:nvPr/>
        </p:nvSpPr>
        <p:spPr>
          <a:xfrm>
            <a:off x="14148039" y="5934866"/>
            <a:ext cx="3144782" cy="18288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lnSpc>
                <a:spcPct val="150000"/>
              </a:lnSpc>
            </a:pPr>
            <a:r>
              <a:rPr lang="en-ID" sz="2000" b="1" dirty="0">
                <a:latin typeface="Century Gothic" panose="020B0502020202020204" pitchFamily="34" charset="0"/>
              </a:rPr>
              <a:t>Menyusun </a:t>
            </a:r>
            <a:r>
              <a:rPr lang="en-ID" sz="2000" b="1" dirty="0" err="1">
                <a:latin typeface="Century Gothic" panose="020B0502020202020204" pitchFamily="34" charset="0"/>
              </a:rPr>
              <a:t>perkenalan</a:t>
            </a:r>
            <a:r>
              <a:rPr lang="en-ID" sz="2000" b="1" dirty="0">
                <a:latin typeface="Century Gothic" panose="020B0502020202020204" pitchFamily="34" charset="0"/>
              </a:rPr>
              <a:t> dan </a:t>
            </a:r>
            <a:r>
              <a:rPr lang="en-ID" sz="2000" b="1" dirty="0" err="1">
                <a:latin typeface="Century Gothic" panose="020B0502020202020204" pitchFamily="34" charset="0"/>
              </a:rPr>
              <a:t>penutupan</a:t>
            </a:r>
            <a:r>
              <a:rPr lang="en-ID" sz="2000" b="1" dirty="0">
                <a:latin typeface="Century Gothic" panose="020B0502020202020204" pitchFamily="34" charset="0"/>
              </a:rPr>
              <a:t> </a:t>
            </a:r>
            <a:r>
              <a:rPr lang="en-ID" sz="2000" b="1" dirty="0" err="1">
                <a:latin typeface="Century Gothic" panose="020B0502020202020204" pitchFamily="34" charset="0"/>
              </a:rPr>
              <a:t>presentasi</a:t>
            </a:r>
            <a:endParaRPr lang="en-ID" sz="2000" b="1" dirty="0">
              <a:latin typeface="Century Gothic" panose="020B050202020202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B0602B2-08D6-A5D7-0770-889B3F4423AB}"/>
              </a:ext>
            </a:extLst>
          </p:cNvPr>
          <p:cNvCxnSpPr>
            <a:cxnSpLocks/>
          </p:cNvCxnSpPr>
          <p:nvPr/>
        </p:nvCxnSpPr>
        <p:spPr>
          <a:xfrm flipH="1">
            <a:off x="12954000" y="6849266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3518BAF-C748-643D-D75E-F37757395F84}"/>
              </a:ext>
            </a:extLst>
          </p:cNvPr>
          <p:cNvSpPr/>
          <p:nvPr/>
        </p:nvSpPr>
        <p:spPr>
          <a:xfrm>
            <a:off x="9453379" y="5968653"/>
            <a:ext cx="3144782" cy="18288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lnSpc>
                <a:spcPct val="150000"/>
              </a:lnSpc>
            </a:pPr>
            <a:r>
              <a:rPr lang="en-ID" sz="2000" b="1" dirty="0" err="1">
                <a:latin typeface="Century Gothic" panose="020B0502020202020204" pitchFamily="34" charset="0"/>
              </a:rPr>
              <a:t>Merumuskan</a:t>
            </a:r>
            <a:r>
              <a:rPr lang="en-ID" sz="2000" b="1" dirty="0">
                <a:latin typeface="Century Gothic" panose="020B0502020202020204" pitchFamily="34" charset="0"/>
              </a:rPr>
              <a:t> </a:t>
            </a:r>
            <a:r>
              <a:rPr lang="en-ID" sz="2000" b="1" dirty="0" err="1">
                <a:latin typeface="Century Gothic" panose="020B0502020202020204" pitchFamily="34" charset="0"/>
              </a:rPr>
              <a:t>apa</a:t>
            </a:r>
            <a:r>
              <a:rPr lang="en-ID" sz="2000" b="1" dirty="0">
                <a:latin typeface="Century Gothic" panose="020B0502020202020204" pitchFamily="34" charset="0"/>
              </a:rPr>
              <a:t> yang </a:t>
            </a:r>
            <a:r>
              <a:rPr lang="en-ID" sz="2000" b="1" dirty="0" err="1">
                <a:latin typeface="Century Gothic" panose="020B0502020202020204" pitchFamily="34" charset="0"/>
              </a:rPr>
              <a:t>akan</a:t>
            </a:r>
            <a:r>
              <a:rPr lang="en-ID" sz="2000" b="1" dirty="0">
                <a:latin typeface="Century Gothic" panose="020B0502020202020204" pitchFamily="34" charset="0"/>
              </a:rPr>
              <a:t> </a:t>
            </a:r>
            <a:r>
              <a:rPr lang="en-ID" sz="2000" b="1" dirty="0" err="1">
                <a:latin typeface="Century Gothic" panose="020B0502020202020204" pitchFamily="34" charset="0"/>
              </a:rPr>
              <a:t>disampaikan</a:t>
            </a:r>
            <a:endParaRPr lang="en-ID" sz="2000" b="1" dirty="0">
              <a:latin typeface="Century Gothic" panose="020B050202020202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81C0496-4D34-BA4E-00FD-9423B4A64779}"/>
              </a:ext>
            </a:extLst>
          </p:cNvPr>
          <p:cNvCxnSpPr>
            <a:cxnSpLocks/>
          </p:cNvCxnSpPr>
          <p:nvPr/>
        </p:nvCxnSpPr>
        <p:spPr>
          <a:xfrm flipH="1">
            <a:off x="8486236" y="6828311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78F0C3E-6FB4-6445-8CF5-1472D7AAEC6C}"/>
              </a:ext>
            </a:extLst>
          </p:cNvPr>
          <p:cNvSpPr/>
          <p:nvPr/>
        </p:nvSpPr>
        <p:spPr>
          <a:xfrm>
            <a:off x="5276983" y="5934866"/>
            <a:ext cx="3144782" cy="1828800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 fontAlgn="base">
              <a:lnSpc>
                <a:spcPct val="150000"/>
              </a:lnSpc>
            </a:pPr>
            <a:r>
              <a:rPr lang="en-ID" sz="2000" b="1" dirty="0" err="1">
                <a:latin typeface="Century Gothic" panose="020B0502020202020204" pitchFamily="34" charset="0"/>
              </a:rPr>
              <a:t>Mengembangkan</a:t>
            </a:r>
            <a:r>
              <a:rPr lang="en-ID" sz="2000" b="1" dirty="0">
                <a:latin typeface="Century Gothic" panose="020B0502020202020204" pitchFamily="34" charset="0"/>
              </a:rPr>
              <a:t> audio visual </a:t>
            </a:r>
            <a:r>
              <a:rPr lang="en-ID" sz="2000" b="1" dirty="0" err="1">
                <a:latin typeface="Century Gothic" panose="020B0502020202020204" pitchFamily="34" charset="0"/>
              </a:rPr>
              <a:t>sesuai</a:t>
            </a:r>
            <a:r>
              <a:rPr lang="en-ID" sz="2000" b="1" dirty="0">
                <a:latin typeface="Century Gothic" panose="020B0502020202020204" pitchFamily="34" charset="0"/>
              </a:rPr>
              <a:t> </a:t>
            </a:r>
            <a:r>
              <a:rPr lang="en-ID" sz="2000" b="1" dirty="0" err="1">
                <a:latin typeface="Century Gothic" panose="020B0502020202020204" pitchFamily="34" charset="0"/>
              </a:rPr>
              <a:t>kebutuhan</a:t>
            </a:r>
            <a:endParaRPr lang="en-ID" sz="20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7403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C19FBF-56BE-1A72-FB63-CF3B55CED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301;p47">
            <a:extLst>
              <a:ext uri="{FF2B5EF4-FFF2-40B4-BE49-F238E27FC236}">
                <a16:creationId xmlns:a16="http://schemas.microsoft.com/office/drawing/2014/main" id="{D0F548BA-8963-7C0A-493C-5E8CEC5657DB}"/>
              </a:ext>
            </a:extLst>
          </p:cNvPr>
          <p:cNvSpPr/>
          <p:nvPr/>
        </p:nvSpPr>
        <p:spPr>
          <a:xfrm rot="1914">
            <a:off x="3907630" y="3620056"/>
            <a:ext cx="5235523" cy="3046887"/>
          </a:xfrm>
          <a:custGeom>
            <a:avLst/>
            <a:gdLst/>
            <a:ahLst/>
            <a:cxnLst/>
            <a:rect l="l" t="t" r="r" b="b"/>
            <a:pathLst>
              <a:path w="194286" h="209408" extrusionOk="0">
                <a:moveTo>
                  <a:pt x="71498" y="1"/>
                </a:moveTo>
                <a:cubicBezTo>
                  <a:pt x="60736" y="1"/>
                  <a:pt x="50024" y="1635"/>
                  <a:pt x="39873" y="5242"/>
                </a:cubicBezTo>
                <a:cubicBezTo>
                  <a:pt x="33076" y="7654"/>
                  <a:pt x="26312" y="11146"/>
                  <a:pt x="22079" y="17032"/>
                </a:cubicBezTo>
                <a:cubicBezTo>
                  <a:pt x="18756" y="21603"/>
                  <a:pt x="17289" y="27236"/>
                  <a:pt x="15956" y="32735"/>
                </a:cubicBezTo>
                <a:cubicBezTo>
                  <a:pt x="9749" y="58473"/>
                  <a:pt x="5381" y="84600"/>
                  <a:pt x="2885" y="110962"/>
                </a:cubicBezTo>
                <a:cubicBezTo>
                  <a:pt x="355" y="137696"/>
                  <a:pt x="0" y="165846"/>
                  <a:pt x="11588" y="189965"/>
                </a:cubicBezTo>
                <a:cubicBezTo>
                  <a:pt x="13426" y="193760"/>
                  <a:pt x="15636" y="197555"/>
                  <a:pt x="19060" y="200001"/>
                </a:cubicBezTo>
                <a:cubicBezTo>
                  <a:pt x="22112" y="202193"/>
                  <a:pt x="25890" y="203121"/>
                  <a:pt x="29550" y="203897"/>
                </a:cubicBezTo>
                <a:cubicBezTo>
                  <a:pt x="47568" y="207738"/>
                  <a:pt x="65993" y="209407"/>
                  <a:pt x="84442" y="209407"/>
                </a:cubicBezTo>
                <a:cubicBezTo>
                  <a:pt x="90862" y="209407"/>
                  <a:pt x="97286" y="209205"/>
                  <a:pt x="103696" y="208822"/>
                </a:cubicBezTo>
                <a:cubicBezTo>
                  <a:pt x="113276" y="208265"/>
                  <a:pt x="123008" y="207270"/>
                  <a:pt x="132031" y="203914"/>
                </a:cubicBezTo>
                <a:cubicBezTo>
                  <a:pt x="141055" y="200557"/>
                  <a:pt x="149455" y="194603"/>
                  <a:pt x="154076" y="186052"/>
                </a:cubicBezTo>
                <a:cubicBezTo>
                  <a:pt x="159709" y="175679"/>
                  <a:pt x="159102" y="163181"/>
                  <a:pt x="161244" y="151560"/>
                </a:cubicBezTo>
                <a:cubicBezTo>
                  <a:pt x="164887" y="131877"/>
                  <a:pt x="177251" y="113947"/>
                  <a:pt x="194286" y="103625"/>
                </a:cubicBezTo>
                <a:lnTo>
                  <a:pt x="193257" y="103052"/>
                </a:lnTo>
                <a:cubicBezTo>
                  <a:pt x="180944" y="95462"/>
                  <a:pt x="167991" y="87804"/>
                  <a:pt x="161396" y="74868"/>
                </a:cubicBezTo>
                <a:cubicBezTo>
                  <a:pt x="155931" y="64107"/>
                  <a:pt x="155510" y="51406"/>
                  <a:pt x="150753" y="40325"/>
                </a:cubicBezTo>
                <a:cubicBezTo>
                  <a:pt x="142691" y="21603"/>
                  <a:pt x="123362" y="10286"/>
                  <a:pt x="103898" y="4703"/>
                </a:cubicBezTo>
                <a:cubicBezTo>
                  <a:pt x="93404" y="1686"/>
                  <a:pt x="82425" y="1"/>
                  <a:pt x="714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/>
              <a:t>Stephen P Robbins mendefinisikan kepemimpinan sebagai “ ... the ability to influence a group toward the achievement of goals.”..  (Stephen P. Robbins, 2003:130).</a:t>
            </a:r>
            <a:endParaRPr dirty="0"/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D8BEF6CC-15D3-BD87-29B0-BF73CE2FBD89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d-ID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4E4E1FB8-E8D1-9EDA-6E98-906306B96BB4}"/>
              </a:ext>
            </a:extLst>
          </p:cNvPr>
          <p:cNvSpPr txBox="1"/>
          <p:nvPr/>
        </p:nvSpPr>
        <p:spPr>
          <a:xfrm>
            <a:off x="762000" y="1248061"/>
            <a:ext cx="15544800" cy="5377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82"/>
              </a:lnSpc>
            </a:pPr>
            <a:r>
              <a:rPr lang="en-ID" sz="4400" b="1" dirty="0"/>
              <a:t>Kiat </a:t>
            </a:r>
            <a:r>
              <a:rPr lang="en-ID" sz="4400" b="1" dirty="0" err="1"/>
              <a:t>untuk</a:t>
            </a:r>
            <a:r>
              <a:rPr lang="en-ID" sz="4400" b="1" dirty="0"/>
              <a:t> </a:t>
            </a:r>
            <a:r>
              <a:rPr lang="en-ID" sz="4400" b="1" dirty="0" err="1"/>
              <a:t>Mengurangi</a:t>
            </a:r>
            <a:r>
              <a:rPr lang="en-ID" sz="4400" b="1" dirty="0"/>
              <a:t> Demam </a:t>
            </a:r>
            <a:r>
              <a:rPr lang="en-ID" sz="4400" b="1" dirty="0" err="1"/>
              <a:t>Panggung</a:t>
            </a:r>
            <a:endParaRPr lang="en-US" sz="4200" b="1" spc="-25" dirty="0">
              <a:solidFill>
                <a:srgbClr val="000000"/>
              </a:solidFill>
              <a:latin typeface="Century Gothic" panose="020B0502020202020204" pitchFamily="34" charset="0"/>
              <a:ea typeface="Century Gothic Paneuropean Bold"/>
              <a:cs typeface="Century Gothic Paneuropean Bold"/>
              <a:sym typeface="Century Gothic Paneuropean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9F07F0-246E-20B7-95CB-7B4DD7D4A15B}"/>
              </a:ext>
            </a:extLst>
          </p:cNvPr>
          <p:cNvSpPr txBox="1"/>
          <p:nvPr/>
        </p:nvSpPr>
        <p:spPr>
          <a:xfrm>
            <a:off x="990600" y="2210291"/>
            <a:ext cx="15925800" cy="6683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ID" sz="2400" dirty="0">
                <a:latin typeface="Century Gothic" panose="020B0502020202020204" pitchFamily="34" charset="0"/>
              </a:rPr>
              <a:t>Tiba di </a:t>
            </a:r>
            <a:r>
              <a:rPr lang="en-ID" sz="2400" dirty="0" err="1">
                <a:latin typeface="Century Gothic" panose="020B0502020202020204" pitchFamily="34" charset="0"/>
              </a:rPr>
              <a:t>ruang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presentasi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lebih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awal</a:t>
            </a:r>
            <a:r>
              <a:rPr lang="en-ID" sz="2400" dirty="0">
                <a:latin typeface="Century Gothic" panose="020B0502020202020204" pitchFamily="34" charset="0"/>
              </a:rPr>
              <a:t>. </a:t>
            </a:r>
          </a:p>
          <a:p>
            <a:pPr marL="457200" lvl="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ID" sz="2400" dirty="0" err="1">
                <a:latin typeface="Century Gothic" panose="020B0502020202020204" pitchFamily="34" charset="0"/>
              </a:rPr>
              <a:t>Periksa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semua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peralatan</a:t>
            </a:r>
            <a:r>
              <a:rPr lang="en-ID" sz="2400" dirty="0">
                <a:latin typeface="Century Gothic" panose="020B0502020202020204" pitchFamily="34" charset="0"/>
              </a:rPr>
              <a:t> media Anda. </a:t>
            </a:r>
          </a:p>
          <a:p>
            <a:pPr marL="457200" lvl="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ID" sz="2400" dirty="0">
                <a:latin typeface="Century Gothic" panose="020B0502020202020204" pitchFamily="34" charset="0"/>
              </a:rPr>
              <a:t>Cari dan </a:t>
            </a:r>
            <a:r>
              <a:rPr lang="en-ID" sz="2400" dirty="0" err="1">
                <a:latin typeface="Century Gothic" panose="020B0502020202020204" pitchFamily="34" charset="0"/>
              </a:rPr>
              <a:t>periksa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tempat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kontrol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pencahayaan</a:t>
            </a:r>
            <a:r>
              <a:rPr lang="en-ID" sz="2400" dirty="0">
                <a:latin typeface="Century Gothic" panose="020B0502020202020204" pitchFamily="34" charset="0"/>
              </a:rPr>
              <a:t> dan </a:t>
            </a:r>
            <a:r>
              <a:rPr lang="en-ID" sz="2400" dirty="0" err="1">
                <a:latin typeface="Century Gothic" panose="020B0502020202020204" pitchFamily="34" charset="0"/>
              </a:rPr>
              <a:t>suhu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sebelum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presentasi</a:t>
            </a:r>
            <a:r>
              <a:rPr lang="en-ID" sz="2400" dirty="0">
                <a:latin typeface="Century Gothic" panose="020B0502020202020204" pitchFamily="34" charset="0"/>
              </a:rPr>
              <a:t>. </a:t>
            </a:r>
          </a:p>
          <a:p>
            <a:pPr marL="457200" lvl="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ID" sz="2400" dirty="0" err="1">
                <a:latin typeface="Century Gothic" panose="020B0502020202020204" pitchFamily="34" charset="0"/>
              </a:rPr>
              <a:t>Lihat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catatan</a:t>
            </a:r>
            <a:r>
              <a:rPr lang="en-ID" sz="2400" dirty="0">
                <a:latin typeface="Century Gothic" panose="020B0502020202020204" pitchFamily="34" charset="0"/>
              </a:rPr>
              <a:t> Anda.</a:t>
            </a:r>
          </a:p>
          <a:p>
            <a:pPr marL="457200" lvl="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ID" sz="2400" dirty="0" err="1">
                <a:latin typeface="Century Gothic" panose="020B0502020202020204" pitchFamily="34" charset="0"/>
              </a:rPr>
              <a:t>Sediakan</a:t>
            </a:r>
            <a:r>
              <a:rPr lang="en-ID" sz="2400" dirty="0">
                <a:latin typeface="Century Gothic" panose="020B0502020202020204" pitchFamily="34" charset="0"/>
              </a:rPr>
              <a:t> air </a:t>
            </a:r>
            <a:r>
              <a:rPr lang="en-ID" sz="2400" dirty="0" err="1">
                <a:latin typeface="Century Gothic" panose="020B0502020202020204" pitchFamily="34" charset="0"/>
              </a:rPr>
              <a:t>selama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presentasi</a:t>
            </a:r>
            <a:r>
              <a:rPr lang="en-ID" sz="2400" dirty="0">
                <a:latin typeface="Century Gothic" panose="020B0502020202020204" pitchFamily="34" charset="0"/>
              </a:rPr>
              <a:t> Anda.</a:t>
            </a:r>
          </a:p>
          <a:p>
            <a:pPr marL="457200" lvl="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ID" sz="2400" dirty="0" err="1">
                <a:latin typeface="Century Gothic" panose="020B0502020202020204" pitchFamily="34" charset="0"/>
              </a:rPr>
              <a:t>Gunakan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kamar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kecil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jika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dirasa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butuh</a:t>
            </a:r>
            <a:r>
              <a:rPr lang="en-ID" sz="2400" dirty="0">
                <a:latin typeface="Century Gothic" panose="020B0502020202020204" pitchFamily="34" charset="0"/>
              </a:rPr>
              <a:t>.</a:t>
            </a:r>
          </a:p>
          <a:p>
            <a:pPr marL="457200" lvl="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ID" sz="2400" dirty="0" err="1">
                <a:latin typeface="Century Gothic" panose="020B0502020202020204" pitchFamily="34" charset="0"/>
              </a:rPr>
              <a:t>Pastikan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untuk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memeriksa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penampilan</a:t>
            </a:r>
            <a:r>
              <a:rPr lang="en-ID" sz="2400" dirty="0">
                <a:latin typeface="Century Gothic" panose="020B0502020202020204" pitchFamily="34" charset="0"/>
              </a:rPr>
              <a:t> Anda </a:t>
            </a:r>
            <a:r>
              <a:rPr lang="en-ID" sz="2400" dirty="0" err="1">
                <a:latin typeface="Century Gothic" panose="020B0502020202020204" pitchFamily="34" charset="0"/>
              </a:rPr>
              <a:t>saat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berada</a:t>
            </a:r>
            <a:r>
              <a:rPr lang="en-ID" sz="2400" dirty="0">
                <a:latin typeface="Century Gothic" panose="020B0502020202020204" pitchFamily="34" charset="0"/>
              </a:rPr>
              <a:t> di </a:t>
            </a:r>
            <a:r>
              <a:rPr lang="en-ID" sz="2400" dirty="0" err="1">
                <a:latin typeface="Century Gothic" panose="020B0502020202020204" pitchFamily="34" charset="0"/>
              </a:rPr>
              <a:t>kamar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kecil</a:t>
            </a:r>
            <a:r>
              <a:rPr lang="en-ID" sz="2400" dirty="0">
                <a:latin typeface="Century Gothic" panose="020B0502020202020204" pitchFamily="34" charset="0"/>
              </a:rPr>
              <a:t>. </a:t>
            </a:r>
          </a:p>
          <a:p>
            <a:pPr marL="457200" lvl="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ID" sz="2400" dirty="0" err="1">
                <a:latin typeface="Century Gothic" panose="020B0502020202020204" pitchFamily="34" charset="0"/>
              </a:rPr>
              <a:t>Hindari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makan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besar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sebelum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presentasi</a:t>
            </a:r>
            <a:r>
              <a:rPr lang="en-ID" sz="2400" dirty="0">
                <a:latin typeface="Century Gothic" panose="020B0502020202020204" pitchFamily="34" charset="0"/>
              </a:rPr>
              <a:t> Anda. </a:t>
            </a:r>
          </a:p>
          <a:p>
            <a:pPr marL="457200" lvl="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ID" sz="2400" dirty="0">
                <a:latin typeface="Century Gothic" panose="020B0502020202020204" pitchFamily="34" charset="0"/>
              </a:rPr>
              <a:t>Jalan </a:t>
            </a:r>
            <a:r>
              <a:rPr lang="en-ID" sz="2400" dirty="0" err="1">
                <a:latin typeface="Century Gothic" panose="020B0502020202020204" pitchFamily="34" charset="0"/>
              </a:rPr>
              <a:t>sejenak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sebelum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presentasi</a:t>
            </a:r>
            <a:r>
              <a:rPr lang="en-ID" sz="2400" dirty="0">
                <a:latin typeface="Century Gothic" panose="020B0502020202020204" pitchFamily="34" charset="0"/>
              </a:rPr>
              <a:t> Anda. Selain </a:t>
            </a:r>
            <a:r>
              <a:rPr lang="en-ID" sz="2400" dirty="0" err="1">
                <a:latin typeface="Century Gothic" panose="020B0502020202020204" pitchFamily="34" charset="0"/>
              </a:rPr>
              <a:t>itu</a:t>
            </a:r>
            <a:r>
              <a:rPr lang="en-ID" sz="2400" dirty="0">
                <a:latin typeface="Century Gothic" panose="020B0502020202020204" pitchFamily="34" charset="0"/>
              </a:rPr>
              <a:t>, </a:t>
            </a:r>
            <a:r>
              <a:rPr lang="en-ID" sz="2400" dirty="0" err="1">
                <a:latin typeface="Century Gothic" panose="020B0502020202020204" pitchFamily="34" charset="0"/>
              </a:rPr>
              <a:t>tarik</a:t>
            </a:r>
            <a:r>
              <a:rPr lang="en-ID" sz="2400" dirty="0">
                <a:latin typeface="Century Gothic" panose="020B0502020202020204" pitchFamily="34" charset="0"/>
              </a:rPr>
              <a:t> napas </a:t>
            </a:r>
            <a:r>
              <a:rPr lang="en-ID" sz="2400" dirty="0" err="1">
                <a:latin typeface="Century Gothic" panose="020B0502020202020204" pitchFamily="34" charset="0"/>
              </a:rPr>
              <a:t>dalam-dalam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untuk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membantu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rileks</a:t>
            </a:r>
            <a:r>
              <a:rPr lang="en-ID" sz="2400" dirty="0">
                <a:latin typeface="Century Gothic" panose="020B0502020202020204" pitchFamily="34" charset="0"/>
              </a:rPr>
              <a:t>.</a:t>
            </a:r>
          </a:p>
          <a:p>
            <a:pPr marL="457200" lvl="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ID" sz="2400" dirty="0">
                <a:latin typeface="Century Gothic" panose="020B0502020202020204" pitchFamily="34" charset="0"/>
              </a:rPr>
              <a:t>Minumlah </a:t>
            </a:r>
            <a:r>
              <a:rPr lang="en-ID" sz="2400" dirty="0" err="1">
                <a:latin typeface="Century Gothic" panose="020B0502020202020204" pitchFamily="34" charset="0"/>
              </a:rPr>
              <a:t>sedikit</a:t>
            </a:r>
            <a:r>
              <a:rPr lang="en-ID" sz="2400" dirty="0">
                <a:latin typeface="Century Gothic" panose="020B0502020202020204" pitchFamily="34" charset="0"/>
              </a:rPr>
              <a:t> air </a:t>
            </a:r>
            <a:r>
              <a:rPr lang="en-ID" sz="2400" dirty="0" err="1">
                <a:latin typeface="Century Gothic" panose="020B0502020202020204" pitchFamily="34" charset="0"/>
              </a:rPr>
              <a:t>sesaat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sebelum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presentasi</a:t>
            </a:r>
            <a:r>
              <a:rPr lang="en-ID" sz="2400" dirty="0">
                <a:latin typeface="Century Gothic" panose="020B0502020202020204" pitchFamily="34" charset="0"/>
              </a:rPr>
              <a:t> Anda. </a:t>
            </a:r>
          </a:p>
          <a:p>
            <a:pPr marL="457200" lvl="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ID" sz="2400" dirty="0" err="1">
                <a:latin typeface="Century Gothic" panose="020B0502020202020204" pitchFamily="34" charset="0"/>
              </a:rPr>
              <a:t>Ciptakan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suasana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dimana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peserta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selalu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merasa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tertarik</a:t>
            </a:r>
            <a:r>
              <a:rPr lang="en-ID" sz="2400" dirty="0">
                <a:latin typeface="Century Gothic" panose="020B0502020202020204" pitchFamily="34" charset="0"/>
              </a:rPr>
              <a:t> oleh </a:t>
            </a:r>
            <a:r>
              <a:rPr lang="en-ID" sz="2400" dirty="0" err="1">
                <a:latin typeface="Century Gothic" panose="020B0502020202020204" pitchFamily="34" charset="0"/>
              </a:rPr>
              <a:t>setiap</a:t>
            </a:r>
            <a:r>
              <a:rPr lang="en-ID" sz="2400" dirty="0">
                <a:latin typeface="Century Gothic" panose="020B0502020202020204" pitchFamily="34" charset="0"/>
              </a:rPr>
              <a:t> kata yang Anda </a:t>
            </a:r>
            <a:r>
              <a:rPr lang="en-ID" sz="2400" dirty="0" err="1">
                <a:latin typeface="Century Gothic" panose="020B0502020202020204" pitchFamily="34" charset="0"/>
              </a:rPr>
              <a:t>ucapkan</a:t>
            </a:r>
            <a:r>
              <a:rPr lang="en-ID" sz="2400" dirty="0">
                <a:latin typeface="Century Gothic" panose="020B0502020202020204" pitchFamily="34" charset="0"/>
              </a:rPr>
              <a:t>.</a:t>
            </a:r>
          </a:p>
          <a:p>
            <a:pPr marL="457200" lvl="0" indent="-457200" fontAlgn="base">
              <a:lnSpc>
                <a:spcPct val="150000"/>
              </a:lnSpc>
              <a:buFont typeface="+mj-lt"/>
              <a:buAutoNum type="arabicPeriod"/>
            </a:pPr>
            <a:r>
              <a:rPr lang="en-ID" sz="2400" dirty="0">
                <a:latin typeface="Century Gothic" panose="020B0502020202020204" pitchFamily="34" charset="0"/>
              </a:rPr>
              <a:t>Sapa </a:t>
            </a:r>
            <a:r>
              <a:rPr lang="en-ID" sz="2400" dirty="0" err="1">
                <a:latin typeface="Century Gothic" panose="020B0502020202020204" pitchFamily="34" charset="0"/>
              </a:rPr>
              <a:t>peserta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saat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mereka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memasuki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ruangan</a:t>
            </a:r>
            <a:r>
              <a:rPr lang="en-ID" sz="2400" dirty="0">
                <a:latin typeface="Century Gothic" panose="020B0502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595576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4D274-38DF-E606-1F2B-8288603A0F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301;p47">
            <a:extLst>
              <a:ext uri="{FF2B5EF4-FFF2-40B4-BE49-F238E27FC236}">
                <a16:creationId xmlns:a16="http://schemas.microsoft.com/office/drawing/2014/main" id="{65B56A71-98D9-A25F-7E73-9CCD8BFC3CC9}"/>
              </a:ext>
            </a:extLst>
          </p:cNvPr>
          <p:cNvSpPr/>
          <p:nvPr/>
        </p:nvSpPr>
        <p:spPr>
          <a:xfrm rot="1914">
            <a:off x="3907630" y="3620056"/>
            <a:ext cx="5235523" cy="3046887"/>
          </a:xfrm>
          <a:custGeom>
            <a:avLst/>
            <a:gdLst/>
            <a:ahLst/>
            <a:cxnLst/>
            <a:rect l="l" t="t" r="r" b="b"/>
            <a:pathLst>
              <a:path w="194286" h="209408" extrusionOk="0">
                <a:moveTo>
                  <a:pt x="71498" y="1"/>
                </a:moveTo>
                <a:cubicBezTo>
                  <a:pt x="60736" y="1"/>
                  <a:pt x="50024" y="1635"/>
                  <a:pt x="39873" y="5242"/>
                </a:cubicBezTo>
                <a:cubicBezTo>
                  <a:pt x="33076" y="7654"/>
                  <a:pt x="26312" y="11146"/>
                  <a:pt x="22079" y="17032"/>
                </a:cubicBezTo>
                <a:cubicBezTo>
                  <a:pt x="18756" y="21603"/>
                  <a:pt x="17289" y="27236"/>
                  <a:pt x="15956" y="32735"/>
                </a:cubicBezTo>
                <a:cubicBezTo>
                  <a:pt x="9749" y="58473"/>
                  <a:pt x="5381" y="84600"/>
                  <a:pt x="2885" y="110962"/>
                </a:cubicBezTo>
                <a:cubicBezTo>
                  <a:pt x="355" y="137696"/>
                  <a:pt x="0" y="165846"/>
                  <a:pt x="11588" y="189965"/>
                </a:cubicBezTo>
                <a:cubicBezTo>
                  <a:pt x="13426" y="193760"/>
                  <a:pt x="15636" y="197555"/>
                  <a:pt x="19060" y="200001"/>
                </a:cubicBezTo>
                <a:cubicBezTo>
                  <a:pt x="22112" y="202193"/>
                  <a:pt x="25890" y="203121"/>
                  <a:pt x="29550" y="203897"/>
                </a:cubicBezTo>
                <a:cubicBezTo>
                  <a:pt x="47568" y="207738"/>
                  <a:pt x="65993" y="209407"/>
                  <a:pt x="84442" y="209407"/>
                </a:cubicBezTo>
                <a:cubicBezTo>
                  <a:pt x="90862" y="209407"/>
                  <a:pt x="97286" y="209205"/>
                  <a:pt x="103696" y="208822"/>
                </a:cubicBezTo>
                <a:cubicBezTo>
                  <a:pt x="113276" y="208265"/>
                  <a:pt x="123008" y="207270"/>
                  <a:pt x="132031" y="203914"/>
                </a:cubicBezTo>
                <a:cubicBezTo>
                  <a:pt x="141055" y="200557"/>
                  <a:pt x="149455" y="194603"/>
                  <a:pt x="154076" y="186052"/>
                </a:cubicBezTo>
                <a:cubicBezTo>
                  <a:pt x="159709" y="175679"/>
                  <a:pt x="159102" y="163181"/>
                  <a:pt x="161244" y="151560"/>
                </a:cubicBezTo>
                <a:cubicBezTo>
                  <a:pt x="164887" y="131877"/>
                  <a:pt x="177251" y="113947"/>
                  <a:pt x="194286" y="103625"/>
                </a:cubicBezTo>
                <a:lnTo>
                  <a:pt x="193257" y="103052"/>
                </a:lnTo>
                <a:cubicBezTo>
                  <a:pt x="180944" y="95462"/>
                  <a:pt x="167991" y="87804"/>
                  <a:pt x="161396" y="74868"/>
                </a:cubicBezTo>
                <a:cubicBezTo>
                  <a:pt x="155931" y="64107"/>
                  <a:pt x="155510" y="51406"/>
                  <a:pt x="150753" y="40325"/>
                </a:cubicBezTo>
                <a:cubicBezTo>
                  <a:pt x="142691" y="21603"/>
                  <a:pt x="123362" y="10286"/>
                  <a:pt x="103898" y="4703"/>
                </a:cubicBezTo>
                <a:cubicBezTo>
                  <a:pt x="93404" y="1686"/>
                  <a:pt x="82425" y="1"/>
                  <a:pt x="714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/>
              <a:t>Stephen P Robbins mendefinisikan kepemimpinan sebagai “ ... the ability to influence a group toward the achievement of goals.”..  (Stephen P. Robbins, 2003:130).</a:t>
            </a:r>
            <a:endParaRPr dirty="0"/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2D22ECEF-0A6D-4F18-9C97-A71E0F59D90B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d-ID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3FCC521A-D96B-97E9-A96F-03676501691B}"/>
              </a:ext>
            </a:extLst>
          </p:cNvPr>
          <p:cNvSpPr txBox="1"/>
          <p:nvPr/>
        </p:nvSpPr>
        <p:spPr>
          <a:xfrm>
            <a:off x="762000" y="1248061"/>
            <a:ext cx="15544800" cy="5377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82"/>
              </a:lnSpc>
            </a:pPr>
            <a:r>
              <a:rPr lang="en-ID" sz="4400" b="1" dirty="0" err="1">
                <a:latin typeface="Century Gothic" panose="020B0502020202020204" pitchFamily="34" charset="0"/>
              </a:rPr>
              <a:t>Komunikasi</a:t>
            </a:r>
            <a:r>
              <a:rPr lang="en-ID" sz="4400" b="1" dirty="0">
                <a:latin typeface="Century Gothic" panose="020B0502020202020204" pitchFamily="34" charset="0"/>
              </a:rPr>
              <a:t> Nonverbal yang </a:t>
            </a:r>
            <a:r>
              <a:rPr lang="en-ID" sz="4400" b="1" dirty="0" err="1">
                <a:latin typeface="Century Gothic" panose="020B0502020202020204" pitchFamily="34" charset="0"/>
              </a:rPr>
              <a:t>Efektif</a:t>
            </a:r>
            <a:endParaRPr lang="en-US" sz="4200" b="1" spc="-25" dirty="0">
              <a:solidFill>
                <a:srgbClr val="000000"/>
              </a:solidFill>
              <a:latin typeface="Century Gothic" panose="020B0502020202020204" pitchFamily="34" charset="0"/>
              <a:ea typeface="Century Gothic Paneuropean Bold"/>
              <a:cs typeface="Century Gothic Paneuropean Bold"/>
              <a:sym typeface="Century Gothic Paneuropean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82AC83-BE39-AA8B-2D43-93F5AF9B8952}"/>
              </a:ext>
            </a:extLst>
          </p:cNvPr>
          <p:cNvSpPr txBox="1"/>
          <p:nvPr/>
        </p:nvSpPr>
        <p:spPr>
          <a:xfrm>
            <a:off x="990600" y="2210291"/>
            <a:ext cx="15925800" cy="3900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9900" lvl="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ID" sz="2400" dirty="0" err="1">
                <a:latin typeface="Century Gothic" panose="020B0502020202020204" pitchFamily="34" charset="0"/>
              </a:rPr>
              <a:t>Pertahankan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kontak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mata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dengan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peserta</a:t>
            </a:r>
            <a:endParaRPr lang="en-ID" sz="2400" dirty="0">
              <a:latin typeface="Century Gothic" panose="020B0502020202020204" pitchFamily="34" charset="0"/>
            </a:endParaRPr>
          </a:p>
          <a:p>
            <a:pPr marL="469900" lvl="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ID" sz="2400" dirty="0" err="1">
                <a:latin typeface="Century Gothic" panose="020B0502020202020204" pitchFamily="34" charset="0"/>
              </a:rPr>
              <a:t>Pertahankan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ekspresi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wajah</a:t>
            </a:r>
            <a:r>
              <a:rPr lang="en-ID" sz="2400" dirty="0">
                <a:latin typeface="Century Gothic" panose="020B0502020202020204" pitchFamily="34" charset="0"/>
              </a:rPr>
              <a:t> yang </a:t>
            </a:r>
            <a:r>
              <a:rPr lang="en-ID" sz="2400" dirty="0" err="1">
                <a:latin typeface="Century Gothic" panose="020B0502020202020204" pitchFamily="34" charset="0"/>
              </a:rPr>
              <a:t>positif</a:t>
            </a:r>
            <a:endParaRPr lang="en-ID" sz="2400" dirty="0">
              <a:latin typeface="Century Gothic" panose="020B0502020202020204" pitchFamily="34" charset="0"/>
            </a:endParaRPr>
          </a:p>
          <a:p>
            <a:pPr marL="469900" lvl="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ID" sz="2400" dirty="0" err="1">
                <a:latin typeface="Century Gothic" panose="020B0502020202020204" pitchFamily="34" charset="0"/>
              </a:rPr>
              <a:t>Lakukan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isyarat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dengan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gerakan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tangan</a:t>
            </a:r>
            <a:r>
              <a:rPr lang="en-ID" sz="2400" dirty="0">
                <a:latin typeface="Century Gothic" panose="020B0502020202020204" pitchFamily="34" charset="0"/>
              </a:rPr>
              <a:t> Anda</a:t>
            </a:r>
          </a:p>
          <a:p>
            <a:pPr marL="469900" lvl="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ID" sz="2400" dirty="0" err="1">
                <a:latin typeface="Century Gothic" panose="020B0502020202020204" pitchFamily="34" charset="0"/>
              </a:rPr>
              <a:t>Pertahankan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postur</a:t>
            </a:r>
            <a:r>
              <a:rPr lang="en-ID" sz="2400" dirty="0">
                <a:latin typeface="Century Gothic" panose="020B0502020202020204" pitchFamily="34" charset="0"/>
              </a:rPr>
              <a:t> yang </a:t>
            </a:r>
            <a:r>
              <a:rPr lang="en-ID" sz="2400" dirty="0" err="1">
                <a:latin typeface="Century Gothic" panose="020B0502020202020204" pitchFamily="34" charset="0"/>
              </a:rPr>
              <a:t>baik</a:t>
            </a:r>
            <a:endParaRPr lang="en-ID" sz="2400" dirty="0">
              <a:latin typeface="Century Gothic" panose="020B0502020202020204" pitchFamily="34" charset="0"/>
            </a:endParaRPr>
          </a:p>
          <a:p>
            <a:pPr marL="469900" lvl="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ID" sz="2400" dirty="0" err="1">
                <a:latin typeface="Century Gothic" panose="020B0502020202020204" pitchFamily="34" charset="0"/>
              </a:rPr>
              <a:t>Bergerak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ke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sekitar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ruangan</a:t>
            </a:r>
            <a:endParaRPr lang="en-ID" sz="2400" dirty="0">
              <a:latin typeface="Century Gothic" panose="020B0502020202020204" pitchFamily="34" charset="0"/>
            </a:endParaRPr>
          </a:p>
          <a:p>
            <a:pPr marL="469900" lvl="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ID" sz="2400" dirty="0" err="1">
                <a:latin typeface="Century Gothic" panose="020B0502020202020204" pitchFamily="34" charset="0"/>
              </a:rPr>
              <a:t>Ikuti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catatan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anda</a:t>
            </a:r>
            <a:endParaRPr lang="en-ID" sz="2400" dirty="0">
              <a:latin typeface="Century Gothic" panose="020B0502020202020204" pitchFamily="34" charset="0"/>
            </a:endParaRPr>
          </a:p>
          <a:p>
            <a:pPr marL="469900" lvl="0" indent="-342900" fontAlgn="base">
              <a:lnSpc>
                <a:spcPct val="150000"/>
              </a:lnSpc>
              <a:buFont typeface="+mj-lt"/>
              <a:buAutoNum type="arabicPeriod"/>
            </a:pPr>
            <a:r>
              <a:rPr lang="en-ID" sz="2400" dirty="0" err="1">
                <a:latin typeface="Century Gothic" panose="020B0502020202020204" pitchFamily="34" charset="0"/>
              </a:rPr>
              <a:t>Ikuti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acuan</a:t>
            </a:r>
            <a:r>
              <a:rPr lang="en-ID" sz="2400" dirty="0">
                <a:latin typeface="Century Gothic" panose="020B0502020202020204" pitchFamily="34" charset="0"/>
              </a:rPr>
              <a:t> yang </a:t>
            </a:r>
            <a:r>
              <a:rPr lang="en-ID" sz="2400" dirty="0" err="1">
                <a:latin typeface="Century Gothic" panose="020B0502020202020204" pitchFamily="34" charset="0"/>
              </a:rPr>
              <a:t>telah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diberikan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sebelumnya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kepada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peserta</a:t>
            </a:r>
            <a:endParaRPr lang="en-ID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0068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42B330-9677-3BE0-830B-2C6BCEDD8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64139164-559B-7ED2-A509-B93E828DE325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1DB3C171-D733-DAD6-9BD4-CB52BC94DB32}"/>
              </a:ext>
            </a:extLst>
          </p:cNvPr>
          <p:cNvSpPr/>
          <p:nvPr/>
        </p:nvSpPr>
        <p:spPr>
          <a:xfrm>
            <a:off x="7150707" y="1011758"/>
            <a:ext cx="1331781" cy="589517"/>
          </a:xfrm>
          <a:custGeom>
            <a:avLst/>
            <a:gdLst/>
            <a:ahLst/>
            <a:cxnLst/>
            <a:rect l="l" t="t" r="r" b="b"/>
            <a:pathLst>
              <a:path w="1331781" h="589517">
                <a:moveTo>
                  <a:pt x="0" y="0"/>
                </a:moveTo>
                <a:lnTo>
                  <a:pt x="1331781" y="0"/>
                </a:lnTo>
                <a:lnTo>
                  <a:pt x="1331781" y="589516"/>
                </a:lnTo>
                <a:lnTo>
                  <a:pt x="0" y="5895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40475D91-8055-8D13-2FA6-47DA666AED10}"/>
              </a:ext>
            </a:extLst>
          </p:cNvPr>
          <p:cNvSpPr/>
          <p:nvPr/>
        </p:nvSpPr>
        <p:spPr>
          <a:xfrm>
            <a:off x="8482488" y="886641"/>
            <a:ext cx="1323022" cy="809781"/>
          </a:xfrm>
          <a:custGeom>
            <a:avLst/>
            <a:gdLst/>
            <a:ahLst/>
            <a:cxnLst/>
            <a:rect l="l" t="t" r="r" b="b"/>
            <a:pathLst>
              <a:path w="1323022" h="809781">
                <a:moveTo>
                  <a:pt x="0" y="0"/>
                </a:moveTo>
                <a:lnTo>
                  <a:pt x="1323022" y="0"/>
                </a:lnTo>
                <a:lnTo>
                  <a:pt x="1323022" y="809781"/>
                </a:lnTo>
                <a:lnTo>
                  <a:pt x="0" y="8097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E14195A4-6375-0C02-33D3-935D174B0021}"/>
              </a:ext>
            </a:extLst>
          </p:cNvPr>
          <p:cNvSpPr/>
          <p:nvPr/>
        </p:nvSpPr>
        <p:spPr>
          <a:xfrm>
            <a:off x="9805510" y="956318"/>
            <a:ext cx="1067970" cy="587384"/>
          </a:xfrm>
          <a:custGeom>
            <a:avLst/>
            <a:gdLst/>
            <a:ahLst/>
            <a:cxnLst/>
            <a:rect l="l" t="t" r="r" b="b"/>
            <a:pathLst>
              <a:path w="1067970" h="587384">
                <a:moveTo>
                  <a:pt x="0" y="0"/>
                </a:moveTo>
                <a:lnTo>
                  <a:pt x="1067970" y="0"/>
                </a:lnTo>
                <a:lnTo>
                  <a:pt x="1067970" y="587383"/>
                </a:lnTo>
                <a:lnTo>
                  <a:pt x="0" y="58738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id-ID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6A648E09-887D-BAE6-2627-8000B453939B}"/>
              </a:ext>
            </a:extLst>
          </p:cNvPr>
          <p:cNvSpPr txBox="1"/>
          <p:nvPr/>
        </p:nvSpPr>
        <p:spPr>
          <a:xfrm>
            <a:off x="91424" y="4309938"/>
            <a:ext cx="18105150" cy="833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6000" b="1" spc="-28" dirty="0">
                <a:solidFill>
                  <a:srgbClr val="000000"/>
                </a:solidFill>
                <a:latin typeface="Century Gothic" panose="020B0502020202020204" pitchFamily="34" charset="0"/>
                <a:ea typeface="Evolventa Bold"/>
                <a:cs typeface="Evolventa Bold"/>
                <a:sym typeface="Evolventa Bold"/>
              </a:rPr>
              <a:t>TERIMA KASIH</a:t>
            </a:r>
            <a:endParaRPr lang="en-US" sz="4000" b="1" spc="-28" dirty="0">
              <a:solidFill>
                <a:srgbClr val="000000"/>
              </a:solidFill>
              <a:latin typeface="Century Gothic" panose="020B0502020202020204" pitchFamily="34" charset="0"/>
              <a:ea typeface="Evolventa Bold"/>
              <a:cs typeface="Evolventa Bold"/>
              <a:sym typeface="Evolventa Bold"/>
            </a:endParaRPr>
          </a:p>
        </p:txBody>
      </p:sp>
    </p:spTree>
    <p:extLst>
      <p:ext uri="{BB962C8B-B14F-4D97-AF65-F5344CB8AC3E}">
        <p14:creationId xmlns:p14="http://schemas.microsoft.com/office/powerpoint/2010/main" val="3393522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F37847-E071-F72A-B120-EF56F0F9B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301;p47">
            <a:extLst>
              <a:ext uri="{FF2B5EF4-FFF2-40B4-BE49-F238E27FC236}">
                <a16:creationId xmlns:a16="http://schemas.microsoft.com/office/drawing/2014/main" id="{48833D59-6239-3060-2BCE-0EAAA2990398}"/>
              </a:ext>
            </a:extLst>
          </p:cNvPr>
          <p:cNvSpPr/>
          <p:nvPr/>
        </p:nvSpPr>
        <p:spPr>
          <a:xfrm rot="1914">
            <a:off x="3907630" y="3620056"/>
            <a:ext cx="5235523" cy="3046887"/>
          </a:xfrm>
          <a:custGeom>
            <a:avLst/>
            <a:gdLst/>
            <a:ahLst/>
            <a:cxnLst/>
            <a:rect l="l" t="t" r="r" b="b"/>
            <a:pathLst>
              <a:path w="194286" h="209408" extrusionOk="0">
                <a:moveTo>
                  <a:pt x="71498" y="1"/>
                </a:moveTo>
                <a:cubicBezTo>
                  <a:pt x="60736" y="1"/>
                  <a:pt x="50024" y="1635"/>
                  <a:pt x="39873" y="5242"/>
                </a:cubicBezTo>
                <a:cubicBezTo>
                  <a:pt x="33076" y="7654"/>
                  <a:pt x="26312" y="11146"/>
                  <a:pt x="22079" y="17032"/>
                </a:cubicBezTo>
                <a:cubicBezTo>
                  <a:pt x="18756" y="21603"/>
                  <a:pt x="17289" y="27236"/>
                  <a:pt x="15956" y="32735"/>
                </a:cubicBezTo>
                <a:cubicBezTo>
                  <a:pt x="9749" y="58473"/>
                  <a:pt x="5381" y="84600"/>
                  <a:pt x="2885" y="110962"/>
                </a:cubicBezTo>
                <a:cubicBezTo>
                  <a:pt x="355" y="137696"/>
                  <a:pt x="0" y="165846"/>
                  <a:pt x="11588" y="189965"/>
                </a:cubicBezTo>
                <a:cubicBezTo>
                  <a:pt x="13426" y="193760"/>
                  <a:pt x="15636" y="197555"/>
                  <a:pt x="19060" y="200001"/>
                </a:cubicBezTo>
                <a:cubicBezTo>
                  <a:pt x="22112" y="202193"/>
                  <a:pt x="25890" y="203121"/>
                  <a:pt x="29550" y="203897"/>
                </a:cubicBezTo>
                <a:cubicBezTo>
                  <a:pt x="47568" y="207738"/>
                  <a:pt x="65993" y="209407"/>
                  <a:pt x="84442" y="209407"/>
                </a:cubicBezTo>
                <a:cubicBezTo>
                  <a:pt x="90862" y="209407"/>
                  <a:pt x="97286" y="209205"/>
                  <a:pt x="103696" y="208822"/>
                </a:cubicBezTo>
                <a:cubicBezTo>
                  <a:pt x="113276" y="208265"/>
                  <a:pt x="123008" y="207270"/>
                  <a:pt x="132031" y="203914"/>
                </a:cubicBezTo>
                <a:cubicBezTo>
                  <a:pt x="141055" y="200557"/>
                  <a:pt x="149455" y="194603"/>
                  <a:pt x="154076" y="186052"/>
                </a:cubicBezTo>
                <a:cubicBezTo>
                  <a:pt x="159709" y="175679"/>
                  <a:pt x="159102" y="163181"/>
                  <a:pt x="161244" y="151560"/>
                </a:cubicBezTo>
                <a:cubicBezTo>
                  <a:pt x="164887" y="131877"/>
                  <a:pt x="177251" y="113947"/>
                  <a:pt x="194286" y="103625"/>
                </a:cubicBezTo>
                <a:lnTo>
                  <a:pt x="193257" y="103052"/>
                </a:lnTo>
                <a:cubicBezTo>
                  <a:pt x="180944" y="95462"/>
                  <a:pt x="167991" y="87804"/>
                  <a:pt x="161396" y="74868"/>
                </a:cubicBezTo>
                <a:cubicBezTo>
                  <a:pt x="155931" y="64107"/>
                  <a:pt x="155510" y="51406"/>
                  <a:pt x="150753" y="40325"/>
                </a:cubicBezTo>
                <a:cubicBezTo>
                  <a:pt x="142691" y="21603"/>
                  <a:pt x="123362" y="10286"/>
                  <a:pt x="103898" y="4703"/>
                </a:cubicBezTo>
                <a:cubicBezTo>
                  <a:pt x="93404" y="1686"/>
                  <a:pt x="82425" y="1"/>
                  <a:pt x="714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/>
              <a:t>Stephen P Robbins mendefinisikan kepemimpinan sebagai “ ... the ability to influence a group toward the achievement of goals.”..  (Stephen P. Robbins, 2003:130).</a:t>
            </a:r>
            <a:endParaRPr dirty="0"/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C6B5992B-C4F9-1513-2EB5-F98B4151C474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d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4B6320-62D7-A382-A2D1-6B438A38229B}"/>
              </a:ext>
            </a:extLst>
          </p:cNvPr>
          <p:cNvSpPr txBox="1"/>
          <p:nvPr/>
        </p:nvSpPr>
        <p:spPr>
          <a:xfrm>
            <a:off x="762000" y="2626349"/>
            <a:ext cx="1485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D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433844E-9D75-2ADF-8B90-6314B5CB8796}"/>
              </a:ext>
            </a:extLst>
          </p:cNvPr>
          <p:cNvSpPr/>
          <p:nvPr/>
        </p:nvSpPr>
        <p:spPr>
          <a:xfrm>
            <a:off x="3124200" y="3297479"/>
            <a:ext cx="12496800" cy="464910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400" b="1" dirty="0">
                <a:latin typeface="Century Gothic" panose="020B0502020202020204" pitchFamily="34" charset="0"/>
              </a:rPr>
              <a:t>“... the ability to influence a group toward the achievement of goals.”..  </a:t>
            </a:r>
          </a:p>
          <a:p>
            <a:pPr algn="ctr"/>
            <a:r>
              <a:rPr lang="en-ID" sz="2400" b="1" dirty="0">
                <a:latin typeface="Century Gothic" panose="020B0502020202020204" pitchFamily="34" charset="0"/>
              </a:rPr>
              <a:t>(Stephen P. Robbins, 2003:130).</a:t>
            </a:r>
          </a:p>
          <a:p>
            <a:pPr algn="ctr"/>
            <a:endParaRPr lang="en-ID" sz="24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931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94DDE9-4A8B-23E1-EEE4-F45D8ECA3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301;p47">
            <a:extLst>
              <a:ext uri="{FF2B5EF4-FFF2-40B4-BE49-F238E27FC236}">
                <a16:creationId xmlns:a16="http://schemas.microsoft.com/office/drawing/2014/main" id="{FA961BC6-ADAC-FA82-CC07-3FBB934D39FE}"/>
              </a:ext>
            </a:extLst>
          </p:cNvPr>
          <p:cNvSpPr/>
          <p:nvPr/>
        </p:nvSpPr>
        <p:spPr>
          <a:xfrm rot="1914">
            <a:off x="3907630" y="3620056"/>
            <a:ext cx="5235523" cy="3046887"/>
          </a:xfrm>
          <a:custGeom>
            <a:avLst/>
            <a:gdLst/>
            <a:ahLst/>
            <a:cxnLst/>
            <a:rect l="l" t="t" r="r" b="b"/>
            <a:pathLst>
              <a:path w="194286" h="209408" extrusionOk="0">
                <a:moveTo>
                  <a:pt x="71498" y="1"/>
                </a:moveTo>
                <a:cubicBezTo>
                  <a:pt x="60736" y="1"/>
                  <a:pt x="50024" y="1635"/>
                  <a:pt x="39873" y="5242"/>
                </a:cubicBezTo>
                <a:cubicBezTo>
                  <a:pt x="33076" y="7654"/>
                  <a:pt x="26312" y="11146"/>
                  <a:pt x="22079" y="17032"/>
                </a:cubicBezTo>
                <a:cubicBezTo>
                  <a:pt x="18756" y="21603"/>
                  <a:pt x="17289" y="27236"/>
                  <a:pt x="15956" y="32735"/>
                </a:cubicBezTo>
                <a:cubicBezTo>
                  <a:pt x="9749" y="58473"/>
                  <a:pt x="5381" y="84600"/>
                  <a:pt x="2885" y="110962"/>
                </a:cubicBezTo>
                <a:cubicBezTo>
                  <a:pt x="355" y="137696"/>
                  <a:pt x="0" y="165846"/>
                  <a:pt x="11588" y="189965"/>
                </a:cubicBezTo>
                <a:cubicBezTo>
                  <a:pt x="13426" y="193760"/>
                  <a:pt x="15636" y="197555"/>
                  <a:pt x="19060" y="200001"/>
                </a:cubicBezTo>
                <a:cubicBezTo>
                  <a:pt x="22112" y="202193"/>
                  <a:pt x="25890" y="203121"/>
                  <a:pt x="29550" y="203897"/>
                </a:cubicBezTo>
                <a:cubicBezTo>
                  <a:pt x="47568" y="207738"/>
                  <a:pt x="65993" y="209407"/>
                  <a:pt x="84442" y="209407"/>
                </a:cubicBezTo>
                <a:cubicBezTo>
                  <a:pt x="90862" y="209407"/>
                  <a:pt x="97286" y="209205"/>
                  <a:pt x="103696" y="208822"/>
                </a:cubicBezTo>
                <a:cubicBezTo>
                  <a:pt x="113276" y="208265"/>
                  <a:pt x="123008" y="207270"/>
                  <a:pt x="132031" y="203914"/>
                </a:cubicBezTo>
                <a:cubicBezTo>
                  <a:pt x="141055" y="200557"/>
                  <a:pt x="149455" y="194603"/>
                  <a:pt x="154076" y="186052"/>
                </a:cubicBezTo>
                <a:cubicBezTo>
                  <a:pt x="159709" y="175679"/>
                  <a:pt x="159102" y="163181"/>
                  <a:pt x="161244" y="151560"/>
                </a:cubicBezTo>
                <a:cubicBezTo>
                  <a:pt x="164887" y="131877"/>
                  <a:pt x="177251" y="113947"/>
                  <a:pt x="194286" y="103625"/>
                </a:cubicBezTo>
                <a:lnTo>
                  <a:pt x="193257" y="103052"/>
                </a:lnTo>
                <a:cubicBezTo>
                  <a:pt x="180944" y="95462"/>
                  <a:pt x="167991" y="87804"/>
                  <a:pt x="161396" y="74868"/>
                </a:cubicBezTo>
                <a:cubicBezTo>
                  <a:pt x="155931" y="64107"/>
                  <a:pt x="155510" y="51406"/>
                  <a:pt x="150753" y="40325"/>
                </a:cubicBezTo>
                <a:cubicBezTo>
                  <a:pt x="142691" y="21603"/>
                  <a:pt x="123362" y="10286"/>
                  <a:pt x="103898" y="4703"/>
                </a:cubicBezTo>
                <a:cubicBezTo>
                  <a:pt x="93404" y="1686"/>
                  <a:pt x="82425" y="1"/>
                  <a:pt x="714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/>
              <a:t>Stephen P Robbins mendefinisikan kepemimpinan sebagai “ ... the ability to influence a group toward the achievement of goals.”..  (Stephen P. Robbins, 2003:130).</a:t>
            </a:r>
            <a:endParaRPr dirty="0"/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60048DC7-AD8E-F4DF-9711-0D0698E006E8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d-ID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1667477-3D2B-BB19-C4C3-3419222E1294}"/>
              </a:ext>
            </a:extLst>
          </p:cNvPr>
          <p:cNvSpPr txBox="1"/>
          <p:nvPr/>
        </p:nvSpPr>
        <p:spPr>
          <a:xfrm>
            <a:off x="762000" y="1248061"/>
            <a:ext cx="10896600" cy="5257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082"/>
              </a:lnSpc>
            </a:pPr>
            <a:r>
              <a:rPr lang="en-US" sz="4200" b="1" spc="-25" dirty="0">
                <a:solidFill>
                  <a:srgbClr val="000000"/>
                </a:solidFill>
                <a:latin typeface="Century Gothic" panose="020B0502020202020204" pitchFamily="34" charset="0"/>
                <a:ea typeface="Century Gothic Paneuropean Bold"/>
                <a:cs typeface="Century Gothic Paneuropean Bold"/>
                <a:sym typeface="Century Gothic Paneuropean Bold"/>
              </a:rPr>
              <a:t>DEFINISI KEPEMIMPINAN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8D24B0-10E9-D048-F505-AE9C07C2E506}"/>
              </a:ext>
            </a:extLst>
          </p:cNvPr>
          <p:cNvSpPr txBox="1"/>
          <p:nvPr/>
        </p:nvSpPr>
        <p:spPr>
          <a:xfrm>
            <a:off x="762000" y="2626349"/>
            <a:ext cx="8001000" cy="5008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ID" sz="2400" dirty="0" err="1">
                <a:latin typeface="Century Gothic" panose="020B0502020202020204" pitchFamily="34" charset="0"/>
              </a:rPr>
              <a:t>Kepemimpinan</a:t>
            </a:r>
            <a:r>
              <a:rPr lang="en-ID" sz="2400" dirty="0">
                <a:latin typeface="Century Gothic" panose="020B0502020202020204" pitchFamily="34" charset="0"/>
              </a:rPr>
              <a:t> juga </a:t>
            </a:r>
            <a:r>
              <a:rPr lang="en-ID" sz="2400" dirty="0" err="1">
                <a:latin typeface="Century Gothic" panose="020B0502020202020204" pitchFamily="34" charset="0"/>
              </a:rPr>
              <a:t>dimaknai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sebagai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b="1" dirty="0">
                <a:latin typeface="Century Gothic" panose="020B0502020202020204" pitchFamily="34" charset="0"/>
              </a:rPr>
              <a:t>proses </a:t>
            </a:r>
            <a:r>
              <a:rPr lang="en-ID" sz="2400" b="1" dirty="0" err="1">
                <a:latin typeface="Century Gothic" panose="020B0502020202020204" pitchFamily="34" charset="0"/>
              </a:rPr>
              <a:t>mempengaruhi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tidak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hanya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dari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pemimpin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kepada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pengikut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atau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satu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arah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melainkan</a:t>
            </a:r>
            <a:r>
              <a:rPr lang="en-ID" sz="2400" dirty="0">
                <a:latin typeface="Century Gothic" panose="020B0502020202020204" pitchFamily="34" charset="0"/>
              </a:rPr>
              <a:t> timbal </a:t>
            </a:r>
            <a:r>
              <a:rPr lang="en-ID" sz="2400" dirty="0" err="1">
                <a:latin typeface="Century Gothic" panose="020B0502020202020204" pitchFamily="34" charset="0"/>
              </a:rPr>
              <a:t>balik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atau</a:t>
            </a:r>
            <a:r>
              <a:rPr lang="en-ID" sz="2400" dirty="0">
                <a:latin typeface="Century Gothic" panose="020B0502020202020204" pitchFamily="34" charset="0"/>
              </a:rPr>
              <a:t> dua </a:t>
            </a:r>
            <a:r>
              <a:rPr lang="en-ID" sz="2400" dirty="0" err="1">
                <a:latin typeface="Century Gothic" panose="020B0502020202020204" pitchFamily="34" charset="0"/>
              </a:rPr>
              <a:t>arah</a:t>
            </a:r>
            <a:r>
              <a:rPr lang="en-ID" sz="2400" dirty="0">
                <a:latin typeface="Century Gothic" panose="020B0502020202020204" pitchFamily="34" charset="0"/>
              </a:rPr>
              <a:t>. </a:t>
            </a:r>
            <a:r>
              <a:rPr lang="en-ID" sz="2400" dirty="0" err="1">
                <a:latin typeface="Century Gothic" panose="020B0502020202020204" pitchFamily="34" charset="0"/>
              </a:rPr>
              <a:t>Pengaruh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adalah</a:t>
            </a:r>
            <a:r>
              <a:rPr lang="en-ID" sz="2400" dirty="0">
                <a:latin typeface="Century Gothic" panose="020B0502020202020204" pitchFamily="34" charset="0"/>
              </a:rPr>
              <a:t> proses </a:t>
            </a:r>
            <a:r>
              <a:rPr lang="en-ID" sz="2400" dirty="0" err="1">
                <a:latin typeface="Century Gothic" panose="020B0502020202020204" pitchFamily="34" charset="0"/>
              </a:rPr>
              <a:t>pemimpin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mengkomunikasikan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gagasan</a:t>
            </a:r>
            <a:r>
              <a:rPr lang="en-ID" sz="2400" dirty="0">
                <a:latin typeface="Century Gothic" panose="020B0502020202020204" pitchFamily="34" charset="0"/>
              </a:rPr>
              <a:t>, </a:t>
            </a:r>
            <a:r>
              <a:rPr lang="en-ID" sz="2400" dirty="0" err="1">
                <a:latin typeface="Century Gothic" panose="020B0502020202020204" pitchFamily="34" charset="0"/>
              </a:rPr>
              <a:t>memperoleh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penerimaan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atas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gagasan</a:t>
            </a:r>
            <a:r>
              <a:rPr lang="en-ID" sz="2400" dirty="0">
                <a:latin typeface="Century Gothic" panose="020B0502020202020204" pitchFamily="34" charset="0"/>
              </a:rPr>
              <a:t>, dan </a:t>
            </a:r>
            <a:r>
              <a:rPr lang="en-ID" sz="2400" dirty="0" err="1">
                <a:latin typeface="Century Gothic" panose="020B0502020202020204" pitchFamily="34" charset="0"/>
              </a:rPr>
              <a:t>memotivasi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pengikut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untuk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mendukung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serta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melaksanakan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gagasan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tersebut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lewat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perubahan</a:t>
            </a:r>
            <a:r>
              <a:rPr lang="en-ID" sz="2400" dirty="0">
                <a:latin typeface="Century Gothic" panose="020B0502020202020204" pitchFamily="34" charset="0"/>
              </a:rPr>
              <a:t>. </a:t>
            </a: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ID" sz="2400" dirty="0">
                <a:latin typeface="Century Gothic" panose="020B0502020202020204" pitchFamily="34" charset="0"/>
              </a:rPr>
              <a:t>(Robert N. Lussier and Christopher F. Achua, 2010:6.) </a:t>
            </a:r>
          </a:p>
        </p:txBody>
      </p:sp>
    </p:spTree>
    <p:extLst>
      <p:ext uri="{BB962C8B-B14F-4D97-AF65-F5344CB8AC3E}">
        <p14:creationId xmlns:p14="http://schemas.microsoft.com/office/powerpoint/2010/main" val="1995257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2023A0-315E-2879-698C-C8E865D57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301;p47">
            <a:extLst>
              <a:ext uri="{FF2B5EF4-FFF2-40B4-BE49-F238E27FC236}">
                <a16:creationId xmlns:a16="http://schemas.microsoft.com/office/drawing/2014/main" id="{4AAA248B-D7FD-C4F2-1B61-2DB689638D2F}"/>
              </a:ext>
            </a:extLst>
          </p:cNvPr>
          <p:cNvSpPr/>
          <p:nvPr/>
        </p:nvSpPr>
        <p:spPr>
          <a:xfrm rot="1914">
            <a:off x="3907630" y="3620056"/>
            <a:ext cx="5235523" cy="3046887"/>
          </a:xfrm>
          <a:custGeom>
            <a:avLst/>
            <a:gdLst/>
            <a:ahLst/>
            <a:cxnLst/>
            <a:rect l="l" t="t" r="r" b="b"/>
            <a:pathLst>
              <a:path w="194286" h="209408" extrusionOk="0">
                <a:moveTo>
                  <a:pt x="71498" y="1"/>
                </a:moveTo>
                <a:cubicBezTo>
                  <a:pt x="60736" y="1"/>
                  <a:pt x="50024" y="1635"/>
                  <a:pt x="39873" y="5242"/>
                </a:cubicBezTo>
                <a:cubicBezTo>
                  <a:pt x="33076" y="7654"/>
                  <a:pt x="26312" y="11146"/>
                  <a:pt x="22079" y="17032"/>
                </a:cubicBezTo>
                <a:cubicBezTo>
                  <a:pt x="18756" y="21603"/>
                  <a:pt x="17289" y="27236"/>
                  <a:pt x="15956" y="32735"/>
                </a:cubicBezTo>
                <a:cubicBezTo>
                  <a:pt x="9749" y="58473"/>
                  <a:pt x="5381" y="84600"/>
                  <a:pt x="2885" y="110962"/>
                </a:cubicBezTo>
                <a:cubicBezTo>
                  <a:pt x="355" y="137696"/>
                  <a:pt x="0" y="165846"/>
                  <a:pt x="11588" y="189965"/>
                </a:cubicBezTo>
                <a:cubicBezTo>
                  <a:pt x="13426" y="193760"/>
                  <a:pt x="15636" y="197555"/>
                  <a:pt x="19060" y="200001"/>
                </a:cubicBezTo>
                <a:cubicBezTo>
                  <a:pt x="22112" y="202193"/>
                  <a:pt x="25890" y="203121"/>
                  <a:pt x="29550" y="203897"/>
                </a:cubicBezTo>
                <a:cubicBezTo>
                  <a:pt x="47568" y="207738"/>
                  <a:pt x="65993" y="209407"/>
                  <a:pt x="84442" y="209407"/>
                </a:cubicBezTo>
                <a:cubicBezTo>
                  <a:pt x="90862" y="209407"/>
                  <a:pt x="97286" y="209205"/>
                  <a:pt x="103696" y="208822"/>
                </a:cubicBezTo>
                <a:cubicBezTo>
                  <a:pt x="113276" y="208265"/>
                  <a:pt x="123008" y="207270"/>
                  <a:pt x="132031" y="203914"/>
                </a:cubicBezTo>
                <a:cubicBezTo>
                  <a:pt x="141055" y="200557"/>
                  <a:pt x="149455" y="194603"/>
                  <a:pt x="154076" y="186052"/>
                </a:cubicBezTo>
                <a:cubicBezTo>
                  <a:pt x="159709" y="175679"/>
                  <a:pt x="159102" y="163181"/>
                  <a:pt x="161244" y="151560"/>
                </a:cubicBezTo>
                <a:cubicBezTo>
                  <a:pt x="164887" y="131877"/>
                  <a:pt x="177251" y="113947"/>
                  <a:pt x="194286" y="103625"/>
                </a:cubicBezTo>
                <a:lnTo>
                  <a:pt x="193257" y="103052"/>
                </a:lnTo>
                <a:cubicBezTo>
                  <a:pt x="180944" y="95462"/>
                  <a:pt x="167991" y="87804"/>
                  <a:pt x="161396" y="74868"/>
                </a:cubicBezTo>
                <a:cubicBezTo>
                  <a:pt x="155931" y="64107"/>
                  <a:pt x="155510" y="51406"/>
                  <a:pt x="150753" y="40325"/>
                </a:cubicBezTo>
                <a:cubicBezTo>
                  <a:pt x="142691" y="21603"/>
                  <a:pt x="123362" y="10286"/>
                  <a:pt x="103898" y="4703"/>
                </a:cubicBezTo>
                <a:cubicBezTo>
                  <a:pt x="93404" y="1686"/>
                  <a:pt x="82425" y="1"/>
                  <a:pt x="714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/>
              <a:t>Stephen P Robbins mendefinisikan kepemimpinan sebagai “ ... the ability to influence a group toward the achievement of goals.”..  (Stephen P. Robbins, 2003:130).</a:t>
            </a:r>
            <a:endParaRPr dirty="0"/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336AC58B-E6B9-8AD8-EE16-3BD998D93B08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d-ID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ACBB993-8701-F493-0AB7-256969DC9856}"/>
              </a:ext>
            </a:extLst>
          </p:cNvPr>
          <p:cNvSpPr txBox="1"/>
          <p:nvPr/>
        </p:nvSpPr>
        <p:spPr>
          <a:xfrm>
            <a:off x="762000" y="1421644"/>
            <a:ext cx="15544800" cy="5377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82"/>
              </a:lnSpc>
            </a:pPr>
            <a:r>
              <a:rPr lang="en-ID" sz="4400" b="1" dirty="0">
                <a:latin typeface="Century Gothic" panose="020B0502020202020204" pitchFamily="34" charset="0"/>
              </a:rPr>
              <a:t>TIGA CIRI UNTUK MEMPENGARUHI ORANG LAIN</a:t>
            </a:r>
            <a:endParaRPr lang="en-US" sz="4200" b="1" spc="-25" dirty="0">
              <a:solidFill>
                <a:srgbClr val="000000"/>
              </a:solidFill>
              <a:latin typeface="Century Gothic" panose="020B0502020202020204" pitchFamily="34" charset="0"/>
              <a:ea typeface="Century Gothic Paneuropean Bold"/>
              <a:cs typeface="Century Gothic Paneuropean Bold"/>
              <a:sym typeface="Century Gothic Paneuropean 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1B778-36A5-4B96-DF0C-D67991ABFF33}"/>
              </a:ext>
            </a:extLst>
          </p:cNvPr>
          <p:cNvSpPr txBox="1"/>
          <p:nvPr/>
        </p:nvSpPr>
        <p:spPr>
          <a:xfrm>
            <a:off x="1460740" y="6668401"/>
            <a:ext cx="14859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D" sz="2400" b="1" dirty="0" err="1">
                <a:latin typeface="Century Gothic" panose="020B0502020202020204" pitchFamily="34" charset="0"/>
              </a:rPr>
              <a:t>Penjelasan</a:t>
            </a:r>
            <a:r>
              <a:rPr lang="en-ID" sz="2400" b="1" dirty="0">
                <a:latin typeface="Century Gothic" panose="020B0502020202020204" pitchFamily="34" charset="0"/>
              </a:rPr>
              <a:t> di </a:t>
            </a:r>
            <a:r>
              <a:rPr lang="en-ID" sz="2400" b="1" dirty="0" err="1">
                <a:latin typeface="Century Gothic" panose="020B0502020202020204" pitchFamily="34" charset="0"/>
              </a:rPr>
              <a:t>atas</a:t>
            </a:r>
            <a:r>
              <a:rPr lang="en-ID" sz="2400" b="1" dirty="0"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latin typeface="Century Gothic" panose="020B0502020202020204" pitchFamily="34" charset="0"/>
              </a:rPr>
              <a:t>menunjukkan</a:t>
            </a:r>
            <a:r>
              <a:rPr lang="en-ID" sz="2400" b="1" dirty="0"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latin typeface="Century Gothic" panose="020B0502020202020204" pitchFamily="34" charset="0"/>
              </a:rPr>
              <a:t>bahwa</a:t>
            </a:r>
            <a:r>
              <a:rPr lang="en-ID" sz="2400" b="1" dirty="0"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latin typeface="Century Gothic" panose="020B0502020202020204" pitchFamily="34" charset="0"/>
              </a:rPr>
              <a:t>ada</a:t>
            </a:r>
            <a:r>
              <a:rPr lang="en-ID" sz="2400" b="1" dirty="0"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latin typeface="Century Gothic" panose="020B0502020202020204" pitchFamily="34" charset="0"/>
              </a:rPr>
              <a:t>faktor-faktor</a:t>
            </a:r>
            <a:r>
              <a:rPr lang="en-ID" sz="2400" b="1" dirty="0">
                <a:latin typeface="Century Gothic" panose="020B0502020202020204" pitchFamily="34" charset="0"/>
              </a:rPr>
              <a:t> yang </a:t>
            </a:r>
            <a:r>
              <a:rPr lang="en-ID" sz="2400" b="1" dirty="0" err="1">
                <a:latin typeface="Century Gothic" panose="020B0502020202020204" pitchFamily="34" charset="0"/>
              </a:rPr>
              <a:t>dapat</a:t>
            </a:r>
            <a:r>
              <a:rPr lang="en-ID" sz="2400" b="1" dirty="0"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latin typeface="Century Gothic" panose="020B0502020202020204" pitchFamily="34" charset="0"/>
              </a:rPr>
              <a:t>menentukan</a:t>
            </a:r>
            <a:r>
              <a:rPr lang="en-ID" sz="2400" b="1" dirty="0"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latin typeface="Century Gothic" panose="020B0502020202020204" pitchFamily="34" charset="0"/>
              </a:rPr>
              <a:t>seseorang</a:t>
            </a:r>
            <a:r>
              <a:rPr lang="en-ID" sz="2400" b="1" dirty="0"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latin typeface="Century Gothic" panose="020B0502020202020204" pitchFamily="34" charset="0"/>
              </a:rPr>
              <a:t>mampu</a:t>
            </a:r>
            <a:r>
              <a:rPr lang="en-ID" sz="2400" b="1" dirty="0"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latin typeface="Century Gothic" panose="020B0502020202020204" pitchFamily="34" charset="0"/>
              </a:rPr>
              <a:t>mempengaruhi</a:t>
            </a:r>
            <a:r>
              <a:rPr lang="en-ID" sz="2400" b="1" dirty="0">
                <a:latin typeface="Century Gothic" panose="020B0502020202020204" pitchFamily="34" charset="0"/>
              </a:rPr>
              <a:t> orang lain salah </a:t>
            </a:r>
            <a:r>
              <a:rPr lang="en-ID" sz="2400" b="1" dirty="0" err="1">
                <a:latin typeface="Century Gothic" panose="020B0502020202020204" pitchFamily="34" charset="0"/>
              </a:rPr>
              <a:t>satunya</a:t>
            </a:r>
            <a:r>
              <a:rPr lang="en-ID" sz="2400" b="1" dirty="0"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latin typeface="Century Gothic" panose="020B0502020202020204" pitchFamily="34" charset="0"/>
              </a:rPr>
              <a:t>bagaimana</a:t>
            </a:r>
            <a:r>
              <a:rPr lang="en-ID" sz="2400" b="1" dirty="0"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latin typeface="Century Gothic" panose="020B0502020202020204" pitchFamily="34" charset="0"/>
              </a:rPr>
              <a:t>citra</a:t>
            </a:r>
            <a:r>
              <a:rPr lang="en-ID" sz="2400" b="1" dirty="0"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latin typeface="Century Gothic" panose="020B0502020202020204" pitchFamily="34" charset="0"/>
              </a:rPr>
              <a:t>diri</a:t>
            </a:r>
            <a:r>
              <a:rPr lang="en-ID" sz="2400" b="1" dirty="0"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latin typeface="Century Gothic" panose="020B0502020202020204" pitchFamily="34" charset="0"/>
              </a:rPr>
              <a:t>atau</a:t>
            </a:r>
            <a:r>
              <a:rPr lang="en-ID" sz="2400" b="1" dirty="0">
                <a:latin typeface="Century Gothic" panose="020B0502020202020204" pitchFamily="34" charset="0"/>
              </a:rPr>
              <a:t> Personal Branding yang </a:t>
            </a:r>
            <a:r>
              <a:rPr lang="en-ID" sz="2400" b="1" dirty="0" err="1">
                <a:latin typeface="Century Gothic" panose="020B0502020202020204" pitchFamily="34" charset="0"/>
              </a:rPr>
              <a:t>dimiliki</a:t>
            </a:r>
            <a:r>
              <a:rPr lang="en-ID" sz="2400" b="1" dirty="0">
                <a:latin typeface="Century Gothic" panose="020B0502020202020204" pitchFamily="34" charset="0"/>
              </a:rPr>
              <a:t> oleh </a:t>
            </a:r>
            <a:r>
              <a:rPr lang="en-ID" sz="2400" b="1" dirty="0" err="1">
                <a:latin typeface="Century Gothic" panose="020B0502020202020204" pitchFamily="34" charset="0"/>
              </a:rPr>
              <a:t>seorang</a:t>
            </a:r>
            <a:r>
              <a:rPr lang="en-ID" sz="2400" b="1" dirty="0"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latin typeface="Century Gothic" panose="020B0502020202020204" pitchFamily="34" charset="0"/>
              </a:rPr>
              <a:t>pemimpin</a:t>
            </a:r>
            <a:r>
              <a:rPr lang="en-ID" sz="2400" b="1" dirty="0">
                <a:latin typeface="Century Gothic" panose="020B0502020202020204" pitchFamily="34" charset="0"/>
              </a:rPr>
              <a:t>.</a:t>
            </a:r>
          </a:p>
          <a:p>
            <a:pPr algn="just"/>
            <a:br>
              <a:rPr lang="en-ID" sz="2400" b="1" dirty="0">
                <a:latin typeface="Century Gothic" panose="020B0502020202020204" pitchFamily="34" charset="0"/>
              </a:rPr>
            </a:br>
            <a:endParaRPr lang="en-ID" sz="2400" b="1" dirty="0">
              <a:latin typeface="Century Gothic" panose="020B0502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5D2878B-6423-C848-8265-D5DF33BA23DA}"/>
              </a:ext>
            </a:extLst>
          </p:cNvPr>
          <p:cNvSpPr/>
          <p:nvPr/>
        </p:nvSpPr>
        <p:spPr>
          <a:xfrm>
            <a:off x="1371600" y="3618598"/>
            <a:ext cx="4267200" cy="213450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400" b="1" dirty="0" err="1">
                <a:latin typeface="Century Gothic" panose="020B0502020202020204" pitchFamily="34" charset="0"/>
              </a:rPr>
              <a:t>Memiliki</a:t>
            </a:r>
            <a:r>
              <a:rPr lang="en-ID" sz="2400" b="1" dirty="0"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latin typeface="Century Gothic" panose="020B0502020202020204" pitchFamily="34" charset="0"/>
              </a:rPr>
              <a:t>penglihatan</a:t>
            </a:r>
            <a:r>
              <a:rPr lang="en-ID" sz="2400" b="1" dirty="0"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latin typeface="Century Gothic" panose="020B0502020202020204" pitchFamily="34" charset="0"/>
              </a:rPr>
              <a:t>sosial</a:t>
            </a:r>
            <a:r>
              <a:rPr lang="en-ID" sz="2400" b="1" dirty="0">
                <a:latin typeface="Century Gothic" panose="020B0502020202020204" pitchFamily="34" charset="0"/>
              </a:rPr>
              <a:t> </a:t>
            </a:r>
          </a:p>
          <a:p>
            <a:pPr algn="ctr"/>
            <a:endParaRPr lang="en-ID" sz="2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67BC62D-5D18-B0B4-0248-DDBE73268AA8}"/>
              </a:ext>
            </a:extLst>
          </p:cNvPr>
          <p:cNvSpPr/>
          <p:nvPr/>
        </p:nvSpPr>
        <p:spPr>
          <a:xfrm>
            <a:off x="7010400" y="3572791"/>
            <a:ext cx="4267200" cy="213450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150000"/>
              </a:lnSpc>
            </a:pPr>
            <a:r>
              <a:rPr lang="en-ID" sz="2400" b="1" dirty="0" err="1">
                <a:latin typeface="Century Gothic" panose="020B0502020202020204" pitchFamily="34" charset="0"/>
              </a:rPr>
              <a:t>Kecakapan</a:t>
            </a:r>
            <a:r>
              <a:rPr lang="en-ID" sz="2400" b="1" dirty="0"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latin typeface="Century Gothic" panose="020B0502020202020204" pitchFamily="34" charset="0"/>
              </a:rPr>
              <a:t>dalam</a:t>
            </a:r>
            <a:r>
              <a:rPr lang="en-ID" sz="2400" b="1" dirty="0"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latin typeface="Century Gothic" panose="020B0502020202020204" pitchFamily="34" charset="0"/>
              </a:rPr>
              <a:t>berpikir</a:t>
            </a:r>
            <a:r>
              <a:rPr lang="en-ID" sz="2400" b="1" dirty="0"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latin typeface="Century Gothic" panose="020B0502020202020204" pitchFamily="34" charset="0"/>
              </a:rPr>
              <a:t>abstrak</a:t>
            </a:r>
            <a:r>
              <a:rPr lang="en-ID" sz="2400" b="1" dirty="0">
                <a:latin typeface="Century Gothic" panose="020B0502020202020204" pitchFamily="34" charset="0"/>
              </a:rPr>
              <a:t> 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1BF33FA-78EE-AF71-8CD7-5737C7505BFF}"/>
              </a:ext>
            </a:extLst>
          </p:cNvPr>
          <p:cNvSpPr/>
          <p:nvPr/>
        </p:nvSpPr>
        <p:spPr>
          <a:xfrm>
            <a:off x="12649200" y="3572791"/>
            <a:ext cx="4267200" cy="2134502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150000"/>
              </a:lnSpc>
            </a:pPr>
            <a:r>
              <a:rPr lang="en-ID" sz="2400" b="1" dirty="0" err="1">
                <a:latin typeface="Century Gothic" panose="020B0502020202020204" pitchFamily="34" charset="0"/>
              </a:rPr>
              <a:t>Memiliki</a:t>
            </a:r>
            <a:r>
              <a:rPr lang="en-ID" sz="2400" b="1" dirty="0"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latin typeface="Century Gothic" panose="020B0502020202020204" pitchFamily="34" charset="0"/>
              </a:rPr>
              <a:t>keseimbangan</a:t>
            </a:r>
            <a:r>
              <a:rPr lang="en-ID" sz="2400" b="1" dirty="0"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latin typeface="Century Gothic" panose="020B0502020202020204" pitchFamily="34" charset="0"/>
              </a:rPr>
              <a:t>secara</a:t>
            </a:r>
            <a:r>
              <a:rPr lang="en-ID" sz="2400" b="1" dirty="0"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latin typeface="Century Gothic" panose="020B0502020202020204" pitchFamily="34" charset="0"/>
              </a:rPr>
              <a:t>emosi</a:t>
            </a:r>
            <a:endParaRPr lang="en-ID" sz="24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876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51256-7075-6EB4-E615-1DF5B1984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B81B7BA-9D6E-5465-FC63-D751B49675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72"/>
            <a:ext cx="18288000" cy="10280129"/>
          </a:xfrm>
          <a:prstGeom prst="rect">
            <a:avLst/>
          </a:prstGeom>
        </p:spPr>
      </p:pic>
      <p:sp>
        <p:nvSpPr>
          <p:cNvPr id="9" name="Google Shape;3188;p41">
            <a:extLst>
              <a:ext uri="{FF2B5EF4-FFF2-40B4-BE49-F238E27FC236}">
                <a16:creationId xmlns:a16="http://schemas.microsoft.com/office/drawing/2014/main" id="{63860CC5-E577-A617-D58B-7673FC2EF0AE}"/>
              </a:ext>
            </a:extLst>
          </p:cNvPr>
          <p:cNvSpPr txBox="1">
            <a:spLocks/>
          </p:cNvSpPr>
          <p:nvPr/>
        </p:nvSpPr>
        <p:spPr>
          <a:xfrm>
            <a:off x="2971800" y="2685880"/>
            <a:ext cx="12344400" cy="332431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Arial" pitchFamily="34" charset="0"/>
              <a:buNone/>
            </a:pPr>
            <a:r>
              <a:rPr lang="en-ID" sz="8000" b="1" dirty="0">
                <a:latin typeface="Century Gothic" panose="020B0502020202020204" pitchFamily="34" charset="0"/>
              </a:rPr>
              <a:t>APA ITU PERSONAL BRANDING?</a:t>
            </a:r>
          </a:p>
        </p:txBody>
      </p:sp>
    </p:spTree>
    <p:extLst>
      <p:ext uri="{BB962C8B-B14F-4D97-AF65-F5344CB8AC3E}">
        <p14:creationId xmlns:p14="http://schemas.microsoft.com/office/powerpoint/2010/main" val="2554030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622AE-648A-4E9A-CFEF-1D7E30C676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301;p47">
            <a:extLst>
              <a:ext uri="{FF2B5EF4-FFF2-40B4-BE49-F238E27FC236}">
                <a16:creationId xmlns:a16="http://schemas.microsoft.com/office/drawing/2014/main" id="{5CE47D46-ADCE-757D-635E-EE4FC3CBCDD9}"/>
              </a:ext>
            </a:extLst>
          </p:cNvPr>
          <p:cNvSpPr/>
          <p:nvPr/>
        </p:nvSpPr>
        <p:spPr>
          <a:xfrm rot="1914">
            <a:off x="3907630" y="3620056"/>
            <a:ext cx="5235523" cy="3046887"/>
          </a:xfrm>
          <a:custGeom>
            <a:avLst/>
            <a:gdLst/>
            <a:ahLst/>
            <a:cxnLst/>
            <a:rect l="l" t="t" r="r" b="b"/>
            <a:pathLst>
              <a:path w="194286" h="209408" extrusionOk="0">
                <a:moveTo>
                  <a:pt x="71498" y="1"/>
                </a:moveTo>
                <a:cubicBezTo>
                  <a:pt x="60736" y="1"/>
                  <a:pt x="50024" y="1635"/>
                  <a:pt x="39873" y="5242"/>
                </a:cubicBezTo>
                <a:cubicBezTo>
                  <a:pt x="33076" y="7654"/>
                  <a:pt x="26312" y="11146"/>
                  <a:pt x="22079" y="17032"/>
                </a:cubicBezTo>
                <a:cubicBezTo>
                  <a:pt x="18756" y="21603"/>
                  <a:pt x="17289" y="27236"/>
                  <a:pt x="15956" y="32735"/>
                </a:cubicBezTo>
                <a:cubicBezTo>
                  <a:pt x="9749" y="58473"/>
                  <a:pt x="5381" y="84600"/>
                  <a:pt x="2885" y="110962"/>
                </a:cubicBezTo>
                <a:cubicBezTo>
                  <a:pt x="355" y="137696"/>
                  <a:pt x="0" y="165846"/>
                  <a:pt x="11588" y="189965"/>
                </a:cubicBezTo>
                <a:cubicBezTo>
                  <a:pt x="13426" y="193760"/>
                  <a:pt x="15636" y="197555"/>
                  <a:pt x="19060" y="200001"/>
                </a:cubicBezTo>
                <a:cubicBezTo>
                  <a:pt x="22112" y="202193"/>
                  <a:pt x="25890" y="203121"/>
                  <a:pt x="29550" y="203897"/>
                </a:cubicBezTo>
                <a:cubicBezTo>
                  <a:pt x="47568" y="207738"/>
                  <a:pt x="65993" y="209407"/>
                  <a:pt x="84442" y="209407"/>
                </a:cubicBezTo>
                <a:cubicBezTo>
                  <a:pt x="90862" y="209407"/>
                  <a:pt x="97286" y="209205"/>
                  <a:pt x="103696" y="208822"/>
                </a:cubicBezTo>
                <a:cubicBezTo>
                  <a:pt x="113276" y="208265"/>
                  <a:pt x="123008" y="207270"/>
                  <a:pt x="132031" y="203914"/>
                </a:cubicBezTo>
                <a:cubicBezTo>
                  <a:pt x="141055" y="200557"/>
                  <a:pt x="149455" y="194603"/>
                  <a:pt x="154076" y="186052"/>
                </a:cubicBezTo>
                <a:cubicBezTo>
                  <a:pt x="159709" y="175679"/>
                  <a:pt x="159102" y="163181"/>
                  <a:pt x="161244" y="151560"/>
                </a:cubicBezTo>
                <a:cubicBezTo>
                  <a:pt x="164887" y="131877"/>
                  <a:pt x="177251" y="113947"/>
                  <a:pt x="194286" y="103625"/>
                </a:cubicBezTo>
                <a:lnTo>
                  <a:pt x="193257" y="103052"/>
                </a:lnTo>
                <a:cubicBezTo>
                  <a:pt x="180944" y="95462"/>
                  <a:pt x="167991" y="87804"/>
                  <a:pt x="161396" y="74868"/>
                </a:cubicBezTo>
                <a:cubicBezTo>
                  <a:pt x="155931" y="64107"/>
                  <a:pt x="155510" y="51406"/>
                  <a:pt x="150753" y="40325"/>
                </a:cubicBezTo>
                <a:cubicBezTo>
                  <a:pt x="142691" y="21603"/>
                  <a:pt x="123362" y="10286"/>
                  <a:pt x="103898" y="4703"/>
                </a:cubicBezTo>
                <a:cubicBezTo>
                  <a:pt x="93404" y="1686"/>
                  <a:pt x="82425" y="1"/>
                  <a:pt x="714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/>
              <a:t>Stephen P Robbins mendefinisikan kepemimpinan sebagai “ ... the ability to influence a group toward the achievement of goals.”..  (Stephen P. Robbins, 2003:130).</a:t>
            </a:r>
            <a:endParaRPr dirty="0"/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509C1F12-70E3-59D4-A0EE-2CF1972C00BB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d-ID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16603F5-8F4C-60D3-B776-1F4AD0D7F5BC}"/>
              </a:ext>
            </a:extLst>
          </p:cNvPr>
          <p:cNvSpPr txBox="1"/>
          <p:nvPr/>
        </p:nvSpPr>
        <p:spPr>
          <a:xfrm>
            <a:off x="776377" y="1504440"/>
            <a:ext cx="15544800" cy="5377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82"/>
              </a:lnSpc>
            </a:pPr>
            <a:r>
              <a:rPr lang="en-ID" sz="4400" b="1" dirty="0">
                <a:latin typeface="Century Gothic" panose="020B0502020202020204" pitchFamily="34" charset="0"/>
              </a:rPr>
              <a:t>DEFINISI PERSONAL BRANDING</a:t>
            </a:r>
            <a:endParaRPr lang="en-US" sz="4200" b="1" spc="-25" dirty="0">
              <a:solidFill>
                <a:srgbClr val="000000"/>
              </a:solidFill>
              <a:latin typeface="Century Gothic" panose="020B0502020202020204" pitchFamily="34" charset="0"/>
              <a:ea typeface="Century Gothic Paneuropean Bold"/>
              <a:cs typeface="Century Gothic Paneuropean Bold"/>
              <a:sym typeface="Century Gothic Paneuropean 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82D2D4-1439-CE9F-4C96-E8317F77D682}"/>
              </a:ext>
            </a:extLst>
          </p:cNvPr>
          <p:cNvSpPr txBox="1"/>
          <p:nvPr/>
        </p:nvSpPr>
        <p:spPr>
          <a:xfrm>
            <a:off x="762000" y="2626349"/>
            <a:ext cx="14859000" cy="5008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2400" dirty="0">
                <a:latin typeface="Century Gothic" panose="020B0502020202020204" pitchFamily="34" charset="0"/>
              </a:rPr>
              <a:t>Personal branding </a:t>
            </a:r>
            <a:r>
              <a:rPr lang="en-ID" sz="2400" dirty="0" err="1">
                <a:latin typeface="Century Gothic" panose="020B0502020202020204" pitchFamily="34" charset="0"/>
              </a:rPr>
              <a:t>merupakan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brand </a:t>
            </a:r>
            <a:r>
              <a:rPr lang="en-ID" sz="24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pribadi</a:t>
            </a:r>
            <a:r>
              <a:rPr lang="en-ID" sz="2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anda</a:t>
            </a:r>
            <a:r>
              <a:rPr lang="en-ID" sz="2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dipikiran</a:t>
            </a:r>
            <a:r>
              <a:rPr lang="en-ID" sz="2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semua</a:t>
            </a:r>
            <a:r>
              <a:rPr lang="en-ID" sz="2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orang</a:t>
            </a:r>
            <a:r>
              <a:rPr lang="en-ID" sz="2400" dirty="0">
                <a:latin typeface="Century Gothic" panose="020B0502020202020204" pitchFamily="34" charset="0"/>
              </a:rPr>
              <a:t> yang </a:t>
            </a:r>
            <a:r>
              <a:rPr lang="en-ID" sz="2400" dirty="0" err="1">
                <a:latin typeface="Century Gothic" panose="020B0502020202020204" pitchFamily="34" charset="0"/>
              </a:rPr>
              <a:t>anda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kenal</a:t>
            </a:r>
            <a:r>
              <a:rPr lang="en-ID" sz="2400" dirty="0">
                <a:latin typeface="Century Gothic" panose="020B0502020202020204" pitchFamily="34" charset="0"/>
              </a:rPr>
              <a:t>. </a:t>
            </a:r>
            <a:r>
              <a:rPr lang="en-ID" sz="2400" b="1" dirty="0">
                <a:latin typeface="Century Gothic" panose="020B0502020202020204" pitchFamily="34" charset="0"/>
              </a:rPr>
              <a:t>(McNally &amp; Speak, 2002: 13)</a:t>
            </a:r>
          </a:p>
          <a:p>
            <a:pPr algn="just"/>
            <a:endParaRPr lang="en-ID" sz="2400" b="1" dirty="0">
              <a:latin typeface="Century Gothic" panose="020B0502020202020204" pitchFamily="34" charset="0"/>
            </a:endParaRPr>
          </a:p>
          <a:p>
            <a:pPr algn="just"/>
            <a:endParaRPr lang="en-ID" sz="2400" dirty="0">
              <a:latin typeface="Century Gothic" panose="020B0502020202020204" pitchFamily="34" charset="0"/>
            </a:endParaRPr>
          </a:p>
          <a:p>
            <a:pPr algn="just"/>
            <a:r>
              <a:rPr lang="en-ID" sz="2400" b="1" dirty="0">
                <a:latin typeface="Century Gothic" panose="020B0502020202020204" pitchFamily="34" charset="0"/>
              </a:rPr>
              <a:t>Montoya &amp; Vandehey, 2008 </a:t>
            </a:r>
          </a:p>
          <a:p>
            <a:pPr algn="just"/>
            <a:r>
              <a:rPr lang="en-ID" sz="2400" dirty="0">
                <a:latin typeface="Century Gothic" panose="020B0502020202020204" pitchFamily="34" charset="0"/>
              </a:rPr>
              <a:t>…personal branding is about </a:t>
            </a:r>
            <a:r>
              <a:rPr lang="en-ID" sz="2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taking control of how other people perceive</a:t>
            </a:r>
            <a:r>
              <a:rPr lang="en-ID" sz="2400" dirty="0">
                <a:latin typeface="Century Gothic" panose="020B0502020202020204" pitchFamily="34" charset="0"/>
              </a:rPr>
              <a:t> you before they come into direct contact with you…. </a:t>
            </a:r>
          </a:p>
          <a:p>
            <a:pPr algn="just"/>
            <a:endParaRPr lang="en-ID" sz="2400" dirty="0">
              <a:latin typeface="Century Gothic" panose="020B0502020202020204" pitchFamily="34" charset="0"/>
            </a:endParaRPr>
          </a:p>
          <a:p>
            <a:pPr algn="just"/>
            <a:endParaRPr lang="en-ID" sz="2400" dirty="0">
              <a:latin typeface="Century Gothic" panose="020B0502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ID" sz="2400" dirty="0">
                <a:latin typeface="Century Gothic" panose="020B0502020202020204" pitchFamily="34" charset="0"/>
              </a:rPr>
              <a:t>"</a:t>
            </a:r>
            <a:r>
              <a:rPr lang="en-ID" sz="2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proses </a:t>
            </a:r>
            <a:r>
              <a:rPr lang="en-ID" sz="24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pembentukan</a:t>
            </a:r>
            <a:r>
              <a:rPr lang="en-ID" sz="2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persepsi</a:t>
            </a:r>
            <a:r>
              <a:rPr lang="en-ID" sz="2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masyarakat</a:t>
            </a:r>
            <a:r>
              <a:rPr lang="en-ID" sz="2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terhadap</a:t>
            </a:r>
            <a:r>
              <a:rPr lang="en-ID" sz="2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aspek-aspek</a:t>
            </a:r>
            <a:r>
              <a:rPr lang="en-ID" sz="2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yang </a:t>
            </a:r>
            <a:r>
              <a:rPr lang="en-ID" sz="24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dimiliki</a:t>
            </a:r>
            <a:r>
              <a:rPr lang="en-ID" sz="24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seseorang</a:t>
            </a:r>
            <a:r>
              <a:rPr lang="en-ID" sz="2400" dirty="0">
                <a:latin typeface="Century Gothic" panose="020B0502020202020204" pitchFamily="34" charset="0"/>
              </a:rPr>
              <a:t>, </a:t>
            </a:r>
            <a:r>
              <a:rPr lang="en-ID" sz="2400" dirty="0" err="1">
                <a:latin typeface="Century Gothic" panose="020B0502020202020204" pitchFamily="34" charset="0"/>
              </a:rPr>
              <a:t>diantaranya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kepribadian</a:t>
            </a:r>
            <a:r>
              <a:rPr lang="en-ID" sz="2400" dirty="0">
                <a:latin typeface="Century Gothic" panose="020B0502020202020204" pitchFamily="34" charset="0"/>
              </a:rPr>
              <a:t>, </a:t>
            </a:r>
            <a:r>
              <a:rPr lang="en-ID" sz="2400" dirty="0" err="1">
                <a:latin typeface="Century Gothic" panose="020B0502020202020204" pitchFamily="34" charset="0"/>
              </a:rPr>
              <a:t>kemampuan</a:t>
            </a:r>
            <a:r>
              <a:rPr lang="en-ID" sz="2400" dirty="0">
                <a:latin typeface="Century Gothic" panose="020B0502020202020204" pitchFamily="34" charset="0"/>
              </a:rPr>
              <a:t>, </a:t>
            </a:r>
            <a:r>
              <a:rPr lang="en-ID" sz="2400" dirty="0" err="1">
                <a:latin typeface="Century Gothic" panose="020B0502020202020204" pitchFamily="34" charset="0"/>
              </a:rPr>
              <a:t>atau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nilai-nilai</a:t>
            </a:r>
            <a:r>
              <a:rPr lang="en-ID" sz="2400" dirty="0">
                <a:latin typeface="Century Gothic" panose="020B0502020202020204" pitchFamily="34" charset="0"/>
              </a:rPr>
              <a:t>, dan </a:t>
            </a:r>
            <a:r>
              <a:rPr lang="en-ID" sz="2400" dirty="0" err="1">
                <a:latin typeface="Century Gothic" panose="020B0502020202020204" pitchFamily="34" charset="0"/>
              </a:rPr>
              <a:t>bagaimana</a:t>
            </a:r>
            <a:r>
              <a:rPr lang="en-ID" sz="2400" dirty="0">
                <a:latin typeface="Century Gothic" panose="020B0502020202020204" pitchFamily="34" charset="0"/>
              </a:rPr>
              <a:t> stimulus </a:t>
            </a:r>
            <a:r>
              <a:rPr lang="en-ID" sz="2400" dirty="0" err="1">
                <a:latin typeface="Century Gothic" panose="020B0502020202020204" pitchFamily="34" charset="0"/>
              </a:rPr>
              <a:t>ini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dapat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menimbulkan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persepsi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positif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dari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masyarakat</a:t>
            </a:r>
            <a:r>
              <a:rPr lang="en-ID" sz="2400" dirty="0">
                <a:latin typeface="Century Gothic" panose="020B0502020202020204" pitchFamily="34" charset="0"/>
              </a:rPr>
              <a:t> yang </a:t>
            </a:r>
            <a:r>
              <a:rPr lang="en-ID" sz="2400" dirty="0" err="1">
                <a:latin typeface="Century Gothic" panose="020B0502020202020204" pitchFamily="34" charset="0"/>
              </a:rPr>
              <a:t>akhirnya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digunakan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sebagai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alat</a:t>
            </a:r>
            <a:r>
              <a:rPr lang="en-ID" sz="2400" dirty="0">
                <a:latin typeface="Century Gothic" panose="020B0502020202020204" pitchFamily="34" charset="0"/>
              </a:rPr>
              <a:t> </a:t>
            </a:r>
            <a:r>
              <a:rPr lang="en-ID" sz="2400" dirty="0" err="1">
                <a:latin typeface="Century Gothic" panose="020B0502020202020204" pitchFamily="34" charset="0"/>
              </a:rPr>
              <a:t>pemasaran</a:t>
            </a:r>
            <a:r>
              <a:rPr lang="en-ID" sz="2400" dirty="0">
                <a:latin typeface="Century Gothic" panose="020B0502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8044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D396AA-CE52-F71C-C2C0-AF60B195E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301;p47">
            <a:extLst>
              <a:ext uri="{FF2B5EF4-FFF2-40B4-BE49-F238E27FC236}">
                <a16:creationId xmlns:a16="http://schemas.microsoft.com/office/drawing/2014/main" id="{16E2EAAC-37AD-F835-7589-45DDC384FA6B}"/>
              </a:ext>
            </a:extLst>
          </p:cNvPr>
          <p:cNvSpPr/>
          <p:nvPr/>
        </p:nvSpPr>
        <p:spPr>
          <a:xfrm rot="1914">
            <a:off x="3907630" y="3620056"/>
            <a:ext cx="5235523" cy="3046887"/>
          </a:xfrm>
          <a:custGeom>
            <a:avLst/>
            <a:gdLst/>
            <a:ahLst/>
            <a:cxnLst/>
            <a:rect l="l" t="t" r="r" b="b"/>
            <a:pathLst>
              <a:path w="194286" h="209408" extrusionOk="0">
                <a:moveTo>
                  <a:pt x="71498" y="1"/>
                </a:moveTo>
                <a:cubicBezTo>
                  <a:pt x="60736" y="1"/>
                  <a:pt x="50024" y="1635"/>
                  <a:pt x="39873" y="5242"/>
                </a:cubicBezTo>
                <a:cubicBezTo>
                  <a:pt x="33076" y="7654"/>
                  <a:pt x="26312" y="11146"/>
                  <a:pt x="22079" y="17032"/>
                </a:cubicBezTo>
                <a:cubicBezTo>
                  <a:pt x="18756" y="21603"/>
                  <a:pt x="17289" y="27236"/>
                  <a:pt x="15956" y="32735"/>
                </a:cubicBezTo>
                <a:cubicBezTo>
                  <a:pt x="9749" y="58473"/>
                  <a:pt x="5381" y="84600"/>
                  <a:pt x="2885" y="110962"/>
                </a:cubicBezTo>
                <a:cubicBezTo>
                  <a:pt x="355" y="137696"/>
                  <a:pt x="0" y="165846"/>
                  <a:pt x="11588" y="189965"/>
                </a:cubicBezTo>
                <a:cubicBezTo>
                  <a:pt x="13426" y="193760"/>
                  <a:pt x="15636" y="197555"/>
                  <a:pt x="19060" y="200001"/>
                </a:cubicBezTo>
                <a:cubicBezTo>
                  <a:pt x="22112" y="202193"/>
                  <a:pt x="25890" y="203121"/>
                  <a:pt x="29550" y="203897"/>
                </a:cubicBezTo>
                <a:cubicBezTo>
                  <a:pt x="47568" y="207738"/>
                  <a:pt x="65993" y="209407"/>
                  <a:pt x="84442" y="209407"/>
                </a:cubicBezTo>
                <a:cubicBezTo>
                  <a:pt x="90862" y="209407"/>
                  <a:pt x="97286" y="209205"/>
                  <a:pt x="103696" y="208822"/>
                </a:cubicBezTo>
                <a:cubicBezTo>
                  <a:pt x="113276" y="208265"/>
                  <a:pt x="123008" y="207270"/>
                  <a:pt x="132031" y="203914"/>
                </a:cubicBezTo>
                <a:cubicBezTo>
                  <a:pt x="141055" y="200557"/>
                  <a:pt x="149455" y="194603"/>
                  <a:pt x="154076" y="186052"/>
                </a:cubicBezTo>
                <a:cubicBezTo>
                  <a:pt x="159709" y="175679"/>
                  <a:pt x="159102" y="163181"/>
                  <a:pt x="161244" y="151560"/>
                </a:cubicBezTo>
                <a:cubicBezTo>
                  <a:pt x="164887" y="131877"/>
                  <a:pt x="177251" y="113947"/>
                  <a:pt x="194286" y="103625"/>
                </a:cubicBezTo>
                <a:lnTo>
                  <a:pt x="193257" y="103052"/>
                </a:lnTo>
                <a:cubicBezTo>
                  <a:pt x="180944" y="95462"/>
                  <a:pt x="167991" y="87804"/>
                  <a:pt x="161396" y="74868"/>
                </a:cubicBezTo>
                <a:cubicBezTo>
                  <a:pt x="155931" y="64107"/>
                  <a:pt x="155510" y="51406"/>
                  <a:pt x="150753" y="40325"/>
                </a:cubicBezTo>
                <a:cubicBezTo>
                  <a:pt x="142691" y="21603"/>
                  <a:pt x="123362" y="10286"/>
                  <a:pt x="103898" y="4703"/>
                </a:cubicBezTo>
                <a:cubicBezTo>
                  <a:pt x="93404" y="1686"/>
                  <a:pt x="82425" y="1"/>
                  <a:pt x="714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D"/>
              <a:t>Stephen P Robbins mendefinisikan kepemimpinan sebagai “ ... the ability to influence a group toward the achievement of goals.”..  (Stephen P. Robbins, 2003:130).</a:t>
            </a:r>
            <a:endParaRPr dirty="0"/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B95A2BB7-2CD4-C781-5383-EF052CBBC1C4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d-ID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4A7C7737-6A7D-6A88-E526-E43E25DC22AE}"/>
              </a:ext>
            </a:extLst>
          </p:cNvPr>
          <p:cNvSpPr txBox="1"/>
          <p:nvPr/>
        </p:nvSpPr>
        <p:spPr>
          <a:xfrm>
            <a:off x="762000" y="1355105"/>
            <a:ext cx="15544800" cy="5377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082"/>
              </a:lnSpc>
            </a:pPr>
            <a:r>
              <a:rPr lang="en-ID" sz="4400" b="1" dirty="0">
                <a:latin typeface="Century Gothic" panose="020B0502020202020204" pitchFamily="34" charset="0"/>
              </a:rPr>
              <a:t>DIMENSI PEMBENTUK PERSONAL BRANDING</a:t>
            </a:r>
            <a:endParaRPr lang="en-US" sz="4200" b="1" spc="-25" dirty="0">
              <a:solidFill>
                <a:srgbClr val="000000"/>
              </a:solidFill>
              <a:latin typeface="Century Gothic" panose="020B0502020202020204" pitchFamily="34" charset="0"/>
              <a:ea typeface="Century Gothic Paneuropean Bold"/>
              <a:cs typeface="Century Gothic Paneuropean Bold"/>
              <a:sym typeface="Century Gothic Paneuropean 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1F98C-D687-BD51-B166-CCC71BC484A0}"/>
              </a:ext>
            </a:extLst>
          </p:cNvPr>
          <p:cNvSpPr txBox="1"/>
          <p:nvPr/>
        </p:nvSpPr>
        <p:spPr>
          <a:xfrm>
            <a:off x="762000" y="2626349"/>
            <a:ext cx="14859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1600"/>
              </a:spcAft>
            </a:pPr>
            <a:r>
              <a:rPr lang="en-ID" sz="2800" dirty="0">
                <a:latin typeface="Century Gothic" panose="020B0502020202020204" pitchFamily="34" charset="0"/>
              </a:rPr>
              <a:t>McNally dan Speak, 2002. Ada </a:t>
            </a:r>
            <a:r>
              <a:rPr lang="en-ID" sz="28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tiga</a:t>
            </a:r>
            <a:r>
              <a:rPr lang="en-ID" sz="2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ID" sz="2800" b="1" dirty="0" err="1">
                <a:solidFill>
                  <a:srgbClr val="FF0000"/>
                </a:solidFill>
                <a:latin typeface="Century Gothic" panose="020B0502020202020204" pitchFamily="34" charset="0"/>
              </a:rPr>
              <a:t>unsur</a:t>
            </a:r>
            <a:r>
              <a:rPr lang="en-ID" sz="2800" b="1" dirty="0">
                <a:solidFill>
                  <a:srgbClr val="FF0000"/>
                </a:solidFill>
                <a:latin typeface="Century Gothic" panose="020B0502020202020204" pitchFamily="34" charset="0"/>
              </a:rPr>
              <a:t> </a:t>
            </a:r>
            <a:r>
              <a:rPr lang="en-ID" sz="2800" dirty="0" err="1">
                <a:latin typeface="Century Gothic" panose="020B0502020202020204" pitchFamily="34" charset="0"/>
              </a:rPr>
              <a:t>utama</a:t>
            </a:r>
            <a:r>
              <a:rPr lang="en-ID" sz="2800" dirty="0">
                <a:latin typeface="Century Gothic" panose="020B0502020202020204" pitchFamily="34" charset="0"/>
              </a:rPr>
              <a:t> </a:t>
            </a:r>
            <a:r>
              <a:rPr lang="en-ID" sz="2800" dirty="0" err="1">
                <a:latin typeface="Century Gothic" panose="020B0502020202020204" pitchFamily="34" charset="0"/>
              </a:rPr>
              <a:t>pembentuk</a:t>
            </a:r>
            <a:r>
              <a:rPr lang="en-ID" sz="2800" dirty="0">
                <a:latin typeface="Century Gothic" panose="020B0502020202020204" pitchFamily="34" charset="0"/>
              </a:rPr>
              <a:t> personal branding, </a:t>
            </a:r>
            <a:r>
              <a:rPr lang="en-ID" sz="2800" dirty="0" err="1">
                <a:latin typeface="Century Gothic" panose="020B0502020202020204" pitchFamily="34" charset="0"/>
              </a:rPr>
              <a:t>diantaranya</a:t>
            </a:r>
            <a:endParaRPr lang="en-ID" sz="2800" dirty="0">
              <a:latin typeface="Century Gothic" panose="020B0502020202020204" pitchFamily="34" charset="0"/>
            </a:endParaRPr>
          </a:p>
        </p:txBody>
      </p:sp>
      <p:sp>
        <p:nvSpPr>
          <p:cNvPr id="5" name="Google Shape;3167;p38">
            <a:extLst>
              <a:ext uri="{FF2B5EF4-FFF2-40B4-BE49-F238E27FC236}">
                <a16:creationId xmlns:a16="http://schemas.microsoft.com/office/drawing/2014/main" id="{01EF3077-E339-61EF-0741-577C2FE64046}"/>
              </a:ext>
            </a:extLst>
          </p:cNvPr>
          <p:cNvSpPr txBox="1">
            <a:spLocks/>
          </p:cNvSpPr>
          <p:nvPr/>
        </p:nvSpPr>
        <p:spPr>
          <a:xfrm>
            <a:off x="3759000" y="3247986"/>
            <a:ext cx="1626000" cy="8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endParaRPr lang="en-ID" sz="2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DFF9F2-3AF8-2C92-F52A-B90EF629ED4D}"/>
              </a:ext>
            </a:extLst>
          </p:cNvPr>
          <p:cNvSpPr/>
          <p:nvPr/>
        </p:nvSpPr>
        <p:spPr>
          <a:xfrm>
            <a:off x="1860100" y="4914900"/>
            <a:ext cx="3778700" cy="2209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lnSpc>
                <a:spcPct val="150000"/>
              </a:lnSpc>
            </a:pPr>
            <a:r>
              <a:rPr lang="en-ID" sz="2400" b="1" dirty="0" err="1">
                <a:latin typeface="Century Gothic" panose="020B0502020202020204" pitchFamily="34" charset="0"/>
              </a:rPr>
              <a:t>Memiliki</a:t>
            </a:r>
            <a:r>
              <a:rPr lang="en-ID" sz="2400" b="1" dirty="0"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latin typeface="Century Gothic" panose="020B0502020202020204" pitchFamily="34" charset="0"/>
              </a:rPr>
              <a:t>keseimbangan</a:t>
            </a:r>
            <a:r>
              <a:rPr lang="en-ID" sz="2400" b="1" dirty="0"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latin typeface="Century Gothic" panose="020B0502020202020204" pitchFamily="34" charset="0"/>
              </a:rPr>
              <a:t>secara</a:t>
            </a:r>
            <a:r>
              <a:rPr lang="en-ID" sz="2400" b="1" dirty="0">
                <a:latin typeface="Century Gothic" panose="020B0502020202020204" pitchFamily="34" charset="0"/>
              </a:rPr>
              <a:t> </a:t>
            </a:r>
            <a:r>
              <a:rPr lang="en-ID" sz="2400" b="1" dirty="0" err="1">
                <a:latin typeface="Century Gothic" panose="020B0502020202020204" pitchFamily="34" charset="0"/>
              </a:rPr>
              <a:t>emosi</a:t>
            </a:r>
            <a:endParaRPr lang="en-ID" sz="2400" b="1" dirty="0">
              <a:latin typeface="Century Gothic" panose="020B05020202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8EC0F05-7C80-95DE-89F6-6229ACE304DF}"/>
              </a:ext>
            </a:extLst>
          </p:cNvPr>
          <p:cNvSpPr/>
          <p:nvPr/>
        </p:nvSpPr>
        <p:spPr>
          <a:xfrm>
            <a:off x="6645050" y="4829213"/>
            <a:ext cx="3778700" cy="2209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r>
              <a:rPr lang="en-ID" sz="2400" b="1" dirty="0">
                <a:latin typeface="Century Gothic" panose="020B0502020202020204" pitchFamily="34" charset="0"/>
              </a:rPr>
              <a:t>Style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EC9713E-2FEC-6E07-9E43-3A4D6527D08C}"/>
              </a:ext>
            </a:extLst>
          </p:cNvPr>
          <p:cNvSpPr/>
          <p:nvPr/>
        </p:nvSpPr>
        <p:spPr>
          <a:xfrm>
            <a:off x="11430000" y="4914900"/>
            <a:ext cx="3778700" cy="22098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0"/>
              </a:spcBef>
            </a:pPr>
            <a:r>
              <a:rPr lang="en-ID" sz="2400" b="1" dirty="0" err="1">
                <a:latin typeface="Century Gothic" panose="020B0502020202020204" pitchFamily="34" charset="0"/>
              </a:rPr>
              <a:t>Standar</a:t>
            </a:r>
            <a:endParaRPr lang="en-ID" sz="24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73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1762</Words>
  <Application>Microsoft Office PowerPoint</Application>
  <PresentationFormat>Custom</PresentationFormat>
  <Paragraphs>218</Paragraphs>
  <Slides>34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Century Gothic</vt:lpstr>
      <vt:lpstr>Calibri</vt:lpstr>
      <vt:lpstr>Courier New</vt:lpstr>
      <vt:lpstr>Arial</vt:lpstr>
      <vt:lpstr>Aptos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85</dc:title>
  <dc:creator>muhamad jihad</dc:creator>
  <cp:lastModifiedBy>Naura Syifa Salsabila</cp:lastModifiedBy>
  <cp:revision>25</cp:revision>
  <dcterms:created xsi:type="dcterms:W3CDTF">2006-08-16T00:00:00Z</dcterms:created>
  <dcterms:modified xsi:type="dcterms:W3CDTF">2025-08-31T01:47:26Z</dcterms:modified>
  <dc:identifier>DAGcWabwNsI</dc:identifier>
</cp:coreProperties>
</file>