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94" r:id="rId2"/>
    <p:sldId id="442" r:id="rId3"/>
    <p:sldId id="399" r:id="rId4"/>
    <p:sldId id="443" r:id="rId5"/>
    <p:sldId id="423" r:id="rId6"/>
    <p:sldId id="424" r:id="rId7"/>
    <p:sldId id="444" r:id="rId8"/>
    <p:sldId id="425" r:id="rId9"/>
    <p:sldId id="436" r:id="rId10"/>
    <p:sldId id="261" r:id="rId11"/>
    <p:sldId id="441" r:id="rId12"/>
    <p:sldId id="439" r:id="rId13"/>
    <p:sldId id="445" r:id="rId14"/>
    <p:sldId id="446" r:id="rId15"/>
    <p:sldId id="4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23E98-93F9-5580-1231-D53A0C998BC7}" v="67" dt="2024-09-09T06:41:47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/>
    <p:restoredTop sz="95574"/>
  </p:normalViewPr>
  <p:slideViewPr>
    <p:cSldViewPr snapToGrid="0" snapToObjects="1">
      <p:cViewPr varScale="1">
        <p:scale>
          <a:sx n="110" d="100"/>
          <a:sy n="110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2D36D-E9F6-8344-8775-91B3AFE27B8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4EB9-7A78-954E-8EA8-E58C738E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E15DA-E159-4D90-90A3-0664E0F0462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9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E15DA-E159-4D90-90A3-0664E0F0462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48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E15DA-E159-4D90-90A3-0664E0F0462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30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8A1-A2AE-354E-B984-C257459B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E7878-F970-B64A-A906-0914EB180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CA56631-0A82-EFC3-71C7-7FA43E30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13572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20F6-2215-1D43-AF2C-7DF9F0B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E043B-9AF8-734E-A740-9315309C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A720ECC-3A79-60D3-B248-21F1A47D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16400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F0A10-01D5-A74F-8AA7-2B3750A79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0AEE-7C2C-AC40-8DA3-BA59BDF1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552A2B7-025A-F5A4-1FF2-E0FFBF6F0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35432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7EC95B1-BC85-86DA-12FC-8D558E964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06591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C8D1B-1719-1F0D-DEDE-099740FBED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282" y="44970"/>
            <a:ext cx="2743316" cy="705424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13DCD6-DAE5-0B48-11B5-CE436730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7032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5CFC-A1F3-BF4C-94E9-04184A0A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2C61-F802-7344-BB39-7366B098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E0AA60-C921-FDD1-A2DC-FC24D5C4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8272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0339-89A4-C24F-A45D-ADCD0E63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7B6C-B04A-A64B-9141-4C706DE0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7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E88-FA63-0547-AE6B-5813EB02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9F1D-58E6-B449-930B-729767746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85EC-A076-7841-B44D-38A5D3807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7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4FB0-2FAD-CE4C-8ACE-7807176D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10136-72DE-2743-A16B-1C20E486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E830-1DA5-6742-85A5-2748E4EE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53C12-10C4-6943-8E47-56C97B62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55DE4-E576-DB44-B470-C7DA8533E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5F14670-EECC-CE5F-5F6D-9B69D89D41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65272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6889-4523-C641-8878-944A777F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B889117-0D6B-5CB2-09ED-C9DC61E9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87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7F79F100-D0FD-7252-C94A-829CA4CE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80212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C633-77E3-9142-B716-13525E89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034-C75A-BD4C-9CE2-921B8DD1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54C5-857A-A244-A618-2A934AA6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3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7AA2-CFD4-4A47-B53A-4C337BE9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EEB7A-43B0-FC4E-AD92-AAADC2DD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E0C6-6968-6B4D-877C-6A191CFA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71414-E0A6-4BF1-AF35-E5571F06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35673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;p31" descr="C:\Users\Mystogan\Pictures\75_big.jpg">
            <a:extLst>
              <a:ext uri="{FF2B5EF4-FFF2-40B4-BE49-F238E27FC236}">
                <a16:creationId xmlns:a16="http://schemas.microsoft.com/office/drawing/2014/main" id="{72B1D253-F1AA-9E44-A69A-C901BB06F4F7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1" y="6248400"/>
            <a:ext cx="1219199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F419A-61B3-9E42-98E2-83344BDD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228A-53AC-F740-81F9-BD154973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36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4F963D-8956-7648-84FE-D0165D8173DD}"/>
              </a:ext>
            </a:extLst>
          </p:cNvPr>
          <p:cNvGrpSpPr/>
          <p:nvPr userDrawn="1"/>
        </p:nvGrpSpPr>
        <p:grpSpPr>
          <a:xfrm>
            <a:off x="1" y="365125"/>
            <a:ext cx="579863" cy="721268"/>
            <a:chOff x="0" y="289932"/>
            <a:chExt cx="579863" cy="721268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B8357AA-B5CD-0041-AD2B-AF4D2E65FEC9}"/>
                </a:ext>
              </a:extLst>
            </p:cNvPr>
            <p:cNvSpPr/>
            <p:nvPr userDrawn="1"/>
          </p:nvSpPr>
          <p:spPr>
            <a:xfrm>
              <a:off x="0" y="325288"/>
              <a:ext cx="579863" cy="685912"/>
            </a:xfrm>
            <a:prstGeom prst="homePlate">
              <a:avLst/>
            </a:prstGeom>
            <a:solidFill>
              <a:srgbClr val="C00000">
                <a:alpha val="5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FC316F81-B830-C24C-AB81-3C79993C6BED}"/>
                </a:ext>
              </a:extLst>
            </p:cNvPr>
            <p:cNvSpPr/>
            <p:nvPr userDrawn="1"/>
          </p:nvSpPr>
          <p:spPr>
            <a:xfrm>
              <a:off x="0" y="289932"/>
              <a:ext cx="546410" cy="635619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D834EF-0083-CA4F-A450-3F117EE33EF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282" y="44970"/>
            <a:ext cx="2743316" cy="705424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FC09199-4EFE-FE0B-5635-E86FBAC26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9860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komuniversityofficial-my.sharepoint.com/:x:/g/personal/alukman_telkomuniversity_ac_id/EbsG36pZ4t5IuSMucm8PotcBiYrDwRBAgHJOr_N8_TVMtg?e=XxWVW7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020516"/>
            <a:ext cx="8953500" cy="76505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CBK1BAB4</a:t>
            </a:r>
            <a:r>
              <a:rPr lang="id-ID" sz="4800" dirty="0"/>
              <a:t> – </a:t>
            </a:r>
            <a:r>
              <a:rPr lang="en-US" sz="4800" dirty="0" err="1"/>
              <a:t>Berpikir</a:t>
            </a:r>
            <a:r>
              <a:rPr lang="en-US" sz="4800" dirty="0"/>
              <a:t> </a:t>
            </a:r>
            <a:r>
              <a:rPr lang="en-US" sz="4800" dirty="0" err="1"/>
              <a:t>Komputasional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Pengenalan</a:t>
            </a:r>
            <a:r>
              <a:rPr lang="en-US" sz="4800" dirty="0"/>
              <a:t> </a:t>
            </a:r>
            <a:r>
              <a:rPr lang="en-US" sz="4800" dirty="0" err="1"/>
              <a:t>Pemrograman</a:t>
            </a:r>
            <a:endParaRPr lang="en-US" sz="4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41A85D-E8EC-E94B-B853-3EEA1AB99578}"/>
              </a:ext>
            </a:extLst>
          </p:cNvPr>
          <p:cNvSpPr txBox="1">
            <a:spLocks/>
          </p:cNvSpPr>
          <p:nvPr/>
        </p:nvSpPr>
        <p:spPr bwMode="auto">
          <a:xfrm>
            <a:off x="2236592" y="3642664"/>
            <a:ext cx="7909316" cy="42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35000"/>
              <a:buFont typeface="Wingdings" pitchFamily="28" charset="2"/>
              <a:buNone/>
              <a:defRPr sz="2000" b="0" kern="1200" baseline="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Slide 0 – Rules and Course Information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A5E1C59-52A7-3D7F-479D-0B1380A7C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119266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7D1A51E-099F-3799-D830-14BE71DA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Penilaian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Belajar</a:t>
            </a:r>
            <a:endParaRPr lang="en-US" sz="360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BBA44AC-DBF9-DFEF-A122-4A548E722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553491"/>
              </p:ext>
            </p:extLst>
          </p:nvPr>
        </p:nvGraphicFramePr>
        <p:xfrm>
          <a:off x="854075" y="1485900"/>
          <a:ext cx="1019175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Kriteria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Indeks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Keterangan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&gt; 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Istimewa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 &lt;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Baik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sekali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 &lt;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Baik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60 &lt;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Cukup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Baik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50 &lt;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Cukup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 &lt;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Kurang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</a:t>
                      </a:r>
                      <a:r>
                        <a:rPr lang="en-US" sz="2400" dirty="0"/>
                        <a:t> ≤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Tidak</a:t>
                      </a:r>
                      <a:r>
                        <a:rPr lang="en-US" sz="2400" baseline="0" dirty="0"/>
                        <a:t> Lulus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0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" y="308743"/>
            <a:ext cx="8975598" cy="994172"/>
          </a:xfrm>
        </p:spPr>
        <p:txBody>
          <a:bodyPr>
            <a:normAutofit/>
          </a:bodyPr>
          <a:lstStyle/>
          <a:p>
            <a:r>
              <a:rPr lang="en-US" sz="4000" dirty="0" err="1"/>
              <a:t>Aturan</a:t>
            </a:r>
            <a:r>
              <a:rPr lang="en-US" sz="4000" dirty="0"/>
              <a:t> </a:t>
            </a:r>
            <a:r>
              <a:rPr lang="en-US" sz="4000" dirty="0" err="1"/>
              <a:t>Perkuliahan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02" y="1485989"/>
            <a:ext cx="10191750" cy="4397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perkuliahan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sopan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bertanggungjawab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kecurangan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plagiarisme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yang </a:t>
            </a:r>
            <a:r>
              <a:rPr lang="en-US" dirty="0" err="1"/>
              <a:t>tegas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E)!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nn-NO" dirty="0"/>
              <a:t>Contoh yang dilarang: mencontek saat kuis, meng-copy tugas kelompok lain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sv-SE" dirty="0"/>
              <a:t>Diskusi dengan teman diperbolehkan (kecuali saat ujian), asalkan tidak saling berbagi jawaban atau hasil pekerjaan/penugasan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F61DA8E-E730-DA7A-885F-828DEA1C8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84659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7D1A51E-099F-3799-D830-14BE71DA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Referensi Mata Kuliah 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EF90E32A-7D6B-6035-93ED-E3F555C7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136" y="1698171"/>
            <a:ext cx="104328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Computational Thinking. Denning, P. J., &amp; </a:t>
            </a:r>
            <a:r>
              <a:rPr lang="en-US" sz="2400" dirty="0" err="1"/>
              <a:t>Tedre</a:t>
            </a:r>
            <a:r>
              <a:rPr lang="en-US" sz="2400" dirty="0"/>
              <a:t>, M. MIT Press. (2019)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Computational Thinking for the Modern Problem Solver, Riley, D. D., &amp; Hunt, K. A. CRC press.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r>
              <a:rPr lang="en-US" sz="2400" dirty="0" err="1"/>
              <a:t>Prasti</a:t>
            </a:r>
            <a:r>
              <a:rPr lang="en-US" sz="2400" dirty="0"/>
              <a:t> </a:t>
            </a:r>
            <a:r>
              <a:rPr lang="en-US" sz="2400" dirty="0" err="1"/>
              <a:t>Eko</a:t>
            </a:r>
            <a:r>
              <a:rPr lang="en-US" sz="2400" dirty="0"/>
              <a:t> </a:t>
            </a:r>
            <a:r>
              <a:rPr lang="en-US" sz="2400" dirty="0" err="1"/>
              <a:t>Yunanto</a:t>
            </a:r>
            <a:r>
              <a:rPr lang="en-US" sz="2400" dirty="0"/>
              <a:t>, </a:t>
            </a:r>
            <a:r>
              <a:rPr lang="en-US" sz="2400" dirty="0" err="1"/>
              <a:t>Bunyamin</a:t>
            </a:r>
            <a:r>
              <a:rPr lang="en-US" sz="2400" dirty="0"/>
              <a:t>, Said Al </a:t>
            </a:r>
            <a:r>
              <a:rPr lang="en-US" sz="2400" dirty="0" err="1"/>
              <a:t>Faraby</a:t>
            </a:r>
            <a:r>
              <a:rPr lang="en-US" sz="2400" dirty="0"/>
              <a:t>, </a:t>
            </a:r>
            <a:r>
              <a:rPr lang="en-US" sz="2400" dirty="0" err="1"/>
              <a:t>TelU</a:t>
            </a:r>
            <a:r>
              <a:rPr lang="en-US" sz="2400" dirty="0"/>
              <a:t> Press, 2023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&amp; </a:t>
            </a:r>
            <a:r>
              <a:rPr lang="en-US" sz="2400" dirty="0" err="1"/>
              <a:t>Pemrograman</a:t>
            </a:r>
            <a:r>
              <a:rPr lang="en-US" sz="2400" dirty="0"/>
              <a:t> Prodi S1 </a:t>
            </a:r>
            <a:r>
              <a:rPr lang="en-US" sz="2400" dirty="0" err="1"/>
              <a:t>Informatika</a:t>
            </a:r>
            <a:r>
              <a:rPr lang="en-US" sz="2400" dirty="0"/>
              <a:t>. Dade </a:t>
            </a:r>
            <a:r>
              <a:rPr lang="en-US" sz="2400" dirty="0" err="1"/>
              <a:t>Nurjanah</a:t>
            </a:r>
            <a:r>
              <a:rPr lang="en-US" sz="2400" dirty="0"/>
              <a:t>, Jimmy </a:t>
            </a:r>
            <a:r>
              <a:rPr lang="en-US" sz="2400" dirty="0" err="1"/>
              <a:t>Tirtawangsa</a:t>
            </a:r>
            <a:r>
              <a:rPr lang="en-US" sz="2400" dirty="0"/>
              <a:t>, </a:t>
            </a:r>
            <a:r>
              <a:rPr lang="en-US" sz="2400" dirty="0" err="1"/>
              <a:t>Prasti</a:t>
            </a:r>
            <a:r>
              <a:rPr lang="en-US" sz="2400" dirty="0"/>
              <a:t> </a:t>
            </a:r>
            <a:r>
              <a:rPr lang="en-US" sz="2400" dirty="0" err="1"/>
              <a:t>Eko</a:t>
            </a:r>
            <a:r>
              <a:rPr lang="en-US" sz="2400" dirty="0"/>
              <a:t> </a:t>
            </a:r>
            <a:r>
              <a:rPr lang="en-US" sz="2400" dirty="0" err="1"/>
              <a:t>Yunanto</a:t>
            </a:r>
            <a:r>
              <a:rPr lang="en-US" sz="2400" dirty="0"/>
              <a:t>, Said Al </a:t>
            </a:r>
            <a:r>
              <a:rPr lang="en-US" sz="2400" dirty="0" err="1"/>
              <a:t>Faraby</a:t>
            </a:r>
            <a:r>
              <a:rPr lang="en-US" sz="2400" dirty="0"/>
              <a:t>,. 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Diktat </a:t>
            </a:r>
            <a:r>
              <a:rPr lang="en-US" sz="2400" dirty="0" err="1"/>
              <a:t>Kuliah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Prosedural</a:t>
            </a:r>
            <a:r>
              <a:rPr lang="en-US" sz="2400" dirty="0"/>
              <a:t>, </a:t>
            </a:r>
            <a:r>
              <a:rPr lang="en-US" sz="2400" dirty="0" err="1"/>
              <a:t>Inggriani</a:t>
            </a:r>
            <a:r>
              <a:rPr lang="en-US" sz="2400" dirty="0"/>
              <a:t> </a:t>
            </a:r>
            <a:r>
              <a:rPr lang="en-US" sz="2400" dirty="0" err="1"/>
              <a:t>Liem</a:t>
            </a:r>
            <a:r>
              <a:rPr lang="en-US" sz="2400" dirty="0"/>
              <a:t>, ITB, 1999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: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pascal</a:t>
            </a:r>
            <a:r>
              <a:rPr lang="en-US" sz="2400" dirty="0"/>
              <a:t>, C, </a:t>
            </a:r>
            <a:r>
              <a:rPr lang="en-US" sz="2400" dirty="0" err="1"/>
              <a:t>dan</a:t>
            </a:r>
            <a:r>
              <a:rPr lang="en-US" sz="2400" dirty="0"/>
              <a:t> C++, </a:t>
            </a:r>
            <a:r>
              <a:rPr lang="en-US" sz="2400" dirty="0" err="1"/>
              <a:t>Rinaldi</a:t>
            </a:r>
            <a:r>
              <a:rPr lang="en-US" sz="2400" dirty="0"/>
              <a:t> </a:t>
            </a:r>
            <a:r>
              <a:rPr lang="en-US" sz="2400" dirty="0" err="1"/>
              <a:t>Munir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Leony</a:t>
            </a:r>
            <a:r>
              <a:rPr lang="en-US" sz="2400" dirty="0"/>
              <a:t> </a:t>
            </a:r>
            <a:r>
              <a:rPr lang="en-US" sz="2400" dirty="0" err="1"/>
              <a:t>Lidya</a:t>
            </a:r>
            <a:r>
              <a:rPr lang="en-US" sz="2400" dirty="0"/>
              <a:t>, </a:t>
            </a:r>
            <a:r>
              <a:rPr lang="en-US" sz="2400" dirty="0" err="1"/>
              <a:t>Penerbit</a:t>
            </a:r>
            <a:r>
              <a:rPr lang="en-US" sz="2400" dirty="0"/>
              <a:t> </a:t>
            </a:r>
            <a:r>
              <a:rPr lang="en-US" sz="2400" dirty="0" err="1"/>
              <a:t>Informatika</a:t>
            </a:r>
            <a:r>
              <a:rPr lang="en-US" sz="2400" dirty="0"/>
              <a:t>, Bandung,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Learning Go Programming, </a:t>
            </a:r>
            <a:r>
              <a:rPr lang="en-US" sz="2400" dirty="0" err="1"/>
              <a:t>Shubhangi</a:t>
            </a:r>
            <a:r>
              <a:rPr lang="en-US" sz="2400" dirty="0"/>
              <a:t> Agarwal, BPB Publications, 202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7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Remedial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Absensi</a:t>
            </a:r>
            <a:r>
              <a:rPr lang="en-US" sz="2000" dirty="0"/>
              <a:t> </a:t>
            </a:r>
            <a:r>
              <a:rPr lang="en-US" sz="2000" dirty="0" err="1"/>
              <a:t>kehadiran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berhak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remedial CLO </a:t>
            </a:r>
            <a:r>
              <a:rPr lang="en-US" sz="2000" dirty="0" err="1"/>
              <a:t>adalah</a:t>
            </a:r>
            <a:r>
              <a:rPr lang="en-US" sz="2000" dirty="0"/>
              <a:t> minimal 75%,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Remedial </a:t>
            </a:r>
            <a:r>
              <a:rPr lang="en-US" sz="2000" dirty="0" err="1"/>
              <a:t>dilakukan</a:t>
            </a:r>
            <a:r>
              <a:rPr lang="en-US" sz="2000" dirty="0"/>
              <a:t> per-CLO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minimal 1x,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Remedial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CLO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koordinator</a:t>
            </a:r>
            <a:r>
              <a:rPr lang="en-US" sz="2000" dirty="0"/>
              <a:t> MK/Prodi,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/>
              <a:t>. </a:t>
            </a:r>
            <a:r>
              <a:rPr lang="en-US" sz="2000" dirty="0" err="1"/>
              <a:t>Misal</a:t>
            </a:r>
            <a:r>
              <a:rPr lang="en-US" sz="2000" dirty="0"/>
              <a:t>, MK </a:t>
            </a:r>
            <a:r>
              <a:rPr lang="en-US" sz="2000" dirty="0" err="1"/>
              <a:t>tingkat</a:t>
            </a:r>
            <a:r>
              <a:rPr lang="en-US" sz="2000" dirty="0"/>
              <a:t> 1,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standarnya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40.01 (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diperbolehkan</a:t>
            </a:r>
            <a:r>
              <a:rPr lang="en-US" sz="2000" dirty="0"/>
              <a:t>),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MK </a:t>
            </a:r>
            <a:r>
              <a:rPr lang="en-US" sz="2000" dirty="0" err="1"/>
              <a:t>tingkat</a:t>
            </a:r>
            <a:r>
              <a:rPr lang="en-US" sz="2000" dirty="0"/>
              <a:t> 4 (S1),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standarnya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50.01 (</a:t>
            </a:r>
            <a:r>
              <a:rPr lang="en-US" sz="2000" dirty="0" err="1"/>
              <a:t>nilai</a:t>
            </a:r>
            <a:r>
              <a:rPr lang="en-US" sz="2000" dirty="0"/>
              <a:t> lulus </a:t>
            </a:r>
            <a:r>
              <a:rPr lang="en-US" sz="2000" dirty="0" err="1"/>
              <a:t>adalah</a:t>
            </a:r>
            <a:r>
              <a:rPr lang="en-US" sz="2000" dirty="0"/>
              <a:t> minimal C).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Remedial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sepanjang</a:t>
            </a:r>
            <a:r>
              <a:rPr lang="en-US" sz="2000" dirty="0"/>
              <a:t> semester (</a:t>
            </a:r>
            <a:r>
              <a:rPr lang="en-US" sz="2000" dirty="0" err="1"/>
              <a:t>minggu</a:t>
            </a:r>
            <a:r>
              <a:rPr lang="en-US" sz="2000" dirty="0"/>
              <a:t> 1 – 16)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43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033" y="27176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2696B-426F-4045-0762-FFE86741B6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/>
              <a:t>Silakan Mengisi PAKTA INTEGRITAS di LMS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022F8-87ED-87E8-54E1-CCA2F483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8" y="228617"/>
            <a:ext cx="10515600" cy="1325563"/>
          </a:xfrm>
        </p:spPr>
        <p:txBody>
          <a:bodyPr/>
          <a:lstStyle/>
          <a:p>
            <a:r>
              <a:rPr lang="id-ID"/>
              <a:t>PAKTA INTEGRITAS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08AFC86-1BD0-3E9F-7AEF-709A5BD82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1759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0DF131-920D-EA80-E4A5-3D1BCCFA67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009550"/>
            <a:ext cx="10751397" cy="40254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d-ID" dirty="0">
                <a:latin typeface="Helvetica"/>
                <a:cs typeface="Helvetica"/>
              </a:rPr>
              <a:t>Tim Dosen (Team </a:t>
            </a:r>
            <a:r>
              <a:rPr lang="id-ID" dirty="0" err="1">
                <a:latin typeface="Helvetica"/>
                <a:cs typeface="Helvetica"/>
              </a:rPr>
              <a:t>Teaching</a:t>
            </a:r>
            <a:r>
              <a:rPr lang="id-ID" dirty="0">
                <a:latin typeface="Helvetica"/>
                <a:cs typeface="Helvetica"/>
              </a:rPr>
              <a:t>) </a:t>
            </a:r>
            <a:endParaRPr lang="id-ID" dirty="0"/>
          </a:p>
          <a:p>
            <a:r>
              <a:rPr lang="id-ID" dirty="0">
                <a:latin typeface="Helvetica"/>
                <a:cs typeface="Helvetica"/>
              </a:rPr>
              <a:t>Deskripsi Mata Kuliah (</a:t>
            </a:r>
            <a:r>
              <a:rPr lang="id-ID" dirty="0" err="1">
                <a:latin typeface="Helvetica"/>
                <a:cs typeface="Helvetica"/>
              </a:rPr>
              <a:t>Course</a:t>
            </a:r>
            <a:r>
              <a:rPr lang="id-ID" dirty="0">
                <a:latin typeface="Helvetica"/>
                <a:cs typeface="Helvetica"/>
              </a:rPr>
              <a:t> </a:t>
            </a:r>
            <a:r>
              <a:rPr lang="id-ID" dirty="0" err="1">
                <a:latin typeface="Helvetica"/>
                <a:cs typeface="Helvetica"/>
              </a:rPr>
              <a:t>Description</a:t>
            </a:r>
            <a:r>
              <a:rPr lang="id-ID" dirty="0">
                <a:latin typeface="Helvetica"/>
                <a:cs typeface="Helvetica"/>
              </a:rPr>
              <a:t>)</a:t>
            </a:r>
            <a:endParaRPr lang="id-ID" dirty="0">
              <a:cs typeface="Helvetica"/>
            </a:endParaRPr>
          </a:p>
          <a:p>
            <a:r>
              <a:rPr lang="id-ID" dirty="0">
                <a:latin typeface="Helvetica"/>
                <a:cs typeface="Helvetica"/>
              </a:rPr>
              <a:t>Capaian Pembelajaran (</a:t>
            </a:r>
            <a:r>
              <a:rPr lang="id-ID" dirty="0" err="1">
                <a:latin typeface="Helvetica"/>
                <a:cs typeface="Helvetica"/>
              </a:rPr>
              <a:t>Learning</a:t>
            </a:r>
            <a:r>
              <a:rPr lang="id-ID" dirty="0">
                <a:latin typeface="Helvetica"/>
                <a:cs typeface="Helvetica"/>
              </a:rPr>
              <a:t> </a:t>
            </a:r>
            <a:r>
              <a:rPr lang="id-ID" dirty="0" err="1">
                <a:latin typeface="Helvetica"/>
                <a:cs typeface="Helvetica"/>
              </a:rPr>
              <a:t>Outcome</a:t>
            </a:r>
            <a:r>
              <a:rPr lang="id-ID" dirty="0">
                <a:latin typeface="Helvetica"/>
                <a:cs typeface="Helvetica"/>
              </a:rPr>
              <a:t>)</a:t>
            </a:r>
            <a:endParaRPr lang="id-ID" dirty="0">
              <a:cs typeface="Helvetica"/>
            </a:endParaRPr>
          </a:p>
          <a:p>
            <a:r>
              <a:rPr lang="id-ID" dirty="0">
                <a:latin typeface="Helvetica"/>
                <a:cs typeface="Helvetica"/>
              </a:rPr>
              <a:t>RPS (</a:t>
            </a:r>
            <a:r>
              <a:rPr lang="id-ID" dirty="0" err="1">
                <a:latin typeface="Helvetica"/>
                <a:cs typeface="Helvetica"/>
              </a:rPr>
              <a:t>Syllabus</a:t>
            </a:r>
            <a:r>
              <a:rPr lang="id-ID" dirty="0">
                <a:latin typeface="Helvetica"/>
                <a:cs typeface="Helvetica"/>
              </a:rPr>
              <a:t>)</a:t>
            </a:r>
            <a:endParaRPr lang="id-ID" dirty="0">
              <a:cs typeface="Helvetica"/>
            </a:endParaRPr>
          </a:p>
          <a:p>
            <a:r>
              <a:rPr lang="id-ID" dirty="0">
                <a:latin typeface="Helvetica"/>
                <a:cs typeface="Helvetica"/>
              </a:rPr>
              <a:t>Penilaian </a:t>
            </a:r>
            <a:r>
              <a:rPr lang="id-ID" dirty="0" err="1">
                <a:latin typeface="Helvetica"/>
                <a:cs typeface="Helvetica"/>
              </a:rPr>
              <a:t>Asesmen</a:t>
            </a:r>
            <a:r>
              <a:rPr lang="id-ID" dirty="0">
                <a:latin typeface="Helvetica"/>
                <a:cs typeface="Helvetica"/>
              </a:rPr>
              <a:t> dan NSM </a:t>
            </a:r>
            <a:endParaRPr lang="id-ID" dirty="0">
              <a:cs typeface="Helvetica"/>
            </a:endParaRPr>
          </a:p>
          <a:p>
            <a:r>
              <a:rPr lang="id-ID" dirty="0">
                <a:latin typeface="Helvetica"/>
                <a:cs typeface="Helvetica"/>
              </a:rPr>
              <a:t>Aturan Perkuliahan (</a:t>
            </a:r>
            <a:r>
              <a:rPr lang="id-ID" dirty="0" err="1">
                <a:latin typeface="Helvetica"/>
                <a:cs typeface="Helvetica"/>
              </a:rPr>
              <a:t>Rules</a:t>
            </a:r>
            <a:r>
              <a:rPr lang="id-ID" dirty="0">
                <a:latin typeface="Helvetica"/>
                <a:cs typeface="Helvetica"/>
              </a:rPr>
              <a:t> </a:t>
            </a:r>
            <a:r>
              <a:rPr lang="id-ID" dirty="0" err="1">
                <a:latin typeface="Helvetica"/>
                <a:cs typeface="Helvetica"/>
              </a:rPr>
              <a:t>and</a:t>
            </a:r>
            <a:r>
              <a:rPr lang="id-ID" dirty="0">
                <a:latin typeface="Helvetica"/>
                <a:cs typeface="Helvetica"/>
              </a:rPr>
              <a:t> </a:t>
            </a:r>
            <a:r>
              <a:rPr lang="id-ID" dirty="0" err="1">
                <a:latin typeface="Helvetica"/>
                <a:cs typeface="Helvetica"/>
              </a:rPr>
              <a:t>Policies</a:t>
            </a:r>
            <a:r>
              <a:rPr lang="id-ID" dirty="0">
                <a:latin typeface="Helvetica"/>
                <a:cs typeface="Helvetica"/>
              </a:rPr>
              <a:t>)</a:t>
            </a:r>
            <a:endParaRPr lang="id-ID" dirty="0">
              <a:cs typeface="Helvetica"/>
            </a:endParaRPr>
          </a:p>
          <a:p>
            <a:r>
              <a:rPr lang="id-ID" dirty="0">
                <a:latin typeface="Helvetica"/>
                <a:cs typeface="Helvetica"/>
              </a:rPr>
              <a:t>Referensi (References)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err="1">
                <a:latin typeface="Helvetica"/>
                <a:cs typeface="Helvetica"/>
              </a:rPr>
              <a:t>Syarat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dan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err="1">
                <a:latin typeface="Helvetica"/>
                <a:cs typeface="Helvetica"/>
              </a:rPr>
              <a:t>Ketentuan</a:t>
            </a:r>
            <a:r>
              <a:rPr lang="en-US" dirty="0">
                <a:latin typeface="Helvetica"/>
                <a:cs typeface="Helvetica"/>
              </a:rPr>
              <a:t> Remedial</a:t>
            </a:r>
            <a:endParaRPr lang="id-ID" dirty="0">
              <a:cs typeface="Helvetica"/>
            </a:endParaRPr>
          </a:p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1C0F0F-41B0-0B65-0732-38EE84AB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1"/>
            <a:ext cx="10515600" cy="1325563"/>
          </a:xfrm>
        </p:spPr>
        <p:txBody>
          <a:bodyPr/>
          <a:lstStyle/>
          <a:p>
            <a:r>
              <a:rPr lang="id-ID"/>
              <a:t>Outline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072DF9-54B8-FCEF-3B14-A74A7D414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36036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9CF94-C557-4247-B50C-C8AE8942D0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63246"/>
            <a:ext cx="11101917" cy="4025490"/>
          </a:xfrm>
        </p:spPr>
        <p:txBody>
          <a:bodyPr>
            <a:normAutofit/>
          </a:bodyPr>
          <a:lstStyle/>
          <a:p>
            <a:pPr fontAlgn="ctr">
              <a:tabLst>
                <a:tab pos="457200" algn="l"/>
              </a:tabLst>
            </a:pP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Achmad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Lukman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(ACK) </a:t>
            </a:r>
            <a:r>
              <a:rPr lang="en-US" b="1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TUB</a:t>
            </a:r>
          </a:p>
          <a:p>
            <a:pPr fontAlgn="ctr">
              <a:tabLst>
                <a:tab pos="457200" algn="l"/>
              </a:tabLst>
            </a:pP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Firas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Atqiya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(FAQ) </a:t>
            </a:r>
            <a:r>
              <a:rPr lang="en-US" b="1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TUB</a:t>
            </a:r>
          </a:p>
          <a:p>
            <a:pPr fontAlgn="ctr">
              <a:tabLst>
                <a:tab pos="457200" algn="l"/>
              </a:tabLst>
            </a:pP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Didin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Wahyudin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(DWD) </a:t>
            </a:r>
            <a:r>
              <a:rPr lang="en-US" b="1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TUB</a:t>
            </a:r>
          </a:p>
          <a:p>
            <a:pPr fontAlgn="ctr">
              <a:tabLst>
                <a:tab pos="457200" algn="l"/>
              </a:tabLst>
            </a:pP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Bernadus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Anggoro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Seno </a:t>
            </a:r>
            <a:r>
              <a:rPr lang="en-US" kern="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Aji</a:t>
            </a:r>
            <a:r>
              <a:rPr lang="en-US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TUS</a:t>
            </a:r>
          </a:p>
          <a:p>
            <a:pPr fontAlgn="ctr">
              <a:tabLst>
                <a:tab pos="457200" algn="l"/>
              </a:tabLst>
            </a:pPr>
            <a:r>
              <a:rPr lang="en-US" b="1" kern="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Harianto</a:t>
            </a:r>
            <a:r>
              <a:rPr lang="en-US" b="1" kern="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TUS</a:t>
            </a:r>
            <a:endParaRPr lang="x-none" b="1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fontAlgn="ctr">
              <a:tabLst>
                <a:tab pos="457200" algn="l"/>
              </a:tabLst>
            </a:pPr>
            <a:r>
              <a:rPr lang="en-US" kern="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Nurul</a:t>
            </a:r>
            <a:r>
              <a:rPr lang="en-US" kern="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kern="0" dirty="0" err="1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Ilmi</a:t>
            </a:r>
            <a:r>
              <a:rPr lang="en-US" kern="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US" b="1" kern="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TUJ</a:t>
            </a:r>
            <a:endParaRPr lang="x-none" b="1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490AF-0296-A543-962F-44C03153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Dosen Pengampu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CF81566-C76B-EE2F-8FD5-76D278E49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6342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9CF94-C557-4247-B50C-C8AE8942D0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63246"/>
            <a:ext cx="11101917" cy="4025490"/>
          </a:xfrm>
        </p:spPr>
        <p:txBody>
          <a:bodyPr>
            <a:normAutofit fontScale="92500" lnSpcReduction="20000"/>
          </a:bodyPr>
          <a:lstStyle/>
          <a:p>
            <a:r>
              <a:rPr lang="x-none" dirty="0"/>
              <a:t>Nama MK: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x-none" dirty="0"/>
              <a:t> </a:t>
            </a:r>
            <a:endParaRPr lang="en-US" dirty="0"/>
          </a:p>
          <a:p>
            <a:r>
              <a:rPr lang="x-none" dirty="0"/>
              <a:t>Kode MK: </a:t>
            </a:r>
            <a:r>
              <a:rPr lang="en-US" dirty="0"/>
              <a:t>CBK1BAB4</a:t>
            </a:r>
            <a:r>
              <a:rPr lang="x-none" dirty="0"/>
              <a:t> (</a:t>
            </a:r>
            <a:r>
              <a:rPr lang="en-US" dirty="0"/>
              <a:t>4</a:t>
            </a:r>
            <a:r>
              <a:rPr lang="x-none" dirty="0"/>
              <a:t> SKS)</a:t>
            </a:r>
          </a:p>
          <a:p>
            <a:r>
              <a:rPr lang="x-none" dirty="0"/>
              <a:t>Umumnya diambil oleh mahasiswa semester </a:t>
            </a:r>
            <a:r>
              <a:rPr lang="en-US" dirty="0"/>
              <a:t>1</a:t>
            </a:r>
            <a:endParaRPr lang="x-none" dirty="0"/>
          </a:p>
          <a:p>
            <a:r>
              <a:rPr lang="en-US" dirty="0"/>
              <a:t>D</a:t>
            </a:r>
            <a:r>
              <a:rPr lang="x-none" dirty="0"/>
              <a:t>eskripsi:</a:t>
            </a:r>
          </a:p>
          <a:p>
            <a:pPr lvl="1" algn="just"/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Pemrogaman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yang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 err="1"/>
              <a:t>dekomposisi</a:t>
            </a:r>
            <a:r>
              <a:rPr lang="en-US" dirty="0"/>
              <a:t>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abstraksi</a:t>
            </a:r>
            <a:r>
              <a:rPr lang="en-US" dirty="0"/>
              <a:t>), </a:t>
            </a:r>
            <a:r>
              <a:rPr lang="en-US" dirty="0" err="1"/>
              <a:t>memamhami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US" b="1" dirty="0"/>
              <a:t>pattern recognition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berfikir</a:t>
            </a:r>
            <a:r>
              <a:rPr lang="en-US" b="1" dirty="0"/>
              <a:t> </a:t>
            </a:r>
            <a:r>
              <a:rPr lang="en-US" b="1" dirty="0" err="1"/>
              <a:t>algoritmik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percabangan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.</a:t>
            </a:r>
            <a:endParaRPr lang="x-none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490AF-0296-A543-962F-44C03153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40E5570-2FFA-6977-79E7-ACE2B83C3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</p:spTree>
    <p:extLst>
      <p:ext uri="{BB962C8B-B14F-4D97-AF65-F5344CB8AC3E}">
        <p14:creationId xmlns:p14="http://schemas.microsoft.com/office/powerpoint/2010/main" val="2217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42F9E77-A431-F0A7-CB5C-94E46D1D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Program Learning Outcome (PLO)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74CEFC-DF33-A171-4384-471B553A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99F186-7506-D448-B2EB-93EE017763FF}"/>
              </a:ext>
            </a:extLst>
          </p:cNvPr>
          <p:cNvSpPr txBox="1">
            <a:spLocks/>
          </p:cNvSpPr>
          <p:nvPr/>
        </p:nvSpPr>
        <p:spPr>
          <a:xfrm>
            <a:off x="854202" y="1485989"/>
            <a:ext cx="10191750" cy="4397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PLO 4 </a:t>
            </a:r>
            <a:r>
              <a:rPr lang="en-US" dirty="0"/>
              <a:t>-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.</a:t>
            </a:r>
          </a:p>
          <a:p>
            <a:r>
              <a:rPr lang="en-US" b="1" dirty="0"/>
              <a:t>PLO 6 </a:t>
            </a:r>
            <a:r>
              <a:rPr lang="en-US" dirty="0"/>
              <a:t>-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merencanakan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batasan-batasan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mengevaluasi</a:t>
            </a:r>
            <a:r>
              <a:rPr lang="en-US" sz="2400" dirty="0"/>
              <a:t>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7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7CCE8-2AA7-E847-AE8C-338885DC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02" y="216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Course Learning Outcomes (CLO) dan Sub CLO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F44DFCA-83DE-666A-31A6-719F6BF73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8B5E96-5323-0565-C221-613648FD8199}"/>
              </a:ext>
            </a:extLst>
          </p:cNvPr>
          <p:cNvSpPr txBox="1">
            <a:spLocks/>
          </p:cNvSpPr>
          <p:nvPr/>
        </p:nvSpPr>
        <p:spPr>
          <a:xfrm>
            <a:off x="854202" y="1485989"/>
            <a:ext cx="10191750" cy="4397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CLO-03.2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menganalisis</a:t>
            </a:r>
            <a:r>
              <a:rPr lang="en-US" sz="2000" dirty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400" dirty="0"/>
              <a:t>.</a:t>
            </a:r>
          </a:p>
          <a:p>
            <a:r>
              <a:rPr lang="en-US" sz="2000" b="1" dirty="0"/>
              <a:t>CLO-08-3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yang </a:t>
            </a:r>
            <a:r>
              <a:rPr lang="en-US" sz="2000" dirty="0" err="1"/>
              <a:t>objektif</a:t>
            </a:r>
            <a:r>
              <a:rPr lang="en-US" sz="2000" dirty="0"/>
              <a:t>, </a:t>
            </a:r>
            <a:r>
              <a:rPr lang="en-US" sz="2000" dirty="0" err="1"/>
              <a:t>mengidentifikasi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area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perbaikan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Sub-CLO-03-2-1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Sub-CLO-03-2-2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algoritmik</a:t>
            </a:r>
            <a:endParaRPr lang="en-US" dirty="0"/>
          </a:p>
          <a:p>
            <a:pPr lvl="1"/>
            <a:r>
              <a:rPr lang="en-US" dirty="0"/>
              <a:t>Sub-CLO-03-2-3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en-US" dirty="0"/>
          </a:p>
          <a:p>
            <a:pPr lvl="1"/>
            <a:r>
              <a:rPr lang="en-US" dirty="0"/>
              <a:t>Sub-CLO-03-2-4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endParaRPr lang="en-US" dirty="0"/>
          </a:p>
          <a:p>
            <a:pPr lvl="1"/>
            <a:r>
              <a:rPr lang="en-US" dirty="0"/>
              <a:t>Sub-CLO-03-2-5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		</a:t>
            </a:r>
          </a:p>
          <a:p>
            <a:pPr lvl="1"/>
            <a:r>
              <a:rPr lang="en-US" dirty="0"/>
              <a:t>Sub-CLO-08-3-1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Kemampuan</a:t>
            </a:r>
            <a:r>
              <a:rPr lang="en-US" sz="3600" dirty="0"/>
              <a:t> </a:t>
            </a:r>
            <a:r>
              <a:rPr lang="en-US" sz="3600" dirty="0" err="1"/>
              <a:t>akhir</a:t>
            </a:r>
            <a:r>
              <a:rPr lang="en-US" sz="3600" dirty="0"/>
              <a:t> </a:t>
            </a:r>
            <a:r>
              <a:rPr lang="en-US" sz="3600" dirty="0" err="1"/>
              <a:t>tiap</a:t>
            </a:r>
            <a:r>
              <a:rPr lang="en-US" sz="3600" dirty="0"/>
              <a:t> </a:t>
            </a:r>
            <a:r>
              <a:rPr lang="en-US" sz="3600" dirty="0" err="1"/>
              <a:t>tahap</a:t>
            </a:r>
            <a:r>
              <a:rPr lang="en-US" sz="3600" dirty="0"/>
              <a:t> </a:t>
            </a:r>
            <a:r>
              <a:rPr lang="en-US" sz="3600" dirty="0" err="1"/>
              <a:t>belajar</a:t>
            </a:r>
            <a:r>
              <a:rPr lang="en-US" sz="3600" dirty="0"/>
              <a:t> (sub </a:t>
            </a:r>
            <a:r>
              <a:rPr lang="en-US" sz="3600" dirty="0" err="1"/>
              <a:t>clo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095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2CA8F5-F4E2-994F-B0DE-AAC56E9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 Pembelajaran/RPS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F0F5F8A-FF68-AEED-70F7-83BD45F2A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4047B-1EE9-EDFB-2AB8-8EA806232E31}"/>
              </a:ext>
            </a:extLst>
          </p:cNvPr>
          <p:cNvSpPr txBox="1">
            <a:spLocks/>
          </p:cNvSpPr>
          <p:nvPr/>
        </p:nvSpPr>
        <p:spPr>
          <a:xfrm>
            <a:off x="854202" y="1485989"/>
            <a:ext cx="10191750" cy="4397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Link RPS </a:t>
            </a:r>
            <a:r>
              <a:rPr lang="en-US" dirty="0">
                <a:hlinkClick r:id="rId2"/>
              </a:rPr>
              <a:t>https://telkomuniversityofficial-my.sharepoint.com/:x:/g/personal/alukman_telkomuniversity_ac_id/EbsG36pZ4t5IuSMucm8PotcBiYrDwRBAgHJOr_N8_TVMtg?e=XxWVW7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057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2CA8F5-F4E2-994F-B0DE-AAC56E9E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Teknis Pelaksanaan Asesmen/ujian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F7A1734C-784D-50D5-5212-1D032F38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29800" y="6444651"/>
            <a:ext cx="2299798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Prodi S1 Sains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1C0CE-018C-539F-0F53-407ED1DB04D1}"/>
              </a:ext>
            </a:extLst>
          </p:cNvPr>
          <p:cNvSpPr txBox="1">
            <a:spLocks/>
          </p:cNvSpPr>
          <p:nvPr/>
        </p:nvSpPr>
        <p:spPr>
          <a:xfrm>
            <a:off x="854202" y="1485989"/>
            <a:ext cx="10191750" cy="439724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dirty="0"/>
              <a:t>Soal Quiz </a:t>
            </a:r>
            <a:r>
              <a:rPr lang="en-US" dirty="0"/>
              <a:t>(25 %)</a:t>
            </a:r>
            <a:r>
              <a:rPr lang="x-none" dirty="0"/>
              <a:t>– </a:t>
            </a:r>
            <a:r>
              <a:rPr lang="en-US" dirty="0"/>
              <a:t>LMS (</a:t>
            </a:r>
            <a:r>
              <a:rPr lang="en-US" dirty="0" err="1"/>
              <a:t>Partisipatif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Sub-CLO-03-2-3 Sorting (insertion, bubble, </a:t>
            </a:r>
            <a:r>
              <a:rPr lang="en-US" sz="1600" dirty="0" err="1"/>
              <a:t>mergesort</a:t>
            </a:r>
            <a:r>
              <a:rPr lang="en-US" sz="1600" dirty="0"/>
              <a:t>, quicksort) </a:t>
            </a:r>
          </a:p>
          <a:p>
            <a:pPr lvl="1"/>
            <a:r>
              <a:rPr lang="en-US" sz="1600" dirty="0"/>
              <a:t>Sub-CLO-03-2-3 Searching (breadth first search </a:t>
            </a:r>
            <a:r>
              <a:rPr lang="en-US" sz="1600" dirty="0" err="1"/>
              <a:t>dan</a:t>
            </a:r>
            <a:r>
              <a:rPr lang="en-US" sz="1600" dirty="0"/>
              <a:t> deep first search) </a:t>
            </a:r>
          </a:p>
          <a:p>
            <a:pPr lvl="1"/>
            <a:r>
              <a:rPr lang="en-US" sz="1600" dirty="0"/>
              <a:t>Sub-CLO-03-2-3 </a:t>
            </a:r>
            <a:r>
              <a:rPr lang="en-US" sz="1600" dirty="0" err="1"/>
              <a:t>algoritma</a:t>
            </a:r>
            <a:r>
              <a:rPr lang="en-US" sz="1600" dirty="0"/>
              <a:t> traveling salesman problem </a:t>
            </a:r>
            <a:r>
              <a:rPr lang="en-US" sz="1600" dirty="0" err="1"/>
              <a:t>dan</a:t>
            </a:r>
            <a:r>
              <a:rPr lang="en-US" sz="1600" dirty="0"/>
              <a:t> nearest neighbor</a:t>
            </a:r>
            <a:endParaRPr lang="x-none" sz="1600" dirty="0"/>
          </a:p>
          <a:p>
            <a:r>
              <a:rPr lang="x-none" dirty="0"/>
              <a:t>Soal </a:t>
            </a:r>
            <a:r>
              <a:rPr lang="en-US" dirty="0" err="1"/>
              <a:t>Assessmen</a:t>
            </a:r>
            <a:r>
              <a:rPr lang="en-US" dirty="0"/>
              <a:t> (50%) (</a:t>
            </a:r>
            <a:r>
              <a:rPr lang="en-US" dirty="0" err="1"/>
              <a:t>Kognitif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Assessmen</a:t>
            </a:r>
            <a:r>
              <a:rPr lang="en-US" dirty="0"/>
              <a:t> Sub-CLO-03-2-1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6</a:t>
            </a:r>
          </a:p>
          <a:p>
            <a:pPr lvl="1"/>
            <a:r>
              <a:rPr lang="en-US" dirty="0" err="1"/>
              <a:t>Assessmen</a:t>
            </a:r>
            <a:r>
              <a:rPr lang="en-US" dirty="0"/>
              <a:t> Sub-CLO-03-2-3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- 6</a:t>
            </a:r>
          </a:p>
          <a:p>
            <a:pPr lvl="1"/>
            <a:r>
              <a:rPr lang="en-US" dirty="0" err="1"/>
              <a:t>Assesmen</a:t>
            </a:r>
            <a:r>
              <a:rPr lang="en-US" dirty="0"/>
              <a:t> Sub-CLO-03-2-2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10</a:t>
            </a:r>
          </a:p>
          <a:p>
            <a:pPr lvl="1"/>
            <a:r>
              <a:rPr lang="en-US" dirty="0" err="1"/>
              <a:t>Assesmen</a:t>
            </a:r>
            <a:r>
              <a:rPr lang="en-US" dirty="0"/>
              <a:t> Sub-CLO-03-2-4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10</a:t>
            </a:r>
          </a:p>
          <a:p>
            <a:pPr lvl="1"/>
            <a:r>
              <a:rPr lang="en-US" dirty="0" err="1"/>
              <a:t>Assesmen</a:t>
            </a:r>
            <a:r>
              <a:rPr lang="en-US" dirty="0"/>
              <a:t> Sub-CLO-03-2-5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14</a:t>
            </a:r>
          </a:p>
          <a:p>
            <a:r>
              <a:rPr lang="x-none" dirty="0"/>
              <a:t>Soal </a:t>
            </a:r>
            <a:r>
              <a:rPr lang="en-US" dirty="0" err="1"/>
              <a:t>Assessmen</a:t>
            </a:r>
            <a:r>
              <a:rPr lang="en-US" dirty="0"/>
              <a:t> </a:t>
            </a:r>
            <a:r>
              <a:rPr lang="en-US" dirty="0" err="1"/>
              <a:t>Colaborative</a:t>
            </a:r>
            <a:r>
              <a:rPr lang="en-US" dirty="0"/>
              <a:t> per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3 orang (25%)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6701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800</Words>
  <Application>Microsoft Office PowerPoint</Application>
  <PresentationFormat>Layar Lebar</PresentationFormat>
  <Paragraphs>114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6" baseType="lpstr">
      <vt:lpstr>Office Theme</vt:lpstr>
      <vt:lpstr>CBK1BAB4 – Berpikir Komputasional dan Pengenalan Pemrograman</vt:lpstr>
      <vt:lpstr>Outline</vt:lpstr>
      <vt:lpstr>Dosen Pengampu</vt:lpstr>
      <vt:lpstr>Course Information </vt:lpstr>
      <vt:lpstr>Program Learning Outcome (PLO)</vt:lpstr>
      <vt:lpstr>Course Learning Outcomes (CLO) dan Sub CLO</vt:lpstr>
      <vt:lpstr>Kemampuan akhir tiap tahap belajar (sub clo)</vt:lpstr>
      <vt:lpstr>Materi Pembelajaran/RPS</vt:lpstr>
      <vt:lpstr>Teknis Pelaksanaan Asesmen/ujian</vt:lpstr>
      <vt:lpstr>Penilaian Hasil Belajar</vt:lpstr>
      <vt:lpstr>Aturan Perkuliahan</vt:lpstr>
      <vt:lpstr>Referensi Mata Kuliah </vt:lpstr>
      <vt:lpstr>Syarat dan Ketentuan Remedial</vt:lpstr>
      <vt:lpstr>Terima Kasih</vt:lpstr>
      <vt:lpstr>PAKTA INTEGRITAS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CTI3A3 Basis Data Lanjut</dc:title>
  <dc:creator>WARIH MAHARANI</dc:creator>
  <cp:lastModifiedBy>ubenronsu@gmail.com</cp:lastModifiedBy>
  <cp:revision>82</cp:revision>
  <cp:lastPrinted>2021-02-08T14:55:09Z</cp:lastPrinted>
  <dcterms:created xsi:type="dcterms:W3CDTF">2021-02-08T12:08:20Z</dcterms:created>
  <dcterms:modified xsi:type="dcterms:W3CDTF">2025-09-15T09:35:59Z</dcterms:modified>
</cp:coreProperties>
</file>