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6"/>
  </p:notesMasterIdLst>
  <p:sldIdLst>
    <p:sldId id="256" r:id="rId2"/>
    <p:sldId id="268" r:id="rId3"/>
    <p:sldId id="269" r:id="rId4"/>
    <p:sldId id="270" r:id="rId5"/>
    <p:sldId id="258" r:id="rId6"/>
    <p:sldId id="259" r:id="rId7"/>
    <p:sldId id="261" r:id="rId8"/>
    <p:sldId id="263" r:id="rId9"/>
    <p:sldId id="264" r:id="rId10"/>
    <p:sldId id="271" r:id="rId11"/>
    <p:sldId id="272" r:id="rId12"/>
    <p:sldId id="273" r:id="rId13"/>
    <p:sldId id="274"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100" d="100"/>
          <a:sy n="100" d="100"/>
        </p:scale>
        <p:origin x="93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693F6-DA32-4F6C-BF03-28B3D3DB03B2}" type="datetimeFigureOut">
              <a:rPr lang="en-US" smtClean="0"/>
              <a:t>9/14/2024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D7396-4014-45FC-A72A-9710DA449F61}" type="slidenum">
              <a:rPr lang="en-US" smtClean="0"/>
              <a:t>‹#›</a:t>
            </a:fld>
            <a:endParaRPr lang="en-US"/>
          </a:p>
        </p:txBody>
      </p:sp>
    </p:spTree>
    <p:extLst>
      <p:ext uri="{BB962C8B-B14F-4D97-AF65-F5344CB8AC3E}">
        <p14:creationId xmlns:p14="http://schemas.microsoft.com/office/powerpoint/2010/main" val="303671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https://innovativeteachingideas.com/blog/five-reasons-why-computational-thinking-is-an-essential-tool-for-teachers-and-students/</a:t>
            </a:r>
            <a:endParaRPr lang="en-US" dirty="0"/>
          </a:p>
        </p:txBody>
      </p:sp>
      <p:sp>
        <p:nvSpPr>
          <p:cNvPr id="4" name="Slide Number Placeholder 3"/>
          <p:cNvSpPr>
            <a:spLocks noGrp="1"/>
          </p:cNvSpPr>
          <p:nvPr>
            <p:ph type="sldNum" sz="quarter" idx="10"/>
          </p:nvPr>
        </p:nvSpPr>
        <p:spPr/>
        <p:txBody>
          <a:bodyPr/>
          <a:lstStyle/>
          <a:p>
            <a:fld id="{DDED7396-4014-45FC-A72A-9710DA449F61}" type="slidenum">
              <a:rPr lang="en-US" smtClean="0"/>
              <a:t>7</a:t>
            </a:fld>
            <a:endParaRPr lang="en-US"/>
          </a:p>
        </p:txBody>
      </p:sp>
    </p:spTree>
    <p:extLst>
      <p:ext uri="{BB962C8B-B14F-4D97-AF65-F5344CB8AC3E}">
        <p14:creationId xmlns:p14="http://schemas.microsoft.com/office/powerpoint/2010/main" val="1695346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48CBDC-C931-4E37-8774-E83F4D8C62D2}"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3E28A-FFE2-4F57-B776-735BEFDFEBE7}" type="slidenum">
              <a:rPr lang="en-US" smtClean="0"/>
              <a:t>‹#›</a:t>
            </a:fld>
            <a:endParaRPr lang="en-US"/>
          </a:p>
        </p:txBody>
      </p:sp>
    </p:spTree>
    <p:extLst>
      <p:ext uri="{BB962C8B-B14F-4D97-AF65-F5344CB8AC3E}">
        <p14:creationId xmlns:p14="http://schemas.microsoft.com/office/powerpoint/2010/main" val="3219764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48CBDC-C931-4E37-8774-E83F4D8C62D2}"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3E28A-FFE2-4F57-B776-735BEFDFEBE7}" type="slidenum">
              <a:rPr lang="en-US" smtClean="0"/>
              <a:t>‹#›</a:t>
            </a:fld>
            <a:endParaRPr lang="en-US"/>
          </a:p>
        </p:txBody>
      </p:sp>
    </p:spTree>
    <p:extLst>
      <p:ext uri="{BB962C8B-B14F-4D97-AF65-F5344CB8AC3E}">
        <p14:creationId xmlns:p14="http://schemas.microsoft.com/office/powerpoint/2010/main" val="2970330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48CBDC-C931-4E37-8774-E83F4D8C62D2}"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3E28A-FFE2-4F57-B776-735BEFDFEBE7}" type="slidenum">
              <a:rPr lang="en-US" smtClean="0"/>
              <a:t>‹#›</a:t>
            </a:fld>
            <a:endParaRPr lang="en-US"/>
          </a:p>
        </p:txBody>
      </p:sp>
    </p:spTree>
    <p:extLst>
      <p:ext uri="{BB962C8B-B14F-4D97-AF65-F5344CB8AC3E}">
        <p14:creationId xmlns:p14="http://schemas.microsoft.com/office/powerpoint/2010/main" val="4201699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48CBDC-C931-4E37-8774-E83F4D8C62D2}"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3E28A-FFE2-4F57-B776-735BEFDFEBE7}" type="slidenum">
              <a:rPr lang="en-US" smtClean="0"/>
              <a:t>‹#›</a:t>
            </a:fld>
            <a:endParaRPr lang="en-US"/>
          </a:p>
        </p:txBody>
      </p:sp>
    </p:spTree>
    <p:extLst>
      <p:ext uri="{BB962C8B-B14F-4D97-AF65-F5344CB8AC3E}">
        <p14:creationId xmlns:p14="http://schemas.microsoft.com/office/powerpoint/2010/main" val="1455523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48CBDC-C931-4E37-8774-E83F4D8C62D2}"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3E28A-FFE2-4F57-B776-735BEFDFEBE7}" type="slidenum">
              <a:rPr lang="en-US" smtClean="0"/>
              <a:t>‹#›</a:t>
            </a:fld>
            <a:endParaRPr lang="en-US"/>
          </a:p>
        </p:txBody>
      </p:sp>
    </p:spTree>
    <p:extLst>
      <p:ext uri="{BB962C8B-B14F-4D97-AF65-F5344CB8AC3E}">
        <p14:creationId xmlns:p14="http://schemas.microsoft.com/office/powerpoint/2010/main" val="1489408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48CBDC-C931-4E37-8774-E83F4D8C62D2}"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3E28A-FFE2-4F57-B776-735BEFDFEBE7}" type="slidenum">
              <a:rPr lang="en-US" smtClean="0"/>
              <a:t>‹#›</a:t>
            </a:fld>
            <a:endParaRPr lang="en-US"/>
          </a:p>
        </p:txBody>
      </p:sp>
    </p:spTree>
    <p:extLst>
      <p:ext uri="{BB962C8B-B14F-4D97-AF65-F5344CB8AC3E}">
        <p14:creationId xmlns:p14="http://schemas.microsoft.com/office/powerpoint/2010/main" val="3539310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48CBDC-C931-4E37-8774-E83F4D8C62D2}" type="datetimeFigureOut">
              <a:rPr lang="en-US" smtClean="0"/>
              <a:t>9/14/2024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83E28A-FFE2-4F57-B776-735BEFDFEBE7}" type="slidenum">
              <a:rPr lang="en-US" smtClean="0"/>
              <a:t>‹#›</a:t>
            </a:fld>
            <a:endParaRPr lang="en-US"/>
          </a:p>
        </p:txBody>
      </p:sp>
    </p:spTree>
    <p:extLst>
      <p:ext uri="{BB962C8B-B14F-4D97-AF65-F5344CB8AC3E}">
        <p14:creationId xmlns:p14="http://schemas.microsoft.com/office/powerpoint/2010/main" val="1033583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48CBDC-C931-4E37-8774-E83F4D8C62D2}" type="datetimeFigureOut">
              <a:rPr lang="en-US" smtClean="0"/>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83E28A-FFE2-4F57-B776-735BEFDFEBE7}" type="slidenum">
              <a:rPr lang="en-US" smtClean="0"/>
              <a:t>‹#›</a:t>
            </a:fld>
            <a:endParaRPr lang="en-US"/>
          </a:p>
        </p:txBody>
      </p:sp>
    </p:spTree>
    <p:extLst>
      <p:ext uri="{BB962C8B-B14F-4D97-AF65-F5344CB8AC3E}">
        <p14:creationId xmlns:p14="http://schemas.microsoft.com/office/powerpoint/2010/main" val="3805796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48CBDC-C931-4E37-8774-E83F4D8C62D2}" type="datetimeFigureOut">
              <a:rPr lang="en-US" smtClean="0"/>
              <a:t>9/14/2024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83E28A-FFE2-4F57-B776-735BEFDFEBE7}" type="slidenum">
              <a:rPr lang="en-US" smtClean="0"/>
              <a:t>‹#›</a:t>
            </a:fld>
            <a:endParaRPr lang="en-US"/>
          </a:p>
        </p:txBody>
      </p:sp>
    </p:spTree>
    <p:extLst>
      <p:ext uri="{BB962C8B-B14F-4D97-AF65-F5344CB8AC3E}">
        <p14:creationId xmlns:p14="http://schemas.microsoft.com/office/powerpoint/2010/main" val="1144891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48CBDC-C931-4E37-8774-E83F4D8C62D2}"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3E28A-FFE2-4F57-B776-735BEFDFEBE7}" type="slidenum">
              <a:rPr lang="en-US" smtClean="0"/>
              <a:t>‹#›</a:t>
            </a:fld>
            <a:endParaRPr lang="en-US"/>
          </a:p>
        </p:txBody>
      </p:sp>
    </p:spTree>
    <p:extLst>
      <p:ext uri="{BB962C8B-B14F-4D97-AF65-F5344CB8AC3E}">
        <p14:creationId xmlns:p14="http://schemas.microsoft.com/office/powerpoint/2010/main" val="1502137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48CBDC-C931-4E37-8774-E83F4D8C62D2}"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3E28A-FFE2-4F57-B776-735BEFDFEBE7}" type="slidenum">
              <a:rPr lang="en-US" smtClean="0"/>
              <a:t>‹#›</a:t>
            </a:fld>
            <a:endParaRPr lang="en-US"/>
          </a:p>
        </p:txBody>
      </p:sp>
    </p:spTree>
    <p:extLst>
      <p:ext uri="{BB962C8B-B14F-4D97-AF65-F5344CB8AC3E}">
        <p14:creationId xmlns:p14="http://schemas.microsoft.com/office/powerpoint/2010/main" val="237420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48CBDC-C931-4E37-8774-E83F4D8C62D2}" type="datetimeFigureOut">
              <a:rPr lang="en-US" smtClean="0"/>
              <a:t>9/14/2024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3E28A-FFE2-4F57-B776-735BEFDFEBE7}" type="slidenum">
              <a:rPr lang="en-US" smtClean="0"/>
              <a:t>‹#›</a:t>
            </a:fld>
            <a:endParaRPr lang="en-US"/>
          </a:p>
        </p:txBody>
      </p:sp>
    </p:spTree>
    <p:extLst>
      <p:ext uri="{BB962C8B-B14F-4D97-AF65-F5344CB8AC3E}">
        <p14:creationId xmlns:p14="http://schemas.microsoft.com/office/powerpoint/2010/main" val="304881057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Computational </a:t>
            </a:r>
            <a:r>
              <a:rPr lang="en-US" dirty="0" err="1" smtClean="0"/>
              <a:t>Thingking</a:t>
            </a:r>
            <a:r>
              <a:rPr lang="en-US" dirty="0" smtClean="0"/>
              <a:t> and Programming </a:t>
            </a:r>
            <a:r>
              <a:rPr lang="en-US" dirty="0" smtClean="0"/>
              <a:t/>
            </a:r>
            <a:br>
              <a:rPr lang="en-US" dirty="0" smtClean="0"/>
            </a:br>
            <a:r>
              <a:rPr lang="en-US" b="1" dirty="0" smtClean="0"/>
              <a:t>Introduction</a:t>
            </a:r>
            <a:endParaRPr lang="en-US" b="1" dirty="0"/>
          </a:p>
        </p:txBody>
      </p:sp>
      <p:sp>
        <p:nvSpPr>
          <p:cNvPr id="3" name="Subtitle 2"/>
          <p:cNvSpPr>
            <a:spLocks noGrp="1"/>
          </p:cNvSpPr>
          <p:nvPr>
            <p:ph type="subTitle" idx="1"/>
          </p:nvPr>
        </p:nvSpPr>
        <p:spPr/>
        <p:txBody>
          <a:bodyPr>
            <a:normAutofit lnSpcReduction="10000"/>
          </a:bodyPr>
          <a:lstStyle/>
          <a:p>
            <a:r>
              <a:rPr lang="en-US" dirty="0" err="1" smtClean="0"/>
              <a:t>Departement</a:t>
            </a:r>
            <a:r>
              <a:rPr lang="en-US" dirty="0" smtClean="0"/>
              <a:t> of </a:t>
            </a:r>
            <a:r>
              <a:rPr lang="en-US" dirty="0"/>
              <a:t>Information </a:t>
            </a:r>
            <a:r>
              <a:rPr lang="en-US" dirty="0" smtClean="0"/>
              <a:t>Technology, </a:t>
            </a:r>
            <a:r>
              <a:rPr lang="en-US" dirty="0"/>
              <a:t>Telkom </a:t>
            </a:r>
            <a:r>
              <a:rPr lang="en-US" dirty="0" smtClean="0"/>
              <a:t>University</a:t>
            </a:r>
          </a:p>
          <a:p>
            <a:r>
              <a:rPr lang="en-US" dirty="0" smtClean="0"/>
              <a:t>Indonesia</a:t>
            </a:r>
          </a:p>
          <a:p>
            <a:r>
              <a:rPr lang="en-US" dirty="0" smtClean="0"/>
              <a:t>2024</a:t>
            </a:r>
          </a:p>
          <a:p>
            <a:r>
              <a:rPr lang="en-US" dirty="0" smtClean="0"/>
              <a:t>(Week -</a:t>
            </a:r>
            <a:r>
              <a:rPr lang="en-US" dirty="0" smtClean="0"/>
              <a:t>1-1)</a:t>
            </a:r>
            <a:endParaRPr lang="en-US" dirty="0"/>
          </a:p>
        </p:txBody>
      </p:sp>
    </p:spTree>
    <p:extLst>
      <p:ext uri="{BB962C8B-B14F-4D97-AF65-F5344CB8AC3E}">
        <p14:creationId xmlns:p14="http://schemas.microsoft.com/office/powerpoint/2010/main" val="4001338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Latihan</a:t>
            </a:r>
            <a:r>
              <a:rPr lang="en-US" dirty="0" smtClean="0"/>
              <a:t> </a:t>
            </a:r>
            <a:r>
              <a:rPr lang="en-US" dirty="0" err="1" smtClean="0"/>
              <a:t>menemukan</a:t>
            </a:r>
            <a:r>
              <a:rPr lang="en-US" dirty="0" smtClean="0"/>
              <a:t> </a:t>
            </a:r>
            <a:r>
              <a:rPr lang="en-US" dirty="0" err="1" smtClean="0"/>
              <a:t>solusi</a:t>
            </a:r>
            <a:r>
              <a:rPr lang="en-US" dirty="0" smtClean="0"/>
              <a:t> </a:t>
            </a:r>
            <a:r>
              <a:rPr lang="en-US" dirty="0" err="1" smtClean="0"/>
              <a:t>dari</a:t>
            </a:r>
            <a:r>
              <a:rPr lang="en-US" dirty="0" smtClean="0"/>
              <a:t> </a:t>
            </a:r>
            <a:r>
              <a:rPr lang="en-US" dirty="0" err="1" smtClean="0"/>
              <a:t>soal</a:t>
            </a:r>
            <a:r>
              <a:rPr lang="en-US" dirty="0" smtClean="0"/>
              <a:t> CT</a:t>
            </a:r>
            <a:endParaRPr lang="en-US" dirty="0"/>
          </a:p>
        </p:txBody>
      </p:sp>
      <p:sp>
        <p:nvSpPr>
          <p:cNvPr id="3" name="Content Placeholder 2"/>
          <p:cNvSpPr>
            <a:spLocks noGrp="1"/>
          </p:cNvSpPr>
          <p:nvPr>
            <p:ph idx="1"/>
          </p:nvPr>
        </p:nvSpPr>
        <p:spPr>
          <a:xfrm>
            <a:off x="838200" y="1539875"/>
            <a:ext cx="4819650" cy="4351338"/>
          </a:xfrm>
        </p:spPr>
        <p:txBody>
          <a:bodyPr>
            <a:normAutofit/>
          </a:bodyPr>
          <a:lstStyle/>
          <a:p>
            <a:pPr marL="0" indent="0" algn="just">
              <a:buNone/>
            </a:pPr>
            <a:r>
              <a:rPr lang="en-US" sz="1800" dirty="0" smtClean="0"/>
              <a:t>Ada </a:t>
            </a:r>
            <a:r>
              <a:rPr lang="en-US" sz="1800" dirty="0" err="1" smtClean="0"/>
              <a:t>sekumpulan</a:t>
            </a:r>
            <a:r>
              <a:rPr lang="en-US" sz="1800" dirty="0" smtClean="0"/>
              <a:t> </a:t>
            </a:r>
            <a:r>
              <a:rPr lang="en-US" sz="1800" dirty="0" err="1" smtClean="0"/>
              <a:t>berang-berang</a:t>
            </a:r>
            <a:r>
              <a:rPr lang="en-US" sz="1800" dirty="0" smtClean="0"/>
              <a:t> yang </a:t>
            </a:r>
            <a:r>
              <a:rPr lang="en-US" sz="1800" dirty="0" err="1" smtClean="0"/>
              <a:t>mempunyai</a:t>
            </a:r>
            <a:r>
              <a:rPr lang="en-US" sz="1800" dirty="0" smtClean="0"/>
              <a:t> </a:t>
            </a:r>
            <a:r>
              <a:rPr lang="en-US" sz="1800" dirty="0" err="1" smtClean="0"/>
              <a:t>berat</a:t>
            </a:r>
            <a:r>
              <a:rPr lang="en-US" sz="1800" dirty="0" smtClean="0"/>
              <a:t> </a:t>
            </a:r>
            <a:r>
              <a:rPr lang="en-US" sz="1800" dirty="0" err="1" smtClean="0"/>
              <a:t>beragam</a:t>
            </a:r>
            <a:r>
              <a:rPr lang="en-US" sz="1800" dirty="0" smtClean="0"/>
              <a:t> </a:t>
            </a:r>
            <a:r>
              <a:rPr lang="en-US" sz="1800" dirty="0" err="1" smtClean="0"/>
              <a:t>ingin</a:t>
            </a:r>
            <a:r>
              <a:rPr lang="en-US" sz="1800" dirty="0" smtClean="0"/>
              <a:t> </a:t>
            </a:r>
            <a:r>
              <a:rPr lang="en-US" sz="1800" dirty="0" err="1" smtClean="0"/>
              <a:t>menaiki</a:t>
            </a:r>
            <a:r>
              <a:rPr lang="en-US" sz="1800" dirty="0" smtClean="0"/>
              <a:t> lift </a:t>
            </a:r>
            <a:r>
              <a:rPr lang="en-US" sz="1800" dirty="0" err="1" smtClean="0"/>
              <a:t>dengan</a:t>
            </a:r>
            <a:r>
              <a:rPr lang="en-US" sz="1800" dirty="0" smtClean="0"/>
              <a:t> </a:t>
            </a:r>
            <a:r>
              <a:rPr lang="en-US" sz="1800" dirty="0" err="1" smtClean="0"/>
              <a:t>beban</a:t>
            </a:r>
            <a:r>
              <a:rPr lang="en-US" sz="1800" dirty="0" smtClean="0"/>
              <a:t> </a:t>
            </a:r>
            <a:r>
              <a:rPr lang="en-US" sz="1800" dirty="0" err="1" smtClean="0"/>
              <a:t>maksimal</a:t>
            </a:r>
            <a:r>
              <a:rPr lang="en-US" sz="1800" dirty="0" smtClean="0"/>
              <a:t> </a:t>
            </a:r>
            <a:r>
              <a:rPr lang="en-US" sz="1800" dirty="0" err="1" smtClean="0"/>
              <a:t>masing-masing</a:t>
            </a:r>
            <a:r>
              <a:rPr lang="en-US" sz="1800" dirty="0" smtClean="0"/>
              <a:t> 30 Kg. </a:t>
            </a:r>
            <a:r>
              <a:rPr lang="en-US" sz="1800" dirty="0" err="1" smtClean="0"/>
              <a:t>Bagaimana</a:t>
            </a:r>
            <a:r>
              <a:rPr lang="en-US" sz="1800" dirty="0" smtClean="0"/>
              <a:t> </a:t>
            </a:r>
            <a:r>
              <a:rPr lang="en-US" sz="1800" dirty="0" err="1" smtClean="0"/>
              <a:t>cara</a:t>
            </a:r>
            <a:r>
              <a:rPr lang="en-US" sz="1800" dirty="0" smtClean="0"/>
              <a:t> </a:t>
            </a:r>
            <a:r>
              <a:rPr lang="en-US" sz="1800" dirty="0" err="1" smtClean="0"/>
              <a:t>mengatur</a:t>
            </a:r>
            <a:r>
              <a:rPr lang="en-US" sz="1800" dirty="0" smtClean="0"/>
              <a:t> </a:t>
            </a:r>
            <a:r>
              <a:rPr lang="en-US" sz="1800" dirty="0" err="1" smtClean="0"/>
              <a:t>berang-berang</a:t>
            </a:r>
            <a:r>
              <a:rPr lang="en-US" sz="1800" dirty="0" smtClean="0"/>
              <a:t> </a:t>
            </a:r>
            <a:r>
              <a:rPr lang="en-US" sz="1800" dirty="0" err="1" smtClean="0"/>
              <a:t>tersebut</a:t>
            </a:r>
            <a:r>
              <a:rPr lang="en-US" sz="1800" dirty="0" smtClean="0"/>
              <a:t> agar </a:t>
            </a:r>
            <a:r>
              <a:rPr lang="en-US" sz="1800" dirty="0" err="1" smtClean="0"/>
              <a:t>dapat</a:t>
            </a:r>
            <a:r>
              <a:rPr lang="en-US" sz="1800" dirty="0" smtClean="0"/>
              <a:t> </a:t>
            </a:r>
            <a:r>
              <a:rPr lang="en-US" sz="1800" dirty="0" err="1" smtClean="0"/>
              <a:t>memuat</a:t>
            </a:r>
            <a:r>
              <a:rPr lang="en-US" sz="1800" dirty="0" smtClean="0"/>
              <a:t> </a:t>
            </a:r>
            <a:r>
              <a:rPr lang="en-US" sz="1800" dirty="0" err="1" smtClean="0"/>
              <a:t>sebanyak</a:t>
            </a:r>
            <a:r>
              <a:rPr lang="en-US" sz="1800" dirty="0" smtClean="0"/>
              <a:t> </a:t>
            </a:r>
            <a:r>
              <a:rPr lang="en-US" sz="1800" dirty="0" err="1" smtClean="0"/>
              <a:t>mungkin</a:t>
            </a:r>
            <a:r>
              <a:rPr lang="en-US" sz="1800" dirty="0" smtClean="0"/>
              <a:t> </a:t>
            </a:r>
            <a:r>
              <a:rPr lang="en-US" sz="1800" dirty="0" err="1" smtClean="0"/>
              <a:t>dari</a:t>
            </a:r>
            <a:r>
              <a:rPr lang="en-US" sz="1800" dirty="0" smtClean="0"/>
              <a:t> </a:t>
            </a:r>
            <a:r>
              <a:rPr lang="en-US" sz="1800" dirty="0" err="1" smtClean="0"/>
              <a:t>mereka</a:t>
            </a:r>
            <a:r>
              <a:rPr lang="en-US" sz="1800" dirty="0" smtClean="0"/>
              <a:t> </a:t>
            </a:r>
            <a:r>
              <a:rPr lang="en-US" sz="1800" dirty="0" err="1" smtClean="0"/>
              <a:t>naik</a:t>
            </a:r>
            <a:r>
              <a:rPr lang="en-US" sz="1800" dirty="0" smtClean="0"/>
              <a:t> </a:t>
            </a:r>
            <a:r>
              <a:rPr lang="en-US" sz="1800" dirty="0" err="1" smtClean="0"/>
              <a:t>secara</a:t>
            </a:r>
            <a:r>
              <a:rPr lang="en-US" sz="1800" dirty="0" smtClean="0"/>
              <a:t> </a:t>
            </a:r>
            <a:r>
              <a:rPr lang="en-US" sz="1800" dirty="0" err="1" smtClean="0"/>
              <a:t>bersamaan</a:t>
            </a:r>
            <a:r>
              <a:rPr lang="en-US" sz="1800" dirty="0" smtClean="0"/>
              <a:t>?</a:t>
            </a:r>
            <a:endParaRPr lang="en-US" sz="1800" dirty="0"/>
          </a:p>
        </p:txBody>
      </p:sp>
      <p:pic>
        <p:nvPicPr>
          <p:cNvPr id="4" name="Picture 3"/>
          <p:cNvPicPr>
            <a:picLocks noChangeAspect="1"/>
          </p:cNvPicPr>
          <p:nvPr/>
        </p:nvPicPr>
        <p:blipFill>
          <a:blip r:embed="rId2"/>
          <a:stretch>
            <a:fillRect/>
          </a:stretch>
        </p:blipFill>
        <p:spPr>
          <a:xfrm>
            <a:off x="1123951" y="3091819"/>
            <a:ext cx="4067174" cy="3398512"/>
          </a:xfrm>
          <a:prstGeom prst="rect">
            <a:avLst/>
          </a:prstGeom>
        </p:spPr>
      </p:pic>
      <p:sp>
        <p:nvSpPr>
          <p:cNvPr id="5" name="Content Placeholder 2"/>
          <p:cNvSpPr txBox="1">
            <a:spLocks/>
          </p:cNvSpPr>
          <p:nvPr/>
        </p:nvSpPr>
        <p:spPr>
          <a:xfrm>
            <a:off x="5762625" y="1687513"/>
            <a:ext cx="48196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dirty="0" err="1" smtClean="0"/>
              <a:t>Contoh</a:t>
            </a:r>
            <a:r>
              <a:rPr lang="en-US" sz="1800" dirty="0" smtClean="0"/>
              <a:t> </a:t>
            </a:r>
            <a:r>
              <a:rPr lang="en-US" sz="1800" dirty="0" err="1" smtClean="0"/>
              <a:t>Jawaban</a:t>
            </a:r>
            <a:r>
              <a:rPr lang="en-US" sz="1800" dirty="0"/>
              <a:t> </a:t>
            </a:r>
            <a:r>
              <a:rPr lang="en-US" sz="1800" dirty="0" smtClean="0"/>
              <a:t>:</a:t>
            </a:r>
          </a:p>
          <a:p>
            <a:pPr marL="0" indent="0" algn="just">
              <a:buFont typeface="Arial" panose="020B0604020202020204" pitchFamily="34" charset="0"/>
              <a:buNone/>
            </a:pPr>
            <a:r>
              <a:rPr lang="en-US" sz="1800" dirty="0" smtClean="0"/>
              <a:t>Lift 1 : 2kg, 3kg, 5kg, 8kg, </a:t>
            </a:r>
            <a:r>
              <a:rPr lang="en-US" sz="1800" dirty="0" err="1" smtClean="0"/>
              <a:t>dan</a:t>
            </a:r>
            <a:r>
              <a:rPr lang="en-US" sz="1800" dirty="0" smtClean="0"/>
              <a:t> 12kg</a:t>
            </a:r>
          </a:p>
          <a:p>
            <a:pPr marL="0" indent="0" algn="just">
              <a:buFont typeface="Arial" panose="020B0604020202020204" pitchFamily="34" charset="0"/>
              <a:buNone/>
            </a:pPr>
            <a:r>
              <a:rPr lang="en-US" sz="1800" dirty="0" smtClean="0"/>
              <a:t>Lift 2 : 12kg, 9kg, 9kg </a:t>
            </a:r>
            <a:endParaRPr lang="en-US" sz="1800" dirty="0"/>
          </a:p>
        </p:txBody>
      </p:sp>
    </p:spTree>
    <p:extLst>
      <p:ext uri="{BB962C8B-B14F-4D97-AF65-F5344CB8AC3E}">
        <p14:creationId xmlns:p14="http://schemas.microsoft.com/office/powerpoint/2010/main" val="371805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8" y="361950"/>
            <a:ext cx="5934077" cy="5805488"/>
          </a:xfrm>
        </p:spPr>
        <p:txBody>
          <a:bodyPr/>
          <a:lstStyle/>
          <a:p>
            <a:r>
              <a:rPr lang="en-US" dirty="0" smtClean="0"/>
              <a:t>Mindset </a:t>
            </a:r>
            <a:r>
              <a:rPr lang="en-US" dirty="0" err="1" smtClean="0"/>
              <a:t>berpikir</a:t>
            </a:r>
            <a:r>
              <a:rPr lang="en-US" dirty="0" smtClean="0"/>
              <a:t> </a:t>
            </a:r>
            <a:r>
              <a:rPr lang="en-US" dirty="0" err="1" smtClean="0"/>
              <a:t>komputasional</a:t>
            </a:r>
            <a:r>
              <a:rPr lang="en-US" dirty="0" smtClean="0"/>
              <a:t> </a:t>
            </a:r>
            <a:r>
              <a:rPr lang="en-US" dirty="0" err="1" smtClean="0"/>
              <a:t>Anda</a:t>
            </a:r>
            <a:r>
              <a:rPr lang="en-US" dirty="0" smtClean="0"/>
              <a:t> </a:t>
            </a:r>
            <a:r>
              <a:rPr lang="en-US" dirty="0" err="1" smtClean="0"/>
              <a:t>dilatih</a:t>
            </a:r>
            <a:r>
              <a:rPr lang="en-US" dirty="0" smtClean="0"/>
              <a:t> </a:t>
            </a:r>
            <a:r>
              <a:rPr lang="en-US" dirty="0" err="1" smtClean="0"/>
              <a:t>dengan</a:t>
            </a:r>
            <a:r>
              <a:rPr lang="en-US" dirty="0" smtClean="0"/>
              <a:t> </a:t>
            </a:r>
            <a:r>
              <a:rPr lang="en-US" dirty="0" err="1" smtClean="0"/>
              <a:t>masalah</a:t>
            </a:r>
            <a:r>
              <a:rPr lang="en-US" dirty="0" smtClean="0"/>
              <a:t>(problem) </a:t>
            </a:r>
            <a:r>
              <a:rPr lang="en-US" dirty="0" err="1" smtClean="0"/>
              <a:t>dengan</a:t>
            </a:r>
            <a:r>
              <a:rPr lang="en-US" dirty="0" smtClean="0"/>
              <a:t> </a:t>
            </a:r>
            <a:r>
              <a:rPr lang="en-US" dirty="0" err="1" smtClean="0"/>
              <a:t>menggunakan</a:t>
            </a:r>
            <a:r>
              <a:rPr lang="en-US" dirty="0" smtClean="0"/>
              <a:t> </a:t>
            </a:r>
            <a:r>
              <a:rPr lang="en-US" dirty="0" err="1" smtClean="0"/>
              <a:t>cara</a:t>
            </a:r>
            <a:r>
              <a:rPr lang="en-US" dirty="0" smtClean="0"/>
              <a:t> </a:t>
            </a:r>
            <a:r>
              <a:rPr lang="en-US" dirty="0" err="1" smtClean="0"/>
              <a:t>berpikir</a:t>
            </a:r>
            <a:r>
              <a:rPr lang="en-US" dirty="0" smtClean="0"/>
              <a:t> (thinking)</a:t>
            </a:r>
          </a:p>
          <a:p>
            <a:r>
              <a:rPr lang="en-US" dirty="0" err="1" smtClean="0"/>
              <a:t>Gunakan</a:t>
            </a:r>
            <a:r>
              <a:rPr lang="en-US" dirty="0" smtClean="0"/>
              <a:t> mindset </a:t>
            </a:r>
            <a:r>
              <a:rPr lang="en-US" dirty="0" err="1" smtClean="0"/>
              <a:t>berpikir</a:t>
            </a:r>
            <a:endParaRPr lang="en-US" dirty="0" smtClean="0"/>
          </a:p>
          <a:p>
            <a:pPr marL="0" indent="0">
              <a:buNone/>
            </a:pPr>
            <a:r>
              <a:rPr lang="en-US" dirty="0"/>
              <a:t> </a:t>
            </a:r>
            <a:r>
              <a:rPr lang="en-US" dirty="0" smtClean="0"/>
              <a:t>  Be a Problem Solver !</a:t>
            </a:r>
          </a:p>
        </p:txBody>
      </p:sp>
      <p:pic>
        <p:nvPicPr>
          <p:cNvPr id="4" name="Picture 3"/>
          <p:cNvPicPr>
            <a:picLocks noChangeAspect="1"/>
          </p:cNvPicPr>
          <p:nvPr/>
        </p:nvPicPr>
        <p:blipFill>
          <a:blip r:embed="rId2"/>
          <a:stretch>
            <a:fillRect/>
          </a:stretch>
        </p:blipFill>
        <p:spPr>
          <a:xfrm>
            <a:off x="1123951" y="1824994"/>
            <a:ext cx="4067174" cy="3398512"/>
          </a:xfrm>
          <a:prstGeom prst="rect">
            <a:avLst/>
          </a:prstGeom>
        </p:spPr>
      </p:pic>
      <p:sp>
        <p:nvSpPr>
          <p:cNvPr id="5" name="Content Placeholder 2"/>
          <p:cNvSpPr txBox="1">
            <a:spLocks/>
          </p:cNvSpPr>
          <p:nvPr/>
        </p:nvSpPr>
        <p:spPr>
          <a:xfrm>
            <a:off x="990599" y="523875"/>
            <a:ext cx="4829175" cy="5805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Soal CT Bukan </a:t>
            </a:r>
          </a:p>
          <a:p>
            <a:pPr marL="0" indent="0">
              <a:buFont typeface="Arial" panose="020B0604020202020204" pitchFamily="34" charset="0"/>
              <a:buNone/>
            </a:pPr>
            <a:r>
              <a:rPr lang="en-US" smtClean="0"/>
              <a:t>   sembarang soal </a:t>
            </a:r>
            <a:endParaRPr lang="en-US" dirty="0"/>
          </a:p>
        </p:txBody>
      </p:sp>
    </p:spTree>
    <p:extLst>
      <p:ext uri="{BB962C8B-B14F-4D97-AF65-F5344CB8AC3E}">
        <p14:creationId xmlns:p14="http://schemas.microsoft.com/office/powerpoint/2010/main" val="4021288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Pikirkanlah</a:t>
            </a:r>
            <a:r>
              <a:rPr lang="en-US" dirty="0" smtClean="0"/>
              <a:t> </a:t>
            </a:r>
            <a:r>
              <a:rPr lang="en-US" dirty="0" err="1" smtClean="0"/>
              <a:t>tentang</a:t>
            </a:r>
            <a:r>
              <a:rPr lang="en-US" dirty="0" smtClean="0"/>
              <a:t> </a:t>
            </a:r>
            <a:r>
              <a:rPr lang="en-US" dirty="0" err="1" smtClean="0"/>
              <a:t>cara</a:t>
            </a:r>
            <a:r>
              <a:rPr lang="en-US" dirty="0" smtClean="0"/>
              <a:t> </a:t>
            </a:r>
            <a:r>
              <a:rPr lang="en-US" dirty="0" err="1" smtClean="0"/>
              <a:t>anda</a:t>
            </a:r>
            <a:r>
              <a:rPr lang="en-US" dirty="0" smtClean="0"/>
              <a:t> </a:t>
            </a:r>
            <a:r>
              <a:rPr lang="en-US" dirty="0" err="1" smtClean="0"/>
              <a:t>berpikir</a:t>
            </a:r>
            <a:endParaRPr lang="en-US" dirty="0"/>
          </a:p>
        </p:txBody>
      </p:sp>
      <p:sp>
        <p:nvSpPr>
          <p:cNvPr id="3" name="Content Placeholder 2"/>
          <p:cNvSpPr>
            <a:spLocks noGrp="1"/>
          </p:cNvSpPr>
          <p:nvPr>
            <p:ph idx="1"/>
          </p:nvPr>
        </p:nvSpPr>
        <p:spPr>
          <a:xfrm>
            <a:off x="6181724" y="1614488"/>
            <a:ext cx="5038725" cy="2232025"/>
          </a:xfrm>
        </p:spPr>
        <p:txBody>
          <a:bodyPr>
            <a:normAutofit/>
          </a:bodyPr>
          <a:lstStyle/>
          <a:p>
            <a:pPr marL="0" indent="0">
              <a:buNone/>
            </a:pPr>
            <a:r>
              <a:rPr lang="en-US" sz="1600" b="1" dirty="0" err="1" smtClean="0"/>
              <a:t>Pengenalan</a:t>
            </a:r>
            <a:r>
              <a:rPr lang="en-US" sz="1600" b="1" dirty="0" smtClean="0"/>
              <a:t> </a:t>
            </a:r>
            <a:r>
              <a:rPr lang="en-US" sz="1600" b="1" dirty="0" err="1" smtClean="0"/>
              <a:t>Pola</a:t>
            </a:r>
            <a:r>
              <a:rPr lang="en-US" sz="1600" b="1" dirty="0" smtClean="0"/>
              <a:t> :</a:t>
            </a:r>
          </a:p>
          <a:p>
            <a:r>
              <a:rPr lang="en-US" sz="1600" dirty="0" err="1" smtClean="0"/>
              <a:t>Ini</a:t>
            </a:r>
            <a:r>
              <a:rPr lang="en-US" sz="1600" dirty="0" smtClean="0"/>
              <a:t> </a:t>
            </a:r>
            <a:r>
              <a:rPr lang="en-US" sz="1600" dirty="0" err="1" smtClean="0"/>
              <a:t>masalah</a:t>
            </a:r>
            <a:r>
              <a:rPr lang="en-US" sz="1600" dirty="0" smtClean="0"/>
              <a:t> </a:t>
            </a:r>
            <a:r>
              <a:rPr lang="en-US" sz="1600" dirty="0" err="1" smtClean="0"/>
              <a:t>optimasi</a:t>
            </a:r>
            <a:r>
              <a:rPr lang="en-US" sz="1600" dirty="0" smtClean="0"/>
              <a:t>!, </a:t>
            </a:r>
            <a:r>
              <a:rPr lang="en-US" sz="1600" dirty="0" err="1" smtClean="0"/>
              <a:t>apakah</a:t>
            </a:r>
            <a:r>
              <a:rPr lang="en-US" sz="1600" dirty="0" smtClean="0"/>
              <a:t> </a:t>
            </a:r>
            <a:r>
              <a:rPr lang="en-US" sz="1600" dirty="0" err="1" smtClean="0"/>
              <a:t>anda</a:t>
            </a:r>
            <a:r>
              <a:rPr lang="en-US" sz="1600" dirty="0" smtClean="0"/>
              <a:t> </a:t>
            </a:r>
            <a:r>
              <a:rPr lang="en-US" sz="1600" dirty="0" err="1" smtClean="0"/>
              <a:t>pernah</a:t>
            </a:r>
            <a:r>
              <a:rPr lang="en-US" sz="1600" dirty="0" smtClean="0"/>
              <a:t> </a:t>
            </a:r>
            <a:r>
              <a:rPr lang="en-US" sz="1600" dirty="0" err="1" smtClean="0"/>
              <a:t>menemukan</a:t>
            </a:r>
            <a:r>
              <a:rPr lang="en-US" sz="1600" dirty="0" smtClean="0"/>
              <a:t> </a:t>
            </a:r>
            <a:r>
              <a:rPr lang="en-US" sz="1600" dirty="0" err="1" smtClean="0"/>
              <a:t>solusi</a:t>
            </a:r>
            <a:r>
              <a:rPr lang="en-US" sz="1600" dirty="0" smtClean="0"/>
              <a:t> </a:t>
            </a:r>
            <a:r>
              <a:rPr lang="en-US" sz="1600" dirty="0" err="1" smtClean="0"/>
              <a:t>dari</a:t>
            </a:r>
            <a:r>
              <a:rPr lang="en-US" sz="1600" dirty="0" smtClean="0"/>
              <a:t> </a:t>
            </a:r>
            <a:r>
              <a:rPr lang="en-US" sz="1600" dirty="0" err="1" smtClean="0"/>
              <a:t>masalah</a:t>
            </a:r>
            <a:r>
              <a:rPr lang="en-US" sz="1600" dirty="0" smtClean="0"/>
              <a:t> yang </a:t>
            </a:r>
            <a:r>
              <a:rPr lang="en-US" sz="1600" dirty="0" err="1" smtClean="0"/>
              <a:t>sama</a:t>
            </a:r>
            <a:r>
              <a:rPr lang="en-US" sz="1600" dirty="0" smtClean="0"/>
              <a:t> </a:t>
            </a:r>
            <a:r>
              <a:rPr lang="en-US" sz="1600" dirty="0" err="1" smtClean="0"/>
              <a:t>dimasa</a:t>
            </a:r>
            <a:r>
              <a:rPr lang="en-US" sz="1600" dirty="0" smtClean="0"/>
              <a:t> yang </a:t>
            </a:r>
            <a:r>
              <a:rPr lang="en-US" sz="1600" dirty="0" err="1" smtClean="0"/>
              <a:t>lampau</a:t>
            </a:r>
            <a:r>
              <a:rPr lang="en-US" sz="1600" dirty="0" smtClean="0"/>
              <a:t>?</a:t>
            </a:r>
          </a:p>
          <a:p>
            <a:r>
              <a:rPr lang="en-US" sz="1600" dirty="0" err="1" smtClean="0"/>
              <a:t>Misalkan</a:t>
            </a:r>
            <a:r>
              <a:rPr lang="en-US" sz="1600" dirty="0" smtClean="0"/>
              <a:t>: kalian </a:t>
            </a:r>
            <a:r>
              <a:rPr lang="en-US" sz="1600" dirty="0" err="1" smtClean="0"/>
              <a:t>pergi</a:t>
            </a:r>
            <a:r>
              <a:rPr lang="en-US" sz="1600" dirty="0" smtClean="0"/>
              <a:t> Refreshing </a:t>
            </a:r>
            <a:r>
              <a:rPr lang="en-US" sz="1600" dirty="0" err="1" smtClean="0"/>
              <a:t>offroad</a:t>
            </a:r>
            <a:r>
              <a:rPr lang="en-US" sz="1600" dirty="0" smtClean="0"/>
              <a:t> di </a:t>
            </a:r>
            <a:r>
              <a:rPr lang="en-US" sz="1600" dirty="0" err="1" smtClean="0"/>
              <a:t>hutan</a:t>
            </a:r>
            <a:r>
              <a:rPr lang="en-US" sz="1600" dirty="0" smtClean="0"/>
              <a:t> </a:t>
            </a:r>
            <a:r>
              <a:rPr lang="en-US" sz="1600" dirty="0" err="1" smtClean="0"/>
              <a:t>pinus</a:t>
            </a:r>
            <a:r>
              <a:rPr lang="en-US" sz="1600" dirty="0" smtClean="0"/>
              <a:t> </a:t>
            </a:r>
            <a:r>
              <a:rPr lang="en-US" sz="1600" dirty="0" err="1" smtClean="0"/>
              <a:t>dengan</a:t>
            </a:r>
            <a:r>
              <a:rPr lang="en-US" sz="1600" dirty="0" smtClean="0"/>
              <a:t> </a:t>
            </a:r>
            <a:r>
              <a:rPr lang="en-US" sz="1600" dirty="0" err="1" smtClean="0"/>
              <a:t>teman</a:t>
            </a:r>
            <a:r>
              <a:rPr lang="en-US" sz="1600" dirty="0" smtClean="0"/>
              <a:t> </a:t>
            </a:r>
            <a:r>
              <a:rPr lang="en-US" sz="1600" dirty="0" err="1" smtClean="0"/>
              <a:t>dan</a:t>
            </a:r>
            <a:r>
              <a:rPr lang="en-US" sz="1600" dirty="0" smtClean="0"/>
              <a:t> </a:t>
            </a:r>
            <a:r>
              <a:rPr lang="en-US" sz="1600" dirty="0" err="1" smtClean="0"/>
              <a:t>ada</a:t>
            </a:r>
            <a:r>
              <a:rPr lang="en-US" sz="1600" dirty="0" smtClean="0"/>
              <a:t> </a:t>
            </a:r>
            <a:r>
              <a:rPr lang="en-US" sz="1600" dirty="0" err="1" smtClean="0"/>
              <a:t>tiga</a:t>
            </a:r>
            <a:r>
              <a:rPr lang="en-US" sz="1600" dirty="0" smtClean="0"/>
              <a:t> </a:t>
            </a:r>
            <a:r>
              <a:rPr lang="en-US" sz="1600" dirty="0" err="1" smtClean="0"/>
              <a:t>mobil</a:t>
            </a:r>
            <a:r>
              <a:rPr lang="en-US" sz="1600" dirty="0" smtClean="0"/>
              <a:t> yang </a:t>
            </a:r>
            <a:r>
              <a:rPr lang="en-US" sz="1600" dirty="0" err="1" smtClean="0"/>
              <a:t>bisa</a:t>
            </a:r>
            <a:r>
              <a:rPr lang="en-US" sz="1600" dirty="0" smtClean="0"/>
              <a:t> </a:t>
            </a:r>
            <a:r>
              <a:rPr lang="en-US" sz="1600" dirty="0" err="1" smtClean="0"/>
              <a:t>digunakan</a:t>
            </a:r>
            <a:r>
              <a:rPr lang="en-US" sz="1600" dirty="0" smtClean="0"/>
              <a:t>. </a:t>
            </a:r>
            <a:r>
              <a:rPr lang="en-US" sz="1600" dirty="0" err="1" smtClean="0"/>
              <a:t>Bagaimana</a:t>
            </a:r>
            <a:r>
              <a:rPr lang="en-US" sz="1600" dirty="0" smtClean="0"/>
              <a:t> agar </a:t>
            </a:r>
            <a:r>
              <a:rPr lang="en-US" sz="1600" dirty="0" err="1" smtClean="0"/>
              <a:t>semua</a:t>
            </a:r>
            <a:r>
              <a:rPr lang="en-US" sz="1600" dirty="0" smtClean="0"/>
              <a:t> orang </a:t>
            </a:r>
            <a:r>
              <a:rPr lang="en-US" sz="1600" dirty="0" err="1" smtClean="0"/>
              <a:t>bisa</a:t>
            </a:r>
            <a:r>
              <a:rPr lang="en-US" sz="1600" dirty="0" smtClean="0"/>
              <a:t> </a:t>
            </a:r>
            <a:r>
              <a:rPr lang="en-US" sz="1600" dirty="0" err="1" smtClean="0"/>
              <a:t>pergi</a:t>
            </a:r>
            <a:r>
              <a:rPr lang="en-US" sz="1600" dirty="0" smtClean="0"/>
              <a:t> </a:t>
            </a:r>
            <a:r>
              <a:rPr lang="en-US" sz="1600" dirty="0" err="1" smtClean="0"/>
              <a:t>dengan</a:t>
            </a:r>
            <a:r>
              <a:rPr lang="en-US" sz="1600" dirty="0" smtClean="0"/>
              <a:t> </a:t>
            </a:r>
            <a:r>
              <a:rPr lang="en-US" sz="1600" dirty="0" err="1" smtClean="0"/>
              <a:t>tiga</a:t>
            </a:r>
            <a:r>
              <a:rPr lang="en-US" sz="1600" dirty="0" smtClean="0"/>
              <a:t> </a:t>
            </a:r>
            <a:r>
              <a:rPr lang="en-US" sz="1600" dirty="0" err="1" smtClean="0"/>
              <a:t>mobil</a:t>
            </a:r>
            <a:r>
              <a:rPr lang="en-US" sz="1600" dirty="0" smtClean="0"/>
              <a:t> </a:t>
            </a:r>
            <a:r>
              <a:rPr lang="en-US" sz="1600" dirty="0" err="1" smtClean="0"/>
              <a:t>tadi</a:t>
            </a:r>
            <a:r>
              <a:rPr lang="en-US" sz="1600" dirty="0" smtClean="0"/>
              <a:t>?</a:t>
            </a:r>
          </a:p>
          <a:p>
            <a:r>
              <a:rPr lang="en-US" sz="1600" dirty="0" err="1" smtClean="0"/>
              <a:t>Masukkan</a:t>
            </a:r>
            <a:r>
              <a:rPr lang="en-US" sz="1600" dirty="0" smtClean="0"/>
              <a:t> </a:t>
            </a:r>
            <a:r>
              <a:rPr lang="en-US" sz="1600" dirty="0" err="1" smtClean="0"/>
              <a:t>dulu</a:t>
            </a:r>
            <a:r>
              <a:rPr lang="en-US" sz="1600" dirty="0" smtClean="0"/>
              <a:t> orang yang </a:t>
            </a:r>
            <a:r>
              <a:rPr lang="en-US" sz="1600" dirty="0" err="1" smtClean="0"/>
              <a:t>bertubuh</a:t>
            </a:r>
            <a:r>
              <a:rPr lang="en-US" sz="1600" dirty="0" smtClean="0"/>
              <a:t> paling </a:t>
            </a:r>
            <a:r>
              <a:rPr lang="en-US" sz="1600" dirty="0" err="1" smtClean="0"/>
              <a:t>kecil</a:t>
            </a:r>
            <a:r>
              <a:rPr lang="en-US" sz="1600" dirty="0" smtClean="0"/>
              <a:t>!</a:t>
            </a:r>
            <a:endParaRPr lang="en-US" sz="1600" dirty="0"/>
          </a:p>
        </p:txBody>
      </p:sp>
      <p:sp>
        <p:nvSpPr>
          <p:cNvPr id="4" name="Content Placeholder 2"/>
          <p:cNvSpPr txBox="1">
            <a:spLocks/>
          </p:cNvSpPr>
          <p:nvPr/>
        </p:nvSpPr>
        <p:spPr>
          <a:xfrm>
            <a:off x="971550" y="1614488"/>
            <a:ext cx="4724400" cy="2232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err="1" smtClean="0"/>
              <a:t>Abstraksi</a:t>
            </a:r>
            <a:r>
              <a:rPr lang="en-US" sz="1600" b="1" dirty="0" smtClean="0"/>
              <a:t> :</a:t>
            </a:r>
          </a:p>
          <a:p>
            <a:r>
              <a:rPr lang="en-US" sz="1600" dirty="0" err="1" smtClean="0"/>
              <a:t>Berang-berang</a:t>
            </a:r>
            <a:r>
              <a:rPr lang="en-US" sz="1600" dirty="0" smtClean="0"/>
              <a:t> -&gt; </a:t>
            </a:r>
            <a:r>
              <a:rPr lang="en-US" sz="1600" dirty="0" err="1" smtClean="0"/>
              <a:t>objek</a:t>
            </a:r>
            <a:r>
              <a:rPr lang="en-US" sz="1600" dirty="0" smtClean="0"/>
              <a:t>, lift -&gt; </a:t>
            </a:r>
            <a:r>
              <a:rPr lang="en-US" sz="1600" dirty="0" err="1" smtClean="0"/>
              <a:t>kelompok</a:t>
            </a:r>
            <a:endParaRPr lang="en-US" sz="1600" dirty="0" smtClean="0"/>
          </a:p>
          <a:p>
            <a:r>
              <a:rPr lang="en-US" sz="1600" dirty="0" err="1" smtClean="0"/>
              <a:t>Kelompokkan</a:t>
            </a:r>
            <a:r>
              <a:rPr lang="en-US" sz="1600" dirty="0" smtClean="0"/>
              <a:t> </a:t>
            </a:r>
            <a:r>
              <a:rPr lang="en-US" sz="1600" dirty="0" err="1" smtClean="0"/>
              <a:t>sejumlah</a:t>
            </a:r>
            <a:r>
              <a:rPr lang="en-US" sz="1600" dirty="0" smtClean="0"/>
              <a:t> </a:t>
            </a:r>
            <a:r>
              <a:rPr lang="en-US" sz="1600" dirty="0" err="1" smtClean="0"/>
              <a:t>objek</a:t>
            </a:r>
            <a:r>
              <a:rPr lang="en-US" sz="1600" dirty="0" smtClean="0"/>
              <a:t> </a:t>
            </a:r>
            <a:r>
              <a:rPr lang="en-US" sz="1600" dirty="0" err="1" smtClean="0"/>
              <a:t>dengan</a:t>
            </a:r>
            <a:r>
              <a:rPr lang="en-US" sz="1600" dirty="0" smtClean="0"/>
              <a:t> </a:t>
            </a:r>
            <a:r>
              <a:rPr lang="en-US" sz="1600" dirty="0" err="1" smtClean="0"/>
              <a:t>bobot</a:t>
            </a:r>
            <a:r>
              <a:rPr lang="en-US" sz="1600" dirty="0" smtClean="0"/>
              <a:t> </a:t>
            </a:r>
            <a:r>
              <a:rPr lang="en-US" sz="1600" dirty="0" err="1" smtClean="0"/>
              <a:t>berbeda</a:t>
            </a:r>
            <a:r>
              <a:rPr lang="en-US" sz="1600" dirty="0" smtClean="0"/>
              <a:t> </a:t>
            </a:r>
            <a:r>
              <a:rPr lang="en-US" sz="1600" dirty="0" err="1" smtClean="0"/>
              <a:t>menjadi</a:t>
            </a:r>
            <a:r>
              <a:rPr lang="en-US" sz="1600" dirty="0" smtClean="0"/>
              <a:t> </a:t>
            </a:r>
            <a:r>
              <a:rPr lang="en-US" sz="1600" dirty="0" err="1" smtClean="0"/>
              <a:t>dua</a:t>
            </a:r>
            <a:r>
              <a:rPr lang="en-US" sz="1600" dirty="0" smtClean="0"/>
              <a:t> </a:t>
            </a:r>
            <a:r>
              <a:rPr lang="en-US" sz="1600" dirty="0" err="1" smtClean="0"/>
              <a:t>grup</a:t>
            </a:r>
            <a:endParaRPr lang="en-US" sz="1600" dirty="0" smtClean="0"/>
          </a:p>
          <a:p>
            <a:r>
              <a:rPr lang="en-US" sz="1600" dirty="0" err="1" smtClean="0"/>
              <a:t>Sebanyak</a:t>
            </a:r>
            <a:r>
              <a:rPr lang="en-US" sz="1600" dirty="0" smtClean="0"/>
              <a:t> </a:t>
            </a:r>
            <a:r>
              <a:rPr lang="en-US" sz="1600" dirty="0" err="1" smtClean="0"/>
              <a:t>mungkin</a:t>
            </a:r>
            <a:r>
              <a:rPr lang="en-US" sz="1600" dirty="0" smtClean="0"/>
              <a:t> </a:t>
            </a:r>
            <a:r>
              <a:rPr lang="en-US" sz="1600" dirty="0" err="1" smtClean="0"/>
              <a:t>objek</a:t>
            </a:r>
            <a:r>
              <a:rPr lang="en-US" sz="1600" dirty="0" smtClean="0"/>
              <a:t> </a:t>
            </a:r>
            <a:r>
              <a:rPr lang="en-US" sz="1600" dirty="0" err="1" smtClean="0"/>
              <a:t>dikelompokkan</a:t>
            </a:r>
            <a:r>
              <a:rPr lang="en-US" sz="1600" dirty="0" smtClean="0"/>
              <a:t> -&gt; </a:t>
            </a:r>
            <a:r>
              <a:rPr lang="en-US" sz="1600" b="1" dirty="0" err="1" smtClean="0"/>
              <a:t>Tujuan</a:t>
            </a:r>
            <a:r>
              <a:rPr lang="en-US" sz="1600" dirty="0" smtClean="0"/>
              <a:t> </a:t>
            </a:r>
          </a:p>
          <a:p>
            <a:r>
              <a:rPr lang="en-US" sz="1600" dirty="0" err="1" smtClean="0"/>
              <a:t>Maksimal</a:t>
            </a:r>
            <a:r>
              <a:rPr lang="en-US" sz="1600" dirty="0" smtClean="0"/>
              <a:t> 30kg per </a:t>
            </a:r>
            <a:r>
              <a:rPr lang="en-US" sz="1600" dirty="0" err="1" smtClean="0"/>
              <a:t>kelompok</a:t>
            </a:r>
            <a:r>
              <a:rPr lang="en-US" sz="1600" dirty="0" smtClean="0"/>
              <a:t> -&gt; </a:t>
            </a:r>
            <a:r>
              <a:rPr lang="en-US" sz="1600" dirty="0" err="1" smtClean="0"/>
              <a:t>ada</a:t>
            </a:r>
            <a:r>
              <a:rPr lang="en-US" sz="1600" dirty="0" smtClean="0"/>
              <a:t> </a:t>
            </a:r>
            <a:r>
              <a:rPr lang="en-US" sz="1600" dirty="0" err="1" smtClean="0"/>
              <a:t>batasan</a:t>
            </a:r>
            <a:r>
              <a:rPr lang="en-US" sz="1600" dirty="0" smtClean="0"/>
              <a:t>/ </a:t>
            </a:r>
            <a:r>
              <a:rPr lang="en-US" sz="1600" dirty="0" err="1" smtClean="0"/>
              <a:t>kendala</a:t>
            </a:r>
            <a:r>
              <a:rPr lang="en-US" sz="1600" dirty="0" smtClean="0"/>
              <a:t>/ </a:t>
            </a:r>
            <a:r>
              <a:rPr lang="en-US" sz="1600" b="1" dirty="0" smtClean="0"/>
              <a:t>Constraint</a:t>
            </a:r>
            <a:endParaRPr lang="en-US" sz="1600" b="1" dirty="0"/>
          </a:p>
        </p:txBody>
      </p:sp>
      <p:sp>
        <p:nvSpPr>
          <p:cNvPr id="5" name="Content Placeholder 2"/>
          <p:cNvSpPr txBox="1">
            <a:spLocks/>
          </p:cNvSpPr>
          <p:nvPr/>
        </p:nvSpPr>
        <p:spPr>
          <a:xfrm>
            <a:off x="962025" y="3952875"/>
            <a:ext cx="4895850" cy="2608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err="1" smtClean="0"/>
              <a:t>Dekomposisi</a:t>
            </a:r>
            <a:r>
              <a:rPr lang="en-US" sz="1600" b="1" dirty="0"/>
              <a:t> </a:t>
            </a:r>
            <a:r>
              <a:rPr lang="en-US" sz="1600" dirty="0" smtClean="0"/>
              <a:t>:</a:t>
            </a:r>
          </a:p>
          <a:p>
            <a:r>
              <a:rPr lang="en-US" sz="1600" dirty="0" err="1" smtClean="0"/>
              <a:t>Apakah</a:t>
            </a:r>
            <a:r>
              <a:rPr lang="en-US" sz="1600" dirty="0" smtClean="0"/>
              <a:t> </a:t>
            </a:r>
            <a:r>
              <a:rPr lang="en-US" sz="1600" dirty="0" err="1" smtClean="0"/>
              <a:t>ada</a:t>
            </a:r>
            <a:r>
              <a:rPr lang="en-US" sz="1600" dirty="0" smtClean="0"/>
              <a:t> </a:t>
            </a:r>
            <a:r>
              <a:rPr lang="en-US" sz="1600" dirty="0" err="1" smtClean="0"/>
              <a:t>kaitan</a:t>
            </a:r>
            <a:r>
              <a:rPr lang="en-US" sz="1600" dirty="0" smtClean="0"/>
              <a:t> </a:t>
            </a:r>
            <a:r>
              <a:rPr lang="en-US" sz="1600" dirty="0" err="1" smtClean="0"/>
              <a:t>antara</a:t>
            </a:r>
            <a:r>
              <a:rPr lang="en-US" sz="1600" dirty="0" smtClean="0"/>
              <a:t> </a:t>
            </a:r>
            <a:r>
              <a:rPr lang="en-US" sz="1600" dirty="0" err="1" smtClean="0"/>
              <a:t>kelompok</a:t>
            </a:r>
            <a:r>
              <a:rPr lang="en-US" sz="1600" dirty="0" smtClean="0"/>
              <a:t> 1 </a:t>
            </a:r>
            <a:r>
              <a:rPr lang="en-US" sz="1600" dirty="0" err="1" smtClean="0"/>
              <a:t>dan</a:t>
            </a:r>
            <a:r>
              <a:rPr lang="en-US" sz="1600" dirty="0" smtClean="0"/>
              <a:t> </a:t>
            </a:r>
            <a:r>
              <a:rPr lang="en-US" sz="1600" dirty="0" err="1" smtClean="0"/>
              <a:t>kelompok</a:t>
            </a:r>
            <a:r>
              <a:rPr lang="en-US" sz="1600" dirty="0" smtClean="0"/>
              <a:t> 2 ? </a:t>
            </a:r>
            <a:r>
              <a:rPr lang="en-US" sz="1600" dirty="0" smtClean="0">
                <a:sym typeface="Wingdings" panose="05000000000000000000" pitchFamily="2" charset="2"/>
              </a:rPr>
              <a:t> </a:t>
            </a:r>
            <a:r>
              <a:rPr lang="en-US" sz="1600" dirty="0" err="1" smtClean="0">
                <a:sym typeface="Wingdings" panose="05000000000000000000" pitchFamily="2" charset="2"/>
              </a:rPr>
              <a:t>Tidak</a:t>
            </a:r>
            <a:endParaRPr lang="en-US" sz="1600" dirty="0" smtClean="0">
              <a:sym typeface="Wingdings" panose="05000000000000000000" pitchFamily="2" charset="2"/>
            </a:endParaRPr>
          </a:p>
          <a:p>
            <a:r>
              <a:rPr lang="en-US" sz="1600" dirty="0" err="1" smtClean="0">
                <a:sym typeface="Wingdings" panose="05000000000000000000" pitchFamily="2" charset="2"/>
              </a:rPr>
              <a:t>Setiap</a:t>
            </a:r>
            <a:r>
              <a:rPr lang="en-US" sz="1600" dirty="0" smtClean="0">
                <a:sym typeface="Wingdings" panose="05000000000000000000" pitchFamily="2" charset="2"/>
              </a:rPr>
              <a:t> </a:t>
            </a:r>
            <a:r>
              <a:rPr lang="en-US" sz="1600" dirty="0" err="1" smtClean="0">
                <a:sym typeface="Wingdings" panose="05000000000000000000" pitchFamily="2" charset="2"/>
              </a:rPr>
              <a:t>Objek</a:t>
            </a:r>
            <a:r>
              <a:rPr lang="en-US" sz="1600" dirty="0" smtClean="0">
                <a:sym typeface="Wingdings" panose="05000000000000000000" pitchFamily="2" charset="2"/>
              </a:rPr>
              <a:t> </a:t>
            </a:r>
            <a:r>
              <a:rPr lang="en-US" sz="1600" dirty="0" err="1" smtClean="0">
                <a:sym typeface="Wingdings" panose="05000000000000000000" pitchFamily="2" charset="2"/>
              </a:rPr>
              <a:t>hanya</a:t>
            </a:r>
            <a:r>
              <a:rPr lang="en-US" sz="1600" dirty="0" smtClean="0">
                <a:sym typeface="Wingdings" panose="05000000000000000000" pitchFamily="2" charset="2"/>
              </a:rPr>
              <a:t> </a:t>
            </a:r>
            <a:r>
              <a:rPr lang="en-US" sz="1600" dirty="0" err="1" smtClean="0">
                <a:sym typeface="Wingdings" panose="05000000000000000000" pitchFamily="2" charset="2"/>
              </a:rPr>
              <a:t>bisa</a:t>
            </a:r>
            <a:r>
              <a:rPr lang="en-US" sz="1600" dirty="0" smtClean="0">
                <a:sym typeface="Wingdings" panose="05000000000000000000" pitchFamily="2" charset="2"/>
              </a:rPr>
              <a:t> </a:t>
            </a:r>
            <a:r>
              <a:rPr lang="en-US" sz="1600" dirty="0" err="1" smtClean="0">
                <a:sym typeface="Wingdings" panose="05000000000000000000" pitchFamily="2" charset="2"/>
              </a:rPr>
              <a:t>masuk</a:t>
            </a:r>
            <a:r>
              <a:rPr lang="en-US" sz="1600" dirty="0" smtClean="0">
                <a:sym typeface="Wingdings" panose="05000000000000000000" pitchFamily="2" charset="2"/>
              </a:rPr>
              <a:t> </a:t>
            </a:r>
            <a:r>
              <a:rPr lang="en-US" sz="1600" dirty="0" err="1" smtClean="0">
                <a:sym typeface="Wingdings" panose="05000000000000000000" pitchFamily="2" charset="2"/>
              </a:rPr>
              <a:t>ke</a:t>
            </a:r>
            <a:r>
              <a:rPr lang="en-US" sz="1600" dirty="0" smtClean="0">
                <a:sym typeface="Wingdings" panose="05000000000000000000" pitchFamily="2" charset="2"/>
              </a:rPr>
              <a:t> </a:t>
            </a:r>
            <a:r>
              <a:rPr lang="en-US" sz="1600" dirty="0" err="1" smtClean="0">
                <a:sym typeface="Wingdings" panose="05000000000000000000" pitchFamily="2" charset="2"/>
              </a:rPr>
              <a:t>satu</a:t>
            </a:r>
            <a:r>
              <a:rPr lang="en-US" sz="1600" dirty="0" smtClean="0">
                <a:sym typeface="Wingdings" panose="05000000000000000000" pitchFamily="2" charset="2"/>
              </a:rPr>
              <a:t> </a:t>
            </a:r>
            <a:r>
              <a:rPr lang="en-US" sz="1600" dirty="0" err="1" smtClean="0">
                <a:sym typeface="Wingdings" panose="05000000000000000000" pitchFamily="2" charset="2"/>
              </a:rPr>
              <a:t>kelompok</a:t>
            </a:r>
            <a:endParaRPr lang="en-US" sz="1600" dirty="0" smtClean="0">
              <a:sym typeface="Wingdings" panose="05000000000000000000" pitchFamily="2" charset="2"/>
            </a:endParaRPr>
          </a:p>
          <a:p>
            <a:r>
              <a:rPr lang="en-US" sz="1600" dirty="0" err="1" smtClean="0">
                <a:sym typeface="Wingdings" panose="05000000000000000000" pitchFamily="2" charset="2"/>
              </a:rPr>
              <a:t>Sehingga</a:t>
            </a:r>
            <a:r>
              <a:rPr lang="en-US" sz="1600" dirty="0" smtClean="0">
                <a:sym typeface="Wingdings" panose="05000000000000000000" pitchFamily="2" charset="2"/>
              </a:rPr>
              <a:t> </a:t>
            </a:r>
            <a:r>
              <a:rPr lang="en-US" sz="1600" dirty="0" err="1" smtClean="0">
                <a:sym typeface="Wingdings" panose="05000000000000000000" pitchFamily="2" charset="2"/>
              </a:rPr>
              <a:t>masalah</a:t>
            </a:r>
            <a:r>
              <a:rPr lang="en-US" sz="1600" dirty="0" smtClean="0">
                <a:sym typeface="Wingdings" panose="05000000000000000000" pitchFamily="2" charset="2"/>
              </a:rPr>
              <a:t> </a:t>
            </a:r>
            <a:r>
              <a:rPr lang="en-US" sz="1600" dirty="0" err="1" smtClean="0">
                <a:sym typeface="Wingdings" panose="05000000000000000000" pitchFamily="2" charset="2"/>
              </a:rPr>
              <a:t>ini</a:t>
            </a:r>
            <a:r>
              <a:rPr lang="en-US" sz="1600" dirty="0" smtClean="0">
                <a:sym typeface="Wingdings" panose="05000000000000000000" pitchFamily="2" charset="2"/>
              </a:rPr>
              <a:t> </a:t>
            </a:r>
            <a:r>
              <a:rPr lang="en-US" sz="1600" dirty="0" err="1" smtClean="0">
                <a:sym typeface="Wingdings" panose="05000000000000000000" pitchFamily="2" charset="2"/>
              </a:rPr>
              <a:t>bisa</a:t>
            </a:r>
            <a:r>
              <a:rPr lang="en-US" sz="1600" dirty="0" smtClean="0">
                <a:sym typeface="Wingdings" panose="05000000000000000000" pitchFamily="2" charset="2"/>
              </a:rPr>
              <a:t> di –</a:t>
            </a:r>
            <a:r>
              <a:rPr lang="en-US" sz="1600" dirty="0" err="1" smtClean="0">
                <a:sym typeface="Wingdings" panose="05000000000000000000" pitchFamily="2" charset="2"/>
              </a:rPr>
              <a:t>dekomposisi</a:t>
            </a:r>
            <a:r>
              <a:rPr lang="en-US" sz="1600" dirty="0" smtClean="0">
                <a:sym typeface="Wingdings" panose="05000000000000000000" pitchFamily="2" charset="2"/>
              </a:rPr>
              <a:t> </a:t>
            </a:r>
            <a:r>
              <a:rPr lang="en-US" sz="1600" dirty="0" err="1" smtClean="0">
                <a:sym typeface="Wingdings" panose="05000000000000000000" pitchFamily="2" charset="2"/>
              </a:rPr>
              <a:t>menjadi</a:t>
            </a:r>
            <a:r>
              <a:rPr lang="en-US" sz="1600" dirty="0" smtClean="0">
                <a:sym typeface="Wingdings" panose="05000000000000000000" pitchFamily="2" charset="2"/>
              </a:rPr>
              <a:t> </a:t>
            </a:r>
            <a:r>
              <a:rPr lang="en-US" sz="1600" dirty="0" err="1" smtClean="0">
                <a:sym typeface="Wingdings" panose="05000000000000000000" pitchFamily="2" charset="2"/>
              </a:rPr>
              <a:t>dua</a:t>
            </a:r>
            <a:r>
              <a:rPr lang="en-US" sz="1600" dirty="0" smtClean="0">
                <a:sym typeface="Wingdings" panose="05000000000000000000" pitchFamily="2" charset="2"/>
              </a:rPr>
              <a:t> </a:t>
            </a:r>
            <a:r>
              <a:rPr lang="en-US" sz="1600" dirty="0" err="1" smtClean="0">
                <a:sym typeface="Wingdings" panose="05000000000000000000" pitchFamily="2" charset="2"/>
              </a:rPr>
              <a:t>persoalan</a:t>
            </a:r>
            <a:r>
              <a:rPr lang="en-US" sz="1600" dirty="0">
                <a:sym typeface="Wingdings" panose="05000000000000000000" pitchFamily="2" charset="2"/>
              </a:rPr>
              <a:t> </a:t>
            </a:r>
            <a:r>
              <a:rPr lang="en-US" sz="1600" dirty="0" smtClean="0">
                <a:sym typeface="Wingdings" panose="05000000000000000000" pitchFamily="2" charset="2"/>
              </a:rPr>
              <a:t>: </a:t>
            </a:r>
            <a:r>
              <a:rPr lang="en-US" sz="1600" dirty="0" err="1" smtClean="0">
                <a:sym typeface="Wingdings" panose="05000000000000000000" pitchFamily="2" charset="2"/>
              </a:rPr>
              <a:t>Kelompok</a:t>
            </a:r>
            <a:r>
              <a:rPr lang="en-US" sz="1600" dirty="0" smtClean="0">
                <a:sym typeface="Wingdings" panose="05000000000000000000" pitchFamily="2" charset="2"/>
              </a:rPr>
              <a:t> 1 </a:t>
            </a:r>
            <a:r>
              <a:rPr lang="en-US" sz="1600" dirty="0" err="1" smtClean="0">
                <a:sym typeface="Wingdings" panose="05000000000000000000" pitchFamily="2" charset="2"/>
              </a:rPr>
              <a:t>dan</a:t>
            </a:r>
            <a:r>
              <a:rPr lang="en-US" sz="1600" dirty="0" smtClean="0">
                <a:sym typeface="Wingdings" panose="05000000000000000000" pitchFamily="2" charset="2"/>
              </a:rPr>
              <a:t> </a:t>
            </a:r>
            <a:r>
              <a:rPr lang="en-US" sz="1600" dirty="0" err="1" smtClean="0">
                <a:sym typeface="Wingdings" panose="05000000000000000000" pitchFamily="2" charset="2"/>
              </a:rPr>
              <a:t>kelompok</a:t>
            </a:r>
            <a:r>
              <a:rPr lang="en-US" sz="1600" dirty="0" smtClean="0">
                <a:sym typeface="Wingdings" panose="05000000000000000000" pitchFamily="2" charset="2"/>
              </a:rPr>
              <a:t> 2</a:t>
            </a:r>
          </a:p>
          <a:p>
            <a:r>
              <a:rPr lang="en-US" sz="1600" dirty="0" err="1" smtClean="0">
                <a:sym typeface="Wingdings" panose="05000000000000000000" pitchFamily="2" charset="2"/>
              </a:rPr>
              <a:t>Maksimalkan</a:t>
            </a:r>
            <a:r>
              <a:rPr lang="en-US" sz="1600" dirty="0" smtClean="0">
                <a:sym typeface="Wingdings" panose="05000000000000000000" pitchFamily="2" charset="2"/>
              </a:rPr>
              <a:t> </a:t>
            </a:r>
            <a:r>
              <a:rPr lang="en-US" sz="1600" dirty="0" err="1" smtClean="0">
                <a:sym typeface="Wingdings" panose="05000000000000000000" pitchFamily="2" charset="2"/>
              </a:rPr>
              <a:t>kelompok</a:t>
            </a:r>
            <a:r>
              <a:rPr lang="en-US" sz="1600" dirty="0" smtClean="0">
                <a:sym typeface="Wingdings" panose="05000000000000000000" pitchFamily="2" charset="2"/>
              </a:rPr>
              <a:t> 1, </a:t>
            </a:r>
            <a:r>
              <a:rPr lang="en-US" sz="1600" dirty="0" err="1" smtClean="0">
                <a:sym typeface="Wingdings" panose="05000000000000000000" pitchFamily="2" charset="2"/>
              </a:rPr>
              <a:t>lalu</a:t>
            </a:r>
            <a:r>
              <a:rPr lang="en-US" sz="1600" dirty="0" smtClean="0">
                <a:sym typeface="Wingdings" panose="05000000000000000000" pitchFamily="2" charset="2"/>
              </a:rPr>
              <a:t> </a:t>
            </a:r>
            <a:r>
              <a:rPr lang="en-US" sz="1600" dirty="0" err="1" smtClean="0">
                <a:sym typeface="Wingdings" panose="05000000000000000000" pitchFamily="2" charset="2"/>
              </a:rPr>
              <a:t>maksimalkan</a:t>
            </a:r>
            <a:r>
              <a:rPr lang="en-US" sz="1600" dirty="0" smtClean="0">
                <a:sym typeface="Wingdings" panose="05000000000000000000" pitchFamily="2" charset="2"/>
              </a:rPr>
              <a:t> </a:t>
            </a:r>
            <a:r>
              <a:rPr lang="en-US" sz="1600" dirty="0" err="1" smtClean="0">
                <a:sym typeface="Wingdings" panose="05000000000000000000" pitchFamily="2" charset="2"/>
              </a:rPr>
              <a:t>kelompok</a:t>
            </a:r>
            <a:r>
              <a:rPr lang="en-US" sz="1600" dirty="0" smtClean="0">
                <a:sym typeface="Wingdings" panose="05000000000000000000" pitchFamily="2" charset="2"/>
              </a:rPr>
              <a:t> 2 </a:t>
            </a:r>
            <a:r>
              <a:rPr lang="en-US" sz="1600" dirty="0" err="1" smtClean="0">
                <a:sym typeface="Wingdings" panose="05000000000000000000" pitchFamily="2" charset="2"/>
              </a:rPr>
              <a:t>dengan</a:t>
            </a:r>
            <a:r>
              <a:rPr lang="en-US" sz="1600" dirty="0" smtClean="0">
                <a:sym typeface="Wingdings" panose="05000000000000000000" pitchFamily="2" charset="2"/>
              </a:rPr>
              <a:t> </a:t>
            </a:r>
            <a:r>
              <a:rPr lang="en-US" sz="1600" dirty="0" err="1" smtClean="0">
                <a:sym typeface="Wingdings" panose="05000000000000000000" pitchFamily="2" charset="2"/>
              </a:rPr>
              <a:t>sisa</a:t>
            </a:r>
            <a:r>
              <a:rPr lang="en-US" sz="1600" dirty="0" smtClean="0">
                <a:sym typeface="Wingdings" panose="05000000000000000000" pitchFamily="2" charset="2"/>
              </a:rPr>
              <a:t> </a:t>
            </a:r>
            <a:r>
              <a:rPr lang="en-US" sz="1600" dirty="0" err="1" smtClean="0">
                <a:sym typeface="Wingdings" panose="05000000000000000000" pitchFamily="2" charset="2"/>
              </a:rPr>
              <a:t>objek</a:t>
            </a:r>
            <a:r>
              <a:rPr lang="en-US" sz="1600" dirty="0" smtClean="0">
                <a:sym typeface="Wingdings" panose="05000000000000000000" pitchFamily="2" charset="2"/>
              </a:rPr>
              <a:t> yang </a:t>
            </a:r>
            <a:r>
              <a:rPr lang="en-US" sz="1600" dirty="0" err="1" smtClean="0">
                <a:sym typeface="Wingdings" panose="05000000000000000000" pitchFamily="2" charset="2"/>
              </a:rPr>
              <a:t>belum</a:t>
            </a:r>
            <a:r>
              <a:rPr lang="en-US" sz="1600" dirty="0" smtClean="0">
                <a:sym typeface="Wingdings" panose="05000000000000000000" pitchFamily="2" charset="2"/>
              </a:rPr>
              <a:t> </a:t>
            </a:r>
            <a:r>
              <a:rPr lang="en-US" sz="1600" dirty="0" err="1" smtClean="0">
                <a:sym typeface="Wingdings" panose="05000000000000000000" pitchFamily="2" charset="2"/>
              </a:rPr>
              <a:t>dipakai</a:t>
            </a:r>
            <a:r>
              <a:rPr lang="en-US" sz="1600" dirty="0" smtClean="0">
                <a:sym typeface="Wingdings" panose="05000000000000000000" pitchFamily="2" charset="2"/>
              </a:rPr>
              <a:t>.</a:t>
            </a:r>
            <a:endParaRPr lang="en-US" sz="1600" dirty="0"/>
          </a:p>
        </p:txBody>
      </p:sp>
      <p:sp>
        <p:nvSpPr>
          <p:cNvPr id="6" name="Content Placeholder 2"/>
          <p:cNvSpPr txBox="1">
            <a:spLocks/>
          </p:cNvSpPr>
          <p:nvPr/>
        </p:nvSpPr>
        <p:spPr>
          <a:xfrm>
            <a:off x="6210300" y="4140993"/>
            <a:ext cx="5410200" cy="22320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err="1" smtClean="0"/>
              <a:t>Rancangan</a:t>
            </a:r>
            <a:r>
              <a:rPr lang="en-US" sz="1600" b="1" dirty="0" smtClean="0"/>
              <a:t> </a:t>
            </a:r>
            <a:r>
              <a:rPr lang="en-US" sz="1600" b="1" dirty="0" err="1" smtClean="0"/>
              <a:t>Strategi</a:t>
            </a:r>
            <a:r>
              <a:rPr lang="en-US" sz="1600" b="1" dirty="0" smtClean="0"/>
              <a:t> (</a:t>
            </a:r>
            <a:r>
              <a:rPr lang="en-US" sz="1600" b="1" dirty="0" err="1" smtClean="0"/>
              <a:t>Algoritma</a:t>
            </a:r>
            <a:r>
              <a:rPr lang="en-US" sz="1600" b="1" dirty="0" smtClean="0"/>
              <a:t>)</a:t>
            </a:r>
          </a:p>
          <a:p>
            <a:r>
              <a:rPr lang="en-US" sz="1600" dirty="0" err="1" smtClean="0"/>
              <a:t>Urutkan</a:t>
            </a:r>
            <a:r>
              <a:rPr lang="en-US" sz="1600" dirty="0" smtClean="0"/>
              <a:t> </a:t>
            </a:r>
            <a:r>
              <a:rPr lang="en-US" sz="1600" dirty="0" err="1" smtClean="0"/>
              <a:t>menaik</a:t>
            </a:r>
            <a:r>
              <a:rPr lang="en-US" sz="1600" dirty="0" smtClean="0"/>
              <a:t> </a:t>
            </a:r>
            <a:r>
              <a:rPr lang="en-US" sz="1600" dirty="0" err="1" smtClean="0"/>
              <a:t>berdasarkan</a:t>
            </a:r>
            <a:r>
              <a:rPr lang="en-US" sz="1600" dirty="0" smtClean="0"/>
              <a:t> </a:t>
            </a:r>
            <a:r>
              <a:rPr lang="en-US" sz="1600" dirty="0" err="1" smtClean="0"/>
              <a:t>bobot</a:t>
            </a:r>
            <a:endParaRPr lang="en-US" sz="1600" dirty="0" smtClean="0"/>
          </a:p>
          <a:p>
            <a:r>
              <a:rPr lang="en-US" sz="1600" dirty="0" err="1" smtClean="0"/>
              <a:t>Berang-berang</a:t>
            </a:r>
            <a:r>
              <a:rPr lang="en-US" sz="1600" dirty="0" smtClean="0"/>
              <a:t> yang paling </a:t>
            </a:r>
            <a:r>
              <a:rPr lang="en-US" sz="1600" dirty="0" err="1" smtClean="0"/>
              <a:t>ringan</a:t>
            </a:r>
            <a:r>
              <a:rPr lang="en-US" sz="1600" dirty="0" smtClean="0"/>
              <a:t> </a:t>
            </a:r>
            <a:r>
              <a:rPr lang="en-US" sz="1600" dirty="0" err="1" smtClean="0"/>
              <a:t>bobotnya</a:t>
            </a:r>
            <a:r>
              <a:rPr lang="en-US" sz="1600" dirty="0" smtClean="0"/>
              <a:t> </a:t>
            </a:r>
            <a:r>
              <a:rPr lang="en-US" sz="1600" dirty="0" err="1" smtClean="0"/>
              <a:t>naik</a:t>
            </a:r>
            <a:r>
              <a:rPr lang="en-US" sz="1600" dirty="0" smtClean="0"/>
              <a:t> </a:t>
            </a:r>
            <a:r>
              <a:rPr lang="en-US" sz="1600" dirty="0" err="1" smtClean="0"/>
              <a:t>lebih</a:t>
            </a:r>
            <a:r>
              <a:rPr lang="en-US" sz="1600" dirty="0" smtClean="0"/>
              <a:t> </a:t>
            </a:r>
            <a:r>
              <a:rPr lang="en-US" sz="1600" dirty="0" err="1" smtClean="0"/>
              <a:t>dahulu</a:t>
            </a:r>
            <a:endParaRPr lang="en-US" sz="1600" dirty="0" smtClean="0"/>
          </a:p>
          <a:p>
            <a:r>
              <a:rPr lang="en-US" sz="1600" dirty="0" err="1" smtClean="0"/>
              <a:t>Solusi</a:t>
            </a:r>
            <a:r>
              <a:rPr lang="en-US" sz="1600" dirty="0" smtClean="0"/>
              <a:t>:</a:t>
            </a:r>
          </a:p>
          <a:p>
            <a:pPr marL="457200" lvl="1" indent="0">
              <a:buNone/>
            </a:pPr>
            <a:r>
              <a:rPr lang="en-US" sz="1200" dirty="0"/>
              <a:t>Lift 1 : 2 3 5 8 9 = 27 kg</a:t>
            </a:r>
          </a:p>
          <a:p>
            <a:pPr marL="457200" lvl="1" indent="0">
              <a:buNone/>
            </a:pPr>
            <a:r>
              <a:rPr lang="en-US" sz="1200" dirty="0"/>
              <a:t>Lift 2 : 9 12 = 21 </a:t>
            </a:r>
            <a:r>
              <a:rPr lang="en-US" sz="1200" dirty="0" smtClean="0"/>
              <a:t>kg</a:t>
            </a:r>
            <a:endParaRPr lang="en-US" sz="1600" dirty="0"/>
          </a:p>
          <a:p>
            <a:pPr marL="0" indent="0">
              <a:buNone/>
            </a:pPr>
            <a:r>
              <a:rPr lang="en-US" sz="1600" dirty="0">
                <a:sym typeface="Wingdings" panose="05000000000000000000" pitchFamily="2" charset="2"/>
              </a:rPr>
              <a:t> </a:t>
            </a:r>
            <a:r>
              <a:rPr lang="en-US" sz="1600" dirty="0" smtClean="0">
                <a:sym typeface="Wingdings" panose="05000000000000000000" pitchFamily="2" charset="2"/>
              </a:rPr>
              <a:t>       </a:t>
            </a:r>
            <a:r>
              <a:rPr lang="en-US" sz="1600" dirty="0" err="1" smtClean="0"/>
              <a:t>Solusi</a:t>
            </a:r>
            <a:r>
              <a:rPr lang="en-US" sz="1600" dirty="0" smtClean="0"/>
              <a:t> </a:t>
            </a:r>
            <a:r>
              <a:rPr lang="en-US" sz="1600" dirty="0" err="1" smtClean="0"/>
              <a:t>belum</a:t>
            </a:r>
            <a:r>
              <a:rPr lang="en-US" sz="1600" dirty="0" smtClean="0"/>
              <a:t> optimal? </a:t>
            </a:r>
            <a:r>
              <a:rPr lang="en-US" sz="1600" dirty="0" smtClean="0">
                <a:sym typeface="Wingdings" panose="05000000000000000000" pitchFamily="2" charset="2"/>
              </a:rPr>
              <a:t> </a:t>
            </a:r>
            <a:r>
              <a:rPr lang="en-US" sz="1600" dirty="0" err="1" smtClean="0">
                <a:sym typeface="Wingdings" panose="05000000000000000000" pitchFamily="2" charset="2"/>
              </a:rPr>
              <a:t>Perbaiki</a:t>
            </a:r>
            <a:r>
              <a:rPr lang="en-US" sz="1600" dirty="0" smtClean="0">
                <a:sym typeface="Wingdings" panose="05000000000000000000" pitchFamily="2" charset="2"/>
              </a:rPr>
              <a:t> </a:t>
            </a:r>
            <a:r>
              <a:rPr lang="en-US" sz="1600" dirty="0" err="1" smtClean="0">
                <a:sym typeface="Wingdings" panose="05000000000000000000" pitchFamily="2" charset="2"/>
              </a:rPr>
              <a:t>algoritma</a:t>
            </a:r>
            <a:r>
              <a:rPr lang="en-US" sz="1600" dirty="0" smtClean="0">
                <a:sym typeface="Wingdings" panose="05000000000000000000" pitchFamily="2" charset="2"/>
              </a:rPr>
              <a:t> kalian.</a:t>
            </a:r>
            <a:endParaRPr lang="en-US" sz="1600" dirty="0" smtClean="0"/>
          </a:p>
        </p:txBody>
      </p:sp>
    </p:spTree>
    <p:extLst>
      <p:ext uri="{BB962C8B-B14F-4D97-AF65-F5344CB8AC3E}">
        <p14:creationId xmlns:p14="http://schemas.microsoft.com/office/powerpoint/2010/main" val="318577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Apa</a:t>
            </a:r>
            <a:r>
              <a:rPr lang="en-US" dirty="0" smtClean="0"/>
              <a:t> yang </a:t>
            </a:r>
            <a:r>
              <a:rPr lang="en-US" dirty="0" err="1" smtClean="0"/>
              <a:t>anda</a:t>
            </a:r>
            <a:r>
              <a:rPr lang="en-US" dirty="0" smtClean="0"/>
              <a:t> </a:t>
            </a:r>
            <a:r>
              <a:rPr lang="en-US" dirty="0" err="1" smtClean="0"/>
              <a:t>pelajari</a:t>
            </a:r>
            <a:r>
              <a:rPr lang="en-US" dirty="0" smtClean="0"/>
              <a:t> </a:t>
            </a:r>
            <a:r>
              <a:rPr lang="en-US" dirty="0" err="1" smtClean="0"/>
              <a:t>dari</a:t>
            </a:r>
            <a:r>
              <a:rPr lang="en-US" dirty="0" smtClean="0"/>
              <a:t> problem </a:t>
            </a:r>
            <a:r>
              <a:rPr lang="en-US" dirty="0" err="1" smtClean="0"/>
              <a:t>ini</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Contoh</a:t>
            </a:r>
            <a:r>
              <a:rPr lang="en-US" dirty="0" smtClean="0"/>
              <a:t> problem </a:t>
            </a:r>
            <a:r>
              <a:rPr lang="en-US" dirty="0" err="1" smtClean="0"/>
              <a:t>optimasi</a:t>
            </a:r>
            <a:r>
              <a:rPr lang="en-US" dirty="0" smtClean="0"/>
              <a:t> : </a:t>
            </a:r>
            <a:r>
              <a:rPr lang="en-US" dirty="0" err="1" smtClean="0"/>
              <a:t>mencari</a:t>
            </a:r>
            <a:r>
              <a:rPr lang="en-US" dirty="0" smtClean="0"/>
              <a:t> </a:t>
            </a:r>
            <a:r>
              <a:rPr lang="en-US" dirty="0" err="1" smtClean="0"/>
              <a:t>solusi</a:t>
            </a:r>
            <a:r>
              <a:rPr lang="en-US" dirty="0" smtClean="0"/>
              <a:t> “</a:t>
            </a:r>
            <a:r>
              <a:rPr lang="en-US" dirty="0" err="1" smtClean="0"/>
              <a:t>terbaik</a:t>
            </a:r>
            <a:r>
              <a:rPr lang="en-US" dirty="0" smtClean="0"/>
              <a:t>” </a:t>
            </a:r>
            <a:r>
              <a:rPr lang="en-US" dirty="0" err="1" smtClean="0"/>
              <a:t>diantara</a:t>
            </a:r>
            <a:r>
              <a:rPr lang="en-US" dirty="0" smtClean="0"/>
              <a:t> </a:t>
            </a:r>
            <a:r>
              <a:rPr lang="en-US" dirty="0" err="1" smtClean="0"/>
              <a:t>beberapa</a:t>
            </a:r>
            <a:r>
              <a:rPr lang="en-US" dirty="0" smtClean="0"/>
              <a:t> alternative </a:t>
            </a:r>
            <a:r>
              <a:rPr lang="en-US" dirty="0" err="1" smtClean="0"/>
              <a:t>solusi</a:t>
            </a:r>
            <a:endParaRPr lang="en-US" dirty="0" smtClean="0"/>
          </a:p>
          <a:p>
            <a:r>
              <a:rPr lang="en-US" dirty="0" err="1" smtClean="0"/>
              <a:t>Elemen</a:t>
            </a:r>
            <a:r>
              <a:rPr lang="en-US" dirty="0" smtClean="0"/>
              <a:t> </a:t>
            </a:r>
            <a:r>
              <a:rPr lang="en-US" dirty="0" err="1" smtClean="0"/>
              <a:t>persoalan</a:t>
            </a:r>
            <a:r>
              <a:rPr lang="en-US" dirty="0" smtClean="0"/>
              <a:t> </a:t>
            </a:r>
            <a:r>
              <a:rPr lang="en-US" dirty="0" err="1" smtClean="0"/>
              <a:t>optimasi</a:t>
            </a:r>
            <a:r>
              <a:rPr lang="en-US" dirty="0" smtClean="0"/>
              <a:t>: </a:t>
            </a:r>
            <a:r>
              <a:rPr lang="en-US" dirty="0" err="1" smtClean="0"/>
              <a:t>Objektif</a:t>
            </a:r>
            <a:r>
              <a:rPr lang="en-US" dirty="0" smtClean="0"/>
              <a:t> </a:t>
            </a:r>
            <a:r>
              <a:rPr lang="en-US" dirty="0" err="1" smtClean="0"/>
              <a:t>dan</a:t>
            </a:r>
            <a:r>
              <a:rPr lang="en-US" dirty="0" smtClean="0"/>
              <a:t> </a:t>
            </a:r>
            <a:r>
              <a:rPr lang="en-US" dirty="0" err="1" smtClean="0"/>
              <a:t>kendala</a:t>
            </a:r>
            <a:r>
              <a:rPr lang="en-US" dirty="0" smtClean="0"/>
              <a:t> </a:t>
            </a:r>
            <a:r>
              <a:rPr lang="en-US" dirty="0" smtClean="0">
                <a:sym typeface="Wingdings" panose="05000000000000000000" pitchFamily="2" charset="2"/>
              </a:rPr>
              <a:t> </a:t>
            </a:r>
            <a:r>
              <a:rPr lang="en-US" dirty="0" err="1" smtClean="0">
                <a:sym typeface="Wingdings" panose="05000000000000000000" pitchFamily="2" charset="2"/>
              </a:rPr>
              <a:t>cari</a:t>
            </a:r>
            <a:r>
              <a:rPr lang="en-US" dirty="0" smtClean="0">
                <a:sym typeface="Wingdings" panose="05000000000000000000" pitchFamily="2" charset="2"/>
              </a:rPr>
              <a:t> </a:t>
            </a:r>
            <a:r>
              <a:rPr lang="en-US" dirty="0" err="1" smtClean="0">
                <a:sym typeface="Wingdings" panose="05000000000000000000" pitchFamily="2" charset="2"/>
              </a:rPr>
              <a:t>menggunakan</a:t>
            </a:r>
            <a:r>
              <a:rPr lang="en-US" dirty="0" smtClean="0">
                <a:sym typeface="Wingdings" panose="05000000000000000000" pitchFamily="2" charset="2"/>
              </a:rPr>
              <a:t> </a:t>
            </a:r>
            <a:r>
              <a:rPr lang="en-US" dirty="0" err="1" smtClean="0">
                <a:sym typeface="Wingdings" panose="05000000000000000000" pitchFamily="2" charset="2"/>
              </a:rPr>
              <a:t>abstraksi</a:t>
            </a:r>
            <a:r>
              <a:rPr lang="en-US" dirty="0" smtClean="0">
                <a:sym typeface="Wingdings" panose="05000000000000000000" pitchFamily="2" charset="2"/>
              </a:rPr>
              <a:t> </a:t>
            </a:r>
            <a:r>
              <a:rPr lang="en-US" dirty="0" err="1" smtClean="0">
                <a:sym typeface="Wingdings" panose="05000000000000000000" pitchFamily="2" charset="2"/>
              </a:rPr>
              <a:t>dan</a:t>
            </a:r>
            <a:r>
              <a:rPr lang="en-US" dirty="0" smtClean="0">
                <a:sym typeface="Wingdings" panose="05000000000000000000" pitchFamily="2" charset="2"/>
              </a:rPr>
              <a:t> </a:t>
            </a:r>
            <a:r>
              <a:rPr lang="en-US" dirty="0" err="1" smtClean="0">
                <a:sym typeface="Wingdings" panose="05000000000000000000" pitchFamily="2" charset="2"/>
              </a:rPr>
              <a:t>dekomposisi</a:t>
            </a:r>
            <a:endParaRPr lang="en-US" dirty="0" smtClean="0">
              <a:sym typeface="Wingdings" panose="05000000000000000000" pitchFamily="2" charset="2"/>
            </a:endParaRPr>
          </a:p>
          <a:p>
            <a:r>
              <a:rPr lang="en-US" dirty="0" err="1" smtClean="0"/>
              <a:t>Strategi</a:t>
            </a:r>
            <a:r>
              <a:rPr lang="en-US" dirty="0" smtClean="0"/>
              <a:t> (</a:t>
            </a:r>
            <a:r>
              <a:rPr lang="en-US" dirty="0" err="1" smtClean="0"/>
              <a:t>Algoritma</a:t>
            </a:r>
            <a:r>
              <a:rPr lang="en-US" dirty="0" smtClean="0"/>
              <a:t>) </a:t>
            </a:r>
            <a:r>
              <a:rPr lang="en-US" dirty="0" err="1" smtClean="0"/>
              <a:t>dapat</a:t>
            </a:r>
            <a:r>
              <a:rPr lang="en-US" dirty="0" smtClean="0"/>
              <a:t> kalian </a:t>
            </a:r>
            <a:r>
              <a:rPr lang="en-US" dirty="0" err="1" smtClean="0"/>
              <a:t>gunakan</a:t>
            </a:r>
            <a:r>
              <a:rPr lang="en-US" dirty="0" smtClean="0"/>
              <a:t>. </a:t>
            </a:r>
            <a:r>
              <a:rPr lang="en-US" dirty="0" err="1" smtClean="0"/>
              <a:t>Misal</a:t>
            </a:r>
            <a:r>
              <a:rPr lang="en-US" dirty="0" smtClean="0"/>
              <a:t>: </a:t>
            </a:r>
            <a:r>
              <a:rPr lang="en-US" dirty="0" err="1" smtClean="0"/>
              <a:t>berang-berang</a:t>
            </a:r>
            <a:r>
              <a:rPr lang="en-US" dirty="0" smtClean="0"/>
              <a:t> paling </a:t>
            </a:r>
            <a:r>
              <a:rPr lang="en-US" dirty="0" err="1" smtClean="0"/>
              <a:t>ringan</a:t>
            </a:r>
            <a:r>
              <a:rPr lang="en-US" dirty="0" smtClean="0"/>
              <a:t> </a:t>
            </a:r>
            <a:r>
              <a:rPr lang="en-US" dirty="0" err="1" smtClean="0"/>
              <a:t>prioritas</a:t>
            </a:r>
            <a:r>
              <a:rPr lang="en-US" dirty="0" smtClean="0"/>
              <a:t> yang </a:t>
            </a:r>
            <a:r>
              <a:rPr lang="en-US" dirty="0" err="1" smtClean="0"/>
              <a:t>naik</a:t>
            </a:r>
            <a:r>
              <a:rPr lang="en-US" dirty="0" smtClean="0"/>
              <a:t> lift </a:t>
            </a:r>
            <a:r>
              <a:rPr lang="en-US" dirty="0" err="1" smtClean="0"/>
              <a:t>dahulu</a:t>
            </a:r>
            <a:r>
              <a:rPr lang="en-US" dirty="0"/>
              <a:t> </a:t>
            </a:r>
            <a:r>
              <a:rPr lang="en-US" dirty="0" err="1" smtClean="0"/>
              <a:t>sehingga</a:t>
            </a:r>
            <a:r>
              <a:rPr lang="en-US" dirty="0" smtClean="0"/>
              <a:t> </a:t>
            </a:r>
            <a:r>
              <a:rPr lang="en-US" dirty="0" err="1" smtClean="0"/>
              <a:t>makin</a:t>
            </a:r>
            <a:r>
              <a:rPr lang="en-US" dirty="0" smtClean="0"/>
              <a:t> </a:t>
            </a:r>
            <a:r>
              <a:rPr lang="en-US" dirty="0" err="1" smtClean="0"/>
              <a:t>banyak</a:t>
            </a:r>
            <a:r>
              <a:rPr lang="en-US" dirty="0" smtClean="0"/>
              <a:t> </a:t>
            </a:r>
            <a:r>
              <a:rPr lang="en-US" dirty="0" err="1" smtClean="0"/>
              <a:t>berang-berang</a:t>
            </a:r>
            <a:r>
              <a:rPr lang="en-US" dirty="0" smtClean="0"/>
              <a:t> yang </a:t>
            </a:r>
            <a:r>
              <a:rPr lang="en-US" dirty="0" err="1" smtClean="0"/>
              <a:t>dapat</a:t>
            </a:r>
            <a:r>
              <a:rPr lang="en-US" dirty="0" smtClean="0"/>
              <a:t> </a:t>
            </a:r>
            <a:r>
              <a:rPr lang="en-US" dirty="0" err="1" smtClean="0"/>
              <a:t>masuk</a:t>
            </a:r>
            <a:r>
              <a:rPr lang="en-US" dirty="0" smtClean="0"/>
              <a:t> lift. </a:t>
            </a:r>
            <a:r>
              <a:rPr lang="en-US" dirty="0" err="1" smtClean="0"/>
              <a:t>Konsep</a:t>
            </a:r>
            <a:r>
              <a:rPr lang="en-US" dirty="0" smtClean="0"/>
              <a:t> </a:t>
            </a:r>
            <a:r>
              <a:rPr lang="en-US" dirty="0" err="1" smtClean="0"/>
              <a:t>ini</a:t>
            </a:r>
            <a:r>
              <a:rPr lang="en-US" dirty="0" smtClean="0"/>
              <a:t> </a:t>
            </a:r>
            <a:r>
              <a:rPr lang="en-US" dirty="0" err="1" smtClean="0"/>
              <a:t>bernama</a:t>
            </a:r>
            <a:r>
              <a:rPr lang="en-US" dirty="0" smtClean="0"/>
              <a:t> greedy</a:t>
            </a:r>
          </a:p>
          <a:p>
            <a:r>
              <a:rPr lang="en-US" dirty="0" err="1" smtClean="0"/>
              <a:t>Evaluasi</a:t>
            </a:r>
            <a:r>
              <a:rPr lang="en-US" dirty="0" smtClean="0"/>
              <a:t>: </a:t>
            </a:r>
            <a:r>
              <a:rPr lang="en-US" dirty="0" err="1" smtClean="0"/>
              <a:t>cek</a:t>
            </a:r>
            <a:r>
              <a:rPr lang="en-US" dirty="0" smtClean="0"/>
              <a:t> </a:t>
            </a:r>
            <a:r>
              <a:rPr lang="en-US" dirty="0" err="1" smtClean="0"/>
              <a:t>strategi</a:t>
            </a:r>
            <a:r>
              <a:rPr lang="en-US" dirty="0" smtClean="0"/>
              <a:t> kalian, </a:t>
            </a:r>
            <a:r>
              <a:rPr lang="en-US" dirty="0" err="1" smtClean="0"/>
              <a:t>apakah</a:t>
            </a:r>
            <a:r>
              <a:rPr lang="en-US" dirty="0" smtClean="0"/>
              <a:t> </a:t>
            </a:r>
            <a:r>
              <a:rPr lang="en-US" dirty="0" err="1" smtClean="0"/>
              <a:t>jawaban</a:t>
            </a:r>
            <a:r>
              <a:rPr lang="en-US" dirty="0" smtClean="0"/>
              <a:t> kalian optimal?, </a:t>
            </a:r>
            <a:r>
              <a:rPr lang="en-US" dirty="0" err="1" smtClean="0"/>
              <a:t>jika</a:t>
            </a:r>
            <a:r>
              <a:rPr lang="en-US" dirty="0" smtClean="0"/>
              <a:t> </a:t>
            </a:r>
            <a:r>
              <a:rPr lang="en-US" dirty="0" err="1" smtClean="0"/>
              <a:t>tidak</a:t>
            </a:r>
            <a:r>
              <a:rPr lang="en-US" dirty="0" smtClean="0"/>
              <a:t> </a:t>
            </a:r>
            <a:r>
              <a:rPr lang="en-US" dirty="0" err="1" smtClean="0"/>
              <a:t>perbaiki</a:t>
            </a:r>
            <a:r>
              <a:rPr lang="en-US" dirty="0" smtClean="0"/>
              <a:t> </a:t>
            </a:r>
            <a:r>
              <a:rPr lang="en-US" dirty="0" err="1" smtClean="0"/>
              <a:t>jawaban</a:t>
            </a:r>
            <a:r>
              <a:rPr lang="en-US" dirty="0" smtClean="0"/>
              <a:t> kalian. </a:t>
            </a:r>
            <a:r>
              <a:rPr lang="en-US" dirty="0" smtClean="0">
                <a:sym typeface="Wingdings" panose="05000000000000000000" pitchFamily="2" charset="2"/>
              </a:rPr>
              <a:t></a:t>
            </a:r>
            <a:r>
              <a:rPr lang="en-US" dirty="0" err="1" smtClean="0">
                <a:sym typeface="Wingdings" panose="05000000000000000000" pitchFamily="2" charset="2"/>
              </a:rPr>
              <a:t>darimana</a:t>
            </a:r>
            <a:r>
              <a:rPr lang="en-US" dirty="0" smtClean="0">
                <a:sym typeface="Wingdings" panose="05000000000000000000" pitchFamily="2" charset="2"/>
              </a:rPr>
              <a:t> kalian </a:t>
            </a:r>
            <a:r>
              <a:rPr lang="en-US" dirty="0" err="1" smtClean="0">
                <a:sym typeface="Wingdings" panose="05000000000000000000" pitchFamily="2" charset="2"/>
              </a:rPr>
              <a:t>bisa</a:t>
            </a:r>
            <a:r>
              <a:rPr lang="en-US" dirty="0" smtClean="0">
                <a:sym typeface="Wingdings" panose="05000000000000000000" pitchFamily="2" charset="2"/>
              </a:rPr>
              <a:t> </a:t>
            </a:r>
            <a:r>
              <a:rPr lang="en-US" dirty="0" err="1" smtClean="0">
                <a:sym typeface="Wingdings" panose="05000000000000000000" pitchFamily="2" charset="2"/>
              </a:rPr>
              <a:t>tahun</a:t>
            </a:r>
            <a:r>
              <a:rPr lang="en-US" dirty="0" smtClean="0">
                <a:sym typeface="Wingdings" panose="05000000000000000000" pitchFamily="2" charset="2"/>
              </a:rPr>
              <a:t> </a:t>
            </a:r>
            <a:r>
              <a:rPr lang="en-US" dirty="0" err="1" smtClean="0">
                <a:sym typeface="Wingdings" panose="05000000000000000000" pitchFamily="2" charset="2"/>
              </a:rPr>
              <a:t>jawaban</a:t>
            </a:r>
            <a:r>
              <a:rPr lang="en-US" dirty="0" smtClean="0">
                <a:sym typeface="Wingdings" panose="05000000000000000000" pitchFamily="2" charset="2"/>
              </a:rPr>
              <a:t> </a:t>
            </a:r>
            <a:r>
              <a:rPr lang="en-US" dirty="0" err="1" smtClean="0">
                <a:sym typeface="Wingdings" panose="05000000000000000000" pitchFamily="2" charset="2"/>
              </a:rPr>
              <a:t>dihasilkan</a:t>
            </a:r>
            <a:r>
              <a:rPr lang="en-US" dirty="0" smtClean="0">
                <a:sym typeface="Wingdings" panose="05000000000000000000" pitchFamily="2" charset="2"/>
              </a:rPr>
              <a:t> </a:t>
            </a:r>
            <a:r>
              <a:rPr lang="en-US" dirty="0" err="1" smtClean="0">
                <a:sym typeface="Wingdings" panose="05000000000000000000" pitchFamily="2" charset="2"/>
              </a:rPr>
              <a:t>adalah</a:t>
            </a:r>
            <a:r>
              <a:rPr lang="en-US" dirty="0" smtClean="0">
                <a:sym typeface="Wingdings" panose="05000000000000000000" pitchFamily="2" charset="2"/>
              </a:rPr>
              <a:t> </a:t>
            </a:r>
            <a:r>
              <a:rPr lang="en-US" dirty="0" err="1" smtClean="0">
                <a:sym typeface="Wingdings" panose="05000000000000000000" pitchFamily="2" charset="2"/>
              </a:rPr>
              <a:t>solusi</a:t>
            </a:r>
            <a:r>
              <a:rPr lang="en-US" dirty="0" smtClean="0">
                <a:sym typeface="Wingdings" panose="05000000000000000000" pitchFamily="2" charset="2"/>
              </a:rPr>
              <a:t> optimal?</a:t>
            </a:r>
          </a:p>
          <a:p>
            <a:r>
              <a:rPr lang="en-US" dirty="0" smtClean="0">
                <a:sym typeface="Wingdings" panose="05000000000000000000" pitchFamily="2" charset="2"/>
              </a:rPr>
              <a:t>Ada </a:t>
            </a:r>
            <a:r>
              <a:rPr lang="en-US" dirty="0" err="1" smtClean="0">
                <a:sym typeface="Wingdings" panose="05000000000000000000" pitchFamily="2" charset="2"/>
              </a:rPr>
              <a:t>banyak</a:t>
            </a:r>
            <a:r>
              <a:rPr lang="en-US" dirty="0" smtClean="0">
                <a:sym typeface="Wingdings" panose="05000000000000000000" pitchFamily="2" charset="2"/>
              </a:rPr>
              <a:t> </a:t>
            </a:r>
            <a:r>
              <a:rPr lang="en-US" dirty="0" err="1" smtClean="0">
                <a:sym typeface="Wingdings" panose="05000000000000000000" pitchFamily="2" charset="2"/>
              </a:rPr>
              <a:t>soal-soal</a:t>
            </a:r>
            <a:r>
              <a:rPr lang="en-US" dirty="0" smtClean="0">
                <a:sym typeface="Wingdings" panose="05000000000000000000" pitchFamily="2" charset="2"/>
              </a:rPr>
              <a:t> lain </a:t>
            </a:r>
            <a:r>
              <a:rPr lang="en-US" dirty="0" err="1" smtClean="0">
                <a:sym typeface="Wingdings" panose="05000000000000000000" pitchFamily="2" charset="2"/>
              </a:rPr>
              <a:t>dan</a:t>
            </a:r>
            <a:r>
              <a:rPr lang="en-US" dirty="0" smtClean="0">
                <a:sym typeface="Wingdings" panose="05000000000000000000" pitchFamily="2" charset="2"/>
              </a:rPr>
              <a:t> </a:t>
            </a:r>
            <a:r>
              <a:rPr lang="en-US" dirty="0" err="1" smtClean="0">
                <a:sym typeface="Wingdings" panose="05000000000000000000" pitchFamily="2" charset="2"/>
              </a:rPr>
              <a:t>strategi</a:t>
            </a:r>
            <a:r>
              <a:rPr lang="en-US" dirty="0" smtClean="0">
                <a:sym typeface="Wingdings" panose="05000000000000000000" pitchFamily="2" charset="2"/>
              </a:rPr>
              <a:t> </a:t>
            </a:r>
            <a:r>
              <a:rPr lang="en-US" dirty="0" err="1" smtClean="0">
                <a:sym typeface="Wingdings" panose="05000000000000000000" pitchFamily="2" charset="2"/>
              </a:rPr>
              <a:t>berpikir</a:t>
            </a:r>
            <a:r>
              <a:rPr lang="en-US" dirty="0" smtClean="0">
                <a:sym typeface="Wingdings" panose="05000000000000000000" pitchFamily="2" charset="2"/>
              </a:rPr>
              <a:t> lain yang </a:t>
            </a:r>
            <a:r>
              <a:rPr lang="en-US" dirty="0" err="1" smtClean="0">
                <a:sym typeface="Wingdings" panose="05000000000000000000" pitchFamily="2" charset="2"/>
              </a:rPr>
              <a:t>akan</a:t>
            </a:r>
            <a:r>
              <a:rPr lang="en-US" dirty="0" smtClean="0">
                <a:sym typeface="Wingdings" panose="05000000000000000000" pitchFamily="2" charset="2"/>
              </a:rPr>
              <a:t> </a:t>
            </a:r>
            <a:r>
              <a:rPr lang="en-US" dirty="0" err="1" smtClean="0">
                <a:sym typeface="Wingdings" panose="05000000000000000000" pitchFamily="2" charset="2"/>
              </a:rPr>
              <a:t>diperkenalkan</a:t>
            </a:r>
            <a:r>
              <a:rPr lang="en-US" dirty="0" smtClean="0">
                <a:sym typeface="Wingdings" panose="05000000000000000000" pitchFamily="2" charset="2"/>
              </a:rPr>
              <a:t> </a:t>
            </a:r>
            <a:r>
              <a:rPr lang="en-US" dirty="0" err="1" smtClean="0">
                <a:sym typeface="Wingdings" panose="05000000000000000000" pitchFamily="2" charset="2"/>
              </a:rPr>
              <a:t>lewat</a:t>
            </a:r>
            <a:r>
              <a:rPr lang="en-US" dirty="0" smtClean="0">
                <a:sym typeface="Wingdings" panose="05000000000000000000" pitchFamily="2" charset="2"/>
              </a:rPr>
              <a:t> </a:t>
            </a:r>
            <a:r>
              <a:rPr lang="en-US" dirty="0" err="1" smtClean="0">
                <a:sym typeface="Wingdings" panose="05000000000000000000" pitchFamily="2" charset="2"/>
              </a:rPr>
              <a:t>latihan</a:t>
            </a:r>
            <a:r>
              <a:rPr lang="en-US" dirty="0" smtClean="0">
                <a:sym typeface="Wingdings" panose="05000000000000000000" pitchFamily="2" charset="2"/>
              </a:rPr>
              <a:t> </a:t>
            </a:r>
            <a:r>
              <a:rPr lang="en-US" dirty="0" err="1" smtClean="0">
                <a:sym typeface="Wingdings" panose="05000000000000000000" pitchFamily="2" charset="2"/>
              </a:rPr>
              <a:t>soal-soal</a:t>
            </a:r>
            <a:r>
              <a:rPr lang="en-US" dirty="0" smtClean="0">
                <a:sym typeface="Wingdings" panose="05000000000000000000" pitchFamily="2" charset="2"/>
              </a:rPr>
              <a:t>.  </a:t>
            </a:r>
            <a:r>
              <a:rPr lang="en-US" dirty="0" err="1" smtClean="0">
                <a:sym typeface="Wingdings" panose="05000000000000000000" pitchFamily="2" charset="2"/>
              </a:rPr>
              <a:t>mengenali</a:t>
            </a:r>
            <a:r>
              <a:rPr lang="en-US" dirty="0" smtClean="0">
                <a:sym typeface="Wingdings" panose="05000000000000000000" pitchFamily="2" charset="2"/>
              </a:rPr>
              <a:t> </a:t>
            </a:r>
            <a:r>
              <a:rPr lang="en-US" dirty="0" err="1" smtClean="0">
                <a:sym typeface="Wingdings" panose="05000000000000000000" pitchFamily="2" charset="2"/>
              </a:rPr>
              <a:t>pola</a:t>
            </a:r>
            <a:r>
              <a:rPr lang="en-US" dirty="0" smtClean="0">
                <a:sym typeface="Wingdings" panose="05000000000000000000" pitchFamily="2" charset="2"/>
              </a:rPr>
              <a:t> </a:t>
            </a:r>
            <a:r>
              <a:rPr lang="en-US" dirty="0" err="1" smtClean="0">
                <a:sym typeface="Wingdings" panose="05000000000000000000" pitchFamily="2" charset="2"/>
              </a:rPr>
              <a:t>dari</a:t>
            </a:r>
            <a:r>
              <a:rPr lang="en-US" dirty="0" smtClean="0">
                <a:sym typeface="Wingdings" panose="05000000000000000000" pitchFamily="2" charset="2"/>
              </a:rPr>
              <a:t> </a:t>
            </a:r>
            <a:r>
              <a:rPr lang="en-US" dirty="0" err="1" smtClean="0">
                <a:sym typeface="Wingdings" panose="05000000000000000000" pitchFamily="2" charset="2"/>
              </a:rPr>
              <a:t>soal</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486048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a:p>
          <a:p>
            <a:pPr marL="0" indent="0" algn="ctr">
              <a:buNone/>
            </a:pPr>
            <a:r>
              <a:rPr lang="en-US" sz="4400" dirty="0" err="1"/>
              <a:t>Cari</a:t>
            </a:r>
            <a:r>
              <a:rPr lang="en-US" sz="4400" dirty="0"/>
              <a:t> </a:t>
            </a:r>
            <a:r>
              <a:rPr lang="en-US" sz="4400" dirty="0" err="1"/>
              <a:t>Contoh</a:t>
            </a:r>
            <a:r>
              <a:rPr lang="en-US" sz="4400" dirty="0"/>
              <a:t> problem yang </a:t>
            </a:r>
            <a:r>
              <a:rPr lang="en-US" sz="4400" dirty="0" err="1"/>
              <a:t>sejenis</a:t>
            </a:r>
            <a:r>
              <a:rPr lang="en-US" sz="4400" dirty="0"/>
              <a:t> !</a:t>
            </a:r>
          </a:p>
        </p:txBody>
      </p:sp>
    </p:spTree>
    <p:extLst>
      <p:ext uri="{BB962C8B-B14F-4D97-AF65-F5344CB8AC3E}">
        <p14:creationId xmlns:p14="http://schemas.microsoft.com/office/powerpoint/2010/main" val="3752388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Kemampuan</a:t>
            </a:r>
            <a:r>
              <a:rPr lang="en-US" dirty="0" smtClean="0"/>
              <a:t> </a:t>
            </a:r>
            <a:r>
              <a:rPr lang="en-US" dirty="0" err="1" smtClean="0"/>
              <a:t>akhir</a:t>
            </a:r>
            <a:r>
              <a:rPr lang="en-US" dirty="0" smtClean="0"/>
              <a:t> </a:t>
            </a:r>
            <a:r>
              <a:rPr lang="en-US" dirty="0" err="1" smtClean="0"/>
              <a:t>tahapan</a:t>
            </a:r>
            <a:r>
              <a:rPr lang="en-US" dirty="0" smtClean="0"/>
              <a:t> </a:t>
            </a:r>
            <a:r>
              <a:rPr lang="en-US" dirty="0" err="1" smtClean="0"/>
              <a:t>belajar</a:t>
            </a:r>
            <a:r>
              <a:rPr lang="en-US" dirty="0" smtClean="0"/>
              <a:t/>
            </a:r>
            <a:br>
              <a:rPr lang="en-US" dirty="0" smtClean="0"/>
            </a:br>
            <a:endParaRPr lang="en-US" dirty="0"/>
          </a:p>
        </p:txBody>
      </p:sp>
      <p:sp>
        <p:nvSpPr>
          <p:cNvPr id="5" name="Content Placeholder 4"/>
          <p:cNvSpPr>
            <a:spLocks noGrp="1"/>
          </p:cNvSpPr>
          <p:nvPr>
            <p:ph idx="1"/>
          </p:nvPr>
        </p:nvSpPr>
        <p:spPr>
          <a:xfrm>
            <a:off x="838200" y="1825625"/>
            <a:ext cx="10515600" cy="3813175"/>
          </a:xfrm>
        </p:spPr>
        <p:txBody>
          <a:bodyPr>
            <a:normAutofit/>
          </a:bodyPr>
          <a:lstStyle/>
          <a:p>
            <a:pPr marL="0" indent="0">
              <a:buNone/>
            </a:pPr>
            <a:r>
              <a:rPr lang="en-US" sz="2400" b="1" u="sng" dirty="0"/>
              <a:t>Sub-CLO-03-2-1</a:t>
            </a:r>
            <a:r>
              <a:rPr lang="en-US" sz="2400" dirty="0"/>
              <a:t> </a:t>
            </a:r>
          </a:p>
          <a:p>
            <a:r>
              <a:rPr lang="en-US" sz="2400" dirty="0" err="1"/>
              <a:t>Mahasiswa</a:t>
            </a:r>
            <a:r>
              <a:rPr lang="en-US" sz="2400" dirty="0"/>
              <a:t> </a:t>
            </a:r>
            <a:r>
              <a:rPr lang="en-US" sz="2400" dirty="0" err="1"/>
              <a:t>mampu</a:t>
            </a:r>
            <a:r>
              <a:rPr lang="en-US" sz="2400" dirty="0"/>
              <a:t> </a:t>
            </a:r>
            <a:r>
              <a:rPr lang="en-US" sz="2400" dirty="0" err="1"/>
              <a:t>menganalisa</a:t>
            </a:r>
            <a:r>
              <a:rPr lang="en-US" sz="2400" dirty="0"/>
              <a:t> </a:t>
            </a:r>
            <a:r>
              <a:rPr lang="en-US" sz="2400" dirty="0" err="1"/>
              <a:t>tentang</a:t>
            </a:r>
            <a:r>
              <a:rPr lang="en-US" sz="2400" dirty="0"/>
              <a:t> </a:t>
            </a:r>
            <a:r>
              <a:rPr lang="en-US" sz="2400" dirty="0" err="1"/>
              <a:t>konsep</a:t>
            </a:r>
            <a:r>
              <a:rPr lang="en-US" sz="2400" dirty="0"/>
              <a:t> </a:t>
            </a:r>
            <a:r>
              <a:rPr lang="en-US" sz="2400" dirty="0" err="1"/>
              <a:t>berpikir</a:t>
            </a:r>
            <a:r>
              <a:rPr lang="en-US" sz="2400" dirty="0"/>
              <a:t> </a:t>
            </a:r>
            <a:r>
              <a:rPr lang="en-US" sz="2400" dirty="0" err="1"/>
              <a:t>komputasional</a:t>
            </a:r>
            <a:endParaRPr lang="en-US" sz="2400" dirty="0"/>
          </a:p>
          <a:p>
            <a:pPr marL="0" indent="0">
              <a:buNone/>
            </a:pPr>
            <a:endParaRPr lang="en-US" sz="2400" dirty="0" smtClean="0"/>
          </a:p>
          <a:p>
            <a:pPr marL="0" indent="0">
              <a:buNone/>
            </a:pPr>
            <a:r>
              <a:rPr lang="en-US" sz="2400" b="1" u="sng" dirty="0" err="1" smtClean="0"/>
              <a:t>Indikator</a:t>
            </a:r>
            <a:r>
              <a:rPr lang="en-US" sz="2400" b="1" u="sng" dirty="0" smtClean="0"/>
              <a:t> </a:t>
            </a:r>
            <a:r>
              <a:rPr lang="en-US" sz="2400" b="1" u="sng" dirty="0" err="1" smtClean="0"/>
              <a:t>Ketercapaian</a:t>
            </a:r>
            <a:r>
              <a:rPr lang="en-US" sz="2400" b="1" u="sng" dirty="0" smtClean="0"/>
              <a:t> Sub-CLO</a:t>
            </a:r>
          </a:p>
          <a:p>
            <a:r>
              <a:rPr lang="en-US" sz="2400" dirty="0" err="1" smtClean="0"/>
              <a:t>Ketepatan</a:t>
            </a:r>
            <a:r>
              <a:rPr lang="en-US" sz="2400" dirty="0" smtClean="0"/>
              <a:t> </a:t>
            </a:r>
            <a:r>
              <a:rPr lang="en-US" sz="2400" dirty="0" err="1"/>
              <a:t>dalam</a:t>
            </a:r>
            <a:r>
              <a:rPr lang="en-US" sz="2400" dirty="0"/>
              <a:t> </a:t>
            </a:r>
            <a:r>
              <a:rPr lang="en-US" sz="2400" dirty="0" err="1"/>
              <a:t>mengenali</a:t>
            </a:r>
            <a:r>
              <a:rPr lang="en-US" sz="2400" dirty="0"/>
              <a:t> </a:t>
            </a:r>
            <a:r>
              <a:rPr lang="en-US" sz="2400" dirty="0" err="1"/>
              <a:t>komponen</a:t>
            </a:r>
            <a:r>
              <a:rPr lang="en-US" sz="2400" dirty="0"/>
              <a:t> </a:t>
            </a:r>
            <a:r>
              <a:rPr lang="en-US" sz="2400" dirty="0" err="1"/>
              <a:t>utama</a:t>
            </a:r>
            <a:r>
              <a:rPr lang="en-US" sz="2400" dirty="0"/>
              <a:t> </a:t>
            </a:r>
            <a:r>
              <a:rPr lang="en-US" sz="2400" dirty="0" err="1"/>
              <a:t>dalam</a:t>
            </a:r>
            <a:r>
              <a:rPr lang="en-US" sz="2400" dirty="0"/>
              <a:t> </a:t>
            </a:r>
            <a:r>
              <a:rPr lang="en-US" sz="2400" dirty="0" err="1"/>
              <a:t>berpikir</a:t>
            </a:r>
            <a:r>
              <a:rPr lang="en-US" sz="2400" dirty="0"/>
              <a:t> </a:t>
            </a:r>
            <a:r>
              <a:rPr lang="en-US" sz="2400" dirty="0" err="1"/>
              <a:t>komputasional</a:t>
            </a:r>
            <a:endParaRPr lang="en-US" sz="2400" dirty="0"/>
          </a:p>
          <a:p>
            <a:r>
              <a:rPr lang="en-US" sz="2400" dirty="0" err="1" smtClean="0"/>
              <a:t>Ketepatan</a:t>
            </a:r>
            <a:r>
              <a:rPr lang="en-US" sz="2400" dirty="0" smtClean="0"/>
              <a:t> </a:t>
            </a:r>
            <a:r>
              <a:rPr lang="en-US" sz="2400" dirty="0" err="1"/>
              <a:t>dalam</a:t>
            </a:r>
            <a:r>
              <a:rPr lang="en-US" sz="2400" dirty="0"/>
              <a:t> </a:t>
            </a:r>
            <a:r>
              <a:rPr lang="en-US" sz="2400" dirty="0" err="1"/>
              <a:t>menjelaskan</a:t>
            </a:r>
            <a:r>
              <a:rPr lang="en-US" sz="2400" dirty="0"/>
              <a:t> </a:t>
            </a:r>
            <a:r>
              <a:rPr lang="en-US" sz="2400" dirty="0" err="1"/>
              <a:t>langkah-langkah</a:t>
            </a:r>
            <a:r>
              <a:rPr lang="en-US" sz="2400" dirty="0"/>
              <a:t> </a:t>
            </a:r>
            <a:r>
              <a:rPr lang="en-US" sz="2400" dirty="0" err="1"/>
              <a:t>untuk</a:t>
            </a:r>
            <a:r>
              <a:rPr lang="en-US" sz="2400" dirty="0"/>
              <a:t> </a:t>
            </a:r>
            <a:r>
              <a:rPr lang="en-US" sz="2400" dirty="0" err="1"/>
              <a:t>menyelesaikan</a:t>
            </a:r>
            <a:r>
              <a:rPr lang="en-US" sz="2400" dirty="0"/>
              <a:t> </a:t>
            </a:r>
            <a:r>
              <a:rPr lang="en-US" sz="2400" dirty="0" err="1"/>
              <a:t>masalah</a:t>
            </a:r>
            <a:r>
              <a:rPr lang="en-US" sz="2400" dirty="0"/>
              <a:t> </a:t>
            </a:r>
            <a:r>
              <a:rPr lang="en-US" sz="2400" dirty="0" err="1"/>
              <a:t>dengan</a:t>
            </a:r>
            <a:r>
              <a:rPr lang="en-US" sz="2400" dirty="0"/>
              <a:t> </a:t>
            </a:r>
            <a:r>
              <a:rPr lang="en-US" sz="2400" dirty="0" err="1"/>
              <a:t>berpikir</a:t>
            </a:r>
            <a:r>
              <a:rPr lang="en-US" sz="2400" dirty="0"/>
              <a:t> </a:t>
            </a:r>
            <a:r>
              <a:rPr lang="en-US" sz="2400" dirty="0" err="1"/>
              <a:t>komputasional</a:t>
            </a:r>
            <a:endParaRPr lang="en-US" sz="2400" dirty="0"/>
          </a:p>
          <a:p>
            <a:endParaRPr lang="en-US" sz="2400" dirty="0" smtClean="0"/>
          </a:p>
          <a:p>
            <a:endParaRPr lang="en-US" sz="2400" dirty="0"/>
          </a:p>
          <a:p>
            <a:pPr marL="0" indent="0">
              <a:buNone/>
            </a:pPr>
            <a:endParaRPr lang="en-US" dirty="0"/>
          </a:p>
        </p:txBody>
      </p:sp>
    </p:spTree>
    <p:extLst>
      <p:ext uri="{BB962C8B-B14F-4D97-AF65-F5344CB8AC3E}">
        <p14:creationId xmlns:p14="http://schemas.microsoft.com/office/powerpoint/2010/main" val="1761170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lstStyle/>
          <a:p>
            <a:r>
              <a:rPr lang="en-US" dirty="0" smtClean="0"/>
              <a:t>CT Is Mindset not Memorize</a:t>
            </a:r>
          </a:p>
          <a:p>
            <a:r>
              <a:rPr lang="en-US" dirty="0" smtClean="0"/>
              <a:t>CT must be Trained</a:t>
            </a:r>
          </a:p>
          <a:p>
            <a:r>
              <a:rPr lang="en-US" dirty="0" smtClean="0"/>
              <a:t>CT must be Implemented in daily activities</a:t>
            </a:r>
            <a:endParaRPr lang="en-US" dirty="0"/>
          </a:p>
        </p:txBody>
      </p:sp>
    </p:spTree>
    <p:extLst>
      <p:ext uri="{BB962C8B-B14F-4D97-AF65-F5344CB8AC3E}">
        <p14:creationId xmlns:p14="http://schemas.microsoft.com/office/powerpoint/2010/main" val="24426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Era VUCA</a:t>
            </a:r>
            <a:endParaRPr lang="en-US" dirty="0"/>
          </a:p>
        </p:txBody>
      </p:sp>
      <p:sp>
        <p:nvSpPr>
          <p:cNvPr id="3" name="Content Placeholder 2"/>
          <p:cNvSpPr>
            <a:spLocks noGrp="1"/>
          </p:cNvSpPr>
          <p:nvPr>
            <p:ph idx="1"/>
          </p:nvPr>
        </p:nvSpPr>
        <p:spPr/>
        <p:txBody>
          <a:bodyPr/>
          <a:lstStyle/>
          <a:p>
            <a:r>
              <a:rPr lang="en-US" dirty="0" smtClean="0"/>
              <a:t>Volatility</a:t>
            </a:r>
          </a:p>
          <a:p>
            <a:r>
              <a:rPr lang="en-US" dirty="0" smtClean="0"/>
              <a:t>Uncertainty </a:t>
            </a:r>
          </a:p>
          <a:p>
            <a:r>
              <a:rPr lang="en-US" dirty="0" smtClean="0"/>
              <a:t>Complexity</a:t>
            </a:r>
          </a:p>
          <a:p>
            <a:r>
              <a:rPr lang="en-US" dirty="0" smtClean="0"/>
              <a:t>Ambiguity</a:t>
            </a:r>
            <a:endParaRPr lang="en-US" dirty="0"/>
          </a:p>
        </p:txBody>
      </p:sp>
      <p:pic>
        <p:nvPicPr>
          <p:cNvPr id="1026" name="Picture 2" descr="A Guide to Approaching Events in the Four voo-kuh Categories. This chart depicts the four quadrants for V-U-C-A or voo-kuh, which stands for Volatility, Uncertainty, Complexity, and Ambiguity. It is intended as a guide to help identify, prepare for, and respond to challenging situations depending on two variables: How well you can predict the results of your actions and How much you know about the situation. The characteristics, examples, and recommended approach for situations falling in each of the four categories is as follows: One: Volatility: When predicting the results of your actions; and knowledge of the situation; are both high. Characteristics: The challenge is unexpected or unstable and may be of unknown duration, but it’s not necessarily hard to understand; knowledge about it is often available. Example: Prices fluctuate after a natural disaster takes a supplier off-line. Approach: Build in slack and devote resources to preparedness; for instance, stockpile inventory or overbuy talent. These steps are typically expensive; your investment should match the risk. Two: Uncertainty: when the ability to predict the results of your actions is low; but knowledge about the situation is high. Characteristics: Despite a lack of other information, the event’s basic cause and effect are known. Change is possible but not a given. Example: A competitor’s pending product launch muddies the future of the business and the market. Approach: Invest in information; collect, interpret, and share it. This works best in conjunction with structural changes, such as adding information analysis networks, that can reduce ongoing uncertainty. Three: Complexity: when you can confidently predict the results of your actions; but your knowledge of the situation is low. Characteristics: The situation has many interconnected parts and variables. Some information is available or can be predicted, but the volume or nature of it can be overwhelming to process. Example: You are doing business in many countries, all with unique regulatory environments, tariffs, and cultural values. Approach: Restructure, bring on or develop specialists, and build up resources adequate to address the complexity. Four: Ambiguity: When predicting the results of your actions; and your knowledge of the situation; are both low. Characteristics: Causal relationships are completely unclear. No precedents exist; you face “unknown unknowns.” Example: You decide to move into immature or emerging markets or to launch products outside your core competencies. Approach: Experiment. Understanding cause and effect requires generating hypotheses and testing them. Design your experiments so that lessons learned can be broadly appli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1491" y="687464"/>
            <a:ext cx="5608484" cy="5948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657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Computational Thinking?</a:t>
            </a:r>
            <a:endParaRPr lang="en-US" dirty="0"/>
          </a:p>
        </p:txBody>
      </p:sp>
      <p:sp>
        <p:nvSpPr>
          <p:cNvPr id="3" name="Content Placeholder 2"/>
          <p:cNvSpPr>
            <a:spLocks noGrp="1"/>
          </p:cNvSpPr>
          <p:nvPr>
            <p:ph idx="1"/>
          </p:nvPr>
        </p:nvSpPr>
        <p:spPr/>
        <p:txBody>
          <a:bodyPr>
            <a:normAutofit lnSpcReduction="10000"/>
          </a:bodyPr>
          <a:lstStyle/>
          <a:p>
            <a:r>
              <a:rPr lang="en-US" dirty="0" smtClean="0"/>
              <a:t>Computational Thinking is the thought processes involved in formulating problems and their solutions so that the solutions are represented in a form that can be effectively carried out by an information-processing agent </a:t>
            </a:r>
          </a:p>
          <a:p>
            <a:pPr marL="0" indent="0">
              <a:buNone/>
            </a:pPr>
            <a:r>
              <a:rPr lang="en-US" sz="2400" i="1" dirty="0" smtClean="0"/>
              <a:t>J</a:t>
            </a:r>
            <a:r>
              <a:rPr lang="en-US" sz="2400" i="1" dirty="0"/>
              <a:t>. </a:t>
            </a:r>
            <a:r>
              <a:rPr lang="en-US" sz="2400" i="1" dirty="0" err="1"/>
              <a:t>Cuny</a:t>
            </a:r>
            <a:r>
              <a:rPr lang="en-US" sz="2400" i="1" dirty="0"/>
              <a:t>, L. Snyder, and J. M. Wing. Demystifying Computational Thinking for Non-Computer Scientists, 2010</a:t>
            </a:r>
            <a:r>
              <a:rPr lang="en-US" sz="2400" dirty="0" smtClean="0"/>
              <a:t> </a:t>
            </a:r>
          </a:p>
          <a:p>
            <a:pPr marL="0" indent="0">
              <a:buNone/>
            </a:pPr>
            <a:r>
              <a:rPr lang="en-US" sz="2400" dirty="0" err="1" smtClean="0"/>
              <a:t>Terjemahan</a:t>
            </a:r>
            <a:r>
              <a:rPr lang="en-US" sz="2400" dirty="0" smtClean="0"/>
              <a:t> </a:t>
            </a:r>
            <a:r>
              <a:rPr lang="en-US" sz="2400" dirty="0" err="1" smtClean="0"/>
              <a:t>secara</a:t>
            </a:r>
            <a:r>
              <a:rPr lang="en-US" sz="2400" dirty="0" smtClean="0"/>
              <a:t> </a:t>
            </a:r>
            <a:r>
              <a:rPr lang="en-US" sz="2400" dirty="0" err="1" smtClean="0"/>
              <a:t>bebas</a:t>
            </a:r>
            <a:r>
              <a:rPr lang="en-US" sz="2400" dirty="0" smtClean="0"/>
              <a:t> :</a:t>
            </a:r>
          </a:p>
          <a:p>
            <a:pPr marL="0" indent="0">
              <a:buNone/>
            </a:pPr>
            <a:r>
              <a:rPr lang="en-US" dirty="0" err="1" smtClean="0"/>
              <a:t>Dengan</a:t>
            </a:r>
            <a:r>
              <a:rPr lang="en-US" dirty="0" smtClean="0"/>
              <a:t> </a:t>
            </a:r>
            <a:r>
              <a:rPr lang="en-US" dirty="0" err="1" smtClean="0"/>
              <a:t>berpikir</a:t>
            </a:r>
            <a:r>
              <a:rPr lang="en-US" dirty="0" smtClean="0"/>
              <a:t> </a:t>
            </a:r>
            <a:r>
              <a:rPr lang="en-US" dirty="0" err="1" smtClean="0"/>
              <a:t>komputasional</a:t>
            </a:r>
            <a:r>
              <a:rPr lang="en-US" dirty="0" smtClean="0"/>
              <a:t>, </a:t>
            </a:r>
            <a:r>
              <a:rPr lang="en-US" dirty="0" err="1" smtClean="0"/>
              <a:t>anda</a:t>
            </a:r>
            <a:r>
              <a:rPr lang="en-US" dirty="0" smtClean="0"/>
              <a:t> </a:t>
            </a:r>
            <a:r>
              <a:rPr lang="en-US" dirty="0" err="1" smtClean="0"/>
              <a:t>dapat</a:t>
            </a:r>
            <a:r>
              <a:rPr lang="en-US" dirty="0" smtClean="0"/>
              <a:t> </a:t>
            </a:r>
            <a:r>
              <a:rPr lang="en-US" dirty="0" err="1" smtClean="0"/>
              <a:t>membuat</a:t>
            </a:r>
            <a:r>
              <a:rPr lang="en-US" dirty="0" smtClean="0"/>
              <a:t> </a:t>
            </a:r>
            <a:r>
              <a:rPr lang="en-US" dirty="0" err="1" smtClean="0"/>
              <a:t>strategi</a:t>
            </a:r>
            <a:r>
              <a:rPr lang="en-US" dirty="0" smtClean="0"/>
              <a:t> </a:t>
            </a:r>
            <a:r>
              <a:rPr lang="en-US" dirty="0" err="1" smtClean="0"/>
              <a:t>dengan</a:t>
            </a:r>
            <a:r>
              <a:rPr lang="en-US" dirty="0" smtClean="0"/>
              <a:t> </a:t>
            </a:r>
            <a:r>
              <a:rPr lang="en-US" dirty="0" err="1" smtClean="0"/>
              <a:t>cara</a:t>
            </a:r>
            <a:r>
              <a:rPr lang="en-US" dirty="0" smtClean="0"/>
              <a:t> </a:t>
            </a:r>
            <a:r>
              <a:rPr lang="en-US" dirty="0" err="1" smtClean="0"/>
              <a:t>berpikir</a:t>
            </a:r>
            <a:r>
              <a:rPr lang="en-US" dirty="0" smtClean="0"/>
              <a:t> </a:t>
            </a:r>
            <a:r>
              <a:rPr lang="en-US" dirty="0" err="1" smtClean="0"/>
              <a:t>efisien</a:t>
            </a:r>
            <a:r>
              <a:rPr lang="en-US" dirty="0" smtClean="0"/>
              <a:t> yang </a:t>
            </a:r>
            <a:r>
              <a:rPr lang="en-US" dirty="0" err="1" smtClean="0"/>
              <a:t>dapat</a:t>
            </a:r>
            <a:r>
              <a:rPr lang="en-US" dirty="0" smtClean="0"/>
              <a:t> </a:t>
            </a:r>
            <a:r>
              <a:rPr lang="en-US" dirty="0" err="1" smtClean="0"/>
              <a:t>diikuti</a:t>
            </a:r>
            <a:r>
              <a:rPr lang="en-US" dirty="0" smtClean="0"/>
              <a:t> </a:t>
            </a:r>
            <a:r>
              <a:rPr lang="en-US" dirty="0" err="1" smtClean="0"/>
              <a:t>dan</a:t>
            </a:r>
            <a:r>
              <a:rPr lang="en-US" dirty="0" smtClean="0"/>
              <a:t> </a:t>
            </a:r>
            <a:r>
              <a:rPr lang="en-US" dirty="0" err="1" smtClean="0"/>
              <a:t>dipahami</a:t>
            </a:r>
            <a:r>
              <a:rPr lang="en-US" dirty="0" smtClean="0"/>
              <a:t> </a:t>
            </a:r>
            <a:r>
              <a:rPr lang="en-US" dirty="0" err="1" smtClean="0"/>
              <a:t>oleh</a:t>
            </a:r>
            <a:r>
              <a:rPr lang="en-US" dirty="0" smtClean="0"/>
              <a:t> orang lain </a:t>
            </a:r>
            <a:r>
              <a:rPr lang="en-US" dirty="0" err="1" smtClean="0"/>
              <a:t>dan</a:t>
            </a:r>
            <a:r>
              <a:rPr lang="en-US" dirty="0" smtClean="0"/>
              <a:t> </a:t>
            </a:r>
            <a:r>
              <a:rPr lang="en-US" dirty="0" err="1" smtClean="0"/>
              <a:t>juga</a:t>
            </a:r>
            <a:r>
              <a:rPr lang="en-US" dirty="0" smtClean="0"/>
              <a:t> </a:t>
            </a:r>
            <a:r>
              <a:rPr lang="en-US" dirty="0" err="1" smtClean="0"/>
              <a:t>dapat</a:t>
            </a:r>
            <a:r>
              <a:rPr lang="en-US" dirty="0" smtClean="0"/>
              <a:t> </a:t>
            </a:r>
            <a:r>
              <a:rPr lang="en-US" dirty="0" err="1" smtClean="0"/>
              <a:t>diimplementasikan</a:t>
            </a:r>
            <a:r>
              <a:rPr lang="en-US" dirty="0" smtClean="0"/>
              <a:t> </a:t>
            </a:r>
            <a:r>
              <a:rPr lang="en-US" dirty="0" err="1" smtClean="0"/>
              <a:t>ke</a:t>
            </a:r>
            <a:r>
              <a:rPr lang="en-US" dirty="0" smtClean="0"/>
              <a:t> </a:t>
            </a:r>
            <a:r>
              <a:rPr lang="en-US" dirty="0" err="1" smtClean="0"/>
              <a:t>dalam</a:t>
            </a:r>
            <a:r>
              <a:rPr lang="en-US" dirty="0" smtClean="0"/>
              <a:t> </a:t>
            </a:r>
            <a:r>
              <a:rPr lang="en-US" dirty="0" err="1" smtClean="0"/>
              <a:t>komputer</a:t>
            </a:r>
            <a:r>
              <a:rPr lang="en-US" dirty="0" smtClean="0"/>
              <a:t> </a:t>
            </a:r>
            <a:r>
              <a:rPr lang="en-US" dirty="0" err="1" smtClean="0"/>
              <a:t>secara</a:t>
            </a:r>
            <a:r>
              <a:rPr lang="en-US" dirty="0" smtClean="0"/>
              <a:t> </a:t>
            </a:r>
            <a:r>
              <a:rPr lang="en-US" dirty="0" err="1" smtClean="0"/>
              <a:t>efektif</a:t>
            </a:r>
            <a:r>
              <a:rPr lang="en-US" dirty="0" smtClean="0"/>
              <a:t/>
            </a:r>
            <a:br>
              <a:rPr lang="en-US" dirty="0" smtClean="0"/>
            </a:br>
            <a:endParaRPr lang="en-US" dirty="0"/>
          </a:p>
        </p:txBody>
      </p:sp>
    </p:spTree>
    <p:extLst>
      <p:ext uri="{BB962C8B-B14F-4D97-AF65-F5344CB8AC3E}">
        <p14:creationId xmlns:p14="http://schemas.microsoft.com/office/powerpoint/2010/main" val="254604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Computational Thinking?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Computational thinking is a way of solving problems, designing systems, and understanding human behavior that draws on concepts fundamental to computer science. To flourish in today's world, computational thinking has to be a fundamental part of the way people think and understand the world.</a:t>
            </a:r>
          </a:p>
          <a:p>
            <a:r>
              <a:rPr lang="en-US" dirty="0" smtClean="0"/>
              <a:t>Computational thinking means creating and making use of different levels of abstraction, to understand and solve problems more effectively.</a:t>
            </a:r>
          </a:p>
          <a:p>
            <a:r>
              <a:rPr lang="en-US" dirty="0" smtClean="0"/>
              <a:t>Computational thinking means thinking algorithmically and with the ability to apply mathematical concepts such as induction to develop more efficient, fair, and secure solutions.</a:t>
            </a:r>
          </a:p>
          <a:p>
            <a:r>
              <a:rPr lang="en-US" dirty="0" smtClean="0"/>
              <a:t>Computational thinking means understanding the consequences of scale, not only for reasons of efficiency but also for economic and social reasons.</a:t>
            </a:r>
            <a:endParaRPr lang="en-US" dirty="0"/>
          </a:p>
        </p:txBody>
      </p:sp>
    </p:spTree>
    <p:extLst>
      <p:ext uri="{BB962C8B-B14F-4D97-AF65-F5344CB8AC3E}">
        <p14:creationId xmlns:p14="http://schemas.microsoft.com/office/powerpoint/2010/main" val="57160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Key Components of Computational Thinking</a:t>
            </a:r>
            <a:endParaRPr lang="en-US" dirty="0"/>
          </a:p>
        </p:txBody>
      </p:sp>
      <p:sp>
        <p:nvSpPr>
          <p:cNvPr id="3" name="Content Placeholder 2"/>
          <p:cNvSpPr>
            <a:spLocks noGrp="1"/>
          </p:cNvSpPr>
          <p:nvPr>
            <p:ph idx="1"/>
          </p:nvPr>
        </p:nvSpPr>
        <p:spPr>
          <a:xfrm>
            <a:off x="838200" y="1825625"/>
            <a:ext cx="6397869" cy="4351338"/>
          </a:xfrm>
        </p:spPr>
        <p:txBody>
          <a:bodyPr>
            <a:normAutofit fontScale="62500" lnSpcReduction="20000"/>
          </a:bodyPr>
          <a:lstStyle/>
          <a:p>
            <a:r>
              <a:rPr lang="en-US" b="1" dirty="0"/>
              <a:t>Decomposition:</a:t>
            </a:r>
            <a:r>
              <a:rPr lang="en-US" dirty="0"/>
              <a:t> This involves breaking down intricate problems into smaller, more understandable parts. By dividing a problem into manageable components, individuals can approach it more systematically and address each element independently.</a:t>
            </a:r>
          </a:p>
          <a:p>
            <a:r>
              <a:rPr lang="en-US" b="1" dirty="0"/>
              <a:t>Pattern Recognition:</a:t>
            </a:r>
            <a:r>
              <a:rPr lang="en-US" dirty="0"/>
              <a:t> Computational thinking emphasizes the ability to recognize recurring structures or trends within data or information. Identifying patterns enables individuals to make informed decisions and predictions based on existing evidence.</a:t>
            </a:r>
          </a:p>
          <a:p>
            <a:r>
              <a:rPr lang="en-US" b="1" dirty="0"/>
              <a:t>Abstraction:</a:t>
            </a:r>
            <a:r>
              <a:rPr lang="en-US" dirty="0"/>
              <a:t> Abstraction involves simplifying complex systems by focusing on essential details while disregarding irrelevant information. This simplification makes it easier to conceptualize and work with complex concepts or systems.</a:t>
            </a:r>
          </a:p>
          <a:p>
            <a:r>
              <a:rPr lang="en-US" b="1" dirty="0"/>
              <a:t>Algorithmic Thinking:</a:t>
            </a:r>
            <a:r>
              <a:rPr lang="en-US" dirty="0"/>
              <a:t> Algorithmic thinking entails designing step-by-step procedures or algorithms to solve problems. It encourages individuals to think logically and consider the sequence of actions required to reach a solution.</a:t>
            </a:r>
          </a:p>
          <a:p>
            <a:endParaRPr lang="en-US" dirty="0"/>
          </a:p>
        </p:txBody>
      </p:sp>
      <p:pic>
        <p:nvPicPr>
          <p:cNvPr id="1026" name="Picture 2" descr="The four cornerstones of computational thinking are decomposition, pattern, abstraction and algorith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8777" y="1503851"/>
            <a:ext cx="289560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706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Computational Thinking Used?</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Computer Science and Programming:</a:t>
            </a:r>
            <a:r>
              <a:rPr lang="en-US" dirty="0"/>
              <a:t> Computational thinking is foundational to computer science and programming. It underpins the creation of software, algorithms, and coding practices.</a:t>
            </a:r>
          </a:p>
          <a:p>
            <a:r>
              <a:rPr lang="en-US" b="1" dirty="0"/>
              <a:t>Science and Research:</a:t>
            </a:r>
            <a:r>
              <a:rPr lang="en-US" dirty="0"/>
              <a:t> Researchers use computational thinking to analyze and model complex scientific phenomena, from climate patterns to genetic sequences.</a:t>
            </a:r>
          </a:p>
          <a:p>
            <a:r>
              <a:rPr lang="en-US" b="1" dirty="0"/>
              <a:t>Mathematics:</a:t>
            </a:r>
            <a:r>
              <a:rPr lang="en-US" dirty="0"/>
              <a:t> It aids in solving mathematical problems, including optimization and data analysis.</a:t>
            </a:r>
          </a:p>
          <a:p>
            <a:r>
              <a:rPr lang="en-US" b="1" dirty="0"/>
              <a:t>Engineering:</a:t>
            </a:r>
            <a:r>
              <a:rPr lang="en-US" dirty="0"/>
              <a:t> Engineers apply computational thinking to design systems, analyze structural integrity, and optimize processes.</a:t>
            </a:r>
          </a:p>
          <a:p>
            <a:r>
              <a:rPr lang="en-US" b="1" dirty="0"/>
              <a:t>Business and Data Analysis:</a:t>
            </a:r>
            <a:r>
              <a:rPr lang="en-US" dirty="0"/>
              <a:t> In the business world, computational thinking is employed for data analysis, market research, and process optimization.</a:t>
            </a:r>
          </a:p>
          <a:p>
            <a:r>
              <a:rPr lang="en-US" b="1" dirty="0"/>
              <a:t>Healthcare:</a:t>
            </a:r>
            <a:r>
              <a:rPr lang="en-US" dirty="0"/>
              <a:t> It plays a role in medical research, disease modelling, and healthcare process improvement.</a:t>
            </a:r>
          </a:p>
          <a:p>
            <a:r>
              <a:rPr lang="en-US" b="1" dirty="0"/>
              <a:t>Education:</a:t>
            </a:r>
            <a:r>
              <a:rPr lang="en-US" dirty="0"/>
              <a:t> Computational thinking is integrated into educational curricula to enhance problem-solving skills across subjects.</a:t>
            </a:r>
          </a:p>
          <a:p>
            <a:r>
              <a:rPr lang="en-US" b="1" dirty="0"/>
              <a:t>Everyday Life:</a:t>
            </a:r>
            <a:r>
              <a:rPr lang="en-US" dirty="0"/>
              <a:t> Individuals use computational thinking when planning daily routines, solving puzzles, making decisions, and troubleshooting problems, even if they are unaware of it.</a:t>
            </a:r>
          </a:p>
          <a:p>
            <a:endParaRPr lang="en-US" dirty="0"/>
          </a:p>
        </p:txBody>
      </p:sp>
    </p:spTree>
    <p:extLst>
      <p:ext uri="{BB962C8B-B14F-4D97-AF65-F5344CB8AC3E}">
        <p14:creationId xmlns:p14="http://schemas.microsoft.com/office/powerpoint/2010/main" val="3768912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Computational Thinking? </a:t>
            </a:r>
            <a:endParaRPr lang="en-US" dirty="0"/>
          </a:p>
        </p:txBody>
      </p:sp>
      <p:sp>
        <p:nvSpPr>
          <p:cNvPr id="3" name="Content Placeholder 2"/>
          <p:cNvSpPr>
            <a:spLocks noGrp="1"/>
          </p:cNvSpPr>
          <p:nvPr>
            <p:ph idx="1"/>
          </p:nvPr>
        </p:nvSpPr>
        <p:spPr/>
        <p:txBody>
          <a:bodyPr/>
          <a:lstStyle/>
          <a:p>
            <a:r>
              <a:rPr lang="en-US" dirty="0" smtClean="0"/>
              <a:t>I Know how to go faster from </a:t>
            </a:r>
            <a:r>
              <a:rPr lang="en-US" dirty="0" err="1" smtClean="0"/>
              <a:t>summarecon</a:t>
            </a:r>
            <a:r>
              <a:rPr lang="en-US" dirty="0" smtClean="0"/>
              <a:t> </a:t>
            </a:r>
            <a:r>
              <a:rPr lang="en-US" dirty="0" err="1" smtClean="0"/>
              <a:t>distric</a:t>
            </a:r>
            <a:r>
              <a:rPr lang="en-US" dirty="0" smtClean="0"/>
              <a:t> to Telkom university </a:t>
            </a:r>
            <a:r>
              <a:rPr lang="en-US" dirty="0" err="1" smtClean="0"/>
              <a:t>sukapura</a:t>
            </a:r>
            <a:r>
              <a:rPr lang="en-US" dirty="0" smtClean="0"/>
              <a:t>. (Bandung) </a:t>
            </a:r>
          </a:p>
          <a:p>
            <a:r>
              <a:rPr lang="en-US" dirty="0" smtClean="0"/>
              <a:t>I can make some program to implement this way and make everyone to do the same with me</a:t>
            </a:r>
          </a:p>
          <a:p>
            <a:r>
              <a:rPr lang="en-US" dirty="0" smtClean="0"/>
              <a:t> My work can be used by others</a:t>
            </a:r>
            <a:endParaRPr lang="en-US" dirty="0"/>
          </a:p>
        </p:txBody>
      </p:sp>
    </p:spTree>
    <p:extLst>
      <p:ext uri="{BB962C8B-B14F-4D97-AF65-F5344CB8AC3E}">
        <p14:creationId xmlns:p14="http://schemas.microsoft.com/office/powerpoint/2010/main" val="2617835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2252</TotalTime>
  <Words>777</Words>
  <Application>Microsoft Office PowerPoint</Application>
  <PresentationFormat>Widescreen</PresentationFormat>
  <Paragraphs>94</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Computational Thingking and Programming  Introduction</vt:lpstr>
      <vt:lpstr>Kemampuan akhir tahapan belajar </vt:lpstr>
      <vt:lpstr>Tips!</vt:lpstr>
      <vt:lpstr>Era VUCA</vt:lpstr>
      <vt:lpstr>What is Computational Thinking?</vt:lpstr>
      <vt:lpstr>What is Computational Thinking?</vt:lpstr>
      <vt:lpstr>The Key Components of Computational Thinking</vt:lpstr>
      <vt:lpstr>Where is Computational Thinking Used?</vt:lpstr>
      <vt:lpstr>Why Computational Thinking? </vt:lpstr>
      <vt:lpstr>Latihan menemukan solusi dari soal CT</vt:lpstr>
      <vt:lpstr>PowerPoint Presentation</vt:lpstr>
      <vt:lpstr>Pikirkanlah tentang cara anda berpikir</vt:lpstr>
      <vt:lpstr>Apa yang anda pelajari dari problem ini?</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BERPIKIR KOMUTASIONAL DAN PENGENALAN PEMROGRAMAN</dc:title>
  <dc:creator>ubenronsu@gmail.com</dc:creator>
  <cp:lastModifiedBy>ubenronsu@gmail.com</cp:lastModifiedBy>
  <cp:revision>62</cp:revision>
  <dcterms:created xsi:type="dcterms:W3CDTF">2024-09-03T06:34:40Z</dcterms:created>
  <dcterms:modified xsi:type="dcterms:W3CDTF">2024-09-15T01:40:49Z</dcterms:modified>
</cp:coreProperties>
</file>