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693F6-DA32-4F6C-BF03-28B3D3DB03B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396-4014-45FC-A72A-9710DA44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1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1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8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9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CBDC-C931-4E37-8774-E83F4D8C62D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E28A-FFE2-4F57-B776-735BEFDFE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Tower Of Hanoi Concept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Departement</a:t>
            </a:r>
            <a:r>
              <a:rPr lang="en-US" dirty="0" smtClean="0"/>
              <a:t> of </a:t>
            </a:r>
            <a:r>
              <a:rPr lang="en-US" dirty="0"/>
              <a:t>Information </a:t>
            </a:r>
            <a:r>
              <a:rPr lang="en-US" dirty="0" smtClean="0"/>
              <a:t>Technology, </a:t>
            </a:r>
            <a:r>
              <a:rPr lang="en-US" dirty="0"/>
              <a:t>Telkom </a:t>
            </a:r>
            <a:r>
              <a:rPr lang="en-US" dirty="0" smtClean="0"/>
              <a:t>University</a:t>
            </a:r>
          </a:p>
          <a:p>
            <a:r>
              <a:rPr lang="en-US" dirty="0" smtClean="0"/>
              <a:t>Indonesia</a:t>
            </a:r>
          </a:p>
          <a:p>
            <a:r>
              <a:rPr lang="en-US" dirty="0" smtClean="0"/>
              <a:t>2024</a:t>
            </a:r>
          </a:p>
          <a:p>
            <a:r>
              <a:rPr lang="en-US" dirty="0" smtClean="0"/>
              <a:t>(Week -1-2)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suppose there were just 3 disks, and we will refer to the tree pegs as A, B, and 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move the top disk from </a:t>
            </a:r>
            <a:r>
              <a:rPr lang="en-US" dirty="0" smtClean="0"/>
              <a:t>C </a:t>
            </a:r>
            <a:r>
              <a:rPr lang="en-US" dirty="0"/>
              <a:t>to </a:t>
            </a:r>
            <a:r>
              <a:rPr lang="en-US" dirty="0" smtClean="0"/>
              <a:t>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40927" y="2719625"/>
            <a:ext cx="5887497" cy="1660716"/>
            <a:chOff x="3740924" y="4735037"/>
            <a:chExt cx="5887497" cy="1660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740924" y="5934704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7636" y="4735040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0284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5707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Terminator 8"/>
            <p:cNvSpPr/>
            <p:nvPr/>
          </p:nvSpPr>
          <p:spPr>
            <a:xfrm>
              <a:off x="5715773" y="5654066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Terminator 9"/>
            <p:cNvSpPr/>
            <p:nvPr/>
          </p:nvSpPr>
          <p:spPr>
            <a:xfrm>
              <a:off x="8085719" y="5684045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8201512" y="5448245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687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43982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78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40924" y="4735037"/>
            <a:ext cx="5887497" cy="1660716"/>
            <a:chOff x="3740924" y="4735037"/>
            <a:chExt cx="5887497" cy="166071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740924" y="5934704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7636" y="4735040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60284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85707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Terminator 19"/>
            <p:cNvSpPr/>
            <p:nvPr/>
          </p:nvSpPr>
          <p:spPr>
            <a:xfrm>
              <a:off x="5715773" y="5654066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8085719" y="5684045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Terminator 21"/>
            <p:cNvSpPr/>
            <p:nvPr/>
          </p:nvSpPr>
          <p:spPr>
            <a:xfrm>
              <a:off x="3829251" y="5670944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687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43982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078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42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suppose there were just 3 disks, and we will refer to the tree pegs as A, B, and 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move the top disk from C to </a:t>
            </a:r>
            <a:r>
              <a:rPr lang="en-US" dirty="0" smtClean="0"/>
              <a:t>B.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28957" y="2691633"/>
            <a:ext cx="5887497" cy="1660716"/>
            <a:chOff x="3740924" y="4735037"/>
            <a:chExt cx="5887497" cy="1660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740924" y="5934704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7636" y="4735040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0284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5707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Terminator 8"/>
            <p:cNvSpPr/>
            <p:nvPr/>
          </p:nvSpPr>
          <p:spPr>
            <a:xfrm>
              <a:off x="5715773" y="5654066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Terminator 9"/>
            <p:cNvSpPr/>
            <p:nvPr/>
          </p:nvSpPr>
          <p:spPr>
            <a:xfrm>
              <a:off x="8085719" y="5684045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3829251" y="5670944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687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43982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78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40924" y="4735037"/>
            <a:ext cx="5628014" cy="1660716"/>
            <a:chOff x="3740924" y="4735037"/>
            <a:chExt cx="5628014" cy="166071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740924" y="5934704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7636" y="4735040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60284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85707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Terminator 19"/>
            <p:cNvSpPr/>
            <p:nvPr/>
          </p:nvSpPr>
          <p:spPr>
            <a:xfrm>
              <a:off x="5715773" y="5654066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5840819" y="5422919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Terminator 21"/>
            <p:cNvSpPr/>
            <p:nvPr/>
          </p:nvSpPr>
          <p:spPr>
            <a:xfrm>
              <a:off x="3829251" y="5670944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687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43982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078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70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suppose there were just 3 disks, and we will refer to the tree pegs as A, B, and 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move the top disk from </a:t>
            </a:r>
            <a:r>
              <a:rPr lang="en-US" dirty="0" smtClean="0"/>
              <a:t>A </a:t>
            </a:r>
            <a:r>
              <a:rPr lang="en-US" dirty="0"/>
              <a:t>to B.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91634" y="2700963"/>
            <a:ext cx="5628014" cy="1660716"/>
            <a:chOff x="3740924" y="4735037"/>
            <a:chExt cx="5628014" cy="1660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740924" y="5934704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27636" y="4735040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0284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5707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Terminator 8"/>
            <p:cNvSpPr/>
            <p:nvPr/>
          </p:nvSpPr>
          <p:spPr>
            <a:xfrm>
              <a:off x="5715773" y="5654066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Terminator 9"/>
            <p:cNvSpPr/>
            <p:nvPr/>
          </p:nvSpPr>
          <p:spPr>
            <a:xfrm>
              <a:off x="5840819" y="5422919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3829251" y="5670944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687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43982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78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3638284" y="6009352"/>
            <a:ext cx="56280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24996" y="4809688"/>
            <a:ext cx="0" cy="12165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00200" y="4809685"/>
            <a:ext cx="0" cy="12165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754430" y="4809685"/>
            <a:ext cx="0" cy="12165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5613133" y="5728714"/>
            <a:ext cx="1792795" cy="202760"/>
          </a:xfrm>
          <a:prstGeom prst="flowChartTerminator">
            <a:avLst/>
          </a:prstGeom>
          <a:solidFill>
            <a:schemeClr val="accent2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Terminator 20"/>
          <p:cNvSpPr/>
          <p:nvPr/>
        </p:nvSpPr>
        <p:spPr>
          <a:xfrm>
            <a:off x="5738179" y="5497567"/>
            <a:ext cx="1542702" cy="185289"/>
          </a:xfrm>
          <a:prstGeom prst="flowChartTerminator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Terminator 21"/>
          <p:cNvSpPr/>
          <p:nvPr/>
        </p:nvSpPr>
        <p:spPr>
          <a:xfrm>
            <a:off x="5853977" y="5243988"/>
            <a:ext cx="1292454" cy="198390"/>
          </a:xfrm>
          <a:prstGeom prst="flowChartTerminator">
            <a:avLst/>
          </a:prstGeom>
          <a:solidFill>
            <a:srgbClr val="FFFF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66137" y="6101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41342" y="6101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05237" y="6101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transfer the disks from the first peg to the </a:t>
            </a:r>
            <a:r>
              <a:rPr lang="en-US" dirty="0"/>
              <a:t>third peg, using the </a:t>
            </a:r>
            <a:r>
              <a:rPr lang="en-US" dirty="0" smtClean="0"/>
              <a:t>second </a:t>
            </a:r>
            <a:r>
              <a:rPr lang="en-US" dirty="0"/>
              <a:t>as </a:t>
            </a:r>
            <a:r>
              <a:rPr lang="en-US" dirty="0" smtClean="0"/>
              <a:t>necessary?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b="1" i="1" dirty="0" smtClean="0"/>
              <a:t>only </a:t>
            </a:r>
            <a:r>
              <a:rPr lang="en-US" b="1" i="1" dirty="0"/>
              <a:t>move one disk at a </a:t>
            </a:r>
            <a:r>
              <a:rPr lang="en-US" b="1" i="1" dirty="0" smtClean="0"/>
              <a:t>time</a:t>
            </a:r>
            <a:r>
              <a:rPr lang="en-US" dirty="0" smtClean="0"/>
              <a:t>, and can </a:t>
            </a:r>
            <a:r>
              <a:rPr lang="en-US" b="1" i="1" dirty="0" smtClean="0"/>
              <a:t>never </a:t>
            </a:r>
            <a:r>
              <a:rPr lang="en-US" b="1" i="1" dirty="0"/>
              <a:t>put a larger disk on top of smaller one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 rules</a:t>
            </a:r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26178" y="2808517"/>
            <a:ext cx="5737700" cy="1216566"/>
            <a:chOff x="3826178" y="2808517"/>
            <a:chExt cx="5737700" cy="121656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35864" y="4008184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722576" y="2808520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97780" y="280851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052010" y="280851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Terminator 8"/>
            <p:cNvSpPr/>
            <p:nvPr/>
          </p:nvSpPr>
          <p:spPr>
            <a:xfrm>
              <a:off x="3826178" y="3762204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Terminator 9"/>
            <p:cNvSpPr/>
            <p:nvPr/>
          </p:nvSpPr>
          <p:spPr>
            <a:xfrm>
              <a:off x="3935864" y="3529209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4060988" y="3283114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Terminator 11"/>
            <p:cNvSpPr/>
            <p:nvPr/>
          </p:nvSpPr>
          <p:spPr>
            <a:xfrm>
              <a:off x="4263536" y="3051111"/>
              <a:ext cx="914951" cy="204010"/>
            </a:xfrm>
            <a:prstGeom prst="flowChartTerminator">
              <a:avLst/>
            </a:prstGeom>
            <a:solidFill>
              <a:srgbClr val="FF0000">
                <a:alpha val="5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Terminator 12"/>
            <p:cNvSpPr/>
            <p:nvPr/>
          </p:nvSpPr>
          <p:spPr>
            <a:xfrm>
              <a:off x="4385387" y="2855172"/>
              <a:ext cx="662471" cy="167948"/>
            </a:xfrm>
            <a:prstGeom prst="flowChartTerminator">
              <a:avLst/>
            </a:prstGeom>
            <a:solidFill>
              <a:srgbClr val="7030A0">
                <a:alpha val="6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94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(</a:t>
            </a:r>
            <a:r>
              <a:rPr lang="en-US" dirty="0" err="1" smtClean="0"/>
              <a:t>Bebas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/>
              <a:t>Bebras</a:t>
            </a:r>
            <a:r>
              <a:rPr lang="en-US" sz="1600" dirty="0" smtClean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lorong</a:t>
            </a:r>
            <a:r>
              <a:rPr lang="en-US" sz="1600" dirty="0"/>
              <a:t>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sederet</a:t>
            </a:r>
            <a:r>
              <a:rPr lang="en-US" sz="1600" dirty="0"/>
              <a:t> </a:t>
            </a:r>
            <a:r>
              <a:rPr lang="en-US" sz="1600" dirty="0" err="1"/>
              <a:t>kotak</a:t>
            </a:r>
            <a:r>
              <a:rPr lang="en-US" sz="1600" dirty="0"/>
              <a:t>,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kotak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permen</a:t>
            </a:r>
            <a:r>
              <a:rPr lang="en-US" sz="1600" dirty="0"/>
              <a:t> </a:t>
            </a:r>
            <a:r>
              <a:rPr lang="en-US" sz="1600" dirty="0" err="1"/>
              <a:t>loli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sikat</a:t>
            </a:r>
            <a:r>
              <a:rPr lang="en-US" sz="1600" dirty="0"/>
              <a:t> </a:t>
            </a:r>
            <a:r>
              <a:rPr lang="en-US" sz="1600" dirty="0" err="1"/>
              <a:t>gigi</a:t>
            </a:r>
            <a:r>
              <a:rPr lang="en-US" sz="1600" dirty="0"/>
              <a:t>.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 </a:t>
            </a:r>
            <a:r>
              <a:rPr lang="en-US" sz="1600" dirty="0" err="1"/>
              <a:t>sepanjang</a:t>
            </a:r>
            <a:r>
              <a:rPr lang="en-US" sz="1600" dirty="0"/>
              <a:t> </a:t>
            </a:r>
            <a:r>
              <a:rPr lang="en-US" sz="1600" dirty="0" err="1"/>
              <a:t>lorong</a:t>
            </a:r>
            <a:r>
              <a:rPr lang="en-US" sz="1600" dirty="0"/>
              <a:t> </a:t>
            </a:r>
            <a:r>
              <a:rPr lang="en-US" sz="1600" dirty="0" err="1"/>
              <a:t>menuju</a:t>
            </a:r>
            <a:r>
              <a:rPr lang="en-US" sz="1600" dirty="0"/>
              <a:t> </a:t>
            </a:r>
            <a:r>
              <a:rPr lang="en-US" sz="1600" dirty="0" err="1"/>
              <a:t>ujung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mundur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balik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ujung</a:t>
            </a:r>
            <a:r>
              <a:rPr lang="en-US" sz="1600" dirty="0"/>
              <a:t> </a:t>
            </a:r>
            <a:r>
              <a:rPr lang="en-US" sz="1600" dirty="0" err="1"/>
              <a:t>kiri</a:t>
            </a:r>
            <a:r>
              <a:rPr lang="en-US" sz="1600" dirty="0"/>
              <a:t>. </a:t>
            </a:r>
            <a:r>
              <a:rPr lang="en-US" sz="1600" dirty="0" err="1"/>
              <a:t>Bebras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menggosok</a:t>
            </a:r>
            <a:r>
              <a:rPr lang="en-US" sz="1600" dirty="0"/>
              <a:t> </a:t>
            </a:r>
            <a:r>
              <a:rPr lang="en-US" sz="1600" dirty="0" err="1"/>
              <a:t>gigi</a:t>
            </a:r>
            <a:r>
              <a:rPr lang="en-US" sz="1600" dirty="0"/>
              <a:t> </a:t>
            </a:r>
            <a:r>
              <a:rPr lang="en-US" sz="1600" dirty="0" err="1"/>
              <a:t>kalau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sikat</a:t>
            </a:r>
            <a:r>
              <a:rPr lang="en-US" sz="1600" dirty="0"/>
              <a:t> </a:t>
            </a:r>
            <a:r>
              <a:rPr lang="en-US" sz="1600" dirty="0" err="1"/>
              <a:t>gigi</a:t>
            </a:r>
            <a:r>
              <a:rPr lang="en-US" sz="1600" dirty="0"/>
              <a:t>.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makan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permen</a:t>
            </a:r>
            <a:r>
              <a:rPr lang="en-US" sz="1600" dirty="0"/>
              <a:t> </a:t>
            </a:r>
            <a:r>
              <a:rPr lang="en-US" sz="1600" dirty="0" err="1"/>
              <a:t>loli</a:t>
            </a:r>
            <a:r>
              <a:rPr lang="en-US" sz="1600" dirty="0"/>
              <a:t>,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menggosok</a:t>
            </a:r>
            <a:r>
              <a:rPr lang="en-US" sz="1600" dirty="0"/>
              <a:t> </a:t>
            </a:r>
            <a:r>
              <a:rPr lang="en-US" sz="1600" dirty="0" err="1"/>
              <a:t>gigi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makan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kotak</a:t>
            </a:r>
            <a:r>
              <a:rPr lang="en-US" sz="1600" dirty="0"/>
              <a:t>,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makan</a:t>
            </a:r>
            <a:r>
              <a:rPr lang="en-US" sz="1600" dirty="0"/>
              <a:t> </a:t>
            </a:r>
            <a:r>
              <a:rPr lang="en-US" sz="1600" dirty="0" err="1"/>
              <a:t>loli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menggosok</a:t>
            </a:r>
            <a:r>
              <a:rPr lang="en-US" sz="1600" dirty="0"/>
              <a:t> </a:t>
            </a:r>
            <a:r>
              <a:rPr lang="en-US" sz="1600" dirty="0" err="1"/>
              <a:t>gigi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. </a:t>
            </a:r>
            <a:r>
              <a:rPr lang="en-US" sz="1600" dirty="0" err="1"/>
              <a:t>Dia</a:t>
            </a:r>
            <a:r>
              <a:rPr lang="en-US" sz="1600" dirty="0"/>
              <a:t> </a:t>
            </a:r>
            <a:r>
              <a:rPr lang="en-US" sz="1600" dirty="0" err="1"/>
              <a:t>tak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loli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sikat</a:t>
            </a:r>
            <a:r>
              <a:rPr lang="en-US" sz="1600" dirty="0"/>
              <a:t> </a:t>
            </a:r>
            <a:r>
              <a:rPr lang="en-US" sz="1600" dirty="0" err="1"/>
              <a:t>gigi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Tantangan</a:t>
            </a:r>
            <a:r>
              <a:rPr lang="en-US" sz="1800" dirty="0" smtClean="0"/>
              <a:t> :</a:t>
            </a:r>
          </a:p>
          <a:p>
            <a:pPr marL="0" indent="0">
              <a:buNone/>
            </a:pPr>
            <a:r>
              <a:rPr lang="en-US" sz="1800" dirty="0" err="1" smtClean="0"/>
              <a:t>Berapa</a:t>
            </a:r>
            <a:r>
              <a:rPr lang="en-US" sz="1800" dirty="0" smtClean="0"/>
              <a:t> </a:t>
            </a:r>
            <a:r>
              <a:rPr lang="en-US" sz="1800" dirty="0" err="1" smtClean="0"/>
              <a:t>sebanyak-banyaknya</a:t>
            </a:r>
            <a:r>
              <a:rPr lang="en-US" sz="1800" dirty="0" smtClean="0"/>
              <a:t> </a:t>
            </a:r>
            <a:r>
              <a:rPr lang="en-US" sz="1800" dirty="0" err="1" smtClean="0"/>
              <a:t>permen</a:t>
            </a:r>
            <a:r>
              <a:rPr lang="en-US" sz="1800" dirty="0" smtClean="0"/>
              <a:t> </a:t>
            </a:r>
            <a:r>
              <a:rPr lang="en-US" sz="1800" dirty="0" err="1" smtClean="0"/>
              <a:t>loli</a:t>
            </a:r>
            <a:r>
              <a:rPr lang="en-US" sz="1800" dirty="0" smtClean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dimakannya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giginya</a:t>
            </a:r>
            <a:r>
              <a:rPr lang="en-US" sz="1800" dirty="0" smtClean="0"/>
              <a:t> </a:t>
            </a:r>
            <a:r>
              <a:rPr lang="en-US" sz="1800" dirty="0" err="1" smtClean="0"/>
              <a:t>tetap</a:t>
            </a:r>
            <a:r>
              <a:rPr lang="en-US" sz="1800" dirty="0" smtClean="0"/>
              <a:t> </a:t>
            </a:r>
            <a:r>
              <a:rPr lang="en-US" sz="1800" dirty="0" err="1" smtClean="0"/>
              <a:t>sehat</a:t>
            </a:r>
            <a:r>
              <a:rPr lang="en-US" sz="1800" dirty="0" smtClean="0"/>
              <a:t>? </a:t>
            </a:r>
          </a:p>
          <a:p>
            <a:pPr marL="0" indent="0">
              <a:buNone/>
            </a:pPr>
            <a:r>
              <a:rPr lang="en-US" sz="1800" dirty="0" err="1" smtClean="0"/>
              <a:t>Pilih</a:t>
            </a:r>
            <a:r>
              <a:rPr lang="en-US" sz="1800" dirty="0" smtClean="0"/>
              <a:t> </a:t>
            </a:r>
            <a:r>
              <a:rPr lang="en-US" sz="1800" dirty="0" err="1" smtClean="0"/>
              <a:t>jawaban</a:t>
            </a:r>
            <a:r>
              <a:rPr lang="en-US" sz="1800" dirty="0" smtClean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7557"/>
            <a:ext cx="10515600" cy="1087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392" y="1825625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4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123"/>
            <a:ext cx="10515600" cy="563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/>
              <a:t>robot </a:t>
            </a:r>
            <a:r>
              <a:rPr lang="en-US" sz="1600" dirty="0" err="1"/>
              <a:t>pengecat</a:t>
            </a:r>
            <a:r>
              <a:rPr lang="en-US" sz="1600" dirty="0"/>
              <a:t> </a:t>
            </a:r>
            <a:r>
              <a:rPr lang="en-US" sz="1600" dirty="0" err="1"/>
              <a:t>mula-mula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4 </a:t>
            </a:r>
            <a:r>
              <a:rPr lang="en-US" sz="1600" dirty="0" err="1"/>
              <a:t>kaleng</a:t>
            </a:r>
            <a:r>
              <a:rPr lang="en-US" sz="1600" dirty="0"/>
              <a:t> </a:t>
            </a:r>
            <a:r>
              <a:rPr lang="en-US" sz="1600" dirty="0" err="1"/>
              <a:t>masing-masing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cat </a:t>
            </a:r>
            <a:r>
              <a:rPr lang="en-US" sz="1600" dirty="0" err="1"/>
              <a:t>merah</a:t>
            </a:r>
            <a:r>
              <a:rPr lang="en-US" sz="1600" dirty="0"/>
              <a:t> (M), </a:t>
            </a:r>
            <a:r>
              <a:rPr lang="en-US" sz="1600" dirty="0" err="1"/>
              <a:t>hijau</a:t>
            </a:r>
            <a:r>
              <a:rPr lang="en-US" sz="1600" dirty="0"/>
              <a:t> (H), </a:t>
            </a:r>
            <a:r>
              <a:rPr lang="en-US" sz="1600" dirty="0" err="1"/>
              <a:t>kuning</a:t>
            </a:r>
            <a:r>
              <a:rPr lang="en-US" sz="1600" dirty="0"/>
              <a:t> (K)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biru</a:t>
            </a:r>
            <a:r>
              <a:rPr lang="en-US" sz="1600" dirty="0"/>
              <a:t> (B).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mengecat</a:t>
            </a:r>
            <a:r>
              <a:rPr lang="en-US" sz="1600" dirty="0"/>
              <a:t> </a:t>
            </a:r>
            <a:r>
              <a:rPr lang="en-US" sz="1600" dirty="0" err="1"/>
              <a:t>pagar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Bebras</a:t>
            </a:r>
            <a:r>
              <a:rPr lang="en-US" sz="1600" dirty="0"/>
              <a:t> yang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deretan</a:t>
            </a:r>
            <a:r>
              <a:rPr lang="en-US" sz="1600" dirty="0"/>
              <a:t> </a:t>
            </a:r>
            <a:r>
              <a:rPr lang="en-US" sz="1600" dirty="0" err="1"/>
              <a:t>papan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mewarnai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papan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warna</a:t>
            </a:r>
            <a:r>
              <a:rPr lang="en-US" sz="1600" dirty="0"/>
              <a:t>.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mewarnai</a:t>
            </a:r>
            <a:r>
              <a:rPr lang="en-US" sz="1600" dirty="0"/>
              <a:t> </a:t>
            </a:r>
            <a:r>
              <a:rPr lang="en-US" sz="1600" dirty="0" err="1"/>
              <a:t>papan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warna</a:t>
            </a:r>
            <a:r>
              <a:rPr lang="en-US" sz="1600" dirty="0"/>
              <a:t> yang </a:t>
            </a:r>
            <a:r>
              <a:rPr lang="en-US" sz="1600" dirty="0" err="1"/>
              <a:t>berikutnya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merah</a:t>
            </a:r>
            <a:r>
              <a:rPr lang="en-US" sz="1600" dirty="0"/>
              <a:t>, </a:t>
            </a:r>
            <a:r>
              <a:rPr lang="en-US" sz="1600" dirty="0" err="1"/>
              <a:t>hijau</a:t>
            </a:r>
            <a:r>
              <a:rPr lang="en-US" sz="1600" dirty="0"/>
              <a:t>, </a:t>
            </a:r>
            <a:r>
              <a:rPr lang="en-US" sz="1600" dirty="0" err="1"/>
              <a:t>kuning</a:t>
            </a:r>
            <a:r>
              <a:rPr lang="en-US" sz="1600" dirty="0"/>
              <a:t>, </a:t>
            </a:r>
            <a:r>
              <a:rPr lang="en-US" sz="1600" dirty="0" err="1"/>
              <a:t>biru</a:t>
            </a:r>
            <a:r>
              <a:rPr lang="en-US" sz="1600" dirty="0"/>
              <a:t> (M-H-K-B). </a:t>
            </a:r>
            <a:r>
              <a:rPr lang="en-US" sz="1600" dirty="0" err="1"/>
              <a:t>Jika</a:t>
            </a:r>
            <a:r>
              <a:rPr lang="en-US" sz="1600" dirty="0"/>
              <a:t> robot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mewarnai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,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memakai</a:t>
            </a:r>
            <a:r>
              <a:rPr lang="en-US" sz="1600" dirty="0"/>
              <a:t>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kaleng</a:t>
            </a:r>
            <a:r>
              <a:rPr lang="en-US" sz="1600" dirty="0"/>
              <a:t> </a:t>
            </a:r>
            <a:r>
              <a:rPr lang="en-US" sz="1600" dirty="0" err="1"/>
              <a:t>catnya</a:t>
            </a:r>
            <a:r>
              <a:rPr lang="en-US" sz="1600" dirty="0"/>
              <a:t> </a:t>
            </a:r>
            <a:r>
              <a:rPr lang="en-US" sz="1600" dirty="0" err="1"/>
              <a:t>habis</a:t>
            </a:r>
            <a:r>
              <a:rPr lang="en-US" sz="1600" dirty="0"/>
              <a:t>, robot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melemparkan</a:t>
            </a:r>
            <a:r>
              <a:rPr lang="en-US" sz="1600" dirty="0"/>
              <a:t> </a:t>
            </a:r>
            <a:r>
              <a:rPr lang="en-US" sz="1600" dirty="0" err="1"/>
              <a:t>kaleng</a:t>
            </a:r>
            <a:r>
              <a:rPr lang="en-US" sz="1600" dirty="0"/>
              <a:t> cat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mewarnai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kaleng-kaleng</a:t>
            </a:r>
            <a:r>
              <a:rPr lang="en-US" sz="1600" dirty="0"/>
              <a:t> cat </a:t>
            </a:r>
            <a:r>
              <a:rPr lang="en-US" sz="1600" dirty="0" err="1"/>
              <a:t>tersisa</a:t>
            </a:r>
            <a:r>
              <a:rPr lang="en-US" sz="1600" dirty="0"/>
              <a:t>. Dan </a:t>
            </a:r>
            <a:r>
              <a:rPr lang="en-US" sz="1600" dirty="0" err="1"/>
              <a:t>seterusnya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kaleng</a:t>
            </a:r>
            <a:r>
              <a:rPr lang="en-US" sz="1600" dirty="0"/>
              <a:t> cat </a:t>
            </a:r>
            <a:r>
              <a:rPr lang="en-US" sz="1600" dirty="0" err="1"/>
              <a:t>kosong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tersisa</a:t>
            </a:r>
            <a:r>
              <a:rPr lang="en-US" sz="1600" dirty="0"/>
              <a:t> cat di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kaleng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papan</a:t>
            </a:r>
            <a:r>
              <a:rPr lang="en-US" sz="1600" dirty="0"/>
              <a:t> </a:t>
            </a:r>
            <a:r>
              <a:rPr lang="en-US" sz="1600" dirty="0" err="1"/>
              <a:t>berurutan</a:t>
            </a:r>
            <a:r>
              <a:rPr lang="en-US" sz="1600" dirty="0"/>
              <a:t> </a:t>
            </a:r>
            <a:r>
              <a:rPr lang="en-US" sz="1600" dirty="0" err="1"/>
              <a:t>tak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berwarna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1" y="1950328"/>
            <a:ext cx="6465278" cy="282143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85539" y="1950328"/>
            <a:ext cx="4566139" cy="4564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awalnya</a:t>
            </a:r>
            <a:r>
              <a:rPr lang="en-US" sz="1600" dirty="0"/>
              <a:t>, robot </a:t>
            </a:r>
            <a:r>
              <a:rPr lang="en-US" sz="1600" dirty="0" err="1"/>
              <a:t>dilengkapi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4 </a:t>
            </a:r>
            <a:r>
              <a:rPr lang="en-US" sz="1600" dirty="0" err="1"/>
              <a:t>kaleng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isinya</a:t>
            </a:r>
            <a:r>
              <a:rPr lang="en-US" sz="1600" dirty="0" smtClean="0"/>
              <a:t>:</a:t>
            </a:r>
          </a:p>
          <a:p>
            <a:r>
              <a:rPr lang="en-US" sz="1600" dirty="0" err="1"/>
              <a:t>Merah</a:t>
            </a:r>
            <a:r>
              <a:rPr lang="en-US" sz="1600" dirty="0"/>
              <a:t>,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mencat</a:t>
            </a:r>
            <a:r>
              <a:rPr lang="en-US" sz="1600" dirty="0"/>
              <a:t> 5 </a:t>
            </a:r>
            <a:r>
              <a:rPr lang="en-US" sz="1600" dirty="0" err="1"/>
              <a:t>papan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Hijau</a:t>
            </a:r>
            <a:r>
              <a:rPr lang="en-US" sz="1600" dirty="0"/>
              <a:t>,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3 </a:t>
            </a:r>
            <a:r>
              <a:rPr lang="en-US" sz="1600" dirty="0" err="1"/>
              <a:t>papan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Kuning</a:t>
            </a:r>
            <a:r>
              <a:rPr lang="en-US" sz="1600" dirty="0"/>
              <a:t>,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7 </a:t>
            </a:r>
            <a:r>
              <a:rPr lang="en-US" sz="1600" dirty="0" err="1"/>
              <a:t>papan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Biru</a:t>
            </a:r>
            <a:r>
              <a:rPr lang="en-US" sz="1600" dirty="0"/>
              <a:t>,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2 </a:t>
            </a:r>
            <a:r>
              <a:rPr lang="en-US" sz="1600" dirty="0" err="1" smtClean="0"/>
              <a:t>papan</a:t>
            </a:r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 err="1" smtClean="0"/>
              <a:t>Tantangan</a:t>
            </a:r>
            <a:r>
              <a:rPr lang="en-US" sz="1600" b="1" dirty="0" smtClean="0"/>
              <a:t> :</a:t>
            </a:r>
          </a:p>
          <a:p>
            <a:pPr marL="0" indent="0">
              <a:buNone/>
            </a:pPr>
            <a:r>
              <a:rPr lang="en-US" sz="1600" dirty="0" err="1" smtClean="0"/>
              <a:t>Berapa</a:t>
            </a:r>
            <a:r>
              <a:rPr lang="en-US" sz="1600" dirty="0" smtClean="0"/>
              <a:t> </a:t>
            </a:r>
            <a:r>
              <a:rPr lang="en-US" sz="1600" dirty="0" err="1" smtClean="0"/>
              <a:t>papan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dicat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robot </a:t>
            </a:r>
            <a:r>
              <a:rPr lang="en-US" sz="1600" dirty="0" err="1" smtClean="0"/>
              <a:t>hingga</a:t>
            </a:r>
            <a:r>
              <a:rPr lang="en-US" sz="1600" dirty="0" smtClean="0"/>
              <a:t> </a:t>
            </a:r>
            <a:r>
              <a:rPr lang="en-US" sz="1600" dirty="0" err="1" smtClean="0"/>
              <a:t>berhenti</a:t>
            </a:r>
            <a:r>
              <a:rPr lang="en-US" sz="1600" dirty="0" smtClean="0"/>
              <a:t>?</a:t>
            </a:r>
          </a:p>
          <a:p>
            <a:pPr marL="0" indent="0">
              <a:buNone/>
            </a:pPr>
            <a:r>
              <a:rPr lang="en-US" sz="1600" dirty="0" err="1" smtClean="0"/>
              <a:t>Pilih</a:t>
            </a:r>
            <a:r>
              <a:rPr lang="en-US" sz="1600" dirty="0" smtClean="0"/>
              <a:t> </a:t>
            </a:r>
            <a:r>
              <a:rPr lang="en-US" sz="1600" dirty="0" err="1" smtClean="0"/>
              <a:t>jawaban</a:t>
            </a:r>
            <a:r>
              <a:rPr lang="en-US" sz="1600" dirty="0" smtClean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8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17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15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322" y="545123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862"/>
            <a:ext cx="10515600" cy="579010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dirty="0" err="1"/>
              <a:t>Bebras</a:t>
            </a:r>
            <a:r>
              <a:rPr lang="en-US" sz="1800" dirty="0"/>
              <a:t> Jordan </a:t>
            </a:r>
            <a:r>
              <a:rPr lang="en-US" sz="1800" dirty="0" err="1"/>
              <a:t>menebang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memotongnya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batang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yang </a:t>
            </a:r>
            <a:r>
              <a:rPr lang="en-US" sz="1800" dirty="0" err="1"/>
              <a:t>panjangnya</a:t>
            </a:r>
            <a:r>
              <a:rPr lang="en-US" sz="1800" dirty="0"/>
              <a:t> 10 meter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Bebras</a:t>
            </a:r>
            <a:r>
              <a:rPr lang="en-US" sz="1800" dirty="0"/>
              <a:t> Ali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</a:t>
            </a:r>
            <a:r>
              <a:rPr lang="en-US" sz="1800" dirty="0" err="1"/>
              <a:t>bendungan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membutuhkan</a:t>
            </a:r>
            <a:r>
              <a:rPr lang="en-US" sz="1800" dirty="0"/>
              <a:t> </a:t>
            </a:r>
            <a:r>
              <a:rPr lang="en-US" sz="1800" dirty="0" err="1"/>
              <a:t>kayu</a:t>
            </a:r>
            <a:r>
              <a:rPr lang="en-US" sz="1800" dirty="0"/>
              <a:t> </a:t>
            </a:r>
            <a:r>
              <a:rPr lang="en-US" sz="1800" dirty="0" err="1"/>
              <a:t>sepanjang</a:t>
            </a:r>
            <a:r>
              <a:rPr lang="en-US" sz="1800" dirty="0"/>
              <a:t> 4 meter </a:t>
            </a:r>
            <a:r>
              <a:rPr lang="en-US" sz="1800" dirty="0" err="1"/>
              <a:t>sebanyak</a:t>
            </a:r>
            <a:r>
              <a:rPr lang="en-US" sz="1800" dirty="0"/>
              <a:t> 7 </a:t>
            </a:r>
            <a:r>
              <a:rPr lang="en-US" sz="1800" dirty="0" err="1"/>
              <a:t>batang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kayu</a:t>
            </a:r>
            <a:r>
              <a:rPr lang="en-US" sz="1800" dirty="0"/>
              <a:t> </a:t>
            </a:r>
            <a:r>
              <a:rPr lang="en-US" sz="1800" dirty="0" err="1"/>
              <a:t>sepanjang</a:t>
            </a:r>
            <a:r>
              <a:rPr lang="en-US" sz="1800" dirty="0"/>
              <a:t> 3 meter </a:t>
            </a:r>
            <a:r>
              <a:rPr lang="en-US" sz="1800" dirty="0" err="1"/>
              <a:t>sebanyak</a:t>
            </a:r>
            <a:r>
              <a:rPr lang="en-US" sz="1800" dirty="0"/>
              <a:t> 7 </a:t>
            </a:r>
            <a:r>
              <a:rPr lang="en-US" sz="1800" dirty="0" err="1"/>
              <a:t>batang</a:t>
            </a:r>
            <a:r>
              <a:rPr lang="en-US" sz="1800" dirty="0"/>
              <a:t>. Ali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memotong</a:t>
            </a:r>
            <a:r>
              <a:rPr lang="en-US" sz="1800" dirty="0"/>
              <a:t> </a:t>
            </a:r>
            <a:r>
              <a:rPr lang="en-US" sz="1800" dirty="0" err="1"/>
              <a:t>batang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dipotong</a:t>
            </a:r>
            <a:r>
              <a:rPr lang="en-US" sz="1800" dirty="0"/>
              <a:t> Jordan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keperluannya</a:t>
            </a:r>
            <a:r>
              <a:rPr lang="en-US" sz="1800" dirty="0"/>
              <a:t>. Jordan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batang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Ali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sesedikit</a:t>
            </a:r>
            <a:r>
              <a:rPr lang="en-US" sz="1800" dirty="0"/>
              <a:t> </a:t>
            </a:r>
            <a:r>
              <a:rPr lang="en-US" sz="1800" dirty="0" err="1" smtClean="0"/>
              <a:t>mungkin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800" dirty="0" err="1" smtClean="0"/>
              <a:t>Tantangan</a:t>
            </a:r>
            <a:r>
              <a:rPr lang="en-US" sz="1800" dirty="0" smtClean="0"/>
              <a:t> :</a:t>
            </a:r>
          </a:p>
          <a:p>
            <a:pPr marL="0" indent="0" algn="just">
              <a:buNone/>
            </a:pPr>
            <a:r>
              <a:rPr lang="en-US" sz="1800" dirty="0" err="1"/>
              <a:t>Berapa</a:t>
            </a:r>
            <a:r>
              <a:rPr lang="en-US" sz="1800" dirty="0"/>
              <a:t> </a:t>
            </a:r>
            <a:r>
              <a:rPr lang="en-US" sz="1800" dirty="0" err="1"/>
              <a:t>banyaknya</a:t>
            </a:r>
            <a:r>
              <a:rPr lang="en-US" sz="1800" dirty="0"/>
              <a:t> </a:t>
            </a:r>
            <a:r>
              <a:rPr lang="en-US" sz="1800" dirty="0" err="1"/>
              <a:t>batang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minimal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Ali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</a:t>
            </a:r>
            <a:r>
              <a:rPr lang="en-US" sz="1800" dirty="0" err="1"/>
              <a:t>bendungan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r>
              <a:rPr lang="en-US" sz="1800" dirty="0" err="1"/>
              <a:t>Pilih</a:t>
            </a:r>
            <a:r>
              <a:rPr lang="en-US" sz="1800" dirty="0"/>
              <a:t> </a:t>
            </a:r>
            <a:r>
              <a:rPr lang="en-US" sz="1800" dirty="0" err="1"/>
              <a:t>jawaban</a:t>
            </a:r>
            <a:r>
              <a:rPr lang="en-US" sz="1800" dirty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5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6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7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smtClean="0"/>
              <a:t>8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38" y="808893"/>
            <a:ext cx="3655956" cy="1767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454" y="439561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7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85" y="383685"/>
            <a:ext cx="6881446" cy="5709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Jaka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berang-berang</a:t>
            </a:r>
            <a:r>
              <a:rPr lang="en-US" sz="1600" dirty="0"/>
              <a:t> </a:t>
            </a:r>
            <a:r>
              <a:rPr lang="en-US" sz="1600" dirty="0" err="1"/>
              <a:t>duduk</a:t>
            </a:r>
            <a:r>
              <a:rPr lang="en-US" sz="1600" dirty="0"/>
              <a:t> di </a:t>
            </a:r>
            <a:r>
              <a:rPr lang="en-US" sz="1600" dirty="0" err="1"/>
              <a:t>pinggir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menghitung</a:t>
            </a:r>
            <a:r>
              <a:rPr lang="en-US" sz="1600" dirty="0"/>
              <a:t> </a:t>
            </a:r>
            <a:r>
              <a:rPr lang="en-US" sz="1600" dirty="0" err="1"/>
              <a:t>mobil</a:t>
            </a:r>
            <a:r>
              <a:rPr lang="en-US" sz="1600" dirty="0"/>
              <a:t> </a:t>
            </a:r>
            <a:r>
              <a:rPr lang="en-US" sz="1600" dirty="0" err="1"/>
              <a:t>warna-warni</a:t>
            </a:r>
            <a:r>
              <a:rPr lang="en-US" sz="1600" dirty="0"/>
              <a:t> yang </a:t>
            </a:r>
            <a:r>
              <a:rPr lang="en-US" sz="1600" dirty="0" err="1"/>
              <a:t>lewat</a:t>
            </a:r>
            <a:r>
              <a:rPr lang="en-US" sz="1600" dirty="0"/>
              <a:t>. Di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mencatat</a:t>
            </a:r>
            <a:r>
              <a:rPr lang="en-US" sz="1600" dirty="0"/>
              <a:t>:</a:t>
            </a:r>
          </a:p>
          <a:p>
            <a:r>
              <a:rPr lang="en-US" sz="1600" dirty="0"/>
              <a:t>Mobil </a:t>
            </a:r>
            <a:r>
              <a:rPr lang="en-US" sz="1600" dirty="0" err="1"/>
              <a:t>biru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10</a:t>
            </a:r>
          </a:p>
          <a:p>
            <a:r>
              <a:rPr lang="en-US" sz="1600" dirty="0"/>
              <a:t>Mobil </a:t>
            </a:r>
            <a:r>
              <a:rPr lang="en-US" sz="1600" dirty="0" err="1"/>
              <a:t>merah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44</a:t>
            </a:r>
          </a:p>
          <a:p>
            <a:r>
              <a:rPr lang="en-US" sz="1600" dirty="0"/>
              <a:t>Mobil </a:t>
            </a:r>
            <a:r>
              <a:rPr lang="en-US" sz="1600" dirty="0" err="1"/>
              <a:t>putih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3</a:t>
            </a:r>
          </a:p>
          <a:p>
            <a:r>
              <a:rPr lang="en-US" sz="1600" dirty="0"/>
              <a:t>Mobil </a:t>
            </a:r>
            <a:r>
              <a:rPr lang="en-US" sz="1600" dirty="0" err="1"/>
              <a:t>hijau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8</a:t>
            </a:r>
          </a:p>
          <a:p>
            <a:r>
              <a:rPr lang="en-US" sz="1600" dirty="0"/>
              <a:t>Mobil </a:t>
            </a:r>
            <a:r>
              <a:rPr lang="en-US" sz="1600" dirty="0" err="1"/>
              <a:t>hitam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15</a:t>
            </a:r>
          </a:p>
          <a:p>
            <a:pPr marL="0" indent="0">
              <a:buNone/>
            </a:pPr>
            <a:r>
              <a:rPr lang="en-US" sz="1600" dirty="0" err="1"/>
              <a:t>Jaka</a:t>
            </a:r>
            <a:r>
              <a:rPr lang="en-US" sz="1600" dirty="0"/>
              <a:t> </a:t>
            </a:r>
            <a:r>
              <a:rPr lang="en-US" sz="1600" dirty="0" err="1"/>
              <a:t>mengetikkan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memakai</a:t>
            </a:r>
            <a:r>
              <a:rPr lang="en-US" sz="1600" dirty="0"/>
              <a:t> program </a:t>
            </a:r>
            <a:r>
              <a:rPr lang="en-US" sz="1600" dirty="0" err="1"/>
              <a:t>komputer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hasilnya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diagram </a:t>
            </a:r>
            <a:r>
              <a:rPr lang="en-US" sz="1600" dirty="0" err="1"/>
              <a:t>batang</a:t>
            </a:r>
            <a:r>
              <a:rPr lang="en-US" sz="1600" dirty="0"/>
              <a:t> </a:t>
            </a:r>
            <a:r>
              <a:rPr lang="en-US" sz="1600" dirty="0" smtClean="0"/>
              <a:t>yang </a:t>
            </a:r>
            <a:r>
              <a:rPr lang="en-US" sz="1600" dirty="0" err="1" smtClean="0"/>
              <a:t>berada</a:t>
            </a:r>
            <a:r>
              <a:rPr lang="en-US" sz="1600" dirty="0" smtClean="0"/>
              <a:t> </a:t>
            </a:r>
            <a:r>
              <a:rPr lang="en-US" sz="1600" dirty="0" err="1" smtClean="0"/>
              <a:t>disamping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800" b="1" dirty="0" err="1" smtClean="0"/>
              <a:t>Tantangan</a:t>
            </a:r>
            <a:r>
              <a:rPr lang="en-US" sz="1800" dirty="0" smtClean="0"/>
              <a:t> :</a:t>
            </a:r>
          </a:p>
          <a:p>
            <a:pPr marL="0" indent="0">
              <a:buNone/>
            </a:pPr>
            <a:r>
              <a:rPr lang="en-US" sz="1800" dirty="0"/>
              <a:t>Mobil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diagram </a:t>
            </a:r>
            <a:r>
              <a:rPr lang="en-US" sz="1800" dirty="0" err="1"/>
              <a:t>batang</a:t>
            </a:r>
            <a:r>
              <a:rPr lang="en-US" sz="1800" dirty="0"/>
              <a:t> paling </a:t>
            </a:r>
            <a:r>
              <a:rPr lang="en-US" sz="1800" dirty="0" smtClean="0"/>
              <a:t>   </a:t>
            </a:r>
            <a:r>
              <a:rPr lang="en-US" sz="1800" dirty="0" err="1" smtClean="0"/>
              <a:t>tengah</a:t>
            </a:r>
            <a:r>
              <a:rPr lang="en-US" sz="1800" dirty="0" smtClean="0"/>
              <a:t> ?</a:t>
            </a:r>
          </a:p>
          <a:p>
            <a:pPr marL="0" indent="0">
              <a:buNone/>
            </a:pPr>
            <a:r>
              <a:rPr lang="en-US" sz="1800" b="1" dirty="0" err="1" smtClean="0"/>
              <a:t>Pilih</a:t>
            </a:r>
            <a:r>
              <a:rPr lang="en-US" sz="1800" b="1" dirty="0" smtClean="0"/>
              <a:t> </a:t>
            </a:r>
            <a:r>
              <a:rPr lang="en-US" sz="1800" b="1" dirty="0" err="1"/>
              <a:t>jawaban</a:t>
            </a:r>
            <a:r>
              <a:rPr lang="en-US" sz="1800" b="1" dirty="0"/>
              <a:t>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Merah</a:t>
            </a:r>
            <a:r>
              <a:rPr lang="en-US" sz="1800" dirty="0" smtClean="0"/>
              <a:t> 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Biru</a:t>
            </a:r>
            <a:r>
              <a:rPr lang="en-US" sz="1800" dirty="0" smtClean="0"/>
              <a:t> 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Hitam</a:t>
            </a: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Putih</a:t>
            </a:r>
            <a:endParaRPr lang="en-US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Hijau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31" y="540123"/>
            <a:ext cx="4108958" cy="2414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770" y="383685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Sub-CLO-03-2-1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menganalisa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/>
              <a:t>komputasional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u="sng" dirty="0" err="1" smtClean="0"/>
              <a:t>Indikator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Ketercapaian</a:t>
            </a:r>
            <a:r>
              <a:rPr lang="en-US" sz="2400" b="1" u="sng" dirty="0" smtClean="0"/>
              <a:t> Sub-CLO</a:t>
            </a:r>
          </a:p>
          <a:p>
            <a:r>
              <a:rPr lang="en-US" sz="2400" dirty="0" err="1" smtClean="0"/>
              <a:t>Ketepatan</a:t>
            </a:r>
            <a:r>
              <a:rPr lang="en-US" sz="2400" dirty="0" smtClean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dipecahkan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/>
              <a:t>komputasional</a:t>
            </a:r>
            <a:endParaRPr lang="en-US" sz="2400" dirty="0"/>
          </a:p>
          <a:p>
            <a:r>
              <a:rPr lang="en-US" sz="2400" dirty="0" err="1" smtClean="0"/>
              <a:t>Ketepatan</a:t>
            </a:r>
            <a:r>
              <a:rPr lang="en-US" sz="2400" dirty="0" smtClean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menerapkan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 </a:t>
            </a:r>
            <a:r>
              <a:rPr lang="en-US" sz="2400" dirty="0" err="1" smtClean="0"/>
              <a:t>komputasional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</a:p>
          <a:p>
            <a:r>
              <a:rPr lang="en-US" dirty="0" smtClean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44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Tower of Hanoi is a mathematical puzzle invented by a </a:t>
            </a:r>
            <a:r>
              <a:rPr lang="en-US" smtClean="0"/>
              <a:t>French Mathematician </a:t>
            </a:r>
            <a:r>
              <a:rPr lang="en-US" dirty="0" smtClean="0"/>
              <a:t>in 1883</a:t>
            </a:r>
          </a:p>
          <a:p>
            <a:r>
              <a:rPr lang="en-US" dirty="0" smtClean="0"/>
              <a:t>The Game start by having few disks stacked in increasing order of size. The number of discs can vary, but there are only three pegs.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42088" y="3745519"/>
            <a:ext cx="6668966" cy="1899143"/>
            <a:chOff x="2642088" y="3745519"/>
            <a:chExt cx="6668966" cy="18991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769577" y="5618282"/>
              <a:ext cx="654147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683977" y="3745523"/>
              <a:ext cx="0" cy="18991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96000" y="3745519"/>
              <a:ext cx="0" cy="18991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16107" y="3745519"/>
              <a:ext cx="0" cy="18991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Terminator 15"/>
            <p:cNvSpPr/>
            <p:nvPr/>
          </p:nvSpPr>
          <p:spPr>
            <a:xfrm>
              <a:off x="2642088" y="5234290"/>
              <a:ext cx="2083777" cy="316523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Terminator 16"/>
            <p:cNvSpPr/>
            <p:nvPr/>
          </p:nvSpPr>
          <p:spPr>
            <a:xfrm>
              <a:off x="2769577" y="4870569"/>
              <a:ext cx="1793092" cy="28924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2915009" y="4486397"/>
              <a:ext cx="1502228" cy="30970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priests were to transfer the disks from the first peg to the second peg, using the third as necessary.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they could </a:t>
            </a:r>
            <a:r>
              <a:rPr lang="en-US" b="1" i="1" dirty="0" smtClean="0"/>
              <a:t>only move one disk at a time</a:t>
            </a:r>
            <a:r>
              <a:rPr lang="en-US" dirty="0" smtClean="0"/>
              <a:t>, and could </a:t>
            </a:r>
            <a:r>
              <a:rPr lang="en-US" b="1" i="1" dirty="0" smtClean="0"/>
              <a:t>never put a larger disk on top of smaller one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rules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Could you please help the priests to completed their task?..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26178" y="2808517"/>
            <a:ext cx="5737700" cy="1216566"/>
            <a:chOff x="2642088" y="3745519"/>
            <a:chExt cx="6668966" cy="189914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69577" y="5618282"/>
              <a:ext cx="654147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683977" y="3745523"/>
              <a:ext cx="0" cy="18991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96000" y="3745519"/>
              <a:ext cx="0" cy="18991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716107" y="3745519"/>
              <a:ext cx="0" cy="18991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Terminator 8"/>
            <p:cNvSpPr/>
            <p:nvPr/>
          </p:nvSpPr>
          <p:spPr>
            <a:xfrm>
              <a:off x="2642088" y="5234290"/>
              <a:ext cx="2083777" cy="316523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Terminator 9"/>
            <p:cNvSpPr/>
            <p:nvPr/>
          </p:nvSpPr>
          <p:spPr>
            <a:xfrm>
              <a:off x="2769577" y="4870569"/>
              <a:ext cx="1793092" cy="28924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2915009" y="4486397"/>
              <a:ext cx="1502228" cy="30970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15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illustrate (Example 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simplicity, suppose there were just 3 disks, and we will refer to the tree pegs as A, B, and 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we can only move one disk at a time, we move the top disk from A to B.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10153" y="4833389"/>
            <a:ext cx="5737700" cy="1660716"/>
            <a:chOff x="3695549" y="3209733"/>
            <a:chExt cx="5737700" cy="1660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805235" y="4409400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91947" y="3209736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67151" y="3209733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921381" y="3209733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Terminator 8"/>
            <p:cNvSpPr/>
            <p:nvPr/>
          </p:nvSpPr>
          <p:spPr>
            <a:xfrm>
              <a:off x="3695549" y="4163420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Terminator 9"/>
            <p:cNvSpPr/>
            <p:nvPr/>
          </p:nvSpPr>
          <p:spPr>
            <a:xfrm>
              <a:off x="3805235" y="3930425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6020924" y="4143278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33088" y="450111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8293" y="450111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72188" y="450111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26178" y="2808517"/>
            <a:ext cx="5737700" cy="1216566"/>
            <a:chOff x="2642088" y="3745519"/>
            <a:chExt cx="6668966" cy="189914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769577" y="5618282"/>
              <a:ext cx="654147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83977" y="3745523"/>
              <a:ext cx="0" cy="18991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96000" y="3745519"/>
              <a:ext cx="0" cy="18991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716107" y="3745519"/>
              <a:ext cx="0" cy="189913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Terminator 20"/>
            <p:cNvSpPr/>
            <p:nvPr/>
          </p:nvSpPr>
          <p:spPr>
            <a:xfrm>
              <a:off x="2642088" y="5234290"/>
              <a:ext cx="2083777" cy="316523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Terminator 21"/>
            <p:cNvSpPr/>
            <p:nvPr/>
          </p:nvSpPr>
          <p:spPr>
            <a:xfrm>
              <a:off x="2769577" y="4870569"/>
              <a:ext cx="1793092" cy="28924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/>
            <p:cNvSpPr/>
            <p:nvPr/>
          </p:nvSpPr>
          <p:spPr>
            <a:xfrm>
              <a:off x="2915009" y="4486397"/>
              <a:ext cx="1502228" cy="30970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67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Illustrate (Example 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suppose there were just 3 disks, and we will refer to the tree pegs as A, B, and 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 then move </a:t>
            </a:r>
            <a:r>
              <a:rPr lang="en-US" dirty="0"/>
              <a:t>the top disk from A to </a:t>
            </a:r>
            <a:r>
              <a:rPr lang="en-US" dirty="0" smtClean="0"/>
              <a:t>C.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2871" y="2734002"/>
            <a:ext cx="5737700" cy="1660716"/>
            <a:chOff x="3695549" y="3209733"/>
            <a:chExt cx="5737700" cy="166071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05235" y="4409400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91947" y="3209736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667151" y="3209733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921381" y="3209733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Terminator 9"/>
            <p:cNvSpPr/>
            <p:nvPr/>
          </p:nvSpPr>
          <p:spPr>
            <a:xfrm>
              <a:off x="3695549" y="4163420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3805235" y="3930425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Terminator 11"/>
            <p:cNvSpPr/>
            <p:nvPr/>
          </p:nvSpPr>
          <p:spPr>
            <a:xfrm>
              <a:off x="6020924" y="4143278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33088" y="450111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8293" y="450111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72188" y="450111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32871" y="4749276"/>
            <a:ext cx="5997183" cy="1660716"/>
            <a:chOff x="3732871" y="4749276"/>
            <a:chExt cx="5997183" cy="166071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842557" y="5948943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629269" y="4749279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04473" y="4749276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958703" y="4749276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Terminator 20"/>
            <p:cNvSpPr/>
            <p:nvPr/>
          </p:nvSpPr>
          <p:spPr>
            <a:xfrm>
              <a:off x="3732871" y="5702963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Terminator 21"/>
            <p:cNvSpPr/>
            <p:nvPr/>
          </p:nvSpPr>
          <p:spPr>
            <a:xfrm>
              <a:off x="8187352" y="5698284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/>
            <p:cNvSpPr/>
            <p:nvPr/>
          </p:nvSpPr>
          <p:spPr>
            <a:xfrm>
              <a:off x="6058246" y="5682821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0410" y="60406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45615" y="60406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09510" y="60406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5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Illustrate (Example 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suppose there were just 3 disks, and we will refer to the tree pegs as A, B, and 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move the top disk from </a:t>
            </a:r>
            <a:r>
              <a:rPr lang="en-US" dirty="0" smtClean="0"/>
              <a:t>B </a:t>
            </a:r>
            <a:r>
              <a:rPr lang="en-US" dirty="0"/>
              <a:t>to C.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58227" y="2715203"/>
            <a:ext cx="5997183" cy="1660716"/>
            <a:chOff x="3732871" y="4749276"/>
            <a:chExt cx="5997183" cy="166071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842557" y="5948943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629269" y="4749279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04473" y="4749276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958703" y="4749276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Terminator 19"/>
            <p:cNvSpPr/>
            <p:nvPr/>
          </p:nvSpPr>
          <p:spPr>
            <a:xfrm>
              <a:off x="3732871" y="5702963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8187352" y="5698284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Terminator 21"/>
            <p:cNvSpPr/>
            <p:nvPr/>
          </p:nvSpPr>
          <p:spPr>
            <a:xfrm>
              <a:off x="6058246" y="5682821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70410" y="60406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45615" y="60406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09510" y="604066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49899" y="4834677"/>
            <a:ext cx="5997183" cy="1660716"/>
            <a:chOff x="3649899" y="4834677"/>
            <a:chExt cx="5997183" cy="1660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759585" y="6034344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46297" y="4834680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621501" y="483467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875731" y="483467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Terminator 30"/>
            <p:cNvSpPr/>
            <p:nvPr/>
          </p:nvSpPr>
          <p:spPr>
            <a:xfrm>
              <a:off x="3649899" y="5788364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Terminator 31"/>
            <p:cNvSpPr/>
            <p:nvPr/>
          </p:nvSpPr>
          <p:spPr>
            <a:xfrm>
              <a:off x="8104380" y="5783685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Terminator 32"/>
            <p:cNvSpPr/>
            <p:nvPr/>
          </p:nvSpPr>
          <p:spPr>
            <a:xfrm>
              <a:off x="8220173" y="5547885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7438" y="61260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62643" y="61260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26538" y="61260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9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Illustrate (Example 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simplicity, suppose there were just 3 disks, and we will refer to the tree pegs as A, B, and 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move the top disk from </a:t>
            </a:r>
            <a:r>
              <a:rPr lang="en-US" dirty="0" smtClean="0"/>
              <a:t>A </a:t>
            </a:r>
            <a:r>
              <a:rPr lang="en-US" dirty="0"/>
              <a:t>to </a:t>
            </a:r>
            <a:r>
              <a:rPr lang="en-US" dirty="0" smtClean="0"/>
              <a:t>B.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31238" y="2725959"/>
            <a:ext cx="5997183" cy="1660716"/>
            <a:chOff x="3649899" y="4834677"/>
            <a:chExt cx="5997183" cy="16607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759585" y="6034344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46297" y="4834680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621501" y="483467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875731" y="483467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Terminator 8"/>
            <p:cNvSpPr/>
            <p:nvPr/>
          </p:nvSpPr>
          <p:spPr>
            <a:xfrm>
              <a:off x="3649899" y="5788364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Terminator 9"/>
            <p:cNvSpPr/>
            <p:nvPr/>
          </p:nvSpPr>
          <p:spPr>
            <a:xfrm>
              <a:off x="8104380" y="5783685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8220173" y="5547885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87438" y="61260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62643" y="61260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26538" y="61260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40924" y="4735037"/>
            <a:ext cx="5887497" cy="1660716"/>
            <a:chOff x="3740924" y="4735037"/>
            <a:chExt cx="5887497" cy="166071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740924" y="5934704"/>
              <a:ext cx="562801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7636" y="4735040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60284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857070" y="4735037"/>
              <a:ext cx="0" cy="1216563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Terminator 19"/>
            <p:cNvSpPr/>
            <p:nvPr/>
          </p:nvSpPr>
          <p:spPr>
            <a:xfrm>
              <a:off x="5715773" y="5654066"/>
              <a:ext cx="1792795" cy="202760"/>
            </a:xfrm>
            <a:prstGeom prst="flowChartTerminator">
              <a:avLst/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Terminator 20"/>
            <p:cNvSpPr/>
            <p:nvPr/>
          </p:nvSpPr>
          <p:spPr>
            <a:xfrm>
              <a:off x="8085719" y="5684045"/>
              <a:ext cx="1542702" cy="185289"/>
            </a:xfrm>
            <a:prstGeom prst="flowChartTerminator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Terminator 21"/>
            <p:cNvSpPr/>
            <p:nvPr/>
          </p:nvSpPr>
          <p:spPr>
            <a:xfrm>
              <a:off x="8201512" y="5448245"/>
              <a:ext cx="1292454" cy="198390"/>
            </a:xfrm>
            <a:prstGeom prst="flowChartTerminator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687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43982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07877" y="602642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</TotalTime>
  <Words>936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Tower Of Hanoi Concept</vt:lpstr>
      <vt:lpstr>Kemampuan akhir tahapan belajar </vt:lpstr>
      <vt:lpstr>Outline</vt:lpstr>
      <vt:lpstr>Tower Of Hanoi</vt:lpstr>
      <vt:lpstr>A legend</vt:lpstr>
      <vt:lpstr>To illustrate (Example ..)</vt:lpstr>
      <vt:lpstr>To Illustrate (Example ..)</vt:lpstr>
      <vt:lpstr>To Illustrate (Example ..)</vt:lpstr>
      <vt:lpstr>To Illustrate (Example ..)</vt:lpstr>
      <vt:lpstr>PowerPoint Presentation</vt:lpstr>
      <vt:lpstr>PowerPoint Presentation</vt:lpstr>
      <vt:lpstr>PowerPoint Presentation</vt:lpstr>
      <vt:lpstr>Excercises</vt:lpstr>
      <vt:lpstr>Soal Latihan (Bebas)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BERPIKIR KOMUTASIONAL DAN PENGENALAN PEMROGRAMAN</dc:title>
  <dc:creator>ubenronsu@gmail.com</dc:creator>
  <cp:lastModifiedBy>ubenronsu@gmail.com</cp:lastModifiedBy>
  <cp:revision>85</cp:revision>
  <dcterms:created xsi:type="dcterms:W3CDTF">2024-09-03T06:34:40Z</dcterms:created>
  <dcterms:modified xsi:type="dcterms:W3CDTF">2024-09-15T23:38:09Z</dcterms:modified>
</cp:coreProperties>
</file>