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73" r:id="rId7"/>
    <p:sldId id="268" r:id="rId8"/>
    <p:sldId id="274" r:id="rId9"/>
    <p:sldId id="269" r:id="rId10"/>
    <p:sldId id="275" r:id="rId11"/>
    <p:sldId id="276" r:id="rId12"/>
    <p:sldId id="277" r:id="rId13"/>
    <p:sldId id="267" r:id="rId14"/>
    <p:sldId id="272" r:id="rId15"/>
    <p:sldId id="266" r:id="rId16"/>
    <p:sldId id="271" r:id="rId17"/>
    <p:sldId id="259" r:id="rId18"/>
    <p:sldId id="260" r:id="rId19"/>
    <p:sldId id="261" r:id="rId20"/>
    <p:sldId id="262" r:id="rId21"/>
    <p:sldId id="263" r:id="rId22"/>
    <p:sldId id="258" r:id="rId23"/>
    <p:sldId id="26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62DA4-EDA2-4632-A6AD-D0375A81E168}" v="71" dt="2024-07-29T20:22:18.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5" d="100"/>
          <a:sy n="105" d="100"/>
        </p:scale>
        <p:origin x="8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35471-9ADE-405A-9714-080944B7C692}"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9818E-2B5D-4BB5-A2EF-47A491DD7D5F}" type="slidenum">
              <a:rPr lang="en-US" smtClean="0"/>
              <a:t>‹#›</a:t>
            </a:fld>
            <a:endParaRPr lang="en-US"/>
          </a:p>
        </p:txBody>
      </p:sp>
    </p:spTree>
    <p:extLst>
      <p:ext uri="{BB962C8B-B14F-4D97-AF65-F5344CB8AC3E}">
        <p14:creationId xmlns:p14="http://schemas.microsoft.com/office/powerpoint/2010/main" val="197922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6</a:t>
            </a:fld>
            <a:endParaRPr lang="en-US"/>
          </a:p>
        </p:txBody>
      </p:sp>
    </p:spTree>
    <p:extLst>
      <p:ext uri="{BB962C8B-B14F-4D97-AF65-F5344CB8AC3E}">
        <p14:creationId xmlns:p14="http://schemas.microsoft.com/office/powerpoint/2010/main" val="428654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7</a:t>
            </a:fld>
            <a:endParaRPr lang="en-US"/>
          </a:p>
        </p:txBody>
      </p:sp>
    </p:spTree>
    <p:extLst>
      <p:ext uri="{BB962C8B-B14F-4D97-AF65-F5344CB8AC3E}">
        <p14:creationId xmlns:p14="http://schemas.microsoft.com/office/powerpoint/2010/main" val="401980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8</a:t>
            </a:fld>
            <a:endParaRPr lang="en-US"/>
          </a:p>
        </p:txBody>
      </p:sp>
    </p:spTree>
    <p:extLst>
      <p:ext uri="{BB962C8B-B14F-4D97-AF65-F5344CB8AC3E}">
        <p14:creationId xmlns:p14="http://schemas.microsoft.com/office/powerpoint/2010/main" val="2111409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9</a:t>
            </a:fld>
            <a:endParaRPr lang="en-US"/>
          </a:p>
        </p:txBody>
      </p:sp>
    </p:spTree>
    <p:extLst>
      <p:ext uri="{BB962C8B-B14F-4D97-AF65-F5344CB8AC3E}">
        <p14:creationId xmlns:p14="http://schemas.microsoft.com/office/powerpoint/2010/main" val="175762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11</a:t>
            </a:fld>
            <a:endParaRPr lang="en-US"/>
          </a:p>
        </p:txBody>
      </p:sp>
    </p:spTree>
    <p:extLst>
      <p:ext uri="{BB962C8B-B14F-4D97-AF65-F5344CB8AC3E}">
        <p14:creationId xmlns:p14="http://schemas.microsoft.com/office/powerpoint/2010/main" val="4418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5045-222E-298D-A9C7-AB26B5691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D3CBB-312F-D953-3469-8AFED486B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07306-276D-DFAF-C8A0-B60272A44DA9}"/>
              </a:ext>
            </a:extLst>
          </p:cNvPr>
          <p:cNvSpPr>
            <a:spLocks noGrp="1"/>
          </p:cNvSpPr>
          <p:nvPr>
            <p:ph type="dt" sz="half" idx="10"/>
          </p:nvPr>
        </p:nvSpPr>
        <p:spPr/>
        <p:txBody>
          <a:bodyPr/>
          <a:lstStyle/>
          <a:p>
            <a:fld id="{82D16519-09D9-4510-BF6D-4E8A03FB2470}" type="datetime1">
              <a:rPr lang="en-US" smtClean="0"/>
              <a:t>7/29/2024</a:t>
            </a:fld>
            <a:endParaRPr lang="en-US"/>
          </a:p>
        </p:txBody>
      </p:sp>
      <p:sp>
        <p:nvSpPr>
          <p:cNvPr id="5" name="Footer Placeholder 4">
            <a:extLst>
              <a:ext uri="{FF2B5EF4-FFF2-40B4-BE49-F238E27FC236}">
                <a16:creationId xmlns:a16="http://schemas.microsoft.com/office/drawing/2014/main" id="{B7F97F74-28A6-AEE4-3502-DF53E240F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6B6F1-1EBF-AB7F-CBE6-1968FE02402A}"/>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52915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68AF-CB26-08A4-E9C2-B63AD72BB9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249F7-583C-3D87-90F4-1692E1AE54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3020-9371-C6AF-B19B-776BE9912E4B}"/>
              </a:ext>
            </a:extLst>
          </p:cNvPr>
          <p:cNvSpPr>
            <a:spLocks noGrp="1"/>
          </p:cNvSpPr>
          <p:nvPr>
            <p:ph type="dt" sz="half" idx="10"/>
          </p:nvPr>
        </p:nvSpPr>
        <p:spPr/>
        <p:txBody>
          <a:bodyPr/>
          <a:lstStyle/>
          <a:p>
            <a:fld id="{D9174190-E70F-4014-B83C-6DCA1E639E8F}" type="datetime1">
              <a:rPr lang="en-US" smtClean="0"/>
              <a:t>7/29/2024</a:t>
            </a:fld>
            <a:endParaRPr lang="en-US"/>
          </a:p>
        </p:txBody>
      </p:sp>
      <p:sp>
        <p:nvSpPr>
          <p:cNvPr id="5" name="Footer Placeholder 4">
            <a:extLst>
              <a:ext uri="{FF2B5EF4-FFF2-40B4-BE49-F238E27FC236}">
                <a16:creationId xmlns:a16="http://schemas.microsoft.com/office/drawing/2014/main" id="{ABF5231F-ADBF-32D5-EF42-CADDE537C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27C7C-44BF-2BEE-CA9B-40B3519F64D4}"/>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63071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CBDA7-453C-9B8D-F243-C14896265F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9FD-4930-1D61-3440-E7427E1B9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55922-672D-1EC2-036C-2AFC906E2AF2}"/>
              </a:ext>
            </a:extLst>
          </p:cNvPr>
          <p:cNvSpPr>
            <a:spLocks noGrp="1"/>
          </p:cNvSpPr>
          <p:nvPr>
            <p:ph type="dt" sz="half" idx="10"/>
          </p:nvPr>
        </p:nvSpPr>
        <p:spPr/>
        <p:txBody>
          <a:bodyPr/>
          <a:lstStyle/>
          <a:p>
            <a:fld id="{6F6CA6F7-4E34-4BAE-8B64-D0435A3F131B}" type="datetime1">
              <a:rPr lang="en-US" smtClean="0"/>
              <a:t>7/29/2024</a:t>
            </a:fld>
            <a:endParaRPr lang="en-US"/>
          </a:p>
        </p:txBody>
      </p:sp>
      <p:sp>
        <p:nvSpPr>
          <p:cNvPr id="5" name="Footer Placeholder 4">
            <a:extLst>
              <a:ext uri="{FF2B5EF4-FFF2-40B4-BE49-F238E27FC236}">
                <a16:creationId xmlns:a16="http://schemas.microsoft.com/office/drawing/2014/main" id="{38373030-B228-1C46-7933-FE48B0DF3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4B019-1A43-899D-8463-7952CE58B142}"/>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51968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D3B2-14D0-A38D-DAFB-EE76AC818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8DE08-CC45-E781-A955-331002F43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EEAE9-9EF6-78E0-ABE1-D267E151C60E}"/>
              </a:ext>
            </a:extLst>
          </p:cNvPr>
          <p:cNvSpPr>
            <a:spLocks noGrp="1"/>
          </p:cNvSpPr>
          <p:nvPr>
            <p:ph type="dt" sz="half" idx="10"/>
          </p:nvPr>
        </p:nvSpPr>
        <p:spPr/>
        <p:txBody>
          <a:bodyPr/>
          <a:lstStyle/>
          <a:p>
            <a:fld id="{43C220C7-39F2-468C-9554-77C28C9A2A74}" type="datetime1">
              <a:rPr lang="en-US" smtClean="0"/>
              <a:t>7/29/2024</a:t>
            </a:fld>
            <a:endParaRPr lang="en-US"/>
          </a:p>
        </p:txBody>
      </p:sp>
      <p:sp>
        <p:nvSpPr>
          <p:cNvPr id="5" name="Footer Placeholder 4">
            <a:extLst>
              <a:ext uri="{FF2B5EF4-FFF2-40B4-BE49-F238E27FC236}">
                <a16:creationId xmlns:a16="http://schemas.microsoft.com/office/drawing/2014/main" id="{E23A9738-0A44-C479-7B3F-8DBCDCE23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20E77-40F3-E9BE-1D9C-D99724BE3109}"/>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330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592B-C717-8996-1CA2-24E38D66B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203FDA-E277-612B-E308-FB78C200C0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CC499-212B-F2CE-2596-EF94C34EF262}"/>
              </a:ext>
            </a:extLst>
          </p:cNvPr>
          <p:cNvSpPr>
            <a:spLocks noGrp="1"/>
          </p:cNvSpPr>
          <p:nvPr>
            <p:ph type="dt" sz="half" idx="10"/>
          </p:nvPr>
        </p:nvSpPr>
        <p:spPr/>
        <p:txBody>
          <a:bodyPr/>
          <a:lstStyle/>
          <a:p>
            <a:fld id="{9EBB18EC-2E3C-4E58-9CFD-642103601DFF}" type="datetime1">
              <a:rPr lang="en-US" smtClean="0"/>
              <a:t>7/29/2024</a:t>
            </a:fld>
            <a:endParaRPr lang="en-US"/>
          </a:p>
        </p:txBody>
      </p:sp>
      <p:sp>
        <p:nvSpPr>
          <p:cNvPr id="5" name="Footer Placeholder 4">
            <a:extLst>
              <a:ext uri="{FF2B5EF4-FFF2-40B4-BE49-F238E27FC236}">
                <a16:creationId xmlns:a16="http://schemas.microsoft.com/office/drawing/2014/main" id="{ABF3E0AF-CCBE-15A0-F67D-FC1A62D28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4B9A5-9042-CF50-CB24-DF3E2C80DDCC}"/>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6392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6231-BBD2-4955-126A-C74283F0C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565F1-BF70-E5FC-F762-047A82EBA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F3CCC-4857-9CA0-7CE6-020DECD54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E0545-34B8-438A-524F-E06533447B6E}"/>
              </a:ext>
            </a:extLst>
          </p:cNvPr>
          <p:cNvSpPr>
            <a:spLocks noGrp="1"/>
          </p:cNvSpPr>
          <p:nvPr>
            <p:ph type="dt" sz="half" idx="10"/>
          </p:nvPr>
        </p:nvSpPr>
        <p:spPr/>
        <p:txBody>
          <a:bodyPr/>
          <a:lstStyle/>
          <a:p>
            <a:fld id="{7221DBB5-CC8D-44FE-A2AA-C6A5D091635D}" type="datetime1">
              <a:rPr lang="en-US" smtClean="0"/>
              <a:t>7/29/2024</a:t>
            </a:fld>
            <a:endParaRPr lang="en-US"/>
          </a:p>
        </p:txBody>
      </p:sp>
      <p:sp>
        <p:nvSpPr>
          <p:cNvPr id="6" name="Footer Placeholder 5">
            <a:extLst>
              <a:ext uri="{FF2B5EF4-FFF2-40B4-BE49-F238E27FC236}">
                <a16:creationId xmlns:a16="http://schemas.microsoft.com/office/drawing/2014/main" id="{6E206B91-D223-8FEF-A67D-9B39AADA7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BB474-5313-633D-F8C6-0FF4861ACC4C}"/>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259935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E02E-1578-0D92-5A3F-D5254DCDE9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E8283-C893-95A3-E3FE-2BDDDC8D5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2B6FD-F4E7-D407-0336-9B1E28CA7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695DF-CD69-D43C-CEBE-FD00E840E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F0DAE-FD52-5C02-3BAB-F4D9CD0E6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6423B8-F6D5-F249-06A8-81D8A7AF7D7D}"/>
              </a:ext>
            </a:extLst>
          </p:cNvPr>
          <p:cNvSpPr>
            <a:spLocks noGrp="1"/>
          </p:cNvSpPr>
          <p:nvPr>
            <p:ph type="dt" sz="half" idx="10"/>
          </p:nvPr>
        </p:nvSpPr>
        <p:spPr/>
        <p:txBody>
          <a:bodyPr/>
          <a:lstStyle/>
          <a:p>
            <a:fld id="{369DDB29-3870-42C0-9515-9D287B0AB8E6}" type="datetime1">
              <a:rPr lang="en-US" smtClean="0"/>
              <a:t>7/29/2024</a:t>
            </a:fld>
            <a:endParaRPr lang="en-US"/>
          </a:p>
        </p:txBody>
      </p:sp>
      <p:sp>
        <p:nvSpPr>
          <p:cNvPr id="8" name="Footer Placeholder 7">
            <a:extLst>
              <a:ext uri="{FF2B5EF4-FFF2-40B4-BE49-F238E27FC236}">
                <a16:creationId xmlns:a16="http://schemas.microsoft.com/office/drawing/2014/main" id="{BF81817F-72CB-6FF0-6B83-CD1B2D367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EB16E2-FFDA-6196-ECA8-98026B722EFB}"/>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70123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84E2-97AA-0DB2-CA58-59B060F13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A26FA-FCAE-31EE-83A2-DE2208AC420E}"/>
              </a:ext>
            </a:extLst>
          </p:cNvPr>
          <p:cNvSpPr>
            <a:spLocks noGrp="1"/>
          </p:cNvSpPr>
          <p:nvPr>
            <p:ph type="dt" sz="half" idx="10"/>
          </p:nvPr>
        </p:nvSpPr>
        <p:spPr/>
        <p:txBody>
          <a:bodyPr/>
          <a:lstStyle/>
          <a:p>
            <a:fld id="{C00AEFFB-10EA-4383-87D5-90F860FB5412}" type="datetime1">
              <a:rPr lang="en-US" smtClean="0"/>
              <a:t>7/29/2024</a:t>
            </a:fld>
            <a:endParaRPr lang="en-US"/>
          </a:p>
        </p:txBody>
      </p:sp>
      <p:sp>
        <p:nvSpPr>
          <p:cNvPr id="4" name="Footer Placeholder 3">
            <a:extLst>
              <a:ext uri="{FF2B5EF4-FFF2-40B4-BE49-F238E27FC236}">
                <a16:creationId xmlns:a16="http://schemas.microsoft.com/office/drawing/2014/main" id="{1EE784D7-85CF-B2C4-C85E-27FE90188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6520C0-A177-6BA4-84AE-D4B332168A3D}"/>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30488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C7D44-55BA-0EFB-149F-F26EA5CCE670}"/>
              </a:ext>
            </a:extLst>
          </p:cNvPr>
          <p:cNvSpPr>
            <a:spLocks noGrp="1"/>
          </p:cNvSpPr>
          <p:nvPr>
            <p:ph type="dt" sz="half" idx="10"/>
          </p:nvPr>
        </p:nvSpPr>
        <p:spPr/>
        <p:txBody>
          <a:bodyPr/>
          <a:lstStyle/>
          <a:p>
            <a:fld id="{2CB42CFC-D141-4B40-8A09-8F5C3D143F0B}" type="datetime1">
              <a:rPr lang="en-US" smtClean="0"/>
              <a:t>7/29/2024</a:t>
            </a:fld>
            <a:endParaRPr lang="en-US"/>
          </a:p>
        </p:txBody>
      </p:sp>
      <p:sp>
        <p:nvSpPr>
          <p:cNvPr id="3" name="Footer Placeholder 2">
            <a:extLst>
              <a:ext uri="{FF2B5EF4-FFF2-40B4-BE49-F238E27FC236}">
                <a16:creationId xmlns:a16="http://schemas.microsoft.com/office/drawing/2014/main" id="{38597BDF-7662-8C63-D5F5-650C709098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58B044-0B11-AF61-8FF2-C170546ABFF0}"/>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229643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5E5B-FC3D-8203-571F-94673B260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56C32-CD92-99B6-F911-1B8EBE9D5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4A4A94-95A7-C154-2D19-19EF7D2E4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C13E8-8A00-8A62-E633-006579D735CA}"/>
              </a:ext>
            </a:extLst>
          </p:cNvPr>
          <p:cNvSpPr>
            <a:spLocks noGrp="1"/>
          </p:cNvSpPr>
          <p:nvPr>
            <p:ph type="dt" sz="half" idx="10"/>
          </p:nvPr>
        </p:nvSpPr>
        <p:spPr/>
        <p:txBody>
          <a:bodyPr/>
          <a:lstStyle/>
          <a:p>
            <a:fld id="{C7D4D126-0A07-4834-86EA-99F9D99943FE}" type="datetime1">
              <a:rPr lang="en-US" smtClean="0"/>
              <a:t>7/29/2024</a:t>
            </a:fld>
            <a:endParaRPr lang="en-US"/>
          </a:p>
        </p:txBody>
      </p:sp>
      <p:sp>
        <p:nvSpPr>
          <p:cNvPr id="6" name="Footer Placeholder 5">
            <a:extLst>
              <a:ext uri="{FF2B5EF4-FFF2-40B4-BE49-F238E27FC236}">
                <a16:creationId xmlns:a16="http://schemas.microsoft.com/office/drawing/2014/main" id="{2CDE1C20-B281-8317-B8B9-3C7D7C421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130F6-4051-5793-BF23-32C02A6F718D}"/>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21327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9931-4D2B-6AD3-09A2-2DFA0F07A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DFB393-7B2F-2FD9-5D91-267306772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B97AB-1C88-BC77-D1C1-74E48305C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9F7C9-A206-4532-156E-74586CCBD870}"/>
              </a:ext>
            </a:extLst>
          </p:cNvPr>
          <p:cNvSpPr>
            <a:spLocks noGrp="1"/>
          </p:cNvSpPr>
          <p:nvPr>
            <p:ph type="dt" sz="half" idx="10"/>
          </p:nvPr>
        </p:nvSpPr>
        <p:spPr/>
        <p:txBody>
          <a:bodyPr/>
          <a:lstStyle/>
          <a:p>
            <a:fld id="{18A31E1D-70F6-44F7-9109-B39A210C9B35}" type="datetime1">
              <a:rPr lang="en-US" smtClean="0"/>
              <a:t>7/29/2024</a:t>
            </a:fld>
            <a:endParaRPr lang="en-US"/>
          </a:p>
        </p:txBody>
      </p:sp>
      <p:sp>
        <p:nvSpPr>
          <p:cNvPr id="6" name="Footer Placeholder 5">
            <a:extLst>
              <a:ext uri="{FF2B5EF4-FFF2-40B4-BE49-F238E27FC236}">
                <a16:creationId xmlns:a16="http://schemas.microsoft.com/office/drawing/2014/main" id="{0914A557-1F7D-5E40-82F3-8A5847B83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56131-0EF2-59E2-0616-1CA719CEDC34}"/>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94393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1C9CD-B9AE-8E1E-753E-35177082E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3E79E-D53A-8B86-F2C6-C68D810E0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AEA48-3C43-BE2B-F2DA-0C54B8B0C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FA95D7-06E5-4A4C-BC2B-E336E4FC78F8}" type="datetime1">
              <a:rPr lang="en-US" smtClean="0"/>
              <a:t>7/29/2024</a:t>
            </a:fld>
            <a:endParaRPr lang="en-US"/>
          </a:p>
        </p:txBody>
      </p:sp>
      <p:sp>
        <p:nvSpPr>
          <p:cNvPr id="5" name="Footer Placeholder 4">
            <a:extLst>
              <a:ext uri="{FF2B5EF4-FFF2-40B4-BE49-F238E27FC236}">
                <a16:creationId xmlns:a16="http://schemas.microsoft.com/office/drawing/2014/main" id="{9E249456-1D5E-1252-5BC9-AF3231179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6357A4-005B-A801-EAAB-A4670F32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2266D7-3941-4A41-A362-256425C0B8CF}" type="slidenum">
              <a:rPr lang="en-US" smtClean="0"/>
              <a:t>‹#›</a:t>
            </a:fld>
            <a:endParaRPr lang="en-US"/>
          </a:p>
        </p:txBody>
      </p:sp>
    </p:spTree>
    <p:extLst>
      <p:ext uri="{BB962C8B-B14F-4D97-AF65-F5344CB8AC3E}">
        <p14:creationId xmlns:p14="http://schemas.microsoft.com/office/powerpoint/2010/main" val="370817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xx2xu/heterodyne" TargetMode="Externa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hyperlink" Target="https://architech.travel/our-stor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s://architech.travel/our-story" TargetMode="Externa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hyperlink" Target="https://architech.travel/our-story"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hyperlink" Target="https://architech.travel/our-story"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hyperlink" Target="https://architech.travel/our-stor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hyperlink" Target="https://architech.travel/our-story" TargetMode="External"/><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hyperlink" Target="https://architech.travel/our-stor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hyperlink" Target="https://architech.travel/our-stor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architech.travel/our-story"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architech.travel/our-story" TargetMode="External"/><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notesSlide" Target="../notesSlides/notesSlide3.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hyperlink" Target="https://architech.travel/our-story" TargetMode="External"/><Relationship Id="rId3" Type="http://schemas.microsoft.com/office/2007/relationships/media" Target="../media/media3.mp4"/><Relationship Id="rId7" Type="http://schemas.openxmlformats.org/officeDocument/2006/relationships/image" Target="../media/image1.png"/><Relationship Id="rId12" Type="http://schemas.openxmlformats.org/officeDocument/2006/relationships/image" Target="../media/image13.png"/><Relationship Id="rId2" Type="http://schemas.microsoft.com/office/2007/relationships/media" Target="../media/media2.mp4"/><Relationship Id="rId1" Type="http://schemas.openxmlformats.org/officeDocument/2006/relationships/video" Target="NULL" TargetMode="External"/><Relationship Id="rId6" Type="http://schemas.openxmlformats.org/officeDocument/2006/relationships/notesSlide" Target="../notesSlides/notesSlide4.xml"/><Relationship Id="rId11" Type="http://schemas.openxmlformats.org/officeDocument/2006/relationships/image" Target="../media/image12.png"/><Relationship Id="rId5" Type="http://schemas.openxmlformats.org/officeDocument/2006/relationships/slideLayout" Target="../slideLayouts/slideLayout2.xml"/><Relationship Id="rId10" Type="http://schemas.openxmlformats.org/officeDocument/2006/relationships/image" Target="../media/image11.png"/><Relationship Id="rId4" Type="http://schemas.openxmlformats.org/officeDocument/2006/relationships/video" Target="../media/media3.mp4"/><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C8640ED-48AF-CA39-ECCD-0BBE4FA1AFF9}"/>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Python Heterodyne Measurement Automation</a:t>
            </a:r>
          </a:p>
        </p:txBody>
      </p:sp>
      <p:sp>
        <p:nvSpPr>
          <p:cNvPr id="3" name="Subtitle 2">
            <a:extLst>
              <a:ext uri="{FF2B5EF4-FFF2-40B4-BE49-F238E27FC236}">
                <a16:creationId xmlns:a16="http://schemas.microsoft.com/office/drawing/2014/main" id="{85DC73C3-B913-1366-F96A-A5E6151AD752}"/>
              </a:ext>
            </a:extLst>
          </p:cNvPr>
          <p:cNvSpPr>
            <a:spLocks noGrp="1"/>
          </p:cNvSpPr>
          <p:nvPr>
            <p:ph type="subTitle" idx="1"/>
          </p:nvPr>
        </p:nvSpPr>
        <p:spPr>
          <a:xfrm>
            <a:off x="1350682" y="4870824"/>
            <a:ext cx="10005951" cy="1458258"/>
          </a:xfrm>
        </p:spPr>
        <p:txBody>
          <a:bodyPr anchor="ctr">
            <a:normAutofit/>
          </a:bodyPr>
          <a:lstStyle/>
          <a:p>
            <a:pPr algn="l"/>
            <a:r>
              <a:rPr lang="en-US" dirty="0"/>
              <a:t>Thomas Keyes</a:t>
            </a:r>
            <a:endParaRPr lang="en-US"/>
          </a:p>
          <a:p>
            <a:pPr algn="l"/>
            <a:r>
              <a:rPr lang="en-US" dirty="0"/>
              <a:t>Computer Engineering, University of Virginia</a:t>
            </a:r>
            <a:endParaRPr lang="en-US"/>
          </a:p>
        </p:txBody>
      </p:sp>
      <p:pic>
        <p:nvPicPr>
          <p:cNvPr id="5" name="Picture 4" descr="A black background with blue text&#10;&#10;Description automatically generated">
            <a:extLst>
              <a:ext uri="{FF2B5EF4-FFF2-40B4-BE49-F238E27FC236}">
                <a16:creationId xmlns:a16="http://schemas.microsoft.com/office/drawing/2014/main" id="{C7519744-87E2-FCF2-465E-DE9575FB63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4" name="Slide Number Placeholder 3">
            <a:extLst>
              <a:ext uri="{FF2B5EF4-FFF2-40B4-BE49-F238E27FC236}">
                <a16:creationId xmlns:a16="http://schemas.microsoft.com/office/drawing/2014/main" id="{5E27DB43-7223-BDF4-0F62-58734D344293}"/>
              </a:ext>
            </a:extLst>
          </p:cNvPr>
          <p:cNvSpPr>
            <a:spLocks noGrp="1"/>
          </p:cNvSpPr>
          <p:nvPr>
            <p:ph type="sldNum" sz="quarter" idx="12"/>
          </p:nvPr>
        </p:nvSpPr>
        <p:spPr/>
        <p:txBody>
          <a:bodyPr/>
          <a:lstStyle/>
          <a:p>
            <a:fld id="{D02266D7-3941-4A41-A362-256425C0B8CF}" type="slidenum">
              <a:rPr lang="en-US" smtClean="0"/>
              <a:t>1</a:t>
            </a:fld>
            <a:endParaRPr lang="en-US"/>
          </a:p>
        </p:txBody>
      </p:sp>
    </p:spTree>
    <p:extLst>
      <p:ext uri="{BB962C8B-B14F-4D97-AF65-F5344CB8AC3E}">
        <p14:creationId xmlns:p14="http://schemas.microsoft.com/office/powerpoint/2010/main" val="364072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Using the Program</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8" y="1575953"/>
            <a:ext cx="7339257" cy="6001643"/>
          </a:xfrm>
          <a:prstGeom prst="rect">
            <a:avLst/>
          </a:prstGeom>
          <a:noFill/>
        </p:spPr>
        <p:txBody>
          <a:bodyPr wrap="square" rtlCol="0">
            <a:spAutoFit/>
          </a:bodyPr>
          <a:lstStyle/>
          <a:p>
            <a:pPr algn="ctr"/>
            <a:r>
              <a:rPr lang="en-US" sz="1600" b="1" u="sng" dirty="0"/>
              <a:t>Steps of Use</a:t>
            </a:r>
          </a:p>
          <a:p>
            <a:pPr marL="342900" indent="-342900">
              <a:buFont typeface="+mj-lt"/>
              <a:buAutoNum type="arabicPeriod"/>
            </a:pPr>
            <a:r>
              <a:rPr lang="en-US" sz="1600" dirty="0"/>
              <a:t>Ensure setup is correct (cables, Bias-T, chip, </a:t>
            </a:r>
            <a:r>
              <a:rPr lang="en-US" sz="1600" dirty="0" err="1"/>
              <a:t>etc</a:t>
            </a:r>
            <a:r>
              <a:rPr lang="en-US" sz="1600" dirty="0"/>
              <a:t>)</a:t>
            </a:r>
          </a:p>
          <a:p>
            <a:pPr marL="342900" indent="-342900">
              <a:buFont typeface="+mj-lt"/>
              <a:buAutoNum type="arabicPeriod"/>
            </a:pPr>
            <a:r>
              <a:rPr lang="en-US" sz="1600" dirty="0"/>
              <a:t>Turn on all equipment, zero R&amp;S Power Meter using Power Viewer software</a:t>
            </a:r>
          </a:p>
          <a:p>
            <a:pPr marL="342900" indent="-342900">
              <a:buFont typeface="+mj-lt"/>
              <a:buAutoNum type="arabicPeriod"/>
            </a:pPr>
            <a:r>
              <a:rPr lang="en-US" sz="1600" dirty="0"/>
              <a:t>Turn on Delta WL mode on Wavelength Meter</a:t>
            </a:r>
          </a:p>
          <a:p>
            <a:pPr marL="342900" indent="-342900">
              <a:buFont typeface="+mj-lt"/>
              <a:buAutoNum type="arabicPeriod"/>
            </a:pPr>
            <a:r>
              <a:rPr lang="en-US" sz="1600" dirty="0"/>
              <a:t>Enable lasers, set output power</a:t>
            </a:r>
          </a:p>
          <a:p>
            <a:pPr marL="342900" indent="-342900">
              <a:buFont typeface="+mj-lt"/>
              <a:buAutoNum type="arabicPeriod"/>
            </a:pPr>
            <a:r>
              <a:rPr lang="en-US" sz="1600" dirty="0"/>
              <a:t>Turn VOA Power on, </a:t>
            </a:r>
            <a:r>
              <a:rPr lang="en-US" sz="1600" b="1" dirty="0"/>
              <a:t>do not enable </a:t>
            </a:r>
            <a:r>
              <a:rPr lang="en-US" sz="1600" dirty="0"/>
              <a:t>(ensure  </a:t>
            </a:r>
            <a:r>
              <a:rPr lang="el-GR" sz="1600" dirty="0"/>
              <a:t>α</a:t>
            </a:r>
            <a:r>
              <a:rPr lang="en-US" sz="1600" dirty="0"/>
              <a:t>  is set to 33)</a:t>
            </a:r>
          </a:p>
          <a:p>
            <a:pPr marL="342900" indent="-342900">
              <a:buFont typeface="+mj-lt"/>
              <a:buAutoNum type="arabicPeriod"/>
            </a:pPr>
            <a:r>
              <a:rPr lang="en-US" sz="1600" dirty="0"/>
              <a:t>Turn EDFA power switch and key to ON</a:t>
            </a:r>
          </a:p>
          <a:p>
            <a:pPr marL="342900" indent="-342900">
              <a:buFont typeface="+mj-lt"/>
              <a:buAutoNum type="arabicPeriod"/>
            </a:pPr>
            <a:r>
              <a:rPr lang="en-US" sz="1600" dirty="0"/>
              <a:t>Set Keithley voltage and current compliance, enable</a:t>
            </a:r>
          </a:p>
          <a:p>
            <a:pPr marL="800100" lvl="1" indent="-342900">
              <a:buFont typeface="+mj-lt"/>
              <a:buAutoNum type="arabicPeriod"/>
            </a:pPr>
            <a:r>
              <a:rPr lang="en-US" sz="1600" dirty="0"/>
              <a:t>Ensure correct bias is applied</a:t>
            </a:r>
          </a:p>
          <a:p>
            <a:pPr marL="342900" indent="-342900">
              <a:buFont typeface="+mj-lt"/>
              <a:buAutoNum type="arabicPeriod"/>
            </a:pPr>
            <a:r>
              <a:rPr lang="en-US" sz="1600" dirty="0"/>
              <a:t>Turn on EDFA pump (</a:t>
            </a:r>
            <a:r>
              <a:rPr lang="en-US" sz="1600" b="1" dirty="0"/>
              <a:t>lasers must be enabled first</a:t>
            </a:r>
            <a:r>
              <a:rPr lang="en-US" sz="1600" dirty="0"/>
              <a:t>)</a:t>
            </a:r>
          </a:p>
          <a:p>
            <a:pPr marL="342900" indent="-342900">
              <a:buFont typeface="+mj-lt"/>
              <a:buAutoNum type="arabicPeriod"/>
            </a:pPr>
            <a:r>
              <a:rPr lang="en-US" sz="1600" dirty="0"/>
              <a:t>Enable the VOA, read the photocurrent on Keithley and adjust </a:t>
            </a:r>
            <a:r>
              <a:rPr lang="el-GR" sz="1600" dirty="0"/>
              <a:t>α</a:t>
            </a:r>
            <a:r>
              <a:rPr lang="en-US" sz="1600" dirty="0"/>
              <a:t> until reaching the desired photocurrent</a:t>
            </a:r>
          </a:p>
          <a:p>
            <a:pPr marL="342900" indent="-342900">
              <a:buFont typeface="+mj-lt"/>
              <a:buAutoNum type="arabicPeriod"/>
            </a:pPr>
            <a:r>
              <a:rPr lang="en-US" sz="1600" dirty="0"/>
              <a:t>Run the program and enter user inputs into terminal</a:t>
            </a:r>
          </a:p>
          <a:p>
            <a:pPr marL="800100" lvl="1" indent="-342900">
              <a:buFont typeface="+mj-lt"/>
              <a:buAutoNum type="arabicPeriod"/>
            </a:pPr>
            <a:r>
              <a:rPr lang="en-US" sz="1600" dirty="0"/>
              <a:t>While the program is running, it can be cancelled at any time using (ctrl + c) on the keyboard; no data saved</a:t>
            </a:r>
          </a:p>
          <a:p>
            <a:pPr marL="800100" lvl="1" indent="-342900">
              <a:buFont typeface="+mj-lt"/>
              <a:buAutoNum type="arabicPeriod"/>
            </a:pPr>
            <a:r>
              <a:rPr lang="en-US" sz="1600" dirty="0"/>
              <a:t>To exit loop early, select terminal and type any keystroke on keyboard, loop will exit and data will be saved</a:t>
            </a:r>
          </a:p>
          <a:p>
            <a:pPr marL="800100" lvl="1" indent="-342900">
              <a:buFont typeface="+mj-lt"/>
              <a:buAutoNum type="arabicPeriod"/>
            </a:pPr>
            <a:r>
              <a:rPr lang="en-US" sz="1600" dirty="0"/>
              <a:t>At conclusion of the program, the plots will stay open and can be saved or closed</a:t>
            </a:r>
          </a:p>
          <a:p>
            <a:pPr marL="800100" lvl="1" indent="-342900">
              <a:buFont typeface="+mj-lt"/>
              <a:buAutoNum type="arabicPeriod"/>
            </a:pPr>
            <a:r>
              <a:rPr lang="en-US" sz="1600" dirty="0"/>
              <a:t>Once the plots figure has been closed, the user will be prompted as to output the data or not</a:t>
            </a:r>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6" name="TextBox 5">
            <a:extLst>
              <a:ext uri="{FF2B5EF4-FFF2-40B4-BE49-F238E27FC236}">
                <a16:creationId xmlns:a16="http://schemas.microsoft.com/office/drawing/2014/main" id="{E85A7996-9825-CACD-5665-D20B0AC99615}"/>
              </a:ext>
            </a:extLst>
          </p:cNvPr>
          <p:cNvSpPr txBox="1"/>
          <p:nvPr/>
        </p:nvSpPr>
        <p:spPr>
          <a:xfrm>
            <a:off x="7875790" y="5221255"/>
            <a:ext cx="4166532" cy="830997"/>
          </a:xfrm>
          <a:prstGeom prst="rect">
            <a:avLst/>
          </a:prstGeom>
          <a:noFill/>
        </p:spPr>
        <p:txBody>
          <a:bodyPr wrap="square" rtlCol="0">
            <a:spAutoFit/>
          </a:bodyPr>
          <a:lstStyle/>
          <a:p>
            <a:pPr algn="ctr"/>
            <a:r>
              <a:rPr lang="en-US" sz="1600" b="1" u="sng" dirty="0"/>
              <a:t>Access Code and Related Files</a:t>
            </a:r>
          </a:p>
          <a:p>
            <a:pPr marL="285750" indent="-285750">
              <a:buFontTx/>
              <a:buChar char="-"/>
            </a:pPr>
            <a:r>
              <a:rPr lang="en-US" sz="1600" dirty="0">
                <a:hlinkClick r:id="rId2"/>
              </a:rPr>
              <a:t>https://github.com/axx2xu/heterodyne</a:t>
            </a:r>
            <a:endParaRPr lang="en-US" sz="1600" dirty="0"/>
          </a:p>
          <a:p>
            <a:pPr marL="285750" indent="-285750">
              <a:buFontTx/>
              <a:buChar char="-"/>
            </a:pPr>
            <a:endParaRPr lang="en-US" sz="1600" dirty="0"/>
          </a:p>
        </p:txBody>
      </p:sp>
      <p:sp>
        <p:nvSpPr>
          <p:cNvPr id="4" name="Slide Number Placeholder 3">
            <a:extLst>
              <a:ext uri="{FF2B5EF4-FFF2-40B4-BE49-F238E27FC236}">
                <a16:creationId xmlns:a16="http://schemas.microsoft.com/office/drawing/2014/main" id="{52F9B55C-AAAB-798E-20E4-35530738CF4B}"/>
              </a:ext>
            </a:extLst>
          </p:cNvPr>
          <p:cNvSpPr>
            <a:spLocks noGrp="1"/>
          </p:cNvSpPr>
          <p:nvPr>
            <p:ph type="sldNum" sz="quarter" idx="12"/>
          </p:nvPr>
        </p:nvSpPr>
        <p:spPr/>
        <p:txBody>
          <a:bodyPr/>
          <a:lstStyle/>
          <a:p>
            <a:fld id="{D02266D7-3941-4A41-A362-256425C0B8CF}" type="slidenum">
              <a:rPr lang="en-US" smtClean="0"/>
              <a:t>10</a:t>
            </a:fld>
            <a:endParaRPr lang="en-US"/>
          </a:p>
        </p:txBody>
      </p:sp>
      <p:pic>
        <p:nvPicPr>
          <p:cNvPr id="5" name="Picture 4" descr="A black background with blue text&#10;&#10;Description automatically generated">
            <a:extLst>
              <a:ext uri="{FF2B5EF4-FFF2-40B4-BE49-F238E27FC236}">
                <a16:creationId xmlns:a16="http://schemas.microsoft.com/office/drawing/2014/main" id="{5C95C080-96B1-1F1F-8DBE-D75B19D5F53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74A8D06C-DD17-C26B-F608-413CC5A53A1D}"/>
              </a:ext>
            </a:extLst>
          </p:cNvPr>
          <p:cNvSpPr txBox="1"/>
          <p:nvPr/>
        </p:nvSpPr>
        <p:spPr>
          <a:xfrm>
            <a:off x="7415784" y="1673826"/>
            <a:ext cx="4626538" cy="3539430"/>
          </a:xfrm>
          <a:prstGeom prst="rect">
            <a:avLst/>
          </a:prstGeom>
          <a:noFill/>
        </p:spPr>
        <p:txBody>
          <a:bodyPr wrap="square" rtlCol="0">
            <a:spAutoFit/>
          </a:bodyPr>
          <a:lstStyle/>
          <a:p>
            <a:pPr algn="ctr"/>
            <a:r>
              <a:rPr lang="en-US" sz="1600" b="1" u="sng" dirty="0"/>
              <a:t>Common Errors</a:t>
            </a:r>
          </a:p>
          <a:p>
            <a:pPr marL="285750" indent="-285750">
              <a:buFontTx/>
              <a:buChar char="-"/>
            </a:pPr>
            <a:r>
              <a:rPr lang="en-US" sz="1600" dirty="0"/>
              <a:t>VISA Address not found </a:t>
            </a:r>
          </a:p>
          <a:p>
            <a:pPr marL="742950" lvl="1" indent="-285750">
              <a:buFontTx/>
              <a:buChar char="-"/>
            </a:pPr>
            <a:r>
              <a:rPr lang="en-US" sz="1600" dirty="0"/>
              <a:t>Ensure the GPIB hub is connected (blue USB connector) as well as the R&amp;S power sensor is connected by USB (black USB connector)</a:t>
            </a:r>
          </a:p>
          <a:p>
            <a:pPr marL="742950" lvl="1" indent="-285750">
              <a:buFontTx/>
              <a:buChar char="-"/>
            </a:pPr>
            <a:r>
              <a:rPr lang="en-US" sz="1600" dirty="0"/>
              <a:t>Try the program again</a:t>
            </a:r>
          </a:p>
          <a:p>
            <a:pPr marL="285750" indent="-285750">
              <a:buFontTx/>
              <a:buChar char="-"/>
            </a:pPr>
            <a:r>
              <a:rPr lang="en-US" sz="1600" dirty="0"/>
              <a:t>Calibration overstepped the threshold</a:t>
            </a:r>
          </a:p>
          <a:p>
            <a:pPr marL="742950" lvl="1" indent="-285750">
              <a:buFontTx/>
              <a:buChar char="-"/>
            </a:pPr>
            <a:r>
              <a:rPr lang="en-US" sz="1600" dirty="0"/>
              <a:t>Try the program again with different starting wavelength inputs</a:t>
            </a:r>
          </a:p>
          <a:p>
            <a:pPr marL="285750" indent="-285750">
              <a:buFontTx/>
              <a:buChar char="-"/>
            </a:pPr>
            <a:r>
              <a:rPr lang="en-US" sz="1600" dirty="0"/>
              <a:t>Error reading network analyzer/excel file</a:t>
            </a:r>
          </a:p>
          <a:p>
            <a:pPr marL="742950" lvl="1" indent="-285750">
              <a:buFontTx/>
              <a:buChar char="-"/>
            </a:pPr>
            <a:r>
              <a:rPr lang="en-US" sz="1600" dirty="0"/>
              <a:t>Ensure the correct file path are input for the .s2p and .xlsx loss data</a:t>
            </a:r>
          </a:p>
          <a:p>
            <a:pPr marL="285750" indent="-285750">
              <a:buFontTx/>
              <a:buChar char="-"/>
            </a:pPr>
            <a:endParaRPr lang="en-US" sz="1600" dirty="0"/>
          </a:p>
        </p:txBody>
      </p:sp>
    </p:spTree>
    <p:extLst>
      <p:ext uri="{BB962C8B-B14F-4D97-AF65-F5344CB8AC3E}">
        <p14:creationId xmlns:p14="http://schemas.microsoft.com/office/powerpoint/2010/main" val="125198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Suggested Settings</a:t>
            </a:r>
          </a:p>
        </p:txBody>
      </p:sp>
      <p:sp>
        <p:nvSpPr>
          <p:cNvPr id="7" name="TextBox 6">
            <a:extLst>
              <a:ext uri="{FF2B5EF4-FFF2-40B4-BE49-F238E27FC236}">
                <a16:creationId xmlns:a16="http://schemas.microsoft.com/office/drawing/2014/main" id="{75B87BCA-6C5C-2E26-8E3D-FA54DE184709}"/>
              </a:ext>
            </a:extLst>
          </p:cNvPr>
          <p:cNvSpPr txBox="1"/>
          <p:nvPr/>
        </p:nvSpPr>
        <p:spPr>
          <a:xfrm>
            <a:off x="2241802" y="1661200"/>
            <a:ext cx="7708392" cy="6001643"/>
          </a:xfrm>
          <a:prstGeom prst="rect">
            <a:avLst/>
          </a:prstGeom>
          <a:noFill/>
        </p:spPr>
        <p:txBody>
          <a:bodyPr wrap="square" rtlCol="0">
            <a:spAutoFit/>
          </a:bodyPr>
          <a:lstStyle/>
          <a:p>
            <a:pPr algn="ctr"/>
            <a:r>
              <a:rPr lang="en-US" sz="1600" b="1" u="sng" dirty="0"/>
              <a:t>Wavelength and Delay Inputs</a:t>
            </a:r>
          </a:p>
          <a:p>
            <a:pPr algn="ctr"/>
            <a:endParaRPr lang="en-US" sz="1600" b="1" u="sng" dirty="0"/>
          </a:p>
          <a:p>
            <a:pPr marL="285750" indent="-285750">
              <a:buFontTx/>
              <a:buChar char="-"/>
            </a:pPr>
            <a:r>
              <a:rPr lang="en-US" sz="1600" dirty="0"/>
              <a:t>Over trials that have been run, center wavelength of 1555nm (laser 3 set to 1555nm and laser 4 calibrated to match) generally has best results</a:t>
            </a:r>
          </a:p>
          <a:p>
            <a:pPr marL="742950" lvl="1" indent="-285750">
              <a:buFontTx/>
              <a:buChar char="-"/>
            </a:pPr>
            <a:r>
              <a:rPr lang="en-US" sz="1600" dirty="0"/>
              <a:t>When lasers 3 and 4 are set near 1555nm, the wavelength meter typically reads near 1550nm, which indicates the lasers are ~ 5nm in wavelength lower than what they are set to</a:t>
            </a:r>
          </a:p>
          <a:p>
            <a:pPr marL="742950" lvl="1" indent="-285750">
              <a:buFontTx/>
              <a:buChar char="-"/>
            </a:pPr>
            <a:r>
              <a:rPr lang="en-US" sz="1600" dirty="0"/>
              <a:t>Laser 4 has an actual wavelength of ~ 1nm below that of laser 3, advised to set laser 3 wavelength 1-2nm below laser 4 for initial trials to avoid accidentally overstepping the calibration loop</a:t>
            </a:r>
          </a:p>
          <a:p>
            <a:pPr marL="285750" indent="-285750">
              <a:buFontTx/>
              <a:buChar char="-"/>
            </a:pPr>
            <a:r>
              <a:rPr lang="en-US" sz="1600" dirty="0"/>
              <a:t>User-input delay between updating lasers and remeasuring of over 2 seconds typically offers best results</a:t>
            </a:r>
          </a:p>
          <a:p>
            <a:pPr marL="285750" indent="-285750">
              <a:buFontTx/>
              <a:buChar char="-"/>
            </a:pPr>
            <a:r>
              <a:rPr lang="en-US" sz="1600" dirty="0"/>
              <a:t>Previous beat frequency vs. step plots are shown on following slides and highlight typical areas of issue, notably:</a:t>
            </a:r>
          </a:p>
          <a:p>
            <a:pPr marL="742950" lvl="1" indent="-285750">
              <a:buFontTx/>
              <a:buChar char="-"/>
            </a:pPr>
            <a:r>
              <a:rPr lang="en-US" sz="1600" dirty="0"/>
              <a:t>Common issues when laser 4 is set between </a:t>
            </a:r>
            <a:r>
              <a:rPr lang="en-US" sz="1600" u="sng" dirty="0"/>
              <a:t>1544.1 – 1544.5nm</a:t>
            </a:r>
          </a:p>
          <a:p>
            <a:pPr marL="742950" lvl="1" indent="-285750">
              <a:buFontTx/>
              <a:buChar char="-"/>
            </a:pPr>
            <a:r>
              <a:rPr lang="en-US" sz="1600" dirty="0"/>
              <a:t>Common issues when laser 4 is set between </a:t>
            </a:r>
            <a:r>
              <a:rPr lang="en-US" sz="1600" u="sng" dirty="0"/>
              <a:t>1549.5-1549.9 nm</a:t>
            </a:r>
          </a:p>
          <a:p>
            <a:pPr marL="742950" lvl="1" indent="-285750">
              <a:buFontTx/>
              <a:buChar char="-"/>
            </a:pPr>
            <a:r>
              <a:rPr lang="en-US" sz="1600" dirty="0"/>
              <a:t>Common issues when laser 4 is set between </a:t>
            </a:r>
            <a:r>
              <a:rPr lang="en-US" sz="1600" u="sng" dirty="0"/>
              <a:t>1554.9-1555.2 nm</a:t>
            </a:r>
          </a:p>
          <a:p>
            <a:pPr marL="1200150" lvl="2" indent="-285750">
              <a:buFontTx/>
              <a:buChar char="-"/>
            </a:pPr>
            <a:endParaRPr lang="en-US" sz="1600" u="sng" dirty="0"/>
          </a:p>
          <a:p>
            <a:pPr marL="1200150" lvl="2" indent="-285750">
              <a:buFontTx/>
              <a:buChar char="-"/>
            </a:pPr>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4" name="Slide Number Placeholder 3">
            <a:extLst>
              <a:ext uri="{FF2B5EF4-FFF2-40B4-BE49-F238E27FC236}">
                <a16:creationId xmlns:a16="http://schemas.microsoft.com/office/drawing/2014/main" id="{6AB59953-A8DD-DC33-73FD-EBE9E23D8A89}"/>
              </a:ext>
            </a:extLst>
          </p:cNvPr>
          <p:cNvSpPr>
            <a:spLocks noGrp="1"/>
          </p:cNvSpPr>
          <p:nvPr>
            <p:ph type="sldNum" sz="quarter" idx="12"/>
          </p:nvPr>
        </p:nvSpPr>
        <p:spPr/>
        <p:txBody>
          <a:bodyPr/>
          <a:lstStyle/>
          <a:p>
            <a:fld id="{D02266D7-3941-4A41-A362-256425C0B8CF}" type="slidenum">
              <a:rPr lang="en-US" smtClean="0"/>
              <a:t>11</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D86DC358-8273-2C4A-E5A1-2AF439B46EE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49672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Beat Frequency vs. Step Graphing for Different Center Wavelengths</a:t>
            </a:r>
          </a:p>
        </p:txBody>
      </p:sp>
      <p:sp>
        <p:nvSpPr>
          <p:cNvPr id="3" name="TextBox 2">
            <a:extLst>
              <a:ext uri="{FF2B5EF4-FFF2-40B4-BE49-F238E27FC236}">
                <a16:creationId xmlns:a16="http://schemas.microsoft.com/office/drawing/2014/main" id="{406E2D13-6A26-3DA8-A743-1C6641273960}"/>
              </a:ext>
            </a:extLst>
          </p:cNvPr>
          <p:cNvSpPr txBox="1"/>
          <p:nvPr/>
        </p:nvSpPr>
        <p:spPr>
          <a:xfrm>
            <a:off x="1371599" y="2318197"/>
            <a:ext cx="972403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u="sng" dirty="0"/>
              <a:t>Center wavelength 1545nm</a:t>
            </a:r>
            <a:r>
              <a:rPr lang="en-US" sz="1600" dirty="0"/>
              <a:t>: Inconsistency for all delay periods, less inconsistency with longer delay. Common issues when laser 4 is set between </a:t>
            </a:r>
            <a:r>
              <a:rPr lang="en-US" sz="1600" u="sng" dirty="0"/>
              <a:t>1544.1 – 1544.5nm</a:t>
            </a:r>
          </a:p>
          <a:p>
            <a:pPr indent="-228600">
              <a:lnSpc>
                <a:spcPct val="90000"/>
              </a:lnSpc>
              <a:spcAft>
                <a:spcPts val="600"/>
              </a:spcAft>
              <a:buFont typeface="Arial" panose="020B0604020202020204" pitchFamily="34" charset="0"/>
              <a:buChar char="•"/>
            </a:pPr>
            <a:endParaRPr lang="en-US" sz="1600" u="sng" dirty="0"/>
          </a:p>
          <a:p>
            <a:pPr indent="-228600">
              <a:lnSpc>
                <a:spcPct val="90000"/>
              </a:lnSpc>
              <a:spcAft>
                <a:spcPts val="600"/>
              </a:spcAft>
              <a:buFont typeface="Arial" panose="020B0604020202020204" pitchFamily="34" charset="0"/>
              <a:buChar char="•"/>
            </a:pPr>
            <a:r>
              <a:rPr lang="en-US" sz="1600" u="sng" dirty="0"/>
              <a:t>Center wavelength 1550nm</a:t>
            </a:r>
            <a:r>
              <a:rPr lang="en-US" sz="1600" dirty="0"/>
              <a:t>: Inconsistency for all delay periods, less inconsistency with longer delay. Common issues when laser 4 is set between </a:t>
            </a:r>
            <a:r>
              <a:rPr lang="en-US" sz="1600" u="sng" dirty="0"/>
              <a:t>1549.5-1549.9 nm</a:t>
            </a:r>
          </a:p>
          <a:p>
            <a:pPr indent="-228600">
              <a:lnSpc>
                <a:spcPct val="90000"/>
              </a:lnSpc>
              <a:spcAft>
                <a:spcPts val="600"/>
              </a:spcAft>
              <a:buFont typeface="Arial" panose="020B0604020202020204" pitchFamily="34" charset="0"/>
              <a:buChar char="•"/>
            </a:pPr>
            <a:endParaRPr lang="en-US" sz="1600" u="sng" dirty="0"/>
          </a:p>
          <a:p>
            <a:pPr indent="-228600">
              <a:lnSpc>
                <a:spcPct val="90000"/>
              </a:lnSpc>
              <a:spcAft>
                <a:spcPts val="600"/>
              </a:spcAft>
              <a:buFont typeface="Arial" panose="020B0604020202020204" pitchFamily="34" charset="0"/>
              <a:buChar char="•"/>
            </a:pPr>
            <a:r>
              <a:rPr lang="en-US" sz="1600" u="sng" dirty="0"/>
              <a:t>Center wavelength 1555nm</a:t>
            </a:r>
            <a:r>
              <a:rPr lang="en-US" sz="1600" dirty="0"/>
              <a:t>: Inconsistency for all delay periods, longer delay may have less consistency but were still inconsistent. Common issues when laser 4 is set between </a:t>
            </a:r>
            <a:r>
              <a:rPr lang="en-US" sz="1600" u="sng" dirty="0"/>
              <a:t>1554.9-1555.2 nm</a:t>
            </a:r>
          </a:p>
          <a:p>
            <a:pPr>
              <a:lnSpc>
                <a:spcPct val="90000"/>
              </a:lnSpc>
              <a:spcAft>
                <a:spcPts val="600"/>
              </a:spcAft>
            </a:pPr>
            <a:endParaRPr lang="en-US" sz="1600" u="sng" dirty="0"/>
          </a:p>
          <a:p>
            <a:pPr>
              <a:lnSpc>
                <a:spcPct val="90000"/>
              </a:lnSpc>
              <a:spcAft>
                <a:spcPts val="600"/>
              </a:spcAft>
            </a:pPr>
            <a:r>
              <a:rPr lang="en-US" sz="1600" u="sng" dirty="0"/>
              <a:t>Conclusion</a:t>
            </a:r>
          </a:p>
          <a:p>
            <a:pPr indent="-228600">
              <a:lnSpc>
                <a:spcPct val="90000"/>
              </a:lnSpc>
              <a:spcAft>
                <a:spcPts val="600"/>
              </a:spcAft>
              <a:buFont typeface="Arial" panose="020B0604020202020204" pitchFamily="34" charset="0"/>
              <a:buChar char="•"/>
            </a:pPr>
            <a:r>
              <a:rPr lang="en-US" sz="1600" dirty="0"/>
              <a:t>Of the three tested center wavelengths, 1555nm appears to be the most consistent. Results may differ significantly between periods where the instruments have been turned off. Consecutive measurements may also be inconsistent with little delay between them. The measurements seem to be more accurate as the instruments have been on for longer periods of time. Recommend to test different center wavelengths and delays to find what is most accurate at the time before taking notable measurement recordings.</a:t>
            </a:r>
          </a:p>
        </p:txBody>
      </p:sp>
      <p:sp>
        <p:nvSpPr>
          <p:cNvPr id="5" name="Slide Number Placeholder 4">
            <a:extLst>
              <a:ext uri="{FF2B5EF4-FFF2-40B4-BE49-F238E27FC236}">
                <a16:creationId xmlns:a16="http://schemas.microsoft.com/office/drawing/2014/main" id="{70B731B9-0A19-8894-FC75-20BB66964FFC}"/>
              </a:ext>
            </a:extLst>
          </p:cNvPr>
          <p:cNvSpPr>
            <a:spLocks noGrp="1"/>
          </p:cNvSpPr>
          <p:nvPr>
            <p:ph type="sldNum" sz="quarter" idx="12"/>
          </p:nvPr>
        </p:nvSpPr>
        <p:spPr/>
        <p:txBody>
          <a:bodyPr/>
          <a:lstStyle/>
          <a:p>
            <a:fld id="{D02266D7-3941-4A41-A362-256425C0B8CF}" type="slidenum">
              <a:rPr lang="en-US" smtClean="0"/>
              <a:t>12</a:t>
            </a:fld>
            <a:endParaRPr lang="en-US"/>
          </a:p>
        </p:txBody>
      </p:sp>
      <p:pic>
        <p:nvPicPr>
          <p:cNvPr id="6" name="Picture 5" descr="A black background with blue text&#10;&#10;Description automatically generated">
            <a:extLst>
              <a:ext uri="{FF2B5EF4-FFF2-40B4-BE49-F238E27FC236}">
                <a16:creationId xmlns:a16="http://schemas.microsoft.com/office/drawing/2014/main" id="{02A0FB99-5BCF-E5CD-3B36-9A01D4946A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72078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1545 nm</a:t>
            </a:r>
          </a:p>
        </p:txBody>
      </p:sp>
      <p:pic>
        <p:nvPicPr>
          <p:cNvPr id="15" name="Content Placeholder 14" descr="A graph with a blue line&#10;&#10;Description automatically generated">
            <a:extLst>
              <a:ext uri="{FF2B5EF4-FFF2-40B4-BE49-F238E27FC236}">
                <a16:creationId xmlns:a16="http://schemas.microsoft.com/office/drawing/2014/main" id="{706E5002-49BF-14FD-A277-52D42987F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74" y="1973492"/>
            <a:ext cx="3580389" cy="2132218"/>
          </a:xfrm>
          <a:prstGeom prst="rect">
            <a:avLst/>
          </a:prstGeom>
        </p:spPr>
      </p:pic>
      <p:pic>
        <p:nvPicPr>
          <p:cNvPr id="17" name="Picture 16" descr="A graph with a red line&#10;&#10;Description automatically generated">
            <a:extLst>
              <a:ext uri="{FF2B5EF4-FFF2-40B4-BE49-F238E27FC236}">
                <a16:creationId xmlns:a16="http://schemas.microsoft.com/office/drawing/2014/main" id="{35747081-2F3C-3980-32BD-E8959A903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569" y="1972631"/>
            <a:ext cx="3498460" cy="2099077"/>
          </a:xfrm>
          <a:prstGeom prst="rect">
            <a:avLst/>
          </a:prstGeom>
        </p:spPr>
      </p:pic>
      <p:pic>
        <p:nvPicPr>
          <p:cNvPr id="23" name="Content Placeholder 4" descr="A graph with a line graph&#10;&#10;Description automatically generated with medium confidence">
            <a:extLst>
              <a:ext uri="{FF2B5EF4-FFF2-40B4-BE49-F238E27FC236}">
                <a16:creationId xmlns:a16="http://schemas.microsoft.com/office/drawing/2014/main" id="{2053FBD7-C700-B9CC-4AC3-ABB8C42E4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473" y="2152813"/>
            <a:ext cx="3327454" cy="1996472"/>
          </a:xfrm>
          <a:prstGeom prst="rect">
            <a:avLst/>
          </a:prstGeom>
        </p:spPr>
      </p:pic>
      <p:pic>
        <p:nvPicPr>
          <p:cNvPr id="24" name="Picture 23" descr="A graph with a line graph&#10;&#10;Description automatically generated with medium confidence">
            <a:extLst>
              <a:ext uri="{FF2B5EF4-FFF2-40B4-BE49-F238E27FC236}">
                <a16:creationId xmlns:a16="http://schemas.microsoft.com/office/drawing/2014/main" id="{86985F96-7700-3B37-2EC3-8C1BD1F366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5565" y="4148396"/>
            <a:ext cx="3100831" cy="1860498"/>
          </a:xfrm>
          <a:prstGeom prst="rect">
            <a:avLst/>
          </a:prstGeom>
        </p:spPr>
      </p:pic>
      <p:sp>
        <p:nvSpPr>
          <p:cNvPr id="3" name="TextBox 2">
            <a:extLst>
              <a:ext uri="{FF2B5EF4-FFF2-40B4-BE49-F238E27FC236}">
                <a16:creationId xmlns:a16="http://schemas.microsoft.com/office/drawing/2014/main" id="{B6294394-0298-2C3E-C7CD-E8C1B53E4E99}"/>
              </a:ext>
            </a:extLst>
          </p:cNvPr>
          <p:cNvSpPr txBox="1"/>
          <p:nvPr/>
        </p:nvSpPr>
        <p:spPr>
          <a:xfrm>
            <a:off x="3810260" y="1575459"/>
            <a:ext cx="1030619"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373905" y="1833133"/>
            <a:ext cx="1204153"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1.5s Delay</a:t>
            </a:r>
            <a:endParaRPr lang="en-US" u="sng" dirty="0"/>
          </a:p>
        </p:txBody>
      </p:sp>
      <p:pic>
        <p:nvPicPr>
          <p:cNvPr id="28" name="Picture 27" descr="A graph with a line going up&#10;&#10;Description automatically generated">
            <a:extLst>
              <a:ext uri="{FF2B5EF4-FFF2-40B4-BE49-F238E27FC236}">
                <a16:creationId xmlns:a16="http://schemas.microsoft.com/office/drawing/2014/main" id="{4E5C0D13-EC8F-BF6E-D9A3-64A4794E2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267" y="4484584"/>
            <a:ext cx="3472204" cy="2083322"/>
          </a:xfrm>
          <a:prstGeom prst="rect">
            <a:avLst/>
          </a:prstGeom>
        </p:spPr>
      </p:pic>
      <p:pic>
        <p:nvPicPr>
          <p:cNvPr id="30" name="Picture 29" descr="A graph with a red line&#10;&#10;Description automatically generated">
            <a:extLst>
              <a:ext uri="{FF2B5EF4-FFF2-40B4-BE49-F238E27FC236}">
                <a16:creationId xmlns:a16="http://schemas.microsoft.com/office/drawing/2014/main" id="{92E3E883-D056-CE2A-444E-01A8577263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8472" y="4485075"/>
            <a:ext cx="3472204" cy="2083322"/>
          </a:xfrm>
          <a:prstGeom prst="rect">
            <a:avLst/>
          </a:prstGeom>
        </p:spPr>
      </p:pic>
      <p:sp>
        <p:nvSpPr>
          <p:cNvPr id="4" name="TextBox 3">
            <a:extLst>
              <a:ext uri="{FF2B5EF4-FFF2-40B4-BE49-F238E27FC236}">
                <a16:creationId xmlns:a16="http://schemas.microsoft.com/office/drawing/2014/main" id="{31D0E9D5-2A35-1AA7-5A02-8F383FF4C1C4}"/>
              </a:ext>
            </a:extLst>
          </p:cNvPr>
          <p:cNvSpPr txBox="1"/>
          <p:nvPr/>
        </p:nvSpPr>
        <p:spPr>
          <a:xfrm>
            <a:off x="3851922" y="4188497"/>
            <a:ext cx="1030619"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2s Delay</a:t>
            </a:r>
            <a:endParaRPr lang="en-US" u="sng" dirty="0"/>
          </a:p>
        </p:txBody>
      </p:sp>
      <p:sp>
        <p:nvSpPr>
          <p:cNvPr id="32" name="TextBox 31">
            <a:extLst>
              <a:ext uri="{FF2B5EF4-FFF2-40B4-BE49-F238E27FC236}">
                <a16:creationId xmlns:a16="http://schemas.microsoft.com/office/drawing/2014/main" id="{66A75822-A366-7B28-7368-C2A0AF7B5F7A}"/>
              </a:ext>
            </a:extLst>
          </p:cNvPr>
          <p:cNvSpPr txBox="1"/>
          <p:nvPr/>
        </p:nvSpPr>
        <p:spPr>
          <a:xfrm>
            <a:off x="2100260" y="6509135"/>
            <a:ext cx="6061200"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Issues common when laser 4 is set between 1544.1 – 1544.5nm</a:t>
            </a:r>
            <a:endParaRPr lang="en-US" u="sng" dirty="0"/>
          </a:p>
        </p:txBody>
      </p:sp>
      <p:sp>
        <p:nvSpPr>
          <p:cNvPr id="6" name="Slide Number Placeholder 5">
            <a:extLst>
              <a:ext uri="{FF2B5EF4-FFF2-40B4-BE49-F238E27FC236}">
                <a16:creationId xmlns:a16="http://schemas.microsoft.com/office/drawing/2014/main" id="{C90452A0-221B-F1A0-177B-F5ACAE9561F6}"/>
              </a:ext>
            </a:extLst>
          </p:cNvPr>
          <p:cNvSpPr>
            <a:spLocks noGrp="1"/>
          </p:cNvSpPr>
          <p:nvPr>
            <p:ph type="sldNum" sz="quarter" idx="12"/>
          </p:nvPr>
        </p:nvSpPr>
        <p:spPr/>
        <p:txBody>
          <a:bodyPr/>
          <a:lstStyle/>
          <a:p>
            <a:fld id="{D02266D7-3941-4A41-A362-256425C0B8CF}" type="slidenum">
              <a:rPr lang="en-US" smtClean="0"/>
              <a:t>13</a:t>
            </a:fld>
            <a:endParaRPr lang="en-US"/>
          </a:p>
        </p:txBody>
      </p:sp>
      <p:pic>
        <p:nvPicPr>
          <p:cNvPr id="7" name="Picture 6" descr="A black background with blue text&#10;&#10;Description automatically generated">
            <a:extLst>
              <a:ext uri="{FF2B5EF4-FFF2-40B4-BE49-F238E27FC236}">
                <a16:creationId xmlns:a16="http://schemas.microsoft.com/office/drawing/2014/main" id="{B99EDFD4-779E-A502-2984-C0CAEE103FD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812824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1545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5195293" y="1794123"/>
            <a:ext cx="100464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3s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5115742" y="4318986"/>
            <a:ext cx="100464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4s Delay</a:t>
            </a:r>
            <a:endParaRPr lang="en-US" u="sng" dirty="0"/>
          </a:p>
        </p:txBody>
      </p:sp>
      <p:pic>
        <p:nvPicPr>
          <p:cNvPr id="6" name="Content Placeholder 5" descr="A graph with a red line&#10;&#10;Description automatically generated">
            <a:extLst>
              <a:ext uri="{FF2B5EF4-FFF2-40B4-BE49-F238E27FC236}">
                <a16:creationId xmlns:a16="http://schemas.microsoft.com/office/drawing/2014/main" id="{BAC2F5A9-8C13-822F-C3D8-1275D2EF0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99" y="2138045"/>
            <a:ext cx="3786026" cy="2271615"/>
          </a:xfrm>
          <a:prstGeom prst="rect">
            <a:avLst/>
          </a:prstGeom>
        </p:spPr>
      </p:pic>
      <p:pic>
        <p:nvPicPr>
          <p:cNvPr id="8" name="Picture 7" descr="A graph with a red line&#10;&#10;Description automatically generated">
            <a:extLst>
              <a:ext uri="{FF2B5EF4-FFF2-40B4-BE49-F238E27FC236}">
                <a16:creationId xmlns:a16="http://schemas.microsoft.com/office/drawing/2014/main" id="{D064C1F1-98E3-66FC-E2AA-55F2D563D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023" y="2198791"/>
            <a:ext cx="3569823" cy="2141894"/>
          </a:xfrm>
          <a:prstGeom prst="rect">
            <a:avLst/>
          </a:prstGeom>
        </p:spPr>
      </p:pic>
      <p:pic>
        <p:nvPicPr>
          <p:cNvPr id="10" name="Picture 9" descr="A graph with a red and blue line&#10;&#10;Description automatically generated">
            <a:extLst>
              <a:ext uri="{FF2B5EF4-FFF2-40B4-BE49-F238E27FC236}">
                <a16:creationId xmlns:a16="http://schemas.microsoft.com/office/drawing/2014/main" id="{0ABDE214-032E-9D3E-4412-A9EA41754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00" y="4678850"/>
            <a:ext cx="3569825" cy="2141894"/>
          </a:xfrm>
          <a:prstGeom prst="rect">
            <a:avLst/>
          </a:prstGeom>
        </p:spPr>
      </p:pic>
      <p:pic>
        <p:nvPicPr>
          <p:cNvPr id="12" name="Picture 11" descr="A graph with a line&#10;&#10;Description automatically generated">
            <a:extLst>
              <a:ext uri="{FF2B5EF4-FFF2-40B4-BE49-F238E27FC236}">
                <a16:creationId xmlns:a16="http://schemas.microsoft.com/office/drawing/2014/main" id="{01206770-037E-DA2B-37E1-4FCCEDADC3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9725" y="4608219"/>
            <a:ext cx="3354420" cy="2176024"/>
          </a:xfrm>
          <a:prstGeom prst="rect">
            <a:avLst/>
          </a:prstGeom>
        </p:spPr>
      </p:pic>
      <p:sp>
        <p:nvSpPr>
          <p:cNvPr id="4" name="Slide Number Placeholder 3">
            <a:extLst>
              <a:ext uri="{FF2B5EF4-FFF2-40B4-BE49-F238E27FC236}">
                <a16:creationId xmlns:a16="http://schemas.microsoft.com/office/drawing/2014/main" id="{36E1A672-9790-D439-3A74-1A15E98F930A}"/>
              </a:ext>
            </a:extLst>
          </p:cNvPr>
          <p:cNvSpPr>
            <a:spLocks noGrp="1"/>
          </p:cNvSpPr>
          <p:nvPr>
            <p:ph type="sldNum" sz="quarter" idx="12"/>
          </p:nvPr>
        </p:nvSpPr>
        <p:spPr/>
        <p:txBody>
          <a:bodyPr/>
          <a:lstStyle/>
          <a:p>
            <a:fld id="{D02266D7-3941-4A41-A362-256425C0B8CF}" type="slidenum">
              <a:rPr lang="en-US" smtClean="0"/>
              <a:t>14</a:t>
            </a:fld>
            <a:endParaRPr lang="en-US"/>
          </a:p>
        </p:txBody>
      </p:sp>
      <p:pic>
        <p:nvPicPr>
          <p:cNvPr id="5" name="Picture 4" descr="A black background with blue text&#10;&#10;Description automatically generated">
            <a:extLst>
              <a:ext uri="{FF2B5EF4-FFF2-40B4-BE49-F238E27FC236}">
                <a16:creationId xmlns:a16="http://schemas.microsoft.com/office/drawing/2014/main" id="{CD9BD4E7-BFF8-1BC2-9375-D478DB1341C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67147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1550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3959181" y="1612026"/>
            <a:ext cx="999423"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505724" y="1751873"/>
            <a:ext cx="117006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1.5s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3959181" y="4054416"/>
            <a:ext cx="999423"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2s Delay</a:t>
            </a:r>
            <a:endParaRPr lang="en-US" u="sng"/>
          </a:p>
        </p:txBody>
      </p:sp>
      <p:pic>
        <p:nvPicPr>
          <p:cNvPr id="6" name="Content Placeholder 5" descr="A graph with a line drawn on it&#10;&#10;Description automatically generated">
            <a:extLst>
              <a:ext uri="{FF2B5EF4-FFF2-40B4-BE49-F238E27FC236}">
                <a16:creationId xmlns:a16="http://schemas.microsoft.com/office/drawing/2014/main" id="{938DF3ED-B241-B097-8E71-43705D37B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747" y="1937469"/>
            <a:ext cx="3049317" cy="1829591"/>
          </a:xfrm>
          <a:prstGeom prst="rect">
            <a:avLst/>
          </a:prstGeom>
        </p:spPr>
      </p:pic>
      <p:pic>
        <p:nvPicPr>
          <p:cNvPr id="8" name="Picture 7" descr="A graph with a red line&#10;&#10;Description automatically generated">
            <a:extLst>
              <a:ext uri="{FF2B5EF4-FFF2-40B4-BE49-F238E27FC236}">
                <a16:creationId xmlns:a16="http://schemas.microsoft.com/office/drawing/2014/main" id="{31C0898B-68CA-F04A-68ED-4377A0E1F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686" y="1966982"/>
            <a:ext cx="3049317" cy="1829591"/>
          </a:xfrm>
          <a:prstGeom prst="rect">
            <a:avLst/>
          </a:prstGeom>
        </p:spPr>
      </p:pic>
      <p:pic>
        <p:nvPicPr>
          <p:cNvPr id="10" name="Picture 9" descr="A graph with a red and blue line&#10;&#10;Description automatically generated">
            <a:extLst>
              <a:ext uri="{FF2B5EF4-FFF2-40B4-BE49-F238E27FC236}">
                <a16:creationId xmlns:a16="http://schemas.microsoft.com/office/drawing/2014/main" id="{75FEA8C5-76C0-EE9F-B1D1-EF29DF437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943" y="4157548"/>
            <a:ext cx="3302351" cy="1676975"/>
          </a:xfrm>
          <a:prstGeom prst="rect">
            <a:avLst/>
          </a:prstGeom>
        </p:spPr>
      </p:pic>
      <p:pic>
        <p:nvPicPr>
          <p:cNvPr id="12" name="Picture 11" descr="A graph of a graph&#10;&#10;Description automatically generated">
            <a:extLst>
              <a:ext uri="{FF2B5EF4-FFF2-40B4-BE49-F238E27FC236}">
                <a16:creationId xmlns:a16="http://schemas.microsoft.com/office/drawing/2014/main" id="{35D8366A-98C0-8DF7-E560-364D486B9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128" y="2117762"/>
            <a:ext cx="3302351" cy="1981410"/>
          </a:xfrm>
          <a:prstGeom prst="rect">
            <a:avLst/>
          </a:prstGeom>
        </p:spPr>
      </p:pic>
      <p:pic>
        <p:nvPicPr>
          <p:cNvPr id="14" name="Picture 13" descr="A graph of a graph&#10;&#10;Description automatically generated">
            <a:extLst>
              <a:ext uri="{FF2B5EF4-FFF2-40B4-BE49-F238E27FC236}">
                <a16:creationId xmlns:a16="http://schemas.microsoft.com/office/drawing/2014/main" id="{3BD57A87-4A64-733F-1370-58A7EFA431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530" y="4384272"/>
            <a:ext cx="3049317" cy="1829591"/>
          </a:xfrm>
          <a:prstGeom prst="rect">
            <a:avLst/>
          </a:prstGeom>
        </p:spPr>
      </p:pic>
      <p:pic>
        <p:nvPicPr>
          <p:cNvPr id="18" name="Picture 17" descr="A graph showing a curve&#10;&#10;Description automatically generated with medium confidence">
            <a:extLst>
              <a:ext uri="{FF2B5EF4-FFF2-40B4-BE49-F238E27FC236}">
                <a16:creationId xmlns:a16="http://schemas.microsoft.com/office/drawing/2014/main" id="{756E45B7-E27E-6353-5A7B-84F4532B4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8985" y="4397734"/>
            <a:ext cx="3049317" cy="1829591"/>
          </a:xfrm>
          <a:prstGeom prst="rect">
            <a:avLst/>
          </a:prstGeom>
        </p:spPr>
      </p:pic>
      <p:sp>
        <p:nvSpPr>
          <p:cNvPr id="21" name="TextBox 20">
            <a:extLst>
              <a:ext uri="{FF2B5EF4-FFF2-40B4-BE49-F238E27FC236}">
                <a16:creationId xmlns:a16="http://schemas.microsoft.com/office/drawing/2014/main" id="{725B8FF2-1815-FFDD-27FC-98FE1A235C90}"/>
              </a:ext>
            </a:extLst>
          </p:cNvPr>
          <p:cNvSpPr txBox="1"/>
          <p:nvPr/>
        </p:nvSpPr>
        <p:spPr>
          <a:xfrm>
            <a:off x="2311349" y="6466997"/>
            <a:ext cx="5817508"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1549.5-1549.9 nm</a:t>
            </a:r>
            <a:endParaRPr lang="en-US" u="sng" dirty="0"/>
          </a:p>
        </p:txBody>
      </p:sp>
      <p:sp>
        <p:nvSpPr>
          <p:cNvPr id="4" name="Slide Number Placeholder 3">
            <a:extLst>
              <a:ext uri="{FF2B5EF4-FFF2-40B4-BE49-F238E27FC236}">
                <a16:creationId xmlns:a16="http://schemas.microsoft.com/office/drawing/2014/main" id="{3F924B3C-B552-94C2-89AE-159BC5045A1D}"/>
              </a:ext>
            </a:extLst>
          </p:cNvPr>
          <p:cNvSpPr>
            <a:spLocks noGrp="1"/>
          </p:cNvSpPr>
          <p:nvPr>
            <p:ph type="sldNum" sz="quarter" idx="12"/>
          </p:nvPr>
        </p:nvSpPr>
        <p:spPr/>
        <p:txBody>
          <a:bodyPr/>
          <a:lstStyle/>
          <a:p>
            <a:fld id="{D02266D7-3941-4A41-A362-256425C0B8CF}" type="slidenum">
              <a:rPr lang="en-US" smtClean="0"/>
              <a:t>15</a:t>
            </a:fld>
            <a:endParaRPr lang="en-US"/>
          </a:p>
        </p:txBody>
      </p:sp>
      <p:pic>
        <p:nvPicPr>
          <p:cNvPr id="5" name="Picture 4" descr="A black background with blue text&#10;&#10;Description automatically generated">
            <a:extLst>
              <a:ext uri="{FF2B5EF4-FFF2-40B4-BE49-F238E27FC236}">
                <a16:creationId xmlns:a16="http://schemas.microsoft.com/office/drawing/2014/main" id="{DE049F7D-36ED-0B50-D275-ED932E89A7C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831732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1550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4327254" y="1740551"/>
            <a:ext cx="992415"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3s Delay</a:t>
            </a:r>
            <a:endParaRPr lang="en-US" u="sng"/>
          </a:p>
        </p:txBody>
      </p:sp>
      <p:sp>
        <p:nvSpPr>
          <p:cNvPr id="26" name="TextBox 25">
            <a:extLst>
              <a:ext uri="{FF2B5EF4-FFF2-40B4-BE49-F238E27FC236}">
                <a16:creationId xmlns:a16="http://schemas.microsoft.com/office/drawing/2014/main" id="{EC9C166B-5EED-B9B1-4FAD-AAF74254917C}"/>
              </a:ext>
            </a:extLst>
          </p:cNvPr>
          <p:cNvSpPr txBox="1"/>
          <p:nvPr/>
        </p:nvSpPr>
        <p:spPr>
          <a:xfrm>
            <a:off x="9664220" y="1898502"/>
            <a:ext cx="992415"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4s Delay</a:t>
            </a:r>
            <a:endParaRPr lang="en-US" u="sng"/>
          </a:p>
        </p:txBody>
      </p:sp>
      <p:sp>
        <p:nvSpPr>
          <p:cNvPr id="31" name="TextBox 30">
            <a:extLst>
              <a:ext uri="{FF2B5EF4-FFF2-40B4-BE49-F238E27FC236}">
                <a16:creationId xmlns:a16="http://schemas.microsoft.com/office/drawing/2014/main" id="{31D0E9D5-2A35-1AA7-5A02-8F383FF4C1C4}"/>
              </a:ext>
            </a:extLst>
          </p:cNvPr>
          <p:cNvSpPr txBox="1"/>
          <p:nvPr/>
        </p:nvSpPr>
        <p:spPr>
          <a:xfrm>
            <a:off x="4327253" y="4074801"/>
            <a:ext cx="992415"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5s Delay</a:t>
            </a:r>
            <a:endParaRPr lang="en-US" u="sng" dirty="0"/>
          </a:p>
        </p:txBody>
      </p:sp>
      <p:sp>
        <p:nvSpPr>
          <p:cNvPr id="21" name="TextBox 20">
            <a:extLst>
              <a:ext uri="{FF2B5EF4-FFF2-40B4-BE49-F238E27FC236}">
                <a16:creationId xmlns:a16="http://schemas.microsoft.com/office/drawing/2014/main" id="{725B8FF2-1815-FFDD-27FC-98FE1A235C90}"/>
              </a:ext>
            </a:extLst>
          </p:cNvPr>
          <p:cNvSpPr txBox="1"/>
          <p:nvPr/>
        </p:nvSpPr>
        <p:spPr>
          <a:xfrm>
            <a:off x="3183304" y="6476499"/>
            <a:ext cx="5776715"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1549.5-1549.9 nm</a:t>
            </a:r>
            <a:endParaRPr lang="en-US" u="sng" dirty="0"/>
          </a:p>
        </p:txBody>
      </p:sp>
      <p:pic>
        <p:nvPicPr>
          <p:cNvPr id="7" name="Picture 6" descr="A graph with a red line&#10;&#10;Description automatically generated">
            <a:extLst>
              <a:ext uri="{FF2B5EF4-FFF2-40B4-BE49-F238E27FC236}">
                <a16:creationId xmlns:a16="http://schemas.microsoft.com/office/drawing/2014/main" id="{92A656CB-B923-FF05-310B-589BA3C7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61" y="2184734"/>
            <a:ext cx="3013285" cy="1807971"/>
          </a:xfrm>
          <a:prstGeom prst="rect">
            <a:avLst/>
          </a:prstGeom>
        </p:spPr>
      </p:pic>
      <p:pic>
        <p:nvPicPr>
          <p:cNvPr id="11" name="Picture 10" descr="A graph with a line&#10;&#10;Description automatically generated">
            <a:extLst>
              <a:ext uri="{FF2B5EF4-FFF2-40B4-BE49-F238E27FC236}">
                <a16:creationId xmlns:a16="http://schemas.microsoft.com/office/drawing/2014/main" id="{2414131B-5690-E817-22EF-3EE7BFFAE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292" y="2154808"/>
            <a:ext cx="3013285" cy="1807971"/>
          </a:xfrm>
          <a:prstGeom prst="rect">
            <a:avLst/>
          </a:prstGeom>
        </p:spPr>
      </p:pic>
      <p:pic>
        <p:nvPicPr>
          <p:cNvPr id="15" name="Picture 14" descr="A graph with a blue line&#10;&#10;Description automatically generated">
            <a:extLst>
              <a:ext uri="{FF2B5EF4-FFF2-40B4-BE49-F238E27FC236}">
                <a16:creationId xmlns:a16="http://schemas.microsoft.com/office/drawing/2014/main" id="{47F8AB07-275C-5716-0145-D34F45293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4970" y="2238244"/>
            <a:ext cx="3125170" cy="1875102"/>
          </a:xfrm>
          <a:prstGeom prst="rect">
            <a:avLst/>
          </a:prstGeom>
        </p:spPr>
      </p:pic>
      <p:pic>
        <p:nvPicPr>
          <p:cNvPr id="17" name="Picture 16" descr="A graph with a red and blue line&#10;&#10;Description automatically generated">
            <a:extLst>
              <a:ext uri="{FF2B5EF4-FFF2-40B4-BE49-F238E27FC236}">
                <a16:creationId xmlns:a16="http://schemas.microsoft.com/office/drawing/2014/main" id="{67BA4C5D-97E5-1EBB-AEDE-DB2BB5892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4675" y="4163944"/>
            <a:ext cx="3125170" cy="1875102"/>
          </a:xfrm>
          <a:prstGeom prst="rect">
            <a:avLst/>
          </a:prstGeom>
        </p:spPr>
      </p:pic>
      <p:pic>
        <p:nvPicPr>
          <p:cNvPr id="20" name="Picture 19" descr="A graph of a graph showing a curve&#10;&#10;Description automatically generated with medium confidence">
            <a:extLst>
              <a:ext uri="{FF2B5EF4-FFF2-40B4-BE49-F238E27FC236}">
                <a16:creationId xmlns:a16="http://schemas.microsoft.com/office/drawing/2014/main" id="{44933D8C-8F23-2ED1-0B0F-10A8D4876A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8007" y="4456302"/>
            <a:ext cx="3013285" cy="1807971"/>
          </a:xfrm>
          <a:prstGeom prst="rect">
            <a:avLst/>
          </a:prstGeom>
        </p:spPr>
      </p:pic>
      <p:pic>
        <p:nvPicPr>
          <p:cNvPr id="23" name="Picture 22" descr="A graph with a red line&#10;&#10;Description automatically generated">
            <a:extLst>
              <a:ext uri="{FF2B5EF4-FFF2-40B4-BE49-F238E27FC236}">
                <a16:creationId xmlns:a16="http://schemas.microsoft.com/office/drawing/2014/main" id="{4B5BBF2A-31E3-0D18-23FB-C0F4C5B5E3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9946" y="4408668"/>
            <a:ext cx="3013285" cy="1807971"/>
          </a:xfrm>
          <a:prstGeom prst="rect">
            <a:avLst/>
          </a:prstGeom>
        </p:spPr>
      </p:pic>
      <p:sp>
        <p:nvSpPr>
          <p:cNvPr id="4" name="Slide Number Placeholder 3">
            <a:extLst>
              <a:ext uri="{FF2B5EF4-FFF2-40B4-BE49-F238E27FC236}">
                <a16:creationId xmlns:a16="http://schemas.microsoft.com/office/drawing/2014/main" id="{6D34188C-24D6-21FF-1776-FAE87C52C271}"/>
              </a:ext>
            </a:extLst>
          </p:cNvPr>
          <p:cNvSpPr>
            <a:spLocks noGrp="1"/>
          </p:cNvSpPr>
          <p:nvPr>
            <p:ph type="sldNum" sz="quarter" idx="12"/>
          </p:nvPr>
        </p:nvSpPr>
        <p:spPr/>
        <p:txBody>
          <a:bodyPr/>
          <a:lstStyle/>
          <a:p>
            <a:fld id="{D02266D7-3941-4A41-A362-256425C0B8CF}" type="slidenum">
              <a:rPr lang="en-US" smtClean="0"/>
              <a:t>16</a:t>
            </a:fld>
            <a:endParaRPr lang="en-US"/>
          </a:p>
        </p:txBody>
      </p:sp>
      <p:pic>
        <p:nvPicPr>
          <p:cNvPr id="5" name="Picture 4" descr="A black background with blue text&#10;&#10;Description automatically generated">
            <a:extLst>
              <a:ext uri="{FF2B5EF4-FFF2-40B4-BE49-F238E27FC236}">
                <a16:creationId xmlns:a16="http://schemas.microsoft.com/office/drawing/2014/main" id="{69B14B3A-6092-8240-6F0C-6CADDEC0420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13030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4068571" y="1728652"/>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632170" y="2051779"/>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2s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4068571" y="3961757"/>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3s Delay</a:t>
            </a:r>
            <a:endParaRPr lang="en-US" u="sng" dirty="0"/>
          </a:p>
        </p:txBody>
      </p:sp>
      <p:sp>
        <p:nvSpPr>
          <p:cNvPr id="21" name="TextBox 20">
            <a:extLst>
              <a:ext uri="{FF2B5EF4-FFF2-40B4-BE49-F238E27FC236}">
                <a16:creationId xmlns:a16="http://schemas.microsoft.com/office/drawing/2014/main" id="{725B8FF2-1815-FFDD-27FC-98FE1A235C90}"/>
              </a:ext>
            </a:extLst>
          </p:cNvPr>
          <p:cNvSpPr txBox="1"/>
          <p:nvPr/>
        </p:nvSpPr>
        <p:spPr>
          <a:xfrm>
            <a:off x="3488491" y="6516563"/>
            <a:ext cx="5474838"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1554.9-1555.2 nm</a:t>
            </a:r>
            <a:endParaRPr lang="en-US" u="sng" dirty="0"/>
          </a:p>
        </p:txBody>
      </p:sp>
      <p:pic>
        <p:nvPicPr>
          <p:cNvPr id="4" name="Picture 3" descr="A graph with a line drawn on it&#10;&#10;Description automatically generated">
            <a:extLst>
              <a:ext uri="{FF2B5EF4-FFF2-40B4-BE49-F238E27FC236}">
                <a16:creationId xmlns:a16="http://schemas.microsoft.com/office/drawing/2014/main" id="{13AF0042-C209-FBC7-186C-4022F9901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7" y="2074057"/>
            <a:ext cx="3112365" cy="1913624"/>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062A8929-F313-66A6-C444-1CF692CA6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962" y="2128935"/>
            <a:ext cx="3040031" cy="1824019"/>
          </a:xfrm>
          <a:prstGeom prst="rect">
            <a:avLst/>
          </a:prstGeom>
        </p:spPr>
      </p:pic>
      <p:pic>
        <p:nvPicPr>
          <p:cNvPr id="9" name="Picture 8" descr="A graph with a red and blue line&#10;&#10;Description automatically generated">
            <a:extLst>
              <a:ext uri="{FF2B5EF4-FFF2-40B4-BE49-F238E27FC236}">
                <a16:creationId xmlns:a16="http://schemas.microsoft.com/office/drawing/2014/main" id="{A83307D9-4383-330F-6B7D-CEBC6584E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074" y="2289614"/>
            <a:ext cx="3207048" cy="1924229"/>
          </a:xfrm>
          <a:prstGeom prst="rect">
            <a:avLst/>
          </a:prstGeom>
        </p:spPr>
      </p:pic>
      <p:pic>
        <p:nvPicPr>
          <p:cNvPr id="12" name="Picture 11" descr="A graph of a step number&#10;&#10;Description automatically generated">
            <a:extLst>
              <a:ext uri="{FF2B5EF4-FFF2-40B4-BE49-F238E27FC236}">
                <a16:creationId xmlns:a16="http://schemas.microsoft.com/office/drawing/2014/main" id="{77E9D49A-FBE7-0C59-D68C-D8300399E0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702" y="4188939"/>
            <a:ext cx="3207048" cy="1924229"/>
          </a:xfrm>
          <a:prstGeom prst="rect">
            <a:avLst/>
          </a:prstGeom>
        </p:spPr>
      </p:pic>
      <p:pic>
        <p:nvPicPr>
          <p:cNvPr id="14" name="Picture 13" descr="A graph with a red and blue line&#10;&#10;Description automatically generated">
            <a:extLst>
              <a:ext uri="{FF2B5EF4-FFF2-40B4-BE49-F238E27FC236}">
                <a16:creationId xmlns:a16="http://schemas.microsoft.com/office/drawing/2014/main" id="{25D109DC-3512-A5AC-8CC6-84F4B75E2F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032" y="4300321"/>
            <a:ext cx="3233848" cy="1940309"/>
          </a:xfrm>
          <a:prstGeom prst="rect">
            <a:avLst/>
          </a:prstGeom>
        </p:spPr>
      </p:pic>
      <p:pic>
        <p:nvPicPr>
          <p:cNvPr id="18" name="Picture 17" descr="A graph with a red and blue line&#10;&#10;Description automatically generated">
            <a:extLst>
              <a:ext uri="{FF2B5EF4-FFF2-40B4-BE49-F238E27FC236}">
                <a16:creationId xmlns:a16="http://schemas.microsoft.com/office/drawing/2014/main" id="{8946D658-CBAE-F3ED-253A-7E9645481E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1880" y="4265594"/>
            <a:ext cx="3355330" cy="2013198"/>
          </a:xfrm>
          <a:prstGeom prst="rect">
            <a:avLst/>
          </a:prstGeom>
        </p:spPr>
      </p:pic>
      <p:sp>
        <p:nvSpPr>
          <p:cNvPr id="5" name="Slide Number Placeholder 4">
            <a:extLst>
              <a:ext uri="{FF2B5EF4-FFF2-40B4-BE49-F238E27FC236}">
                <a16:creationId xmlns:a16="http://schemas.microsoft.com/office/drawing/2014/main" id="{82B5076D-527F-BCA1-BD34-B38024E5B649}"/>
              </a:ext>
            </a:extLst>
          </p:cNvPr>
          <p:cNvSpPr>
            <a:spLocks noGrp="1"/>
          </p:cNvSpPr>
          <p:nvPr>
            <p:ph type="sldNum" sz="quarter" idx="12"/>
          </p:nvPr>
        </p:nvSpPr>
        <p:spPr>
          <a:xfrm>
            <a:off x="8610599" y="6278792"/>
            <a:ext cx="3311031" cy="442683"/>
          </a:xfrm>
        </p:spPr>
        <p:txBody>
          <a:bodyPr/>
          <a:lstStyle/>
          <a:p>
            <a:fld id="{D02266D7-3941-4A41-A362-256425C0B8CF}" type="slidenum">
              <a:rPr lang="en-US" smtClean="0"/>
              <a:t>17</a:t>
            </a:fld>
            <a:endParaRPr lang="en-US"/>
          </a:p>
        </p:txBody>
      </p:sp>
      <p:pic>
        <p:nvPicPr>
          <p:cNvPr id="7" name="Picture 6" descr="A black background with blue text&#10;&#10;Description automatically generated">
            <a:extLst>
              <a:ext uri="{FF2B5EF4-FFF2-40B4-BE49-F238E27FC236}">
                <a16:creationId xmlns:a16="http://schemas.microsoft.com/office/drawing/2014/main" id="{C4D239A6-B049-62AA-B4A2-5EC03097E29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40340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5724134" y="1706266"/>
            <a:ext cx="916492" cy="297325"/>
          </a:xfrm>
          <a:prstGeom prst="rect">
            <a:avLst/>
          </a:prstGeom>
          <a:noFill/>
        </p:spPr>
        <p:txBody>
          <a:bodyPr wrap="square" rtlCol="0">
            <a:spAutoFit/>
          </a:bodyPr>
          <a:lstStyle/>
          <a:p>
            <a:pPr defTabSz="676656">
              <a:spcAft>
                <a:spcPts val="600"/>
              </a:spcAft>
            </a:pPr>
            <a:r>
              <a:rPr lang="en-US" sz="1332" u="sng" kern="1200" dirty="0">
                <a:solidFill>
                  <a:schemeClr val="tx1"/>
                </a:solidFill>
                <a:latin typeface="+mn-lt"/>
                <a:ea typeface="+mn-ea"/>
                <a:cs typeface="+mn-cs"/>
              </a:rPr>
              <a:t>4s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5731150" y="3988358"/>
            <a:ext cx="916492" cy="297325"/>
          </a:xfrm>
          <a:prstGeom prst="rect">
            <a:avLst/>
          </a:prstGeom>
          <a:noFill/>
        </p:spPr>
        <p:txBody>
          <a:bodyPr wrap="square" rtlCol="0">
            <a:spAutoFit/>
          </a:bodyPr>
          <a:lstStyle/>
          <a:p>
            <a:pPr defTabSz="676656">
              <a:spcAft>
                <a:spcPts val="600"/>
              </a:spcAft>
            </a:pPr>
            <a:r>
              <a:rPr lang="en-US" sz="1332" u="sng" kern="1200">
                <a:solidFill>
                  <a:schemeClr val="tx1"/>
                </a:solidFill>
                <a:latin typeface="+mn-lt"/>
                <a:ea typeface="+mn-ea"/>
                <a:cs typeface="+mn-cs"/>
              </a:rPr>
              <a:t>5s Delay</a:t>
            </a:r>
            <a:endParaRPr lang="en-US" u="sng"/>
          </a:p>
        </p:txBody>
      </p:sp>
      <p:pic>
        <p:nvPicPr>
          <p:cNvPr id="7" name="Picture 6" descr="A graph with a blue and red line&#10;&#10;Description automatically generated">
            <a:extLst>
              <a:ext uri="{FF2B5EF4-FFF2-40B4-BE49-F238E27FC236}">
                <a16:creationId xmlns:a16="http://schemas.microsoft.com/office/drawing/2014/main" id="{D7E43A2D-8C74-1939-034A-17B4C0DD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352" y="2066061"/>
            <a:ext cx="3281169" cy="1968701"/>
          </a:xfrm>
          <a:prstGeom prst="rect">
            <a:avLst/>
          </a:prstGeom>
        </p:spPr>
      </p:pic>
      <p:pic>
        <p:nvPicPr>
          <p:cNvPr id="11" name="Picture 10" descr="A graph with a blue line&#10;&#10;Description automatically generated">
            <a:extLst>
              <a:ext uri="{FF2B5EF4-FFF2-40B4-BE49-F238E27FC236}">
                <a16:creationId xmlns:a16="http://schemas.microsoft.com/office/drawing/2014/main" id="{1DBD55DE-C9B3-B3C0-A2A3-DAA17EFAD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21" y="2091544"/>
            <a:ext cx="3281169" cy="1968701"/>
          </a:xfrm>
          <a:prstGeom prst="rect">
            <a:avLst/>
          </a:prstGeom>
        </p:spPr>
      </p:pic>
      <p:pic>
        <p:nvPicPr>
          <p:cNvPr id="14" name="Picture 13" descr="A graph with a line&#10;&#10;Description automatically generated">
            <a:extLst>
              <a:ext uri="{FF2B5EF4-FFF2-40B4-BE49-F238E27FC236}">
                <a16:creationId xmlns:a16="http://schemas.microsoft.com/office/drawing/2014/main" id="{2B9B2D0B-8E12-8D5F-48D6-08FB63E6F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8578" y="4336570"/>
            <a:ext cx="3281169" cy="1968701"/>
          </a:xfrm>
          <a:prstGeom prst="rect">
            <a:avLst/>
          </a:prstGeom>
        </p:spPr>
      </p:pic>
      <p:pic>
        <p:nvPicPr>
          <p:cNvPr id="16" name="Picture 15" descr="A graph with a red line&#10;&#10;Description automatically generated">
            <a:extLst>
              <a:ext uri="{FF2B5EF4-FFF2-40B4-BE49-F238E27FC236}">
                <a16:creationId xmlns:a16="http://schemas.microsoft.com/office/drawing/2014/main" id="{A8B27573-F296-FB51-2C2A-BF6A106290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520" y="4320576"/>
            <a:ext cx="3281169" cy="1968701"/>
          </a:xfrm>
          <a:prstGeom prst="rect">
            <a:avLst/>
          </a:prstGeom>
        </p:spPr>
      </p:pic>
      <p:sp>
        <p:nvSpPr>
          <p:cNvPr id="4" name="Slide Number Placeholder 3">
            <a:extLst>
              <a:ext uri="{FF2B5EF4-FFF2-40B4-BE49-F238E27FC236}">
                <a16:creationId xmlns:a16="http://schemas.microsoft.com/office/drawing/2014/main" id="{3C13E5CF-06FC-8FF4-DC8B-BAD3A738B172}"/>
              </a:ext>
            </a:extLst>
          </p:cNvPr>
          <p:cNvSpPr>
            <a:spLocks noGrp="1"/>
          </p:cNvSpPr>
          <p:nvPr>
            <p:ph type="sldNum" sz="quarter" idx="12"/>
          </p:nvPr>
        </p:nvSpPr>
        <p:spPr/>
        <p:txBody>
          <a:bodyPr/>
          <a:lstStyle/>
          <a:p>
            <a:fld id="{D02266D7-3941-4A41-A362-256425C0B8CF}" type="slidenum">
              <a:rPr lang="en-US" smtClean="0"/>
              <a:t>18</a:t>
            </a:fld>
            <a:endParaRPr lang="en-US"/>
          </a:p>
        </p:txBody>
      </p:sp>
      <p:pic>
        <p:nvPicPr>
          <p:cNvPr id="5" name="Picture 4" descr="A black background with blue text&#10;&#10;Description automatically generated">
            <a:extLst>
              <a:ext uri="{FF2B5EF4-FFF2-40B4-BE49-F238E27FC236}">
                <a16:creationId xmlns:a16="http://schemas.microsoft.com/office/drawing/2014/main" id="{9AD6A925-99E5-715A-D421-BE9E230374F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77097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Single Point ESA vs. Averaged</a:t>
            </a:r>
          </a:p>
        </p:txBody>
      </p:sp>
      <p:pic>
        <p:nvPicPr>
          <p:cNvPr id="15" name="Picture 14" descr="A graph with a blue line&#10;&#10;Description automatically generated">
            <a:extLst>
              <a:ext uri="{FF2B5EF4-FFF2-40B4-BE49-F238E27FC236}">
                <a16:creationId xmlns:a16="http://schemas.microsoft.com/office/drawing/2014/main" id="{908A355C-0641-D76E-DA97-55180A311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838" y="4211286"/>
            <a:ext cx="3265260" cy="1959155"/>
          </a:xfrm>
          <a:prstGeom prst="rect">
            <a:avLst/>
          </a:prstGeom>
        </p:spPr>
      </p:pic>
      <p:pic>
        <p:nvPicPr>
          <p:cNvPr id="17" name="Picture 16" descr="A graph with a blue line&#10;&#10;Description automatically generated">
            <a:extLst>
              <a:ext uri="{FF2B5EF4-FFF2-40B4-BE49-F238E27FC236}">
                <a16:creationId xmlns:a16="http://schemas.microsoft.com/office/drawing/2014/main" id="{9101FCD7-08BB-4F47-24ED-129EDC4E7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89" y="1814599"/>
            <a:ext cx="3265260" cy="1959156"/>
          </a:xfrm>
          <a:prstGeom prst="rect">
            <a:avLst/>
          </a:prstGeom>
        </p:spPr>
      </p:pic>
      <p:pic>
        <p:nvPicPr>
          <p:cNvPr id="21" name="Picture 20" descr="A graph showing a curve&#10;&#10;Description automatically generated with medium confidence">
            <a:extLst>
              <a:ext uri="{FF2B5EF4-FFF2-40B4-BE49-F238E27FC236}">
                <a16:creationId xmlns:a16="http://schemas.microsoft.com/office/drawing/2014/main" id="{B0AF1097-26B2-E260-A684-E1C248B66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585" y="4304373"/>
            <a:ext cx="3265260" cy="1959155"/>
          </a:xfrm>
          <a:prstGeom prst="rect">
            <a:avLst/>
          </a:prstGeom>
        </p:spPr>
      </p:pic>
      <p:sp>
        <p:nvSpPr>
          <p:cNvPr id="22" name="TextBox 21">
            <a:extLst>
              <a:ext uri="{FF2B5EF4-FFF2-40B4-BE49-F238E27FC236}">
                <a16:creationId xmlns:a16="http://schemas.microsoft.com/office/drawing/2014/main" id="{BA1B0311-F89A-223C-6FC4-B2BDA6C00574}"/>
              </a:ext>
            </a:extLst>
          </p:cNvPr>
          <p:cNvSpPr txBox="1"/>
          <p:nvPr/>
        </p:nvSpPr>
        <p:spPr>
          <a:xfrm>
            <a:off x="4803616" y="1575459"/>
            <a:ext cx="2394373" cy="294568"/>
          </a:xfrm>
          <a:prstGeom prst="rect">
            <a:avLst/>
          </a:prstGeom>
          <a:noFill/>
        </p:spPr>
        <p:txBody>
          <a:bodyPr wrap="none" rtlCol="0">
            <a:spAutoFit/>
          </a:bodyPr>
          <a:lstStyle/>
          <a:p>
            <a:pPr defTabSz="667512">
              <a:spcAft>
                <a:spcPts val="600"/>
              </a:spcAft>
            </a:pPr>
            <a:r>
              <a:rPr lang="en-US" sz="1314" u="sng" kern="1200" dirty="0">
                <a:solidFill>
                  <a:schemeClr val="tx1"/>
                </a:solidFill>
                <a:latin typeface="+mn-lt"/>
                <a:ea typeface="+mn-ea"/>
                <a:cs typeface="+mn-cs"/>
              </a:rPr>
              <a:t>Single Point ESA Measurement</a:t>
            </a:r>
            <a:endParaRPr lang="en-US" u="sng" dirty="0"/>
          </a:p>
        </p:txBody>
      </p:sp>
      <p:sp>
        <p:nvSpPr>
          <p:cNvPr id="23" name="TextBox 22">
            <a:extLst>
              <a:ext uri="{FF2B5EF4-FFF2-40B4-BE49-F238E27FC236}">
                <a16:creationId xmlns:a16="http://schemas.microsoft.com/office/drawing/2014/main" id="{5B1BA9EA-DA33-BC99-A905-2A240746DF9A}"/>
              </a:ext>
            </a:extLst>
          </p:cNvPr>
          <p:cNvSpPr txBox="1"/>
          <p:nvPr/>
        </p:nvSpPr>
        <p:spPr>
          <a:xfrm>
            <a:off x="4808062" y="4000672"/>
            <a:ext cx="2499218" cy="294568"/>
          </a:xfrm>
          <a:prstGeom prst="rect">
            <a:avLst/>
          </a:prstGeom>
          <a:noFill/>
        </p:spPr>
        <p:txBody>
          <a:bodyPr wrap="square" rtlCol="0">
            <a:spAutoFit/>
          </a:bodyPr>
          <a:lstStyle/>
          <a:p>
            <a:pPr defTabSz="667512">
              <a:spcAft>
                <a:spcPts val="600"/>
              </a:spcAft>
            </a:pPr>
            <a:r>
              <a:rPr lang="en-US" sz="1314" u="sng" kern="1200" dirty="0">
                <a:solidFill>
                  <a:schemeClr val="tx1"/>
                </a:solidFill>
                <a:latin typeface="+mn-lt"/>
                <a:ea typeface="+mn-ea"/>
                <a:cs typeface="+mn-cs"/>
              </a:rPr>
              <a:t>Averaged ESA Measurement</a:t>
            </a:r>
            <a:endParaRPr lang="en-US" u="sng" dirty="0"/>
          </a:p>
        </p:txBody>
      </p:sp>
      <p:pic>
        <p:nvPicPr>
          <p:cNvPr id="25" name="Picture 24" descr="A graph with a line graph&#10;&#10;Description automatically generated with medium confidence">
            <a:extLst>
              <a:ext uri="{FF2B5EF4-FFF2-40B4-BE49-F238E27FC236}">
                <a16:creationId xmlns:a16="http://schemas.microsoft.com/office/drawing/2014/main" id="{5A3C4B58-E78E-2D2D-6A67-12A4BBDA5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9273" y="1860500"/>
            <a:ext cx="3265260" cy="1959155"/>
          </a:xfrm>
          <a:prstGeom prst="rect">
            <a:avLst/>
          </a:prstGeom>
        </p:spPr>
      </p:pic>
      <p:pic>
        <p:nvPicPr>
          <p:cNvPr id="27" name="Picture 26" descr="A graph with a red line&#10;&#10;Description automatically generated">
            <a:extLst>
              <a:ext uri="{FF2B5EF4-FFF2-40B4-BE49-F238E27FC236}">
                <a16:creationId xmlns:a16="http://schemas.microsoft.com/office/drawing/2014/main" id="{E79B6569-49F8-DBD6-B0EB-346BBCE375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9456" y="1812506"/>
            <a:ext cx="3265260" cy="1959155"/>
          </a:xfrm>
          <a:prstGeom prst="rect">
            <a:avLst/>
          </a:prstGeom>
        </p:spPr>
      </p:pic>
      <p:pic>
        <p:nvPicPr>
          <p:cNvPr id="29" name="Picture 28" descr="A graph with a blue line&#10;&#10;Description automatically generated">
            <a:extLst>
              <a:ext uri="{FF2B5EF4-FFF2-40B4-BE49-F238E27FC236}">
                <a16:creationId xmlns:a16="http://schemas.microsoft.com/office/drawing/2014/main" id="{1DD32CE7-7B27-9B92-6CF9-EBEA7B2D0B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5750" y="4211286"/>
            <a:ext cx="3265260" cy="1959155"/>
          </a:xfrm>
          <a:prstGeom prst="rect">
            <a:avLst/>
          </a:prstGeom>
        </p:spPr>
      </p:pic>
      <p:sp>
        <p:nvSpPr>
          <p:cNvPr id="30" name="Arrow: Right 29">
            <a:extLst>
              <a:ext uri="{FF2B5EF4-FFF2-40B4-BE49-F238E27FC236}">
                <a16:creationId xmlns:a16="http://schemas.microsoft.com/office/drawing/2014/main" id="{8F466FD6-81CC-E88F-FD5C-D6009504D232}"/>
              </a:ext>
            </a:extLst>
          </p:cNvPr>
          <p:cNvSpPr/>
          <p:nvPr/>
        </p:nvSpPr>
        <p:spPr>
          <a:xfrm rot="5400000">
            <a:off x="2636868" y="3866624"/>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B8496847-7CFE-EB0E-D2E3-07B5B424056D}"/>
              </a:ext>
            </a:extLst>
          </p:cNvPr>
          <p:cNvSpPr/>
          <p:nvPr/>
        </p:nvSpPr>
        <p:spPr>
          <a:xfrm rot="5400000">
            <a:off x="9105382" y="3824212"/>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18E61B8-FBA9-D349-38E6-27E2FDF8AB3B}"/>
              </a:ext>
            </a:extLst>
          </p:cNvPr>
          <p:cNvSpPr/>
          <p:nvPr/>
        </p:nvSpPr>
        <p:spPr>
          <a:xfrm rot="5400000">
            <a:off x="5830411" y="3866624"/>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5E3A84E-960B-E783-E491-4CB354E49D7B}"/>
              </a:ext>
            </a:extLst>
          </p:cNvPr>
          <p:cNvSpPr>
            <a:spLocks noGrp="1"/>
          </p:cNvSpPr>
          <p:nvPr>
            <p:ph type="sldNum" sz="quarter" idx="12"/>
          </p:nvPr>
        </p:nvSpPr>
        <p:spPr/>
        <p:txBody>
          <a:bodyPr/>
          <a:lstStyle/>
          <a:p>
            <a:fld id="{D02266D7-3941-4A41-A362-256425C0B8CF}" type="slidenum">
              <a:rPr lang="en-US" smtClean="0"/>
              <a:t>19</a:t>
            </a:fld>
            <a:endParaRPr lang="en-US"/>
          </a:p>
        </p:txBody>
      </p:sp>
      <p:pic>
        <p:nvPicPr>
          <p:cNvPr id="5" name="Picture 4" descr="A black background with blue text&#10;&#10;Description automatically generated">
            <a:extLst>
              <a:ext uri="{FF2B5EF4-FFF2-40B4-BE49-F238E27FC236}">
                <a16:creationId xmlns:a16="http://schemas.microsoft.com/office/drawing/2014/main" id="{2EE7D6ED-84AB-CB53-99BB-37AD214C1E4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42708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Highlights</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9" y="1813461"/>
            <a:ext cx="7010073" cy="4858189"/>
          </a:xfrm>
          <a:prstGeom prst="rect">
            <a:avLst/>
          </a:prstGeom>
          <a:noFill/>
        </p:spPr>
        <p:txBody>
          <a:bodyPr wrap="square" rtlCol="0">
            <a:spAutoFit/>
          </a:bodyPr>
          <a:lstStyle/>
          <a:p>
            <a:pPr marL="342900" indent="-342900">
              <a:lnSpc>
                <a:spcPct val="150000"/>
              </a:lnSpc>
              <a:buAutoNum type="arabicParenR"/>
            </a:pPr>
            <a:r>
              <a:rPr lang="en-US" sz="1600" dirty="0"/>
              <a:t>Automatically adjusts the wavelength of lasers 3 and 4 to find the first measurement beat frequency as defined by the user</a:t>
            </a:r>
          </a:p>
          <a:p>
            <a:pPr marL="342900" indent="-342900">
              <a:lnSpc>
                <a:spcPct val="150000"/>
              </a:lnSpc>
              <a:buAutoNum type="arabicParenR"/>
            </a:pPr>
            <a:r>
              <a:rPr lang="en-US" sz="1600" dirty="0"/>
              <a:t>After calibrating the initial measurement state, the program determines the step size to loop from the user defined start and end beat frequency based on the input number of steps</a:t>
            </a:r>
          </a:p>
          <a:p>
            <a:pPr marL="342900" indent="-342900">
              <a:lnSpc>
                <a:spcPct val="150000"/>
              </a:lnSpc>
              <a:buAutoNum type="arabicParenR"/>
            </a:pPr>
            <a:r>
              <a:rPr lang="en-US" sz="1600" dirty="0"/>
              <a:t>Automatically selects the electrical spectrum analyzer for beat frequency measurements under 50 GHz</a:t>
            </a:r>
          </a:p>
          <a:p>
            <a:pPr marL="342900" indent="-342900">
              <a:lnSpc>
                <a:spcPct val="150000"/>
              </a:lnSpc>
              <a:buAutoNum type="arabicParenR"/>
            </a:pPr>
            <a:r>
              <a:rPr lang="en-US" sz="1600" dirty="0"/>
              <a:t>Automatically selects the wavelength meter for beat frequency measurements at or above 50GHz</a:t>
            </a:r>
          </a:p>
          <a:p>
            <a:pPr marL="342900" indent="-342900">
              <a:lnSpc>
                <a:spcPct val="150000"/>
              </a:lnSpc>
              <a:buAutoNum type="arabicParenR"/>
            </a:pPr>
            <a:r>
              <a:rPr lang="en-US" sz="1600" dirty="0"/>
              <a:t>Reads in data from user defined s2p files to add calibrated RF power data to the raw data</a:t>
            </a:r>
          </a:p>
          <a:p>
            <a:pPr marL="342900" indent="-342900">
              <a:lnSpc>
                <a:spcPct val="150000"/>
              </a:lnSpc>
              <a:buAutoNum type="arabicParenR"/>
            </a:pPr>
            <a:r>
              <a:rPr lang="en-US" sz="1600" dirty="0"/>
              <a:t>Reads in data from user defined excel sheet with beat frequency and RF loss  to add calibrated RF power data to raw data</a:t>
            </a:r>
          </a:p>
        </p:txBody>
      </p:sp>
      <p:sp>
        <p:nvSpPr>
          <p:cNvPr id="4" name="Slide Number Placeholder 3">
            <a:extLst>
              <a:ext uri="{FF2B5EF4-FFF2-40B4-BE49-F238E27FC236}">
                <a16:creationId xmlns:a16="http://schemas.microsoft.com/office/drawing/2014/main" id="{FAA78E46-E956-B788-1D91-42B484655CF3}"/>
              </a:ext>
            </a:extLst>
          </p:cNvPr>
          <p:cNvSpPr>
            <a:spLocks noGrp="1"/>
          </p:cNvSpPr>
          <p:nvPr>
            <p:ph type="sldNum" sz="quarter" idx="12"/>
          </p:nvPr>
        </p:nvSpPr>
        <p:spPr/>
        <p:txBody>
          <a:bodyPr/>
          <a:lstStyle/>
          <a:p>
            <a:fld id="{D02266D7-3941-4A41-A362-256425C0B8CF}" type="slidenum">
              <a:rPr lang="en-US" smtClean="0"/>
              <a:t>2</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5B23E5EA-F3AD-6727-7DEC-C475C5973E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D8927100-9B47-0AA8-53FF-E22732B1636B}"/>
              </a:ext>
            </a:extLst>
          </p:cNvPr>
          <p:cNvSpPr txBox="1"/>
          <p:nvPr/>
        </p:nvSpPr>
        <p:spPr>
          <a:xfrm>
            <a:off x="7061560" y="2073081"/>
            <a:ext cx="5228633" cy="3785652"/>
          </a:xfrm>
          <a:prstGeom prst="rect">
            <a:avLst/>
          </a:prstGeom>
          <a:noFill/>
        </p:spPr>
        <p:txBody>
          <a:bodyPr wrap="square" rtlCol="0">
            <a:spAutoFit/>
          </a:bodyPr>
          <a:lstStyle/>
          <a:p>
            <a:pPr algn="ctr"/>
            <a:r>
              <a:rPr lang="en-US" sz="1600" b="1" u="sng" dirty="0"/>
              <a:t>Equipment Used</a:t>
            </a:r>
          </a:p>
          <a:p>
            <a:pPr marL="285750" indent="-285750">
              <a:buFontTx/>
              <a:buChar char="-"/>
            </a:pPr>
            <a:r>
              <a:rPr lang="en-US" sz="1600" dirty="0"/>
              <a:t>Anritsu ECL Lasers 3 and 4</a:t>
            </a:r>
          </a:p>
          <a:p>
            <a:pPr marL="742950" lvl="1" indent="-285750">
              <a:buFontTx/>
              <a:buChar char="-"/>
            </a:pPr>
            <a:r>
              <a:rPr lang="en-US" sz="1600" dirty="0"/>
              <a:t>The program adjusts the wavelength</a:t>
            </a:r>
          </a:p>
          <a:p>
            <a:pPr marL="285750" indent="-285750">
              <a:buFontTx/>
              <a:buChar char="-"/>
            </a:pPr>
            <a:r>
              <a:rPr lang="en-US" sz="1600" dirty="0"/>
              <a:t>HP ESA 8565E/Newport Commercial PD</a:t>
            </a:r>
          </a:p>
          <a:p>
            <a:pPr marL="742950" lvl="1" indent="-285750">
              <a:buFontTx/>
              <a:buChar char="-"/>
            </a:pPr>
            <a:r>
              <a:rPr lang="en-US" sz="1600" dirty="0"/>
              <a:t>Program reads beat frequency &lt; 50 GHz</a:t>
            </a:r>
          </a:p>
          <a:p>
            <a:pPr marL="285750" indent="-285750">
              <a:buFontTx/>
              <a:buChar char="-"/>
            </a:pPr>
            <a:r>
              <a:rPr lang="en-US" sz="1600" dirty="0"/>
              <a:t>HP Wavelength Meter 86120C</a:t>
            </a:r>
          </a:p>
          <a:p>
            <a:pPr marL="742950" lvl="1" indent="-285750">
              <a:buFontTx/>
              <a:buChar char="-"/>
            </a:pPr>
            <a:r>
              <a:rPr lang="en-US" sz="1600" dirty="0"/>
              <a:t>Program reads beat frequency &gt;= 50 GHz</a:t>
            </a:r>
          </a:p>
          <a:p>
            <a:pPr marL="285750" indent="-285750">
              <a:buFontTx/>
              <a:buChar char="-"/>
            </a:pPr>
            <a:r>
              <a:rPr lang="en-US" sz="1600" dirty="0"/>
              <a:t>KEOPSYS Optical Amplifier (EDFA)</a:t>
            </a:r>
          </a:p>
          <a:p>
            <a:pPr marL="742950" lvl="1" indent="-285750">
              <a:buFontTx/>
              <a:buChar char="-"/>
            </a:pPr>
            <a:r>
              <a:rPr lang="en-US" sz="1600" dirty="0"/>
              <a:t>Program does not use</a:t>
            </a:r>
          </a:p>
          <a:p>
            <a:pPr marL="285750" indent="-285750">
              <a:buFontTx/>
              <a:buChar char="-"/>
            </a:pPr>
            <a:r>
              <a:rPr lang="en-US" sz="1600" dirty="0"/>
              <a:t>Agilent Attenuator 81577A  (VOA)</a:t>
            </a:r>
          </a:p>
          <a:p>
            <a:pPr marL="742950" lvl="1" indent="-285750">
              <a:buFontTx/>
              <a:buChar char="-"/>
            </a:pPr>
            <a:r>
              <a:rPr lang="en-US" sz="1600" dirty="0"/>
              <a:t>Program reads P actual</a:t>
            </a:r>
          </a:p>
          <a:p>
            <a:pPr marL="285750" indent="-285750">
              <a:buFontTx/>
              <a:buChar char="-"/>
            </a:pPr>
            <a:r>
              <a:rPr lang="en-US" sz="1600" dirty="0"/>
              <a:t>Keithley Source meter 2400-C (High Power 3)</a:t>
            </a:r>
          </a:p>
          <a:p>
            <a:pPr marL="742950" lvl="1" indent="-285750">
              <a:buFontTx/>
              <a:buChar char="-"/>
            </a:pPr>
            <a:r>
              <a:rPr lang="en-US" sz="1600" dirty="0"/>
              <a:t>Program reads photocurrent</a:t>
            </a:r>
          </a:p>
          <a:p>
            <a:pPr marL="285750" indent="-285750">
              <a:buFontTx/>
              <a:buChar char="-"/>
            </a:pPr>
            <a:r>
              <a:rPr lang="en-US" sz="1600" dirty="0"/>
              <a:t>Rohde &amp; Shwarz Power Meter NRP-Z58</a:t>
            </a:r>
          </a:p>
          <a:p>
            <a:pPr marL="742950" lvl="1" indent="-285750">
              <a:buFontTx/>
              <a:buChar char="-"/>
            </a:pPr>
            <a:r>
              <a:rPr lang="en-US" sz="1600" dirty="0"/>
              <a:t>Program reads RF power up to 110GHz frequency</a:t>
            </a:r>
          </a:p>
        </p:txBody>
      </p:sp>
    </p:spTree>
    <p:extLst>
      <p:ext uri="{BB962C8B-B14F-4D97-AF65-F5344CB8AC3E}">
        <p14:creationId xmlns:p14="http://schemas.microsoft.com/office/powerpoint/2010/main" val="427132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Single Point ESA vs. Averaged</a:t>
            </a:r>
          </a:p>
        </p:txBody>
      </p:sp>
      <p:sp>
        <p:nvSpPr>
          <p:cNvPr id="22" name="TextBox 21">
            <a:extLst>
              <a:ext uri="{FF2B5EF4-FFF2-40B4-BE49-F238E27FC236}">
                <a16:creationId xmlns:a16="http://schemas.microsoft.com/office/drawing/2014/main" id="{BA1B0311-F89A-223C-6FC4-B2BDA6C00574}"/>
              </a:ext>
            </a:extLst>
          </p:cNvPr>
          <p:cNvSpPr txBox="1"/>
          <p:nvPr/>
        </p:nvSpPr>
        <p:spPr>
          <a:xfrm>
            <a:off x="4781158" y="1571803"/>
            <a:ext cx="277707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Single Point ESA Measurement</a:t>
            </a:r>
            <a:endParaRPr lang="en-US" u="sng" dirty="0"/>
          </a:p>
        </p:txBody>
      </p:sp>
      <p:sp>
        <p:nvSpPr>
          <p:cNvPr id="23" name="TextBox 22">
            <a:extLst>
              <a:ext uri="{FF2B5EF4-FFF2-40B4-BE49-F238E27FC236}">
                <a16:creationId xmlns:a16="http://schemas.microsoft.com/office/drawing/2014/main" id="{5B1BA9EA-DA33-BC99-A905-2A240746DF9A}"/>
              </a:ext>
            </a:extLst>
          </p:cNvPr>
          <p:cNvSpPr txBox="1"/>
          <p:nvPr/>
        </p:nvSpPr>
        <p:spPr>
          <a:xfrm>
            <a:off x="4889355" y="3985433"/>
            <a:ext cx="2567370"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Averaged ESA Measurement</a:t>
            </a:r>
            <a:endParaRPr lang="en-US" u="sng" dirty="0"/>
          </a:p>
        </p:txBody>
      </p:sp>
      <p:sp>
        <p:nvSpPr>
          <p:cNvPr id="30" name="Arrow: Right 29">
            <a:extLst>
              <a:ext uri="{FF2B5EF4-FFF2-40B4-BE49-F238E27FC236}">
                <a16:creationId xmlns:a16="http://schemas.microsoft.com/office/drawing/2014/main" id="{8F466FD6-81CC-E88F-FD5C-D6009504D232}"/>
              </a:ext>
            </a:extLst>
          </p:cNvPr>
          <p:cNvSpPr/>
          <p:nvPr/>
        </p:nvSpPr>
        <p:spPr>
          <a:xfrm rot="5400000">
            <a:off x="2824860" y="4016527"/>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B8496847-7CFE-EB0E-D2E3-07B5B424056D}"/>
              </a:ext>
            </a:extLst>
          </p:cNvPr>
          <p:cNvSpPr/>
          <p:nvPr/>
        </p:nvSpPr>
        <p:spPr>
          <a:xfrm rot="5400000">
            <a:off x="9189029" y="4016527"/>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18E61B8-FBA9-D349-38E6-27E2FDF8AB3B}"/>
              </a:ext>
            </a:extLst>
          </p:cNvPr>
          <p:cNvSpPr/>
          <p:nvPr/>
        </p:nvSpPr>
        <p:spPr>
          <a:xfrm rot="5400000">
            <a:off x="5976304" y="3868065"/>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red line&#10;&#10;Description automatically generated">
            <a:extLst>
              <a:ext uri="{FF2B5EF4-FFF2-40B4-BE49-F238E27FC236}">
                <a16:creationId xmlns:a16="http://schemas.microsoft.com/office/drawing/2014/main" id="{B19B4721-E79B-58C2-4A02-B399D9075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931" y="1993392"/>
            <a:ext cx="3196506" cy="1917903"/>
          </a:xfrm>
          <a:prstGeom prst="rect">
            <a:avLst/>
          </a:prstGeom>
        </p:spPr>
      </p:pic>
      <p:pic>
        <p:nvPicPr>
          <p:cNvPr id="6" name="Picture 5" descr="A graph with a red line&#10;&#10;Description automatically generated">
            <a:extLst>
              <a:ext uri="{FF2B5EF4-FFF2-40B4-BE49-F238E27FC236}">
                <a16:creationId xmlns:a16="http://schemas.microsoft.com/office/drawing/2014/main" id="{B796AFC5-BBF8-CBBB-9923-85628509C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626" y="4301359"/>
            <a:ext cx="3196506" cy="1917903"/>
          </a:xfrm>
          <a:prstGeom prst="rect">
            <a:avLst/>
          </a:prstGeom>
        </p:spPr>
      </p:pic>
      <p:pic>
        <p:nvPicPr>
          <p:cNvPr id="8" name="Picture 7" descr="A graph with a blue line&#10;&#10;Description automatically generated">
            <a:extLst>
              <a:ext uri="{FF2B5EF4-FFF2-40B4-BE49-F238E27FC236}">
                <a16:creationId xmlns:a16="http://schemas.microsoft.com/office/drawing/2014/main" id="{36637504-03A8-35DD-512B-47403C3C3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747" y="1913343"/>
            <a:ext cx="3196506" cy="1917903"/>
          </a:xfrm>
          <a:prstGeom prst="rect">
            <a:avLst/>
          </a:prstGeom>
        </p:spPr>
      </p:pic>
      <p:pic>
        <p:nvPicPr>
          <p:cNvPr id="10" name="Picture 9" descr="A graph with a red line&#10;&#10;Description automatically generated">
            <a:extLst>
              <a:ext uri="{FF2B5EF4-FFF2-40B4-BE49-F238E27FC236}">
                <a16:creationId xmlns:a16="http://schemas.microsoft.com/office/drawing/2014/main" id="{0C8D5AAC-B95C-87E8-ED99-614CC7639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440" y="4254791"/>
            <a:ext cx="3196506" cy="1917903"/>
          </a:xfrm>
          <a:prstGeom prst="rect">
            <a:avLst/>
          </a:prstGeom>
        </p:spPr>
      </p:pic>
      <p:pic>
        <p:nvPicPr>
          <p:cNvPr id="12" name="Picture 11" descr="A graph with a line drawn on it&#10;&#10;Description automatically generated">
            <a:extLst>
              <a:ext uri="{FF2B5EF4-FFF2-40B4-BE49-F238E27FC236}">
                <a16:creationId xmlns:a16="http://schemas.microsoft.com/office/drawing/2014/main" id="{A7C49BA3-2ED1-3EDC-53AE-EEC5A44D64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7947" y="2020824"/>
            <a:ext cx="3196506" cy="1917903"/>
          </a:xfrm>
          <a:prstGeom prst="rect">
            <a:avLst/>
          </a:prstGeom>
        </p:spPr>
      </p:pic>
      <p:pic>
        <p:nvPicPr>
          <p:cNvPr id="14" name="Picture 13" descr="A graph showing a curve&#10;&#10;Description automatically generated with medium confidence">
            <a:extLst>
              <a:ext uri="{FF2B5EF4-FFF2-40B4-BE49-F238E27FC236}">
                <a16:creationId xmlns:a16="http://schemas.microsoft.com/office/drawing/2014/main" id="{BED33288-A87F-0ACE-4DCF-3281046D35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7947" y="4235652"/>
            <a:ext cx="3196506" cy="1917903"/>
          </a:xfrm>
          <a:prstGeom prst="rect">
            <a:avLst/>
          </a:prstGeom>
        </p:spPr>
      </p:pic>
      <p:sp>
        <p:nvSpPr>
          <p:cNvPr id="5" name="Slide Number Placeholder 4">
            <a:extLst>
              <a:ext uri="{FF2B5EF4-FFF2-40B4-BE49-F238E27FC236}">
                <a16:creationId xmlns:a16="http://schemas.microsoft.com/office/drawing/2014/main" id="{D6845F1F-232E-BC77-FDC7-2E538A97046E}"/>
              </a:ext>
            </a:extLst>
          </p:cNvPr>
          <p:cNvSpPr>
            <a:spLocks noGrp="1"/>
          </p:cNvSpPr>
          <p:nvPr>
            <p:ph type="sldNum" sz="quarter" idx="12"/>
          </p:nvPr>
        </p:nvSpPr>
        <p:spPr>
          <a:xfrm>
            <a:off x="8610599" y="6301336"/>
            <a:ext cx="3065097" cy="420140"/>
          </a:xfrm>
        </p:spPr>
        <p:txBody>
          <a:bodyPr/>
          <a:lstStyle/>
          <a:p>
            <a:fld id="{D02266D7-3941-4A41-A362-256425C0B8CF}" type="slidenum">
              <a:rPr lang="en-US" smtClean="0"/>
              <a:t>20</a:t>
            </a:fld>
            <a:endParaRPr lang="en-US"/>
          </a:p>
        </p:txBody>
      </p:sp>
      <p:pic>
        <p:nvPicPr>
          <p:cNvPr id="7" name="Picture 6" descr="A black background with blue text&#10;&#10;Description automatically generated">
            <a:extLst>
              <a:ext uri="{FF2B5EF4-FFF2-40B4-BE49-F238E27FC236}">
                <a16:creationId xmlns:a16="http://schemas.microsoft.com/office/drawing/2014/main" id="{77C334D8-8D3F-F750-B9CE-8CE352AF173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45722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Single Point ESA vs. Averaged</a:t>
            </a:r>
          </a:p>
        </p:txBody>
      </p:sp>
      <p:sp>
        <p:nvSpPr>
          <p:cNvPr id="3" name="TextBox 2">
            <a:extLst>
              <a:ext uri="{FF2B5EF4-FFF2-40B4-BE49-F238E27FC236}">
                <a16:creationId xmlns:a16="http://schemas.microsoft.com/office/drawing/2014/main" id="{406E2D13-6A26-3DA8-A743-1C664127396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ESA readings are automatically averaged from the instrument</a:t>
            </a:r>
          </a:p>
          <a:p>
            <a:pPr indent="-228600">
              <a:lnSpc>
                <a:spcPct val="90000"/>
              </a:lnSpc>
              <a:spcAft>
                <a:spcPts val="600"/>
              </a:spcAft>
              <a:buFont typeface="Arial" panose="020B0604020202020204" pitchFamily="34" charset="0"/>
              <a:buChar char="•"/>
            </a:pPr>
            <a:r>
              <a:rPr lang="en-US" sz="2000"/>
              <a:t>Little difference was found adding additional averaging from multiple query points for the ESA reading compared to single point reading. </a:t>
            </a:r>
            <a:endParaRPr lang="en-US" sz="2000" dirty="0"/>
          </a:p>
        </p:txBody>
      </p:sp>
      <p:sp>
        <p:nvSpPr>
          <p:cNvPr id="5" name="Slide Number Placeholder 4">
            <a:extLst>
              <a:ext uri="{FF2B5EF4-FFF2-40B4-BE49-F238E27FC236}">
                <a16:creationId xmlns:a16="http://schemas.microsoft.com/office/drawing/2014/main" id="{5A3C60D5-98D9-25F8-E65F-D5E4A0604C75}"/>
              </a:ext>
            </a:extLst>
          </p:cNvPr>
          <p:cNvSpPr>
            <a:spLocks noGrp="1"/>
          </p:cNvSpPr>
          <p:nvPr>
            <p:ph type="sldNum" sz="quarter" idx="12"/>
          </p:nvPr>
        </p:nvSpPr>
        <p:spPr/>
        <p:txBody>
          <a:bodyPr/>
          <a:lstStyle/>
          <a:p>
            <a:fld id="{D02266D7-3941-4A41-A362-256425C0B8CF}" type="slidenum">
              <a:rPr lang="en-US" smtClean="0"/>
              <a:t>21</a:t>
            </a:fld>
            <a:endParaRPr lang="en-US"/>
          </a:p>
        </p:txBody>
      </p:sp>
      <p:pic>
        <p:nvPicPr>
          <p:cNvPr id="6" name="Picture 5" descr="A black background with blue text&#10;&#10;Description automatically generated">
            <a:extLst>
              <a:ext uri="{FF2B5EF4-FFF2-40B4-BE49-F238E27FC236}">
                <a16:creationId xmlns:a16="http://schemas.microsoft.com/office/drawing/2014/main" id="{F1EA01AA-4A3D-8CBA-B1BE-8E29BB2FE5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30136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Overview</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9" y="1575953"/>
            <a:ext cx="5946320" cy="3046988"/>
          </a:xfrm>
          <a:prstGeom prst="rect">
            <a:avLst/>
          </a:prstGeom>
          <a:noFill/>
        </p:spPr>
        <p:txBody>
          <a:bodyPr wrap="square" rtlCol="0">
            <a:spAutoFit/>
          </a:bodyPr>
          <a:lstStyle/>
          <a:p>
            <a:pPr algn="ctr"/>
            <a:r>
              <a:rPr lang="en-US" sz="1600" b="1" u="sng" dirty="0"/>
              <a:t>Program Process</a:t>
            </a:r>
          </a:p>
          <a:p>
            <a:pPr marL="285750" indent="-285750">
              <a:buFontTx/>
              <a:buChar char="-"/>
            </a:pPr>
            <a:r>
              <a:rPr lang="en-US" sz="1600" dirty="0"/>
              <a:t>Calibrates laser 3 and 4 to a user-specified threshold of starting beat frequency</a:t>
            </a:r>
          </a:p>
          <a:p>
            <a:pPr marL="285750" indent="-285750">
              <a:buFontTx/>
              <a:buChar char="-"/>
            </a:pPr>
            <a:r>
              <a:rPr lang="en-US" sz="1600" dirty="0"/>
              <a:t>Iterates through a user-specified number of steps between start and stop beat frequency while measuring beat frequency, photocurrent, and RF power</a:t>
            </a:r>
          </a:p>
          <a:p>
            <a:pPr marL="285750" indent="-285750">
              <a:buFontTx/>
              <a:buChar char="-"/>
            </a:pPr>
            <a:r>
              <a:rPr lang="en-US" sz="1600" dirty="0"/>
              <a:t>Updates live plots of beat frequency vs. step, photocurrent vs. beat frequency, and Raw RF power vs. beat frequency during the loop</a:t>
            </a:r>
          </a:p>
          <a:p>
            <a:pPr marL="285750" indent="-285750">
              <a:buFontTx/>
              <a:buChar char="-"/>
            </a:pPr>
            <a:r>
              <a:rPr lang="en-US" sz="1600" dirty="0"/>
              <a:t>After the loop, sorts plots by beat frequency and adds a calibrated RF power vs. beat frequency plot</a:t>
            </a:r>
          </a:p>
          <a:p>
            <a:pPr marL="285750" indent="-285750">
              <a:buFontTx/>
              <a:buChar char="-"/>
            </a:pPr>
            <a:r>
              <a:rPr lang="en-US" sz="1600" dirty="0"/>
              <a:t>Prompts the user the save the data to a .txt file</a:t>
            </a:r>
          </a:p>
        </p:txBody>
      </p:sp>
      <p:sp>
        <p:nvSpPr>
          <p:cNvPr id="12" name="TextBox 11">
            <a:extLst>
              <a:ext uri="{FF2B5EF4-FFF2-40B4-BE49-F238E27FC236}">
                <a16:creationId xmlns:a16="http://schemas.microsoft.com/office/drawing/2014/main" id="{C07D030C-02AF-7E69-77B5-98F859A16F65}"/>
              </a:ext>
            </a:extLst>
          </p:cNvPr>
          <p:cNvSpPr txBox="1"/>
          <p:nvPr/>
        </p:nvSpPr>
        <p:spPr>
          <a:xfrm>
            <a:off x="-42767" y="4607078"/>
            <a:ext cx="5946320" cy="2308324"/>
          </a:xfrm>
          <a:prstGeom prst="rect">
            <a:avLst/>
          </a:prstGeom>
          <a:noFill/>
        </p:spPr>
        <p:txBody>
          <a:bodyPr wrap="square" rtlCol="0">
            <a:spAutoFit/>
          </a:bodyPr>
          <a:lstStyle/>
          <a:p>
            <a:pPr algn="ctr"/>
            <a:r>
              <a:rPr lang="en-US" sz="1600" b="1" u="sng" dirty="0"/>
              <a:t>Required Manual Inputs and Adjustments</a:t>
            </a:r>
          </a:p>
          <a:p>
            <a:pPr marL="285750" indent="-285750">
              <a:buFontTx/>
              <a:buChar char="-"/>
            </a:pPr>
            <a:r>
              <a:rPr lang="en-US" sz="1600" dirty="0"/>
              <a:t>Turn on all equipment</a:t>
            </a:r>
          </a:p>
          <a:p>
            <a:pPr marL="285750" indent="-285750">
              <a:buFontTx/>
              <a:buChar char="-"/>
            </a:pPr>
            <a:r>
              <a:rPr lang="en-US" sz="1600" dirty="0"/>
              <a:t>Turn on Delta WL mode on Wavelength Meter</a:t>
            </a:r>
          </a:p>
          <a:p>
            <a:pPr marL="285750" indent="-285750">
              <a:buFontTx/>
              <a:buChar char="-"/>
            </a:pPr>
            <a:r>
              <a:rPr lang="en-US" sz="1600" dirty="0"/>
              <a:t>Zero R&amp;S Power Meter using Power Viewer Software</a:t>
            </a:r>
          </a:p>
          <a:p>
            <a:pPr marL="285750" indent="-285750">
              <a:buFontTx/>
              <a:buChar char="-"/>
            </a:pPr>
            <a:r>
              <a:rPr lang="en-US" sz="1600" dirty="0"/>
              <a:t>Enable lasers, set output power</a:t>
            </a:r>
          </a:p>
          <a:p>
            <a:pPr marL="285750" indent="-285750">
              <a:buFontTx/>
              <a:buChar char="-"/>
            </a:pPr>
            <a:r>
              <a:rPr lang="en-US" sz="1600" dirty="0"/>
              <a:t>Enable Keithley Source meter – set output voltage and current threshold</a:t>
            </a:r>
          </a:p>
          <a:p>
            <a:pPr marL="285750" indent="-285750">
              <a:buFontTx/>
              <a:buChar char="-"/>
            </a:pPr>
            <a:r>
              <a:rPr lang="en-US" sz="1600" dirty="0"/>
              <a:t>Enable optical amplifier and turn on pump</a:t>
            </a:r>
          </a:p>
          <a:p>
            <a:pPr marL="285750" indent="-285750">
              <a:buFontTx/>
              <a:buChar char="-"/>
            </a:pPr>
            <a:r>
              <a:rPr lang="en-US" sz="1600" dirty="0"/>
              <a:t>Enable VOA and adjust attenuation</a:t>
            </a:r>
          </a:p>
        </p:txBody>
      </p:sp>
      <p:sp>
        <p:nvSpPr>
          <p:cNvPr id="16" name="TextBox 15">
            <a:extLst>
              <a:ext uri="{FF2B5EF4-FFF2-40B4-BE49-F238E27FC236}">
                <a16:creationId xmlns:a16="http://schemas.microsoft.com/office/drawing/2014/main" id="{5B996A7F-238D-DD04-205C-EAD750560AB9}"/>
              </a:ext>
            </a:extLst>
          </p:cNvPr>
          <p:cNvSpPr txBox="1"/>
          <p:nvPr/>
        </p:nvSpPr>
        <p:spPr>
          <a:xfrm>
            <a:off x="6245676" y="1575953"/>
            <a:ext cx="5946320" cy="3046988"/>
          </a:xfrm>
          <a:prstGeom prst="rect">
            <a:avLst/>
          </a:prstGeom>
          <a:noFill/>
        </p:spPr>
        <p:txBody>
          <a:bodyPr wrap="square" rtlCol="0">
            <a:spAutoFit/>
          </a:bodyPr>
          <a:lstStyle/>
          <a:p>
            <a:pPr algn="ctr"/>
            <a:r>
              <a:rPr lang="en-US" sz="1600" b="1" u="sng" dirty="0"/>
              <a:t>User Inputs in Program</a:t>
            </a:r>
          </a:p>
          <a:p>
            <a:pPr marL="285750" indent="-285750">
              <a:buFontTx/>
              <a:buChar char="-"/>
            </a:pPr>
            <a:r>
              <a:rPr lang="en-US" sz="1600" dirty="0"/>
              <a:t>Starting wavelength for laser 3 and laser 4</a:t>
            </a:r>
          </a:p>
          <a:p>
            <a:pPr marL="285750" indent="-285750">
              <a:buFontTx/>
              <a:buChar char="-"/>
            </a:pPr>
            <a:r>
              <a:rPr lang="en-US" sz="1600" dirty="0"/>
              <a:t>Start and end beat frequency</a:t>
            </a:r>
          </a:p>
          <a:p>
            <a:pPr marL="285750" indent="-285750">
              <a:buFontTx/>
              <a:buChar char="-"/>
            </a:pPr>
            <a:r>
              <a:rPr lang="en-US" sz="1600" dirty="0"/>
              <a:t>Threshold that is acceptable within start frequency to begin</a:t>
            </a:r>
          </a:p>
          <a:p>
            <a:pPr marL="285750" indent="-285750">
              <a:buFontTx/>
              <a:buChar char="-"/>
            </a:pPr>
            <a:r>
              <a:rPr lang="en-US" sz="1600" dirty="0"/>
              <a:t>Number of steps</a:t>
            </a:r>
          </a:p>
          <a:p>
            <a:pPr marL="285750" indent="-285750">
              <a:buFontTx/>
              <a:buChar char="-"/>
            </a:pPr>
            <a:r>
              <a:rPr lang="en-US" sz="1600" dirty="0"/>
              <a:t>Delay time (s) between updating lasers and taking new measurements</a:t>
            </a:r>
          </a:p>
          <a:p>
            <a:pPr marL="285750" indent="-285750">
              <a:buFontTx/>
              <a:buChar char="-"/>
            </a:pPr>
            <a:r>
              <a:rPr lang="en-US" sz="1600" dirty="0"/>
              <a:t>Output data to .txt file (yes/no)</a:t>
            </a:r>
          </a:p>
          <a:p>
            <a:pPr marL="742950" lvl="1" indent="-285750">
              <a:buFontTx/>
              <a:buChar char="-"/>
            </a:pPr>
            <a:r>
              <a:rPr lang="en-US" sz="1600" dirty="0"/>
              <a:t>File name</a:t>
            </a:r>
          </a:p>
          <a:p>
            <a:pPr marL="742950" lvl="1" indent="-285750">
              <a:buFontTx/>
              <a:buChar char="-"/>
            </a:pPr>
            <a:r>
              <a:rPr lang="en-US" sz="1600" dirty="0"/>
              <a:t>Device number</a:t>
            </a:r>
          </a:p>
          <a:p>
            <a:pPr marL="742950" lvl="1" indent="-285750">
              <a:buFontTx/>
              <a:buChar char="-"/>
            </a:pPr>
            <a:r>
              <a:rPr lang="en-US" sz="1600" dirty="0"/>
              <a:t>Trial comments</a:t>
            </a:r>
          </a:p>
          <a:p>
            <a:pPr marL="285750" indent="-285750">
              <a:buFontTx/>
              <a:buChar char="-"/>
            </a:pPr>
            <a:endParaRPr lang="en-US" sz="1600" dirty="0"/>
          </a:p>
        </p:txBody>
      </p:sp>
      <p:sp>
        <p:nvSpPr>
          <p:cNvPr id="4" name="Slide Number Placeholder 3">
            <a:extLst>
              <a:ext uri="{FF2B5EF4-FFF2-40B4-BE49-F238E27FC236}">
                <a16:creationId xmlns:a16="http://schemas.microsoft.com/office/drawing/2014/main" id="{FAA78E46-E956-B788-1D91-42B484655CF3}"/>
              </a:ext>
            </a:extLst>
          </p:cNvPr>
          <p:cNvSpPr>
            <a:spLocks noGrp="1"/>
          </p:cNvSpPr>
          <p:nvPr>
            <p:ph type="sldNum" sz="quarter" idx="12"/>
          </p:nvPr>
        </p:nvSpPr>
        <p:spPr/>
        <p:txBody>
          <a:bodyPr/>
          <a:lstStyle/>
          <a:p>
            <a:fld id="{D02266D7-3941-4A41-A362-256425C0B8CF}" type="slidenum">
              <a:rPr lang="en-US" smtClean="0"/>
              <a:t>3</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5B23E5EA-F3AD-6727-7DEC-C475C5973E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428698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Output</a:t>
            </a:r>
          </a:p>
        </p:txBody>
      </p:sp>
      <p:sp>
        <p:nvSpPr>
          <p:cNvPr id="7" name="TextBox 6">
            <a:extLst>
              <a:ext uri="{FF2B5EF4-FFF2-40B4-BE49-F238E27FC236}">
                <a16:creationId xmlns:a16="http://schemas.microsoft.com/office/drawing/2014/main" id="{75B87BCA-6C5C-2E26-8E3D-FA54DE184709}"/>
              </a:ext>
            </a:extLst>
          </p:cNvPr>
          <p:cNvSpPr txBox="1"/>
          <p:nvPr/>
        </p:nvSpPr>
        <p:spPr>
          <a:xfrm>
            <a:off x="1200202" y="1628910"/>
            <a:ext cx="5946320" cy="338554"/>
          </a:xfrm>
          <a:prstGeom prst="rect">
            <a:avLst/>
          </a:prstGeom>
          <a:noFill/>
        </p:spPr>
        <p:txBody>
          <a:bodyPr wrap="square" rtlCol="0">
            <a:spAutoFit/>
          </a:bodyPr>
          <a:lstStyle/>
          <a:p>
            <a:pPr algn="ctr"/>
            <a:r>
              <a:rPr lang="en-US" sz="1600" b="1" u="sng" dirty="0"/>
              <a:t>Output Plots</a:t>
            </a:r>
          </a:p>
        </p:txBody>
      </p:sp>
      <p:sp>
        <p:nvSpPr>
          <p:cNvPr id="13" name="TextBox 12">
            <a:extLst>
              <a:ext uri="{FF2B5EF4-FFF2-40B4-BE49-F238E27FC236}">
                <a16:creationId xmlns:a16="http://schemas.microsoft.com/office/drawing/2014/main" id="{FDC3CDF2-C9D7-E3A4-81FB-B80BE1DD0C66}"/>
              </a:ext>
            </a:extLst>
          </p:cNvPr>
          <p:cNvSpPr txBox="1"/>
          <p:nvPr/>
        </p:nvSpPr>
        <p:spPr>
          <a:xfrm>
            <a:off x="970218" y="6190366"/>
            <a:ext cx="5551101" cy="646331"/>
          </a:xfrm>
          <a:prstGeom prst="rect">
            <a:avLst/>
          </a:prstGeom>
          <a:noFill/>
        </p:spPr>
        <p:txBody>
          <a:bodyPr wrap="square" rtlCol="0">
            <a:spAutoFit/>
          </a:bodyPr>
          <a:lstStyle/>
          <a:p>
            <a:pPr algn="ctr"/>
            <a:r>
              <a:rPr lang="en-US" sz="1200" dirty="0"/>
              <a:t>*The red, right-side y-axis of the beat frequency vs. step number shows the wavelength at which laser 4 was set, as erratic points often occur in similar areas of wavelength. To get the value, add the value of the y-axis to the value at the top</a:t>
            </a:r>
          </a:p>
        </p:txBody>
      </p:sp>
      <p:pic>
        <p:nvPicPr>
          <p:cNvPr id="15" name="Picture 14" descr="A graph of a graph&#10;&#10;Description automatically generated with medium confidence">
            <a:extLst>
              <a:ext uri="{FF2B5EF4-FFF2-40B4-BE49-F238E27FC236}">
                <a16:creationId xmlns:a16="http://schemas.microsoft.com/office/drawing/2014/main" id="{E1C8EB5A-A02E-533E-D903-48FA528F241A}"/>
              </a:ext>
            </a:extLst>
          </p:cNvPr>
          <p:cNvPicPr>
            <a:picLocks noChangeAspect="1"/>
          </p:cNvPicPr>
          <p:nvPr/>
        </p:nvPicPr>
        <p:blipFill rotWithShape="1">
          <a:blip r:embed="rId2">
            <a:extLst>
              <a:ext uri="{28A0092B-C50C-407E-A947-70E740481C1C}">
                <a14:useLocalDpi xmlns:a14="http://schemas.microsoft.com/office/drawing/2010/main" val="0"/>
              </a:ext>
            </a:extLst>
          </a:blip>
          <a:srcRect l="705"/>
          <a:stretch/>
        </p:blipFill>
        <p:spPr>
          <a:xfrm>
            <a:off x="95138" y="1959321"/>
            <a:ext cx="8156448" cy="4171336"/>
          </a:xfrm>
          <a:prstGeom prst="rect">
            <a:avLst/>
          </a:prstGeom>
        </p:spPr>
      </p:pic>
      <p:sp>
        <p:nvSpPr>
          <p:cNvPr id="4" name="Slide Number Placeholder 3">
            <a:extLst>
              <a:ext uri="{FF2B5EF4-FFF2-40B4-BE49-F238E27FC236}">
                <a16:creationId xmlns:a16="http://schemas.microsoft.com/office/drawing/2014/main" id="{B790AFF2-F513-9322-5C44-75291F8ABE4E}"/>
              </a:ext>
            </a:extLst>
          </p:cNvPr>
          <p:cNvSpPr>
            <a:spLocks noGrp="1"/>
          </p:cNvSpPr>
          <p:nvPr>
            <p:ph type="sldNum" sz="quarter" idx="12"/>
          </p:nvPr>
        </p:nvSpPr>
        <p:spPr/>
        <p:txBody>
          <a:bodyPr/>
          <a:lstStyle/>
          <a:p>
            <a:fld id="{D02266D7-3941-4A41-A362-256425C0B8CF}" type="slidenum">
              <a:rPr lang="en-US" smtClean="0"/>
              <a:t>4</a:t>
            </a:fld>
            <a:endParaRPr lang="en-US"/>
          </a:p>
        </p:txBody>
      </p:sp>
      <p:pic>
        <p:nvPicPr>
          <p:cNvPr id="5" name="Picture 4" descr="A black background with blue text&#10;&#10;Description automatically generated">
            <a:extLst>
              <a:ext uri="{FF2B5EF4-FFF2-40B4-BE49-F238E27FC236}">
                <a16:creationId xmlns:a16="http://schemas.microsoft.com/office/drawing/2014/main" id="{BBCF4638-CA72-9D63-0127-99BA2653BD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EC9C87AD-A29F-956C-9248-4853CD6B9385}"/>
              </a:ext>
            </a:extLst>
          </p:cNvPr>
          <p:cNvSpPr txBox="1"/>
          <p:nvPr/>
        </p:nvSpPr>
        <p:spPr>
          <a:xfrm>
            <a:off x="8238317" y="2043821"/>
            <a:ext cx="3844221" cy="3323987"/>
          </a:xfrm>
          <a:prstGeom prst="rect">
            <a:avLst/>
          </a:prstGeom>
          <a:noFill/>
        </p:spPr>
        <p:txBody>
          <a:bodyPr wrap="square" rtlCol="0">
            <a:spAutoFit/>
          </a:bodyPr>
          <a:lstStyle/>
          <a:p>
            <a:pPr algn="ctr"/>
            <a:r>
              <a:rPr lang="en-US" sz="1400" dirty="0"/>
              <a:t>The output plots contain four plots:</a:t>
            </a:r>
          </a:p>
          <a:p>
            <a:pPr marL="228600" indent="-228600">
              <a:buAutoNum type="arabicParenR"/>
            </a:pPr>
            <a:r>
              <a:rPr lang="en-US" sz="1400" dirty="0"/>
              <a:t>Beat frequency vs. step number – this is useful to see if the laser and steps and beat frequency measurements are updating reasonably</a:t>
            </a:r>
          </a:p>
          <a:p>
            <a:pPr marL="228600" indent="-228600">
              <a:buAutoNum type="arabicParenR"/>
            </a:pPr>
            <a:r>
              <a:rPr lang="en-US" sz="1400" dirty="0"/>
              <a:t>Measured photocurrent vs. beat frequency – used to visualize changes in the photocurrent reading from the Keithley</a:t>
            </a:r>
          </a:p>
          <a:p>
            <a:pPr marL="228600" indent="-228600">
              <a:buAutoNum type="arabicParenR"/>
            </a:pPr>
            <a:r>
              <a:rPr lang="en-US" sz="1400" dirty="0"/>
              <a:t>Raw RF Power vs. Beat Frequency – plots the rf power vs. beat frequency live as the measurement loop runs</a:t>
            </a:r>
          </a:p>
          <a:p>
            <a:pPr marL="228600" indent="-228600">
              <a:buAutoNum type="arabicParenR"/>
            </a:pPr>
            <a:r>
              <a:rPr lang="en-US" sz="1400" dirty="0"/>
              <a:t>Calibrated RF Power vs. Beat Frequency – once the measurement loop is finished the raw RF data is combined with the calibrated RF loss and re-plotted</a:t>
            </a:r>
          </a:p>
        </p:txBody>
      </p:sp>
    </p:spTree>
    <p:extLst>
      <p:ext uri="{BB962C8B-B14F-4D97-AF65-F5344CB8AC3E}">
        <p14:creationId xmlns:p14="http://schemas.microsoft.com/office/powerpoint/2010/main" val="182556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Output</a:t>
            </a:r>
          </a:p>
        </p:txBody>
      </p:sp>
      <p:pic>
        <p:nvPicPr>
          <p:cNvPr id="18" name="Picture 17">
            <a:extLst>
              <a:ext uri="{FF2B5EF4-FFF2-40B4-BE49-F238E27FC236}">
                <a16:creationId xmlns:a16="http://schemas.microsoft.com/office/drawing/2014/main" id="{50993161-34BA-255C-E910-EDFCE227F8F6}"/>
              </a:ext>
            </a:extLst>
          </p:cNvPr>
          <p:cNvPicPr>
            <a:picLocks noChangeAspect="1"/>
          </p:cNvPicPr>
          <p:nvPr/>
        </p:nvPicPr>
        <p:blipFill>
          <a:blip r:embed="rId2"/>
          <a:stretch>
            <a:fillRect/>
          </a:stretch>
        </p:blipFill>
        <p:spPr>
          <a:xfrm>
            <a:off x="314364" y="2148034"/>
            <a:ext cx="7289669" cy="3463827"/>
          </a:xfrm>
          <a:prstGeom prst="rect">
            <a:avLst/>
          </a:prstGeom>
        </p:spPr>
      </p:pic>
      <p:sp>
        <p:nvSpPr>
          <p:cNvPr id="21" name="TextBox 20">
            <a:extLst>
              <a:ext uri="{FF2B5EF4-FFF2-40B4-BE49-F238E27FC236}">
                <a16:creationId xmlns:a16="http://schemas.microsoft.com/office/drawing/2014/main" id="{58571DB1-3092-26CB-56CB-31268A5CB7CC}"/>
              </a:ext>
            </a:extLst>
          </p:cNvPr>
          <p:cNvSpPr txBox="1"/>
          <p:nvPr/>
        </p:nvSpPr>
        <p:spPr>
          <a:xfrm>
            <a:off x="430722" y="6003684"/>
            <a:ext cx="5551101" cy="646331"/>
          </a:xfrm>
          <a:prstGeom prst="rect">
            <a:avLst/>
          </a:prstGeom>
          <a:noFill/>
        </p:spPr>
        <p:txBody>
          <a:bodyPr wrap="square" rtlCol="0">
            <a:spAutoFit/>
          </a:bodyPr>
          <a:lstStyle/>
          <a:p>
            <a:pPr algn="ctr"/>
            <a:r>
              <a:rPr lang="en-US" sz="1200" dirty="0"/>
              <a:t>*The starting wavelength for laser 3 and 4 indicate what wavelength the lasers were set to once the calibration finished and before beginning the measurement loop</a:t>
            </a:r>
          </a:p>
        </p:txBody>
      </p:sp>
      <p:sp>
        <p:nvSpPr>
          <p:cNvPr id="4" name="Slide Number Placeholder 3">
            <a:extLst>
              <a:ext uri="{FF2B5EF4-FFF2-40B4-BE49-F238E27FC236}">
                <a16:creationId xmlns:a16="http://schemas.microsoft.com/office/drawing/2014/main" id="{B790AFF2-F513-9322-5C44-75291F8ABE4E}"/>
              </a:ext>
            </a:extLst>
          </p:cNvPr>
          <p:cNvSpPr>
            <a:spLocks noGrp="1"/>
          </p:cNvSpPr>
          <p:nvPr>
            <p:ph type="sldNum" sz="quarter" idx="12"/>
          </p:nvPr>
        </p:nvSpPr>
        <p:spPr/>
        <p:txBody>
          <a:bodyPr/>
          <a:lstStyle/>
          <a:p>
            <a:fld id="{D02266D7-3941-4A41-A362-256425C0B8CF}" type="slidenum">
              <a:rPr lang="en-US" smtClean="0"/>
              <a:t>5</a:t>
            </a:fld>
            <a:endParaRPr lang="en-US"/>
          </a:p>
        </p:txBody>
      </p:sp>
      <p:pic>
        <p:nvPicPr>
          <p:cNvPr id="5" name="Picture 4" descr="A black background with blue text&#10;&#10;Description automatically generated">
            <a:extLst>
              <a:ext uri="{FF2B5EF4-FFF2-40B4-BE49-F238E27FC236}">
                <a16:creationId xmlns:a16="http://schemas.microsoft.com/office/drawing/2014/main" id="{BBCF4638-CA72-9D63-0127-99BA2653BD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EDA8411B-6C23-1EA1-C988-9018D3993F59}"/>
              </a:ext>
            </a:extLst>
          </p:cNvPr>
          <p:cNvSpPr txBox="1"/>
          <p:nvPr/>
        </p:nvSpPr>
        <p:spPr>
          <a:xfrm>
            <a:off x="7975906" y="2123477"/>
            <a:ext cx="3844221" cy="3754874"/>
          </a:xfrm>
          <a:prstGeom prst="rect">
            <a:avLst/>
          </a:prstGeom>
          <a:noFill/>
        </p:spPr>
        <p:txBody>
          <a:bodyPr wrap="square" rtlCol="0">
            <a:spAutoFit/>
          </a:bodyPr>
          <a:lstStyle/>
          <a:p>
            <a:pPr algn="ctr"/>
            <a:r>
              <a:rPr lang="en-US" sz="1400" dirty="0"/>
              <a:t>The .txt output data contains the measured data and a mix of user defined and automatically recorded information in the header:</a:t>
            </a:r>
          </a:p>
          <a:p>
            <a:pPr marL="228600" indent="-228600">
              <a:buAutoNum type="arabicParenR"/>
            </a:pPr>
            <a:r>
              <a:rPr lang="en-US" sz="1400" dirty="0"/>
              <a:t>File name is defined by the user</a:t>
            </a:r>
          </a:p>
          <a:p>
            <a:pPr marL="228600" indent="-228600">
              <a:buAutoNum type="arabicParenR"/>
            </a:pPr>
            <a:r>
              <a:rPr lang="en-US" sz="1400" dirty="0"/>
              <a:t>Device number and trial comments are defined by the user</a:t>
            </a:r>
          </a:p>
          <a:p>
            <a:pPr marL="228600" indent="-228600">
              <a:buAutoNum type="arabicParenR"/>
            </a:pPr>
            <a:r>
              <a:rPr lang="en-US" sz="1400" dirty="0"/>
              <a:t>Keithley voltage and initial photocurrent automatically queried from the instrument</a:t>
            </a:r>
          </a:p>
          <a:p>
            <a:pPr marL="228600" indent="-228600">
              <a:buAutoNum type="arabicParenR"/>
            </a:pPr>
            <a:r>
              <a:rPr lang="en-US" sz="1400" dirty="0"/>
              <a:t>Starting wavelength for laser 3 and 4 recorded after calibrating the first measurement beat frequency, initial user defined delay is added</a:t>
            </a:r>
          </a:p>
          <a:p>
            <a:pPr marL="228600" indent="-228600">
              <a:buAutoNum type="arabicParenR"/>
            </a:pPr>
            <a:r>
              <a:rPr lang="en-US" sz="1400" dirty="0"/>
              <a:t>Time and date automatically added</a:t>
            </a:r>
          </a:p>
          <a:p>
            <a:pPr marL="228600" indent="-228600">
              <a:buAutoNum type="arabicParenR"/>
            </a:pPr>
            <a:r>
              <a:rPr lang="en-US" sz="1400" dirty="0"/>
              <a:t>Data is sorted with the corresponding beat frequency and output in a structured text file format </a:t>
            </a:r>
          </a:p>
        </p:txBody>
      </p:sp>
      <p:sp>
        <p:nvSpPr>
          <p:cNvPr id="6" name="TextBox 5">
            <a:extLst>
              <a:ext uri="{FF2B5EF4-FFF2-40B4-BE49-F238E27FC236}">
                <a16:creationId xmlns:a16="http://schemas.microsoft.com/office/drawing/2014/main" id="{99832243-3AAD-0C64-2934-7BB1E0D19216}"/>
              </a:ext>
            </a:extLst>
          </p:cNvPr>
          <p:cNvSpPr txBox="1"/>
          <p:nvPr/>
        </p:nvSpPr>
        <p:spPr>
          <a:xfrm>
            <a:off x="1200202" y="1628910"/>
            <a:ext cx="5946320" cy="338554"/>
          </a:xfrm>
          <a:prstGeom prst="rect">
            <a:avLst/>
          </a:prstGeom>
          <a:noFill/>
        </p:spPr>
        <p:txBody>
          <a:bodyPr wrap="square" rtlCol="0">
            <a:spAutoFit/>
          </a:bodyPr>
          <a:lstStyle/>
          <a:p>
            <a:pPr algn="ctr"/>
            <a:r>
              <a:rPr lang="en-US" sz="1600" b="1" u="sng" dirty="0"/>
              <a:t>.txt Output Data</a:t>
            </a:r>
          </a:p>
        </p:txBody>
      </p:sp>
    </p:spTree>
    <p:extLst>
      <p:ext uri="{BB962C8B-B14F-4D97-AF65-F5344CB8AC3E}">
        <p14:creationId xmlns:p14="http://schemas.microsoft.com/office/powerpoint/2010/main" val="254708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Prior to Running the Program</a:t>
            </a:r>
          </a:p>
        </p:txBody>
      </p:sp>
      <p:sp>
        <p:nvSpPr>
          <p:cNvPr id="7" name="TextBox 6">
            <a:extLst>
              <a:ext uri="{FF2B5EF4-FFF2-40B4-BE49-F238E27FC236}">
                <a16:creationId xmlns:a16="http://schemas.microsoft.com/office/drawing/2014/main" id="{75B87BCA-6C5C-2E26-8E3D-FA54DE184709}"/>
              </a:ext>
            </a:extLst>
          </p:cNvPr>
          <p:cNvSpPr txBox="1"/>
          <p:nvPr/>
        </p:nvSpPr>
        <p:spPr>
          <a:xfrm>
            <a:off x="0" y="1575123"/>
            <a:ext cx="5946320" cy="6986528"/>
          </a:xfrm>
          <a:prstGeom prst="rect">
            <a:avLst/>
          </a:prstGeom>
          <a:noFill/>
        </p:spPr>
        <p:txBody>
          <a:bodyPr wrap="square" rtlCol="0">
            <a:spAutoFit/>
          </a:bodyPr>
          <a:lstStyle/>
          <a:p>
            <a:pPr algn="ctr"/>
            <a:r>
              <a:rPr lang="en-US" sz="1600" b="1" u="sng" dirty="0"/>
              <a:t>File Pathing and GPIB Addresses</a:t>
            </a:r>
          </a:p>
          <a:p>
            <a:pPr marL="285750" indent="-285750">
              <a:buFontTx/>
              <a:buChar char="-"/>
            </a:pPr>
            <a:r>
              <a:rPr lang="en-US" sz="1600" dirty="0"/>
              <a:t>To correctly calculate the Calibrated RF power, the file paths must be updated within the code as shown in image 1</a:t>
            </a:r>
          </a:p>
          <a:p>
            <a:pPr marL="742950" lvl="1" indent="-285750">
              <a:buFontTx/>
              <a:buChar char="-"/>
            </a:pPr>
            <a:r>
              <a:rPr lang="en-US" sz="1600" u="sng" dirty="0"/>
              <a:t>This is located at the beginning of the code</a:t>
            </a:r>
          </a:p>
          <a:p>
            <a:pPr marL="285750" indent="-285750">
              <a:buFontTx/>
              <a:buChar char="-"/>
            </a:pPr>
            <a:r>
              <a:rPr lang="en-US" sz="1600" dirty="0"/>
              <a:t>For RF probe loss, the program automatically reads in data from an s2p file</a:t>
            </a:r>
          </a:p>
          <a:p>
            <a:pPr marL="285750" indent="-285750">
              <a:buFontTx/>
              <a:buChar char="-"/>
            </a:pPr>
            <a:r>
              <a:rPr lang="en-US" sz="1600" dirty="0"/>
              <a:t>For RF link loss, the program reads in an excel file</a:t>
            </a:r>
          </a:p>
          <a:p>
            <a:pPr marL="742950" lvl="1" indent="-285750">
              <a:buFontTx/>
              <a:buChar char="-"/>
            </a:pPr>
            <a:r>
              <a:rPr lang="en-US" sz="1600" dirty="0"/>
              <a:t>The excel file must contain no headers, column 1 must be frequencies and column 2 must be link loss in dB</a:t>
            </a:r>
          </a:p>
          <a:p>
            <a:pPr marL="285750" indent="-285750">
              <a:buFontTx/>
              <a:buChar char="-"/>
            </a:pPr>
            <a:r>
              <a:rPr lang="en-US" sz="1600" dirty="0"/>
              <a:t>These file paths can be found by right clicking the file, selecting properties, and copying the location, as shown in image 2</a:t>
            </a:r>
          </a:p>
          <a:p>
            <a:pPr marL="285750" indent="-285750">
              <a:buFontTx/>
              <a:buChar char="-"/>
            </a:pPr>
            <a:r>
              <a:rPr lang="en-US" sz="1600" b="1" dirty="0"/>
              <a:t>When pasting a file path for the s2p and xlsx files, a backslash is used (i.e. C:\Users\...). These must be changed manually to a forward slash  (i.e. C:/Users/…)</a:t>
            </a:r>
          </a:p>
          <a:p>
            <a:pPr marL="285750" indent="-285750">
              <a:buFontTx/>
              <a:buChar char="-"/>
            </a:pPr>
            <a:endParaRPr lang="en-US" sz="1600" dirty="0"/>
          </a:p>
          <a:p>
            <a:pPr marL="285750" indent="-285750">
              <a:buFontTx/>
              <a:buChar char="-"/>
            </a:pPr>
            <a:r>
              <a:rPr lang="en-US" sz="1600" dirty="0"/>
              <a:t>All GPIB addresses must be correctly labeled for the instruments – these should never change but safe to check</a:t>
            </a:r>
          </a:p>
          <a:p>
            <a:pPr marL="742950" lvl="1" indent="-285750">
              <a:buFontTx/>
              <a:buChar char="-"/>
            </a:pPr>
            <a:r>
              <a:rPr lang="en-US" sz="1600" u="sng" dirty="0"/>
              <a:t>This is located at the beginning of the code</a:t>
            </a:r>
          </a:p>
          <a:p>
            <a:pPr marL="742950" lvl="1" indent="-285750">
              <a:buFontTx/>
              <a:buChar char="-"/>
            </a:pPr>
            <a:r>
              <a:rPr lang="en-US" sz="1600" dirty="0"/>
              <a:t>Output from “Connected Devices” or NI Max connected devices to view GPIB addresses</a:t>
            </a:r>
          </a:p>
          <a:p>
            <a:pPr marL="742950" lvl="1" indent="-285750">
              <a:buFontTx/>
              <a:buChar char="-"/>
            </a:pP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pic>
        <p:nvPicPr>
          <p:cNvPr id="5" name="Picture 4">
            <a:extLst>
              <a:ext uri="{FF2B5EF4-FFF2-40B4-BE49-F238E27FC236}">
                <a16:creationId xmlns:a16="http://schemas.microsoft.com/office/drawing/2014/main" id="{6ABEEA47-F54F-505F-DD07-F1999EC92B76}"/>
              </a:ext>
            </a:extLst>
          </p:cNvPr>
          <p:cNvPicPr>
            <a:picLocks noChangeAspect="1"/>
          </p:cNvPicPr>
          <p:nvPr/>
        </p:nvPicPr>
        <p:blipFill rotWithShape="1">
          <a:blip r:embed="rId3"/>
          <a:srcRect t="592" r="51009" b="-592"/>
          <a:stretch/>
        </p:blipFill>
        <p:spPr>
          <a:xfrm>
            <a:off x="5946320" y="2439565"/>
            <a:ext cx="3578451" cy="2568928"/>
          </a:xfrm>
          <a:prstGeom prst="rect">
            <a:avLst/>
          </a:prstGeom>
        </p:spPr>
      </p:pic>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6</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904146" y="5111668"/>
            <a:ext cx="3192716" cy="2293622"/>
          </a:xfrm>
          <a:prstGeom prst="rect">
            <a:avLst/>
          </a:prstGeom>
        </p:spPr>
      </p:pic>
      <p:pic>
        <p:nvPicPr>
          <p:cNvPr id="8" name="Picture 7">
            <a:extLst>
              <a:ext uri="{FF2B5EF4-FFF2-40B4-BE49-F238E27FC236}">
                <a16:creationId xmlns:a16="http://schemas.microsoft.com/office/drawing/2014/main" id="{CEAD7683-B1E3-8FCD-4606-AC7CCEDA74B1}"/>
              </a:ext>
            </a:extLst>
          </p:cNvPr>
          <p:cNvPicPr>
            <a:picLocks noChangeAspect="1"/>
          </p:cNvPicPr>
          <p:nvPr/>
        </p:nvPicPr>
        <p:blipFill>
          <a:blip r:embed="rId6"/>
          <a:stretch>
            <a:fillRect/>
          </a:stretch>
        </p:blipFill>
        <p:spPr>
          <a:xfrm>
            <a:off x="9666478" y="1942847"/>
            <a:ext cx="2383815" cy="3353278"/>
          </a:xfrm>
          <a:prstGeom prst="rect">
            <a:avLst/>
          </a:prstGeom>
        </p:spPr>
      </p:pic>
      <p:sp>
        <p:nvSpPr>
          <p:cNvPr id="9" name="TextBox 8">
            <a:extLst>
              <a:ext uri="{FF2B5EF4-FFF2-40B4-BE49-F238E27FC236}">
                <a16:creationId xmlns:a16="http://schemas.microsoft.com/office/drawing/2014/main" id="{28A1C4F1-8007-77B7-F4B2-D0233249EFE2}"/>
              </a:ext>
            </a:extLst>
          </p:cNvPr>
          <p:cNvSpPr txBox="1"/>
          <p:nvPr/>
        </p:nvSpPr>
        <p:spPr>
          <a:xfrm>
            <a:off x="6076885" y="5008492"/>
            <a:ext cx="3245439" cy="1815882"/>
          </a:xfrm>
          <a:prstGeom prst="rect">
            <a:avLst/>
          </a:prstGeom>
          <a:noFill/>
        </p:spPr>
        <p:txBody>
          <a:bodyPr wrap="square" rtlCol="0">
            <a:spAutoFit/>
          </a:bodyPr>
          <a:lstStyle/>
          <a:p>
            <a:pPr algn="ctr"/>
            <a:r>
              <a:rPr lang="en-US" sz="1600" b="1" u="sng" dirty="0"/>
              <a:t>Image 1 – Code File Path</a:t>
            </a: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10" name="TextBox 9">
            <a:extLst>
              <a:ext uri="{FF2B5EF4-FFF2-40B4-BE49-F238E27FC236}">
                <a16:creationId xmlns:a16="http://schemas.microsoft.com/office/drawing/2014/main" id="{039E2D70-5142-A443-31B1-8C62C5DAD864}"/>
              </a:ext>
            </a:extLst>
          </p:cNvPr>
          <p:cNvSpPr txBox="1"/>
          <p:nvPr/>
        </p:nvSpPr>
        <p:spPr>
          <a:xfrm>
            <a:off x="9195577" y="5315763"/>
            <a:ext cx="3245439" cy="1815882"/>
          </a:xfrm>
          <a:prstGeom prst="rect">
            <a:avLst/>
          </a:prstGeom>
          <a:noFill/>
        </p:spPr>
        <p:txBody>
          <a:bodyPr wrap="square" rtlCol="0">
            <a:spAutoFit/>
          </a:bodyPr>
          <a:lstStyle/>
          <a:p>
            <a:pPr algn="ctr"/>
            <a:r>
              <a:rPr lang="en-US" sz="1600" b="1" u="sng" dirty="0"/>
              <a:t>Image 2 – Copy File Location</a:t>
            </a:r>
            <a:endParaRPr lang="en-US" sz="1600" dirty="0"/>
          </a:p>
          <a:p>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Tree>
    <p:extLst>
      <p:ext uri="{BB962C8B-B14F-4D97-AF65-F5344CB8AC3E}">
        <p14:creationId xmlns:p14="http://schemas.microsoft.com/office/powerpoint/2010/main" val="13860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Prior to Running the Program</a:t>
            </a:r>
          </a:p>
        </p:txBody>
      </p:sp>
      <p:sp>
        <p:nvSpPr>
          <p:cNvPr id="12" name="TextBox 11">
            <a:extLst>
              <a:ext uri="{FF2B5EF4-FFF2-40B4-BE49-F238E27FC236}">
                <a16:creationId xmlns:a16="http://schemas.microsoft.com/office/drawing/2014/main" id="{88CF82A4-698A-6310-7F24-91CE4B58FD8A}"/>
              </a:ext>
            </a:extLst>
          </p:cNvPr>
          <p:cNvSpPr txBox="1"/>
          <p:nvPr/>
        </p:nvSpPr>
        <p:spPr>
          <a:xfrm>
            <a:off x="102751" y="2344904"/>
            <a:ext cx="11986494" cy="3046988"/>
          </a:xfrm>
          <a:prstGeom prst="rect">
            <a:avLst/>
          </a:prstGeom>
          <a:noFill/>
        </p:spPr>
        <p:txBody>
          <a:bodyPr wrap="square" rtlCol="0">
            <a:spAutoFit/>
          </a:bodyPr>
          <a:lstStyle/>
          <a:p>
            <a:pPr algn="ctr"/>
            <a:r>
              <a:rPr lang="en-US" sz="1600" b="1" u="sng" dirty="0"/>
              <a:t>Python Library, Driver, Software Installation</a:t>
            </a:r>
          </a:p>
          <a:p>
            <a:pPr algn="ctr"/>
            <a:endParaRPr lang="en-US" sz="1600" b="1" u="sng" dirty="0"/>
          </a:p>
          <a:p>
            <a:pPr marL="285750" indent="-285750">
              <a:buFontTx/>
              <a:buChar char="-"/>
            </a:pPr>
            <a:r>
              <a:rPr lang="en-US" sz="1600" dirty="0"/>
              <a:t>pip install </a:t>
            </a:r>
            <a:r>
              <a:rPr lang="en-US" sz="1600" dirty="0" err="1"/>
              <a:t>pymeasure</a:t>
            </a:r>
            <a:r>
              <a:rPr lang="en-US" sz="1600" dirty="0"/>
              <a:t> </a:t>
            </a:r>
            <a:r>
              <a:rPr lang="en-US" sz="1600" dirty="0" err="1"/>
              <a:t>pyvisa</a:t>
            </a:r>
            <a:r>
              <a:rPr lang="en-US" sz="1600" dirty="0"/>
              <a:t> matplotlib scikit-rf </a:t>
            </a:r>
            <a:r>
              <a:rPr lang="en-US" sz="1600" dirty="0" err="1"/>
              <a:t>numpy</a:t>
            </a:r>
            <a:r>
              <a:rPr lang="en-US" sz="1600" dirty="0"/>
              <a:t> pandas </a:t>
            </a:r>
            <a:r>
              <a:rPr lang="en-US" sz="1600" dirty="0" err="1"/>
              <a:t>openpyxl</a:t>
            </a:r>
            <a:r>
              <a:rPr lang="en-US" sz="1600" dirty="0"/>
              <a:t> </a:t>
            </a:r>
            <a:r>
              <a:rPr lang="en-US" sz="1600" dirty="0" err="1"/>
              <a:t>scipy</a:t>
            </a:r>
            <a:r>
              <a:rPr lang="en-US" sz="1600" dirty="0"/>
              <a:t>   (enter this command into python terminal)</a:t>
            </a:r>
          </a:p>
          <a:p>
            <a:pPr marL="285750" indent="-285750">
              <a:buFontTx/>
              <a:buChar char="-"/>
            </a:pPr>
            <a:r>
              <a:rPr lang="en-US" sz="1600" dirty="0"/>
              <a:t>Install NRP Toolkit</a:t>
            </a:r>
          </a:p>
          <a:p>
            <a:pPr marL="285750" indent="-285750">
              <a:buFontTx/>
              <a:buChar char="-"/>
            </a:pPr>
            <a:r>
              <a:rPr lang="en-US" sz="1600" dirty="0"/>
              <a:t>Install VISA Library Passport for NRP (To connect with R&amp;S NRP-Z58 power meter)</a:t>
            </a:r>
          </a:p>
          <a:p>
            <a:pPr marL="285750" indent="-285750">
              <a:buFontTx/>
              <a:buChar char="-"/>
            </a:pPr>
            <a:r>
              <a:rPr lang="en-US" sz="1600" dirty="0"/>
              <a:t>Install NI Max (To view what devices are connected to GPIB addresses)</a:t>
            </a:r>
          </a:p>
          <a:p>
            <a:pPr marL="285750" indent="-285750">
              <a:buFontTx/>
              <a:buChar char="-"/>
            </a:pPr>
            <a:r>
              <a:rPr lang="en-US" sz="1600" dirty="0"/>
              <a:t>Install R&amp;S Power Viewer (To zero the power meter prior to turning on other equipment)</a:t>
            </a:r>
          </a:p>
          <a:p>
            <a:pPr marL="285750"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r>
              <a:rPr lang="en-US" sz="1600" dirty="0"/>
              <a:t>* Installation links can be found in the “requirements” file in the </a:t>
            </a:r>
            <a:r>
              <a:rPr lang="en-US" sz="1600" dirty="0" err="1"/>
              <a:t>github</a:t>
            </a:r>
            <a:r>
              <a:rPr lang="en-US" sz="1600" dirty="0"/>
              <a:t> repository</a:t>
            </a:r>
          </a:p>
          <a:p>
            <a:pPr algn="ctr"/>
            <a:endParaRPr lang="en-US" sz="1600" u="sng" dirty="0"/>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7</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5A840C69-BCE6-86FC-5F5E-4511B1358A20}"/>
              </a:ext>
            </a:extLst>
          </p:cNvPr>
          <p:cNvSpPr txBox="1"/>
          <p:nvPr/>
        </p:nvSpPr>
        <p:spPr>
          <a:xfrm>
            <a:off x="0" y="1575463"/>
            <a:ext cx="11986494" cy="769441"/>
          </a:xfrm>
          <a:prstGeom prst="rect">
            <a:avLst/>
          </a:prstGeom>
          <a:noFill/>
        </p:spPr>
        <p:txBody>
          <a:bodyPr wrap="square" rtlCol="0">
            <a:spAutoFit/>
          </a:bodyPr>
          <a:lstStyle/>
          <a:p>
            <a:pPr algn="ctr"/>
            <a:r>
              <a:rPr lang="en-US" sz="2800" b="1" u="sng" dirty="0"/>
              <a:t>Additional Requirements if First Time Use on Personal Laptop</a:t>
            </a:r>
            <a:endParaRPr lang="en-US" sz="2800" dirty="0"/>
          </a:p>
          <a:p>
            <a:pPr algn="ctr"/>
            <a:endParaRPr lang="en-US" sz="1600" u="sng" dirty="0"/>
          </a:p>
        </p:txBody>
      </p:sp>
    </p:spTree>
    <p:extLst>
      <p:ext uri="{BB962C8B-B14F-4D97-AF65-F5344CB8AC3E}">
        <p14:creationId xmlns:p14="http://schemas.microsoft.com/office/powerpoint/2010/main" val="209389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Get To and Run Program</a:t>
            </a:r>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8</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904146" y="5111668"/>
            <a:ext cx="3192716" cy="2293622"/>
          </a:xfrm>
          <a:prstGeom prst="rect">
            <a:avLst/>
          </a:prstGeom>
        </p:spPr>
      </p:pic>
      <p:pic>
        <p:nvPicPr>
          <p:cNvPr id="5" name="20240729-2010-12.6756922">
            <a:hlinkClick r:id="" action="ppaction://media"/>
            <a:extLst>
              <a:ext uri="{FF2B5EF4-FFF2-40B4-BE49-F238E27FC236}">
                <a16:creationId xmlns:a16="http://schemas.microsoft.com/office/drawing/2014/main" id="{5F6A0CB1-EE89-9207-C49E-FD8F1B80E7B9}"/>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486892" y="4027531"/>
            <a:ext cx="8334377" cy="1796798"/>
          </a:xfrm>
          <a:prstGeom prst="rect">
            <a:avLst/>
          </a:prstGeom>
        </p:spPr>
      </p:pic>
      <p:sp>
        <p:nvSpPr>
          <p:cNvPr id="7" name="TextBox 6">
            <a:extLst>
              <a:ext uri="{FF2B5EF4-FFF2-40B4-BE49-F238E27FC236}">
                <a16:creationId xmlns:a16="http://schemas.microsoft.com/office/drawing/2014/main" id="{028379F9-16C2-8072-D096-949BF82AC927}"/>
              </a:ext>
            </a:extLst>
          </p:cNvPr>
          <p:cNvSpPr txBox="1"/>
          <p:nvPr/>
        </p:nvSpPr>
        <p:spPr>
          <a:xfrm>
            <a:off x="486892" y="1578279"/>
            <a:ext cx="6947179" cy="2800767"/>
          </a:xfrm>
          <a:prstGeom prst="rect">
            <a:avLst/>
          </a:prstGeom>
          <a:noFill/>
        </p:spPr>
        <p:txBody>
          <a:bodyPr wrap="square" rtlCol="0">
            <a:spAutoFit/>
          </a:bodyPr>
          <a:lstStyle/>
          <a:p>
            <a:pPr algn="ctr"/>
            <a:r>
              <a:rPr lang="en-US" sz="1600" b="1" u="sng" dirty="0"/>
              <a:t>Accessing and Running the Program on the Desktop</a:t>
            </a:r>
          </a:p>
          <a:p>
            <a:pPr algn="ctr"/>
            <a:endParaRPr lang="en-US" sz="1600" b="1" u="sng" dirty="0"/>
          </a:p>
          <a:p>
            <a:pPr marL="342900" indent="-342900">
              <a:buAutoNum type="arabicParenR"/>
            </a:pPr>
            <a:r>
              <a:rPr lang="en-US" sz="1600" dirty="0"/>
              <a:t>Open the software Visual Studio Code</a:t>
            </a:r>
          </a:p>
          <a:p>
            <a:pPr marL="342900" indent="-342900">
              <a:buAutoNum type="arabicParenR"/>
            </a:pPr>
            <a:endParaRPr lang="en-US" sz="1600" dirty="0"/>
          </a:p>
          <a:p>
            <a:pPr marL="342900" indent="-342900">
              <a:buAutoNum type="arabicParenR"/>
            </a:pPr>
            <a:r>
              <a:rPr lang="en-US" sz="1600" dirty="0"/>
              <a:t>Within Visual Studio Code find the directory named “Thomas”</a:t>
            </a:r>
          </a:p>
          <a:p>
            <a:pPr marL="342900" indent="-342900">
              <a:buAutoNum type="arabicParenR"/>
            </a:pPr>
            <a:r>
              <a:rPr lang="en-US" sz="1600" dirty="0"/>
              <a:t>Open the file named “heterodyne_automation.py”</a:t>
            </a:r>
          </a:p>
          <a:p>
            <a:pPr marL="342900" indent="-342900">
              <a:buAutoNum type="arabicParenR"/>
            </a:pPr>
            <a:r>
              <a:rPr lang="en-US" sz="1600" dirty="0"/>
              <a:t>Run the program by selecting the triangle button in the top right of the software</a:t>
            </a:r>
          </a:p>
          <a:p>
            <a:pPr marL="342900" indent="-342900">
              <a:buAutoNum type="arabicParenR"/>
            </a:pPr>
            <a:r>
              <a:rPr lang="en-US" sz="1600" dirty="0"/>
              <a:t>Enter the inputs into the command terminal as shown below</a:t>
            </a:r>
          </a:p>
          <a:p>
            <a:pPr marL="342900" indent="-342900">
              <a:buAutoNum type="arabicParenR"/>
            </a:pPr>
            <a:endParaRPr lang="en-US" sz="1600" dirty="0"/>
          </a:p>
          <a:p>
            <a:pPr marL="285750" indent="-285750">
              <a:buFontTx/>
              <a:buChar char="-"/>
            </a:pPr>
            <a:endParaRPr lang="en-US" sz="1600" dirty="0"/>
          </a:p>
        </p:txBody>
      </p:sp>
      <p:pic>
        <p:nvPicPr>
          <p:cNvPr id="8" name="Picture 7">
            <a:extLst>
              <a:ext uri="{FF2B5EF4-FFF2-40B4-BE49-F238E27FC236}">
                <a16:creationId xmlns:a16="http://schemas.microsoft.com/office/drawing/2014/main" id="{4C816CD5-6954-BA78-9BD1-71780EA44BEC}"/>
              </a:ext>
            </a:extLst>
          </p:cNvPr>
          <p:cNvPicPr>
            <a:picLocks noChangeAspect="1"/>
          </p:cNvPicPr>
          <p:nvPr/>
        </p:nvPicPr>
        <p:blipFill>
          <a:blip r:embed="rId8"/>
          <a:stretch>
            <a:fillRect/>
          </a:stretch>
        </p:blipFill>
        <p:spPr>
          <a:xfrm>
            <a:off x="4440362" y="2050355"/>
            <a:ext cx="403056" cy="379191"/>
          </a:xfrm>
          <a:prstGeom prst="rect">
            <a:avLst/>
          </a:prstGeom>
        </p:spPr>
      </p:pic>
      <p:pic>
        <p:nvPicPr>
          <p:cNvPr id="9" name="Picture 8">
            <a:extLst>
              <a:ext uri="{FF2B5EF4-FFF2-40B4-BE49-F238E27FC236}">
                <a16:creationId xmlns:a16="http://schemas.microsoft.com/office/drawing/2014/main" id="{DD8988B9-E283-E5DE-D96A-7A479C01FF23}"/>
              </a:ext>
            </a:extLst>
          </p:cNvPr>
          <p:cNvPicPr>
            <a:picLocks noChangeAspect="1"/>
          </p:cNvPicPr>
          <p:nvPr/>
        </p:nvPicPr>
        <p:blipFill rotWithShape="1">
          <a:blip r:embed="rId9"/>
          <a:srcRect l="15482" b="51090"/>
          <a:stretch/>
        </p:blipFill>
        <p:spPr>
          <a:xfrm>
            <a:off x="7094241" y="3160039"/>
            <a:ext cx="2069231" cy="335472"/>
          </a:xfrm>
          <a:prstGeom prst="rect">
            <a:avLst/>
          </a:prstGeom>
        </p:spPr>
      </p:pic>
      <p:pic>
        <p:nvPicPr>
          <p:cNvPr id="10" name="Picture 9">
            <a:extLst>
              <a:ext uri="{FF2B5EF4-FFF2-40B4-BE49-F238E27FC236}">
                <a16:creationId xmlns:a16="http://schemas.microsoft.com/office/drawing/2014/main" id="{7CB14201-F604-F8DB-A2C0-BF246EFF07FE}"/>
              </a:ext>
            </a:extLst>
          </p:cNvPr>
          <p:cNvPicPr>
            <a:picLocks noChangeAspect="1"/>
          </p:cNvPicPr>
          <p:nvPr/>
        </p:nvPicPr>
        <p:blipFill>
          <a:blip r:embed="rId10"/>
          <a:stretch>
            <a:fillRect/>
          </a:stretch>
        </p:blipFill>
        <p:spPr>
          <a:xfrm>
            <a:off x="5466566" y="2864346"/>
            <a:ext cx="2314898" cy="228632"/>
          </a:xfrm>
          <a:prstGeom prst="rect">
            <a:avLst/>
          </a:prstGeom>
        </p:spPr>
      </p:pic>
    </p:spTree>
    <p:extLst>
      <p:ext uri="{BB962C8B-B14F-4D97-AF65-F5344CB8AC3E}">
        <p14:creationId xmlns:p14="http://schemas.microsoft.com/office/powerpoint/2010/main" val="63710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63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Get To and Run Program (cont.)</a:t>
            </a:r>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9</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8904146" y="5111668"/>
            <a:ext cx="3192716" cy="2293622"/>
          </a:xfrm>
          <a:prstGeom prst="rect">
            <a:avLst/>
          </a:prstGeom>
        </p:spPr>
      </p:pic>
      <p:sp>
        <p:nvSpPr>
          <p:cNvPr id="7" name="TextBox 6">
            <a:extLst>
              <a:ext uri="{FF2B5EF4-FFF2-40B4-BE49-F238E27FC236}">
                <a16:creationId xmlns:a16="http://schemas.microsoft.com/office/drawing/2014/main" id="{028379F9-16C2-8072-D096-949BF82AC927}"/>
              </a:ext>
            </a:extLst>
          </p:cNvPr>
          <p:cNvSpPr txBox="1"/>
          <p:nvPr/>
        </p:nvSpPr>
        <p:spPr>
          <a:xfrm>
            <a:off x="486892" y="1578279"/>
            <a:ext cx="6947179" cy="4278094"/>
          </a:xfrm>
          <a:prstGeom prst="rect">
            <a:avLst/>
          </a:prstGeom>
          <a:noFill/>
        </p:spPr>
        <p:txBody>
          <a:bodyPr wrap="square" rtlCol="0">
            <a:spAutoFit/>
          </a:bodyPr>
          <a:lstStyle/>
          <a:p>
            <a:pPr algn="ctr"/>
            <a:r>
              <a:rPr lang="en-US" sz="1600" b="1" u="sng" dirty="0"/>
              <a:t>Accessing and Running the Program on the Desktop</a:t>
            </a:r>
          </a:p>
          <a:p>
            <a:pPr algn="ctr"/>
            <a:endParaRPr lang="en-US" sz="1600" b="1" u="sng" dirty="0"/>
          </a:p>
          <a:p>
            <a:pPr marL="342900" indent="-342900">
              <a:buFont typeface="+mj-lt"/>
              <a:buAutoNum type="arabicParenR" startAt="6"/>
            </a:pPr>
            <a:r>
              <a:rPr lang="en-US" sz="1600" dirty="0"/>
              <a:t>Once the measurement loop begins, a new window will pop up, containing the plots. Click on the window, at first it may take a few second for the window to load. The icon is shown to the right</a:t>
            </a:r>
          </a:p>
          <a:p>
            <a:pPr marL="342900" indent="-342900">
              <a:buFont typeface="+mj-lt"/>
              <a:buAutoNum type="arabicParenR" startAt="6"/>
            </a:pPr>
            <a:r>
              <a:rPr lang="en-US" sz="1600" dirty="0"/>
              <a:t>To stop the loop during the measurement, go back to the terminal and type any keystroke into the keyboard, the loop will automatically end</a:t>
            </a:r>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endParaRPr lang="en-US" sz="1600" dirty="0"/>
          </a:p>
          <a:p>
            <a:pPr marL="342900" indent="-342900">
              <a:buFont typeface="+mj-lt"/>
              <a:buAutoNum type="arabicParenR" startAt="6"/>
            </a:pPr>
            <a:r>
              <a:rPr lang="en-US" sz="1600" dirty="0"/>
              <a:t>To save the plots, again click the window with the disk icon. In the top left of the window, click on the icon shown on the right to save the plots </a:t>
            </a:r>
          </a:p>
          <a:p>
            <a:pPr marL="342900" indent="-342900">
              <a:buFont typeface="+mj-lt"/>
              <a:buAutoNum type="arabicParenR" startAt="6"/>
            </a:pPr>
            <a:r>
              <a:rPr lang="en-US" sz="1600" dirty="0"/>
              <a:t>After closing the plots window, the user will be prompted if they want to output the data to a text file. If yes, the user will then be prompted for the file name, device number, and trial comments</a:t>
            </a:r>
          </a:p>
          <a:p>
            <a:pPr marL="285750" indent="-285750">
              <a:buFontTx/>
              <a:buChar char="-"/>
            </a:pPr>
            <a:endParaRPr lang="en-US" sz="1600" dirty="0"/>
          </a:p>
        </p:txBody>
      </p:sp>
      <p:pic>
        <p:nvPicPr>
          <p:cNvPr id="11" name="Picture 10">
            <a:extLst>
              <a:ext uri="{FF2B5EF4-FFF2-40B4-BE49-F238E27FC236}">
                <a16:creationId xmlns:a16="http://schemas.microsoft.com/office/drawing/2014/main" id="{F3A21F1E-9C9B-704B-1E32-D656A857E7E3}"/>
              </a:ext>
            </a:extLst>
          </p:cNvPr>
          <p:cNvPicPr>
            <a:picLocks noChangeAspect="1"/>
          </p:cNvPicPr>
          <p:nvPr/>
        </p:nvPicPr>
        <p:blipFill>
          <a:blip r:embed="rId9"/>
          <a:stretch>
            <a:fillRect/>
          </a:stretch>
        </p:blipFill>
        <p:spPr>
          <a:xfrm>
            <a:off x="7660138" y="2236949"/>
            <a:ext cx="521645" cy="521645"/>
          </a:xfrm>
          <a:prstGeom prst="rect">
            <a:avLst/>
          </a:prstGeom>
        </p:spPr>
      </p:pic>
      <p:pic>
        <p:nvPicPr>
          <p:cNvPr id="12" name="20240729-2015-59.8785990">
            <a:hlinkClick r:id="" action="ppaction://media"/>
            <a:extLst>
              <a:ext uri="{FF2B5EF4-FFF2-40B4-BE49-F238E27FC236}">
                <a16:creationId xmlns:a16="http://schemas.microsoft.com/office/drawing/2014/main" id="{C6961BFD-B62A-300A-ABDC-EB6FADABB52C}"/>
              </a:ext>
            </a:extLst>
          </p:cNvPr>
          <p:cNvPicPr>
            <a:picLocks noChangeAspect="1"/>
          </p:cNvPicPr>
          <p:nvPr>
            <a:videoFile r:link="rId1"/>
            <p:extLst>
              <p:ext uri="{DAA4B4D4-6D71-4841-9C94-3DE7FCFB9230}">
                <p14:media xmlns:p14="http://schemas.microsoft.com/office/powerpoint/2010/main" r:embed="rId2">
                  <p14:trim end="2882.3"/>
                </p14:media>
              </p:ext>
            </p:extLst>
          </p:nvPr>
        </p:nvPicPr>
        <p:blipFill>
          <a:blip r:embed="rId10"/>
          <a:stretch>
            <a:fillRect/>
          </a:stretch>
        </p:blipFill>
        <p:spPr>
          <a:xfrm>
            <a:off x="392271" y="3392966"/>
            <a:ext cx="9129442" cy="758453"/>
          </a:xfrm>
          <a:prstGeom prst="rect">
            <a:avLst/>
          </a:prstGeom>
        </p:spPr>
      </p:pic>
      <p:pic>
        <p:nvPicPr>
          <p:cNvPr id="14" name="Picture 13">
            <a:extLst>
              <a:ext uri="{FF2B5EF4-FFF2-40B4-BE49-F238E27FC236}">
                <a16:creationId xmlns:a16="http://schemas.microsoft.com/office/drawing/2014/main" id="{24EFD06D-AACD-DBD5-F764-64835D29F397}"/>
              </a:ext>
            </a:extLst>
          </p:cNvPr>
          <p:cNvPicPr>
            <a:picLocks noChangeAspect="1"/>
          </p:cNvPicPr>
          <p:nvPr/>
        </p:nvPicPr>
        <p:blipFill rotWithShape="1">
          <a:blip r:embed="rId11"/>
          <a:srcRect l="81421" t="20264" r="4658" b="16851"/>
          <a:stretch/>
        </p:blipFill>
        <p:spPr>
          <a:xfrm>
            <a:off x="7434071" y="4287945"/>
            <a:ext cx="491667" cy="570673"/>
          </a:xfrm>
          <a:prstGeom prst="rect">
            <a:avLst/>
          </a:prstGeom>
        </p:spPr>
      </p:pic>
      <p:pic>
        <p:nvPicPr>
          <p:cNvPr id="15" name="20240729-2019-24.9760252">
            <a:hlinkClick r:id="" action="ppaction://media"/>
            <a:extLst>
              <a:ext uri="{FF2B5EF4-FFF2-40B4-BE49-F238E27FC236}">
                <a16:creationId xmlns:a16="http://schemas.microsoft.com/office/drawing/2014/main" id="{055F14E3-51E9-A412-D5CF-4EAED0171B3F}"/>
              </a:ext>
            </a:extLst>
          </p:cNvPr>
          <p:cNvPicPr>
            <a:picLocks noChangeAspect="1"/>
          </p:cNvPicPr>
          <p:nvPr>
            <a:videoFile r:link="rId4"/>
            <p:extLst>
              <p:ext uri="{DAA4B4D4-6D71-4841-9C94-3DE7FCFB9230}">
                <p14:media xmlns:p14="http://schemas.microsoft.com/office/powerpoint/2010/main" r:embed="rId3"/>
              </p:ext>
            </p:extLst>
          </p:nvPr>
        </p:nvPicPr>
        <p:blipFill>
          <a:blip r:embed="rId12"/>
          <a:stretch>
            <a:fillRect/>
          </a:stretch>
        </p:blipFill>
        <p:spPr>
          <a:xfrm>
            <a:off x="547440" y="5589188"/>
            <a:ext cx="7112698" cy="1055180"/>
          </a:xfrm>
          <a:prstGeom prst="rect">
            <a:avLst/>
          </a:prstGeom>
        </p:spPr>
      </p:pic>
    </p:spTree>
    <p:extLst>
      <p:ext uri="{BB962C8B-B14F-4D97-AF65-F5344CB8AC3E}">
        <p14:creationId xmlns:p14="http://schemas.microsoft.com/office/powerpoint/2010/main" val="145712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351"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0666"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12"/>
                </p:tgtEl>
              </p:cMediaNode>
            </p:video>
            <p:seq concurrent="1" nextAc="seek">
              <p:cTn id="12" restart="whenNotActive" fill="hold" evtFilter="cancelBubble" nodeType="interactiveSeq">
                <p:stCondLst>
                  <p:cond evt="onClick" delay="0">
                    <p:tgtEl>
                      <p:spTgt spid="12"/>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2"/>
                                        </p:tgtEl>
                                      </p:cBhvr>
                                    </p:cmd>
                                  </p:childTnLst>
                                </p:cTn>
                              </p:par>
                            </p:childTnLst>
                          </p:cTn>
                        </p:par>
                      </p:childTnLst>
                    </p:cTn>
                  </p:par>
                </p:childTnLst>
              </p:cTn>
              <p:nextCondLst>
                <p:cond evt="onClick" delay="0">
                  <p:tgtEl>
                    <p:spTgt spid="12"/>
                  </p:tgtEl>
                </p:cond>
              </p:nextCondLst>
            </p:seq>
            <p:video>
              <p:cMediaNode vol="80000">
                <p:cTn id="17" fill="hold" display="0">
                  <p:stCondLst>
                    <p:cond delay="indefinite"/>
                  </p:stCondLst>
                </p:cTn>
                <p:tgtEl>
                  <p:spTgt spid="15"/>
                </p:tgtEl>
              </p:cMediaNode>
            </p:video>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1E3FAC3F57E84B874A39578F8EF0ED" ma:contentTypeVersion="4" ma:contentTypeDescription="Create a new document." ma:contentTypeScope="" ma:versionID="e83f8c4d8fc6ca8dbed5982f21bdc075">
  <xsd:schema xmlns:xsd="http://www.w3.org/2001/XMLSchema" xmlns:xs="http://www.w3.org/2001/XMLSchema" xmlns:p="http://schemas.microsoft.com/office/2006/metadata/properties" xmlns:ns3="969c959e-5e77-4518-8f7e-43741d846617" targetNamespace="http://schemas.microsoft.com/office/2006/metadata/properties" ma:root="true" ma:fieldsID="060ef08fabbcfd72654cdcadd764965b" ns3:_="">
    <xsd:import namespace="969c959e-5e77-4518-8f7e-43741d84661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9c959e-5e77-4518-8f7e-43741d8466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3F61F3-43DA-4198-BB21-352B5B1649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9c959e-5e77-4518-8f7e-43741d84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A43AB-2EBE-4190-A200-2EF3AEF7BD29}">
  <ds:schemaRefs>
    <ds:schemaRef ds:uri="http://www.w3.org/XML/1998/namespace"/>
    <ds:schemaRef ds:uri="http://purl.org/dc/dcmitype/"/>
    <ds:schemaRef ds:uri="http://purl.org/dc/elements/1.1/"/>
    <ds:schemaRef ds:uri="969c959e-5e77-4518-8f7e-43741d846617"/>
    <ds:schemaRef ds:uri="http://schemas.microsoft.com/office/2006/documentManagement/types"/>
    <ds:schemaRef ds:uri="http://purl.org/dc/terms/"/>
    <ds:schemaRef ds:uri="http://schemas.microsoft.com/office/2006/metadata/properties"/>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D1AE7AF9-E200-45D4-948C-DCA3BD55FB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1120</TotalTime>
  <Words>2121</Words>
  <Application>Microsoft Office PowerPoint</Application>
  <PresentationFormat>Widescreen</PresentationFormat>
  <Paragraphs>243</Paragraphs>
  <Slides>21</Slides>
  <Notes>5</Notes>
  <HiddenSlides>0</HiddenSlides>
  <MMClips>3</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Python Heterodyne Measurement Automation</vt:lpstr>
      <vt:lpstr>Program Highlights</vt:lpstr>
      <vt:lpstr>Program Overview</vt:lpstr>
      <vt:lpstr>Program Output</vt:lpstr>
      <vt:lpstr>Program Output</vt:lpstr>
      <vt:lpstr>Prior to Running the Program</vt:lpstr>
      <vt:lpstr>Prior to Running the Program</vt:lpstr>
      <vt:lpstr>How to Get To and Run Program</vt:lpstr>
      <vt:lpstr>How to Get To and Run Program (cont.)</vt:lpstr>
      <vt:lpstr>Using the Program</vt:lpstr>
      <vt:lpstr>Suggested Settings</vt:lpstr>
      <vt:lpstr>Beat Frequency vs. Step Graphing for Different Center Wavelengths</vt:lpstr>
      <vt:lpstr>Beat Frequency vs. Step Graphing – 1545 nm</vt:lpstr>
      <vt:lpstr>Beat Frequency vs. Step Graphing – 1545 nm</vt:lpstr>
      <vt:lpstr>Beat Frequency vs. Step Graphing – 1550 nm</vt:lpstr>
      <vt:lpstr>Beat Frequency vs. Step Graphing – 1550 nm</vt:lpstr>
      <vt:lpstr>Beat Frequency vs. Step Graphing – 1555 nm</vt:lpstr>
      <vt:lpstr>Beat Frequency vs. Step Graphing – 1555 nm</vt:lpstr>
      <vt:lpstr>Single Point ESA vs. Averaged</vt:lpstr>
      <vt:lpstr>Single Point ESA vs. Averaged</vt:lpstr>
      <vt:lpstr>Single Point ESA vs. Averaged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Keyes, Thomas S (axx2xu)</dc:creator>
  <cp:lastModifiedBy>Keyes, Thomas S (axx2xu)</cp:lastModifiedBy>
  <cp:revision>4</cp:revision>
  <dcterms:created xsi:type="dcterms:W3CDTF">2024-07-09T16:22:18Z</dcterms:created>
  <dcterms:modified xsi:type="dcterms:W3CDTF">2024-07-29T21:04:48Z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0x010100311E3FAC3F57E84B874A39578F8EF0ED</vt:lpwstr>
  </property>
</Properties>
</file>