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2" r:id="rId5"/>
    <p:sldId id="292" r:id="rId6"/>
    <p:sldId id="293" r:id="rId7"/>
    <p:sldId id="283" r:id="rId8"/>
    <p:sldId id="291" r:id="rId9"/>
    <p:sldId id="297" r:id="rId10"/>
    <p:sldId id="298" r:id="rId11"/>
    <p:sldId id="299" r:id="rId12"/>
    <p:sldId id="300" r:id="rId13"/>
    <p:sldId id="284" r:id="rId14"/>
    <p:sldId id="304" r:id="rId15"/>
    <p:sldId id="294" r:id="rId16"/>
    <p:sldId id="301" r:id="rId17"/>
    <p:sldId id="305" r:id="rId18"/>
    <p:sldId id="302" r:id="rId19"/>
    <p:sldId id="303" r:id="rId20"/>
    <p:sldId id="295" r:id="rId21"/>
    <p:sldId id="285" r:id="rId22"/>
    <p:sldId id="296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31" autoAdjust="0"/>
  </p:normalViewPr>
  <p:slideViewPr>
    <p:cSldViewPr snapToGrid="0">
      <p:cViewPr varScale="1">
        <p:scale>
          <a:sx n="160" d="100"/>
          <a:sy n="160" d="100"/>
        </p:scale>
        <p:origin x="9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60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C0557F-B127-4289-83F6-F07BDED6678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2020/12/8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AAB5006-37C4-4F15-A229-F117EDDCF8C7}" type="datetime1">
              <a:rPr lang="zh-CN" altLang="en-US" smtClean="0"/>
              <a:pPr/>
              <a:t>2020/12/8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530193B-564F-4854-8A52-728F3FB19C8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3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73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8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67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19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60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5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64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8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4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5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8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5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小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-9832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36464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40707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84477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-9832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00453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  <a:endParaRPr lang="zh-CN" altLang="en-ZA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  <a:endParaRPr lang="zh-CN" altLang="en-ZA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​​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  <a:endParaRPr lang="zh-CN" altLang="en-ZA" noProof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大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比较左侧占位符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比较左侧占位符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输入题注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  <a:endParaRPr lang="zh-CN" altLang="en-ZA" noProof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全名</a:t>
            </a:r>
            <a:endParaRPr lang="zh-CN" altLang="en-ZA" noProof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电话号码</a:t>
            </a:r>
            <a:endParaRPr lang="zh-CN" altLang="en-ZA" noProof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电子邮件或社交媒体图柄</a:t>
            </a:r>
            <a:endParaRPr lang="zh-CN" altLang="en-ZA" noProof="0"/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公司网站</a:t>
            </a:r>
            <a:endParaRPr lang="zh-CN" altLang="en-ZA" noProof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  <a:endParaRPr lang="zh-CN" altLang="en-ZA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399849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US" altLang="zh-CN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MobileNet</a:t>
            </a:r>
          </a:p>
          <a:p>
            <a:pPr algn="r" rtl="0">
              <a:lnSpc>
                <a:spcPts val="1400"/>
              </a:lnSpc>
            </a:pPr>
            <a:r>
              <a:rPr lang="en-US" altLang="zh-CN" sz="1600" b="1" spc="-10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V2</a:t>
            </a:r>
            <a:endParaRPr lang="zh-CN" altLang="en-US" sz="1600" b="1" spc="-1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木片从中间切开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156211" y="3985676"/>
            <a:ext cx="1879577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US" altLang="zh-CN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MobileNetV2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ts val="6000"/>
              </a:lnSpc>
            </a:pPr>
            <a:r>
              <a:rPr lang="zh-CN" altLang="en-US"/>
              <a:t>移动端</a:t>
            </a:r>
            <a:br>
              <a:rPr lang="en-US" altLang="zh-CN"/>
            </a:br>
            <a:r>
              <a:rPr lang="zh-CN" altLang="en-US"/>
              <a:t>小型神经网络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Depthwise separable Convolution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146AB47F-C1B1-46D9-9379-8AF054E9B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10" b="2810"/>
          <a:stretch/>
        </p:blipFill>
        <p:spPr>
          <a:xfrm>
            <a:off x="559090" y="3815869"/>
            <a:ext cx="10014465" cy="25782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63898"/>
            <a:ext cx="9198000" cy="432000"/>
          </a:xfrm>
        </p:spPr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zh-CN" altLang="en-US" i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参数量对比</a:t>
            </a:r>
            <a:endParaRPr lang="en-US" altLang="zh-CN" i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441862-14FF-4C8A-97FF-7031C468D9F5}"/>
                  </a:ext>
                </a:extLst>
              </p:cNvPr>
              <p:cNvSpPr txBox="1"/>
              <p:nvPr/>
            </p:nvSpPr>
            <p:spPr>
              <a:xfrm>
                <a:off x="663593" y="1387913"/>
                <a:ext cx="4820240" cy="1631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2400" kern="100" dirty="0"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4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4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zh-CN" sz="2400" kern="100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441862-14FF-4C8A-97FF-7031C468D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93" y="1387913"/>
                <a:ext cx="4820240" cy="1631857"/>
              </a:xfrm>
              <a:prstGeom prst="rect">
                <a:avLst/>
              </a:prstGeom>
              <a:blipFill>
                <a:blip r:embed="rId4"/>
                <a:stretch>
                  <a:fillRect r="-2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F0BF8B-F254-46D2-834A-FE68DA3A5B2E}"/>
                  </a:ext>
                </a:extLst>
              </p:cNvPr>
              <p:cNvSpPr txBox="1"/>
              <p:nvPr/>
            </p:nvSpPr>
            <p:spPr>
              <a:xfrm>
                <a:off x="435159" y="4090633"/>
                <a:ext cx="10199231" cy="2092881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其中分子为</a:t>
                </a:r>
                <a:r>
                  <a:rPr lang="en-US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DW+PW</a:t>
                </a:r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卷积操作的参数量，分母为普通卷积操作。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为卷积核大小，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为输入特征图的大小。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为输入特征图的</a:t>
                </a:r>
                <a:r>
                  <a:rPr lang="en-US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channel</a:t>
                </a:r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为输出特征图的</a:t>
                </a:r>
                <a:r>
                  <a:rPr lang="en-US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channel</a:t>
                </a:r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2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理论上</a:t>
                </a:r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普通的卷积计算量是</a:t>
                </a:r>
                <a:r>
                  <a:rPr lang="en-US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DW+PW</a:t>
                </a:r>
                <a:r>
                  <a:rPr lang="zh-CN" altLang="zh-CN" sz="2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的八到九倍。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F0BF8B-F254-46D2-834A-FE68DA3A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59" y="4090633"/>
                <a:ext cx="10199231" cy="2092881"/>
              </a:xfrm>
              <a:prstGeom prst="rect">
                <a:avLst/>
              </a:prstGeom>
              <a:blipFill>
                <a:blip r:embed="rId5"/>
                <a:stretch>
                  <a:fillRect l="-1195" t="-2915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DBD6810C-8B3B-4189-876C-6BC54817D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220" y="383833"/>
            <a:ext cx="5096256" cy="31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网络结构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FC5E62-36C9-40DC-B77F-D8B0436967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077" y="847409"/>
            <a:ext cx="5274310" cy="5828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FBC48F-8F6A-4387-89C1-C46EE3B5D6A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76118" y="2562588"/>
            <a:ext cx="4377143" cy="15590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AB6C50-6FD5-446F-84BD-3034C26061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76118" y="4182364"/>
            <a:ext cx="4415243" cy="16808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12E5A3-D2DC-4E5C-9D29-44B2507CE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118" y="942813"/>
            <a:ext cx="4479682" cy="1559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689399-6D37-4101-B3C4-D6CA0A8722D3}"/>
                  </a:ext>
                </a:extLst>
              </p:cNvPr>
              <p:cNvSpPr txBox="1"/>
              <p:nvPr/>
            </p:nvSpPr>
            <p:spPr>
              <a:xfrm>
                <a:off x="10185991" y="2715301"/>
                <a:ext cx="1829154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Width Multiplier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689399-6D37-4101-B3C4-D6CA0A87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991" y="2715301"/>
                <a:ext cx="1829154" cy="1046440"/>
              </a:xfrm>
              <a:prstGeom prst="rect">
                <a:avLst/>
              </a:prstGeom>
              <a:blipFill>
                <a:blip r:embed="rId7"/>
                <a:stretch>
                  <a:fillRect l="-3000" t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6B54F8F-A983-4E26-A816-3670563AE9F3}"/>
              </a:ext>
            </a:extLst>
          </p:cNvPr>
          <p:cNvSpPr txBox="1"/>
          <p:nvPr/>
        </p:nvSpPr>
        <p:spPr>
          <a:xfrm>
            <a:off x="10412066" y="1460747"/>
            <a:ext cx="137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93390E-4D80-4999-A3BA-49BDD56B49C2}"/>
                  </a:ext>
                </a:extLst>
              </p:cNvPr>
              <p:cNvSpPr txBox="1"/>
              <p:nvPr/>
            </p:nvSpPr>
            <p:spPr>
              <a:xfrm>
                <a:off x="10053261" y="4391346"/>
                <a:ext cx="23178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Resolution Multiplier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93390E-4D80-4999-A3BA-49BDD56B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261" y="4391346"/>
                <a:ext cx="2317898" cy="923330"/>
              </a:xfrm>
              <a:prstGeom prst="rect">
                <a:avLst/>
              </a:prstGeom>
              <a:blipFill>
                <a:blip r:embed="rId8"/>
                <a:stretch>
                  <a:fillRect l="-2105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52199D-CFEF-496C-8ABB-5A429AF43A80}"/>
                  </a:ext>
                </a:extLst>
              </p:cNvPr>
              <p:cNvSpPr txBox="1"/>
              <p:nvPr/>
            </p:nvSpPr>
            <p:spPr>
              <a:xfrm>
                <a:off x="5600923" y="5952883"/>
                <a:ext cx="6188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DK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αM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ρDF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ρDF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αM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αN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ρDF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ρDF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52199D-CFEF-496C-8ABB-5A429AF43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23" y="5952883"/>
                <a:ext cx="6188148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64023F2-759D-4C31-986B-AA46FEFCBB70}"/>
              </a:ext>
            </a:extLst>
          </p:cNvPr>
          <p:cNvSpPr txBox="1"/>
          <p:nvPr/>
        </p:nvSpPr>
        <p:spPr>
          <a:xfrm>
            <a:off x="1295400" y="2789003"/>
            <a:ext cx="960120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但是在后续实验中发现，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Depthwise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部分的卷积和容易废掉，也就是卷积核大部分参数为零。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7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9198116" cy="918335"/>
          </a:xfrm>
        </p:spPr>
        <p:txBody>
          <a:bodyPr rtlCol="0"/>
          <a:lstStyle/>
          <a:p>
            <a:r>
              <a:rPr lang="en-US" altLang="zh-CN" dirty="0"/>
              <a:t>MobileNetV2</a:t>
            </a:r>
            <a:br>
              <a:rPr lang="zh-CN" altLang="zh-CN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FA8469-65C5-4482-94D8-AA6BFD4D9A4A}"/>
              </a:ext>
            </a:extLst>
          </p:cNvPr>
          <p:cNvSpPr txBox="1"/>
          <p:nvPr/>
        </p:nvSpPr>
        <p:spPr>
          <a:xfrm>
            <a:off x="432000" y="1010092"/>
            <a:ext cx="9087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团队在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年提出，相比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mobilenetV1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，准确率更高，模型更小。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FF8C76-B00A-4BAE-B647-49200088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35" y="2234235"/>
            <a:ext cx="8396177" cy="19384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01A4DC-9D1A-440E-9409-5AEACA04CA41}"/>
              </a:ext>
            </a:extLst>
          </p:cNvPr>
          <p:cNvSpPr txBox="1"/>
          <p:nvPr/>
        </p:nvSpPr>
        <p:spPr>
          <a:xfrm>
            <a:off x="829340" y="4550735"/>
            <a:ext cx="908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亮点：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Inverted Residuals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（倒残差结构）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Linear Bottlenecks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D64329-69BC-4C71-8752-0C4D4E356DED}"/>
              </a:ext>
            </a:extLst>
          </p:cNvPr>
          <p:cNvSpPr txBox="1"/>
          <p:nvPr/>
        </p:nvSpPr>
        <p:spPr>
          <a:xfrm>
            <a:off x="499730" y="393404"/>
            <a:ext cx="86974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Inverted Residuals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6747A-10AE-4E6F-B0BD-14C832F27B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2624" y="1193622"/>
            <a:ext cx="4250314" cy="42096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5A550-EB44-4862-A629-3CA7CB7C8E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92938" y="1193622"/>
            <a:ext cx="4555099" cy="42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D64329-69BC-4C71-8752-0C4D4E356DED}"/>
              </a:ext>
            </a:extLst>
          </p:cNvPr>
          <p:cNvSpPr txBox="1"/>
          <p:nvPr/>
        </p:nvSpPr>
        <p:spPr>
          <a:xfrm>
            <a:off x="499730" y="393404"/>
            <a:ext cx="8697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Linear Bottlenecks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21D78A-DCA5-40CF-B939-FEB37E164F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6056" y="1181038"/>
            <a:ext cx="7744327" cy="44959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880ACC-5A87-4E73-960A-77BC0DEEF3AA}"/>
              </a:ext>
            </a:extLst>
          </p:cNvPr>
          <p:cNvSpPr txBox="1"/>
          <p:nvPr/>
        </p:nvSpPr>
        <p:spPr>
          <a:xfrm>
            <a:off x="8654902" y="1161071"/>
            <a:ext cx="3071018" cy="5170646"/>
          </a:xfrm>
          <a:prstGeom prst="rect">
            <a:avLst/>
          </a:prstGeom>
          <a:solidFill>
            <a:schemeClr val="bg1"/>
          </a:solidFill>
          <a:ln>
            <a:solidFill>
              <a:prstClr val="black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在通过实验之后，作者发现，在较低维度的情况下使用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relu6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函数进行激活会造成信息的丢失，在高维情况下信息则会更好的保留。由于倒残差结构的特点是两头薄中间纬度高，因此在中间两层使用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ReLU6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函数进行激活，在降维操作后使用线性激活函数。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网络结构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46EAE1-9BF5-46DF-926F-AF73887724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953" y="1350307"/>
            <a:ext cx="3782917" cy="4157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EAFDE6-821E-4545-84B8-05599E71DC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1058" y="1350307"/>
            <a:ext cx="5939860" cy="24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1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网络结构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20EF79-1EE1-4785-A7FB-8FEF191AC1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999" y="950653"/>
            <a:ext cx="4692893" cy="5482879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BD0CBD4A-C975-4206-8306-AA7C77F56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692" y="950652"/>
            <a:ext cx="4345851" cy="53331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是扩展因子</a:t>
            </a:r>
          </a:p>
          <a:p>
            <a:pPr algn="just"/>
            <a:r>
              <a:rPr 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是输出特征矩阵的</a:t>
            </a:r>
            <a:r>
              <a:rPr 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endParaRPr 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bottleneck</a:t>
            </a:r>
            <a:r>
              <a:rPr 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的重复次数</a:t>
            </a:r>
          </a:p>
          <a:p>
            <a:pPr algn="just"/>
            <a:r>
              <a:rPr 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是步距（针对第一层，其他为</a:t>
            </a:r>
            <a:r>
              <a:rPr 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en-US" sz="2800" kern="10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lang="zh-CN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：其中短连接层因为每一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bottleneck</a:t>
            </a:r>
            <a:r>
              <a:rPr lang="zh-CN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第一层要进行一次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r>
              <a:rPr lang="zh-CN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变换，因此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shortcut</a:t>
            </a:r>
            <a:r>
              <a:rPr lang="zh-CN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r>
              <a:rPr lang="zh-CN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要对齐。</a:t>
            </a:r>
            <a:endParaRPr 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8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17</a:t>
            </a:fld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9E601D-D7BD-4F4E-88F8-F176A3A3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0" y="921667"/>
            <a:ext cx="9616039" cy="53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960E01-1EF5-435C-A17F-9BFA38A62EED}"/>
              </a:ext>
            </a:extLst>
          </p:cNvPr>
          <p:cNvSpPr txBox="1"/>
          <p:nvPr/>
        </p:nvSpPr>
        <p:spPr>
          <a:xfrm>
            <a:off x="340242" y="318977"/>
            <a:ext cx="820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加入的小</a:t>
            </a:r>
            <a:r>
              <a:rPr lang="en-US" altLang="zh-CN" sz="2400" b="1" dirty="0"/>
              <a:t>trick</a:t>
            </a:r>
            <a:r>
              <a:rPr lang="zh-CN" altLang="en-US" sz="2400" b="1" dirty="0"/>
              <a:t>：</a:t>
            </a:r>
            <a:r>
              <a:rPr lang="en-US" altLang="zh-CN" sz="2400" b="1" dirty="0" err="1"/>
              <a:t>SEnet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18</a:t>
            </a:fld>
            <a:endParaRPr lang="zh-CN" altLang="en-US"/>
          </a:p>
        </p:txBody>
      </p:sp>
      <p:sp>
        <p:nvSpPr>
          <p:cNvPr id="8" name="标题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图像幻灯片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360" y="4035727"/>
            <a:ext cx="6798249" cy="419257"/>
          </a:xfrm>
        </p:spPr>
        <p:txBody>
          <a:bodyPr rtlCol="0"/>
          <a:lstStyle/>
          <a:p>
            <a:pPr rtl="0"/>
            <a:r>
              <a:rPr lang="zh-CN" altLang="en-US" dirty="0"/>
              <a:t>董泽浩，刘朝阳，白道宽，李芬波</a:t>
            </a:r>
          </a:p>
        </p:txBody>
      </p:sp>
      <p:pic>
        <p:nvPicPr>
          <p:cNvPr id="11" name="图形 10" descr="链接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8530" y="4601166"/>
            <a:ext cx="419257" cy="419257"/>
          </a:xfrm>
          <a:prstGeom prst="rect">
            <a:avLst/>
          </a:prstGeom>
        </p:spPr>
      </p:pic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28530" y="4703448"/>
            <a:ext cx="6644080" cy="465831"/>
          </a:xfrm>
        </p:spPr>
        <p:txBody>
          <a:bodyPr rtlCol="0"/>
          <a:lstStyle/>
          <a:p>
            <a:pPr algn="r" rtl="0"/>
            <a:r>
              <a:rPr lang="en-US" altLang="zh-CN" sz="1800" dirty="0"/>
              <a:t>https://github.com/axxddzh/axxddzh-mobilenetV2-SEnet</a:t>
            </a:r>
            <a:endParaRPr lang="zh-CN" altLang="en-US" sz="1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US" altLang="zh-CN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zh-CN" altLang="en-US" sz="1600" b="1" spc="-10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altLang="zh-CN" sz="1600" b="1" spc="-10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  <a:endParaRPr lang="zh-CN" altLang="en-US" sz="1600" b="1" spc="-10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B51A1E-902D-48AF-9020-955120F399B6}" type="slidenum">
              <a:rPr lang="en-US" altLang="zh-CN" smtClean="0"/>
              <a:pPr/>
              <a:t>2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26DD0C-11B5-4ECE-9A85-73D45329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97" y="1969434"/>
            <a:ext cx="9845269" cy="42210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6A6F048-DAB6-4D2B-980A-812F49FAD222}"/>
              </a:ext>
            </a:extLst>
          </p:cNvPr>
          <p:cNvSpPr txBox="1"/>
          <p:nvPr/>
        </p:nvSpPr>
        <p:spPr>
          <a:xfrm>
            <a:off x="638355" y="667553"/>
            <a:ext cx="9325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传统卷积神经网络，内存需求大、运算量大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导致无法在移动设备以及嵌入式设备上运行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5083277" y="-234331"/>
            <a:ext cx="6798250" cy="1674470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MobileNetV1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76" y="906308"/>
            <a:ext cx="3194603" cy="5292191"/>
          </a:xfrm>
          <a:noFill/>
        </p:spPr>
        <p:txBody>
          <a:bodyPr rtlCol="0"/>
          <a:lstStyle/>
          <a:p>
            <a:pPr>
              <a:spcBef>
                <a:spcPts val="0"/>
              </a:spcBef>
            </a:pPr>
            <a:endParaRPr lang="en-US" altLang="zh-CN" sz="2400" i="0" dirty="0"/>
          </a:p>
          <a:p>
            <a:pPr>
              <a:spcBef>
                <a:spcPts val="0"/>
              </a:spcBef>
            </a:pPr>
            <a:r>
              <a:rPr lang="en-US" altLang="zh-CN" sz="2400" i="0" dirty="0"/>
              <a:t>MobileNet </a:t>
            </a:r>
            <a:r>
              <a:rPr lang="zh-CN" altLang="en-US" sz="2400" i="0" dirty="0"/>
              <a:t>网络是由</a:t>
            </a:r>
            <a:r>
              <a:rPr lang="en-US" altLang="zh-CN" sz="2400" i="0" dirty="0"/>
              <a:t>google</a:t>
            </a:r>
            <a:r>
              <a:rPr lang="zh-CN" altLang="en-US" sz="2400" i="0" dirty="0"/>
              <a:t>团队在</a:t>
            </a:r>
            <a:r>
              <a:rPr lang="en-US" altLang="zh-CN" sz="2400" i="0" dirty="0"/>
              <a:t>2017</a:t>
            </a:r>
            <a:r>
              <a:rPr lang="zh-CN" altLang="en-US" sz="2400" i="0" dirty="0"/>
              <a:t>年提出的。</a:t>
            </a:r>
            <a:r>
              <a:rPr lang="en-US" altLang="zh-CN" sz="2400" i="0" dirty="0"/>
              <a:t>MobileNet</a:t>
            </a:r>
            <a:r>
              <a:rPr lang="zh-CN" altLang="zh-CN" sz="2400" i="0" dirty="0"/>
              <a:t>专注于移动端和嵌入式设备的轻量级</a:t>
            </a:r>
            <a:r>
              <a:rPr lang="en-US" altLang="zh-CN" sz="2400" i="0" dirty="0"/>
              <a:t>CNN</a:t>
            </a:r>
            <a:r>
              <a:rPr lang="zh-CN" altLang="zh-CN" sz="2400" i="0" dirty="0"/>
              <a:t>网络。相比传统神经网络，在准确率小幅降低的情况下，大大减少模型的参数与运算量（相比</a:t>
            </a:r>
            <a:r>
              <a:rPr lang="en-US" altLang="zh-CN" sz="2400" i="0" dirty="0"/>
              <a:t>VGG16</a:t>
            </a:r>
            <a:r>
              <a:rPr lang="zh-CN" altLang="zh-CN" sz="2400" i="0" dirty="0"/>
              <a:t>减少了</a:t>
            </a:r>
            <a:r>
              <a:rPr lang="en-US" altLang="zh-CN" sz="2400" i="0" dirty="0"/>
              <a:t>0.9%</a:t>
            </a:r>
            <a:r>
              <a:rPr lang="zh-CN" altLang="zh-CN" sz="2400" i="0" dirty="0"/>
              <a:t>的准确度，但是参数只有</a:t>
            </a:r>
            <a:r>
              <a:rPr lang="en-US" altLang="zh-CN" sz="2400" i="0" dirty="0"/>
              <a:t>VGG</a:t>
            </a:r>
            <a:r>
              <a:rPr lang="zh-CN" altLang="zh-CN" sz="2400" i="0" dirty="0"/>
              <a:t>的</a:t>
            </a:r>
            <a:r>
              <a:rPr lang="en-US" altLang="zh-CN" sz="2400" i="0" dirty="0"/>
              <a:t>1/32</a:t>
            </a:r>
            <a:r>
              <a:rPr lang="zh-CN" altLang="zh-CN" sz="2400" i="0" dirty="0"/>
              <a:t>）（</a:t>
            </a:r>
            <a:r>
              <a:rPr lang="en-US" altLang="zh-CN" sz="2400" i="0" dirty="0"/>
              <a:t>ImageNet</a:t>
            </a:r>
            <a:r>
              <a:rPr lang="zh-CN" altLang="zh-CN" sz="2400" i="0" dirty="0"/>
              <a:t>数据集）</a:t>
            </a:r>
          </a:p>
          <a:p>
            <a:pPr rtl="0"/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DD6DB5-8F7E-4EBE-971A-4560557F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50" y="2254454"/>
            <a:ext cx="7885545" cy="27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抽象建筑多边形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782" y="2044500"/>
            <a:ext cx="7275217" cy="432000"/>
          </a:xfrm>
        </p:spPr>
        <p:txBody>
          <a:bodyPr rtlCol="0"/>
          <a:lstStyle/>
          <a:p>
            <a:pPr rtl="0"/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MobileNetV1</a:t>
            </a:r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中的亮点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40822" y="2747724"/>
            <a:ext cx="5688978" cy="1735263"/>
          </a:xfrm>
        </p:spPr>
        <p:txBody>
          <a:bodyPr rtlCol="0"/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sz="2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Depthwise Convolution</a:t>
            </a:r>
            <a:endParaRPr lang="zh-CN" altLang="zh-CN" sz="2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超参数</a:t>
            </a:r>
            <a:r>
              <a:rPr lang="en-US" altLang="zh-CN" sz="2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alpha beta</a:t>
            </a:r>
            <a:endParaRPr lang="zh-CN" altLang="zh-CN" sz="2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传统卷积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789" y="1184418"/>
            <a:ext cx="7287630" cy="1314233"/>
          </a:xfrm>
          <a:noFill/>
        </p:spPr>
        <p:txBody>
          <a:bodyPr rtlCol="0"/>
          <a:lstStyle/>
          <a:p>
            <a:pPr algn="just"/>
            <a:r>
              <a:rPr lang="zh-CN" altLang="zh-CN" sz="3200" kern="10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r>
              <a:rPr lang="en-US" altLang="zh-CN" sz="3200" kern="10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 = </a:t>
            </a:r>
            <a:r>
              <a:rPr lang="zh-CN" altLang="zh-CN" sz="3200" kern="10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输入特征矩阵</a:t>
            </a:r>
            <a:r>
              <a:rPr lang="en-US" altLang="zh-CN" sz="3200" kern="10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</a:t>
            </a:r>
            <a:endParaRPr lang="zh-CN" altLang="zh-CN" sz="3200" kern="100" dirty="0">
              <a:effectLst/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输出特征矩阵</a:t>
            </a:r>
            <a:r>
              <a:rPr lang="en-US" altLang="zh-CN" sz="3200" kern="10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 = </a:t>
            </a:r>
            <a:r>
              <a:rPr lang="zh-CN" altLang="zh-CN" sz="3200" kern="10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卷积核个数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EFDE1F-FCDE-4DA4-850C-48D00C6CAE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0426" y="2635154"/>
            <a:ext cx="6837518" cy="37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可分离卷积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788" y="1184418"/>
            <a:ext cx="9786281" cy="1314233"/>
          </a:xfrm>
          <a:noFill/>
        </p:spPr>
        <p:txBody>
          <a:bodyPr rtlCol="0"/>
          <a:lstStyle/>
          <a:p>
            <a:pPr algn="just"/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可分离卷积（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separable convolution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），根据史料记载，可追溯到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2012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年的论文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Simplifying ConvNets for Fast Learning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，作者提出了可分离卷积的概念（下图（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a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））：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ABDA19-CF17-4D09-9412-BBB263E8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65" y="2422035"/>
            <a:ext cx="8433935" cy="31558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F1FB81-F764-44B3-89F8-843CD87D3A4C}"/>
              </a:ext>
            </a:extLst>
          </p:cNvPr>
          <p:cNvSpPr txBox="1"/>
          <p:nvPr/>
        </p:nvSpPr>
        <p:spPr>
          <a:xfrm>
            <a:off x="1129164" y="5805377"/>
            <a:ext cx="895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可分离卷积主要有两种类型：空间可分离卷积和深度可分离卷积。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475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空间可分离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864000"/>
            <a:ext cx="9131100" cy="1645284"/>
          </a:xfrm>
          <a:noFill/>
        </p:spPr>
        <p:txBody>
          <a:bodyPr rtlCol="0"/>
          <a:lstStyle/>
          <a:p>
            <a:r>
              <a:rPr lang="zh-CN" altLang="en-US" sz="3200" b="0" i="0" dirty="0">
                <a:solidFill>
                  <a:srgbClr val="4D4D4D"/>
                </a:solidFill>
                <a:effectLst/>
                <a:latin typeface="+mn-lt"/>
              </a:rPr>
              <a:t>顾名思义，空间可分离就是将一个大的卷积核变成两个小的卷积核，比如将一个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+mn-lt"/>
              </a:rPr>
              <a:t>3×3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+mn-lt"/>
              </a:rPr>
              <a:t>的核分成一个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+mn-lt"/>
              </a:rPr>
              <a:t>3×1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+mn-lt"/>
              </a:rPr>
              <a:t>和一个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+mn-lt"/>
              </a:rPr>
              <a:t>1×3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+mn-lt"/>
              </a:rPr>
              <a:t>的核：</a:t>
            </a:r>
            <a:br>
              <a:rPr lang="zh-CN" altLang="en-US" sz="3200" dirty="0">
                <a:latin typeface="+mn-lt"/>
              </a:rPr>
            </a:br>
            <a:endParaRPr lang="zh-CN" altLang="en-US" dirty="0">
              <a:latin typeface="+mn-lt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E33F494-D237-4A2F-8C44-4871C599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49" y="2606358"/>
            <a:ext cx="6701891" cy="164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深度可分离卷积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864000"/>
            <a:ext cx="9275918" cy="1281014"/>
          </a:xfrm>
          <a:noFill/>
        </p:spPr>
        <p:txBody>
          <a:bodyPr rtlCol="0"/>
          <a:lstStyle/>
          <a:p>
            <a:pPr algn="just"/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分为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DW</a:t>
            </a:r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卷积（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Depthwise Convolution</a:t>
            </a:r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PW</a:t>
            </a:r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卷积（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Pointwise Convolution</a:t>
            </a:r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endParaRPr lang="zh-CN" altLang="zh-CN" sz="3200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3200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CB3DF7-3CEE-4288-8D09-B5D83DF984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380" y="2145015"/>
            <a:ext cx="8850719" cy="43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6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864000"/>
            <a:ext cx="10062335" cy="1281014"/>
          </a:xfrm>
          <a:noFill/>
        </p:spPr>
        <p:txBody>
          <a:bodyPr rtlCol="0"/>
          <a:lstStyle/>
          <a:p>
            <a:pPr algn="just"/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 = 1</a:t>
            </a:r>
            <a:endParaRPr lang="zh-CN" altLang="zh-CN" sz="3200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输入特征矩阵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 = </a:t>
            </a:r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卷积核个数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输出特征矩阵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</a:t>
            </a:r>
            <a:endParaRPr lang="zh-CN" altLang="zh-CN" sz="3200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3200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3200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3200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432E3E4-3C82-4681-96A4-032F76727843}"/>
              </a:ext>
            </a:extLst>
          </p:cNvPr>
          <p:cNvSpPr txBox="1">
            <a:spLocks/>
          </p:cNvSpPr>
          <p:nvPr/>
        </p:nvSpPr>
        <p:spPr>
          <a:xfrm>
            <a:off x="432000" y="431999"/>
            <a:ext cx="91311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深度卷积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DW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17DA8D-F120-4FD4-A0A3-0EED13D21E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5691" y="2489256"/>
            <a:ext cx="8403717" cy="3912494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E52BE99-8BC8-4FD5-974E-BFCEB9A4BF24}"/>
              </a:ext>
            </a:extLst>
          </p:cNvPr>
          <p:cNvSpPr txBox="1">
            <a:spLocks/>
          </p:cNvSpPr>
          <p:nvPr/>
        </p:nvSpPr>
        <p:spPr>
          <a:xfrm>
            <a:off x="431999" y="2479861"/>
            <a:ext cx="9329080" cy="3936745"/>
          </a:xfrm>
          <a:prstGeom prst="rect">
            <a:avLst/>
          </a:prstGeom>
          <a:solidFill>
            <a:srgbClr val="F2F2F2"/>
          </a:solidFill>
        </p:spPr>
        <p:txBody>
          <a:bodyPr vert="horz" lIns="180000" tIns="180000" rIns="180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3200" b="1" cap="all" spc="-150" dirty="0">
                <a:solidFill>
                  <a:srgbClr val="4D4D4D"/>
                </a:solidFill>
                <a:latin typeface="-apple-system"/>
                <a:cs typeface="+mj-cs"/>
              </a:rPr>
              <a:t>传统卷积</a:t>
            </a:r>
            <a:endParaRPr lang="en-US" altLang="zh-CN" sz="3200" b="1" cap="all" spc="-150" dirty="0">
              <a:solidFill>
                <a:srgbClr val="4D4D4D"/>
              </a:solidFill>
              <a:latin typeface="-apple-system"/>
              <a:cs typeface="+mj-cs"/>
            </a:endParaRPr>
          </a:p>
          <a:p>
            <a:pPr algn="just"/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 = </a:t>
            </a:r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输入特征矩阵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</a:t>
            </a:r>
            <a:endParaRPr lang="zh-CN" altLang="zh-CN" sz="3200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输出特征矩阵</a:t>
            </a:r>
            <a:r>
              <a:rPr lang="en-US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channel = </a:t>
            </a:r>
            <a:r>
              <a:rPr lang="zh-CN" altLang="zh-CN" sz="3200" kern="10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卷积核个数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420_TF67328976" id="{0099F08C-E722-42D3-9A7C-80DCF66B9395}" vid="{24A59E84-32B8-4631-B8BE-277BF68434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极简主义演示文稿</Template>
  <TotalTime>118</TotalTime>
  <Words>644</Words>
  <Application>Microsoft Office PowerPoint</Application>
  <PresentationFormat>宽屏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Microsoft YaHei UI</vt:lpstr>
      <vt:lpstr>等线</vt:lpstr>
      <vt:lpstr>微软雅黑</vt:lpstr>
      <vt:lpstr>Arial</vt:lpstr>
      <vt:lpstr>Cambria Math</vt:lpstr>
      <vt:lpstr>Corbel</vt:lpstr>
      <vt:lpstr>Times New Roman</vt:lpstr>
      <vt:lpstr>Office 主题</vt:lpstr>
      <vt:lpstr>移动端 小型神经网络</vt:lpstr>
      <vt:lpstr>PowerPoint 演示文稿</vt:lpstr>
      <vt:lpstr>MobileNetV1</vt:lpstr>
      <vt:lpstr>MobileNetV1中的亮点</vt:lpstr>
      <vt:lpstr>传统卷积</vt:lpstr>
      <vt:lpstr>可分离卷积</vt:lpstr>
      <vt:lpstr>空间可分离</vt:lpstr>
      <vt:lpstr>深度可分离卷积</vt:lpstr>
      <vt:lpstr>PowerPoint 演示文稿</vt:lpstr>
      <vt:lpstr>比较</vt:lpstr>
      <vt:lpstr>网络结构</vt:lpstr>
      <vt:lpstr>MobileNetV2 </vt:lpstr>
      <vt:lpstr>PowerPoint 演示文稿</vt:lpstr>
      <vt:lpstr>PowerPoint 演示文稿</vt:lpstr>
      <vt:lpstr>网络结构</vt:lpstr>
      <vt:lpstr>网络结构</vt:lpstr>
      <vt:lpstr>PowerPoint 演示文稿</vt:lpstr>
      <vt:lpstr>图像幻灯片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移动端 小型神经网络</dc:title>
  <dc:creator>Dong zehao</dc:creator>
  <cp:lastModifiedBy>Dong zehao</cp:lastModifiedBy>
  <cp:revision>10</cp:revision>
  <dcterms:created xsi:type="dcterms:W3CDTF">2020-12-04T02:35:56Z</dcterms:created>
  <dcterms:modified xsi:type="dcterms:W3CDTF">2020-12-08T14:57:49Z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