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9" r:id="rId3"/>
    <p:sldId id="274" r:id="rId4"/>
    <p:sldId id="311" r:id="rId6"/>
    <p:sldId id="296" r:id="rId7"/>
    <p:sldId id="298" r:id="rId8"/>
    <p:sldId id="302" r:id="rId9"/>
    <p:sldId id="303" r:id="rId10"/>
    <p:sldId id="304" r:id="rId11"/>
    <p:sldId id="308" r:id="rId12"/>
    <p:sldId id="309" r:id="rId13"/>
    <p:sldId id="310" r:id="rId14"/>
    <p:sldId id="312" r:id="rId15"/>
    <p:sldId id="313" r:id="rId16"/>
    <p:sldId id="314" r:id="rId17"/>
    <p:sldId id="30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58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B0B7-8178-453D-8DFA-32201FD19D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8A12-5915-4002-B5C0-ACAAE3809A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20.png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0.xml"/><Relationship Id="rId5" Type="http://schemas.openxmlformats.org/officeDocument/2006/relationships/image" Target="../media/image22.png"/><Relationship Id="rId4" Type="http://schemas.openxmlformats.org/officeDocument/2006/relationships/tags" Target="../tags/tag149.xml"/><Relationship Id="rId3" Type="http://schemas.openxmlformats.org/officeDocument/2006/relationships/image" Target="../media/image20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2.xml"/><Relationship Id="rId2" Type="http://schemas.openxmlformats.org/officeDocument/2006/relationships/image" Target="../media/image23.png"/><Relationship Id="rId1" Type="http://schemas.openxmlformats.org/officeDocument/2006/relationships/tags" Target="../tags/tag15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9.xml"/><Relationship Id="rId7" Type="http://schemas.openxmlformats.org/officeDocument/2006/relationships/image" Target="../media/image4.png"/><Relationship Id="rId6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1.xml"/><Relationship Id="rId11" Type="http://schemas.openxmlformats.org/officeDocument/2006/relationships/image" Target="../media/image6.png"/><Relationship Id="rId10" Type="http://schemas.openxmlformats.org/officeDocument/2006/relationships/tags" Target="../tags/tag10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9.png"/><Relationship Id="rId6" Type="http://schemas.openxmlformats.org/officeDocument/2006/relationships/tags" Target="../tags/tag15.xml"/><Relationship Id="rId5" Type="http://schemas.openxmlformats.org/officeDocument/2006/relationships/image" Target="../media/image8.png"/><Relationship Id="rId4" Type="http://schemas.openxmlformats.org/officeDocument/2006/relationships/tags" Target="../tags/tag14.xml"/><Relationship Id="rId3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tags" Target="../tags/tag22.xml"/><Relationship Id="rId61" Type="http://schemas.openxmlformats.org/officeDocument/2006/relationships/notesSlide" Target="../notesSlides/notesSlide4.xml"/><Relationship Id="rId60" Type="http://schemas.openxmlformats.org/officeDocument/2006/relationships/slideLayout" Target="../slideLayouts/slideLayout1.xml"/><Relationship Id="rId6" Type="http://schemas.openxmlformats.org/officeDocument/2006/relationships/tags" Target="../tags/tag21.xml"/><Relationship Id="rId59" Type="http://schemas.openxmlformats.org/officeDocument/2006/relationships/tags" Target="../tags/tag71.xml"/><Relationship Id="rId58" Type="http://schemas.openxmlformats.org/officeDocument/2006/relationships/tags" Target="../tags/tag70.xml"/><Relationship Id="rId57" Type="http://schemas.openxmlformats.org/officeDocument/2006/relationships/tags" Target="../tags/tag69.xml"/><Relationship Id="rId56" Type="http://schemas.openxmlformats.org/officeDocument/2006/relationships/tags" Target="../tags/tag68.xml"/><Relationship Id="rId55" Type="http://schemas.openxmlformats.org/officeDocument/2006/relationships/tags" Target="../tags/tag67.xml"/><Relationship Id="rId54" Type="http://schemas.openxmlformats.org/officeDocument/2006/relationships/tags" Target="../tags/tag66.xml"/><Relationship Id="rId53" Type="http://schemas.openxmlformats.org/officeDocument/2006/relationships/tags" Target="../tags/tag65.xml"/><Relationship Id="rId52" Type="http://schemas.openxmlformats.org/officeDocument/2006/relationships/tags" Target="../tags/tag64.xml"/><Relationship Id="rId51" Type="http://schemas.openxmlformats.org/officeDocument/2006/relationships/tags" Target="../tags/tag63.xml"/><Relationship Id="rId50" Type="http://schemas.openxmlformats.org/officeDocument/2006/relationships/tags" Target="../tags/tag62.xml"/><Relationship Id="rId5" Type="http://schemas.openxmlformats.org/officeDocument/2006/relationships/tags" Target="../tags/tag20.xml"/><Relationship Id="rId49" Type="http://schemas.openxmlformats.org/officeDocument/2006/relationships/tags" Target="../tags/tag61.xml"/><Relationship Id="rId48" Type="http://schemas.openxmlformats.org/officeDocument/2006/relationships/tags" Target="../tags/tag60.xml"/><Relationship Id="rId47" Type="http://schemas.openxmlformats.org/officeDocument/2006/relationships/tags" Target="../tags/tag59.xml"/><Relationship Id="rId46" Type="http://schemas.openxmlformats.org/officeDocument/2006/relationships/tags" Target="../tags/tag58.xml"/><Relationship Id="rId45" Type="http://schemas.openxmlformats.org/officeDocument/2006/relationships/tags" Target="../tags/tag57.xml"/><Relationship Id="rId44" Type="http://schemas.openxmlformats.org/officeDocument/2006/relationships/tags" Target="../tags/tag56.xml"/><Relationship Id="rId43" Type="http://schemas.openxmlformats.org/officeDocument/2006/relationships/tags" Target="../tags/tag55.xml"/><Relationship Id="rId42" Type="http://schemas.openxmlformats.org/officeDocument/2006/relationships/tags" Target="../tags/tag54.xml"/><Relationship Id="rId41" Type="http://schemas.openxmlformats.org/officeDocument/2006/relationships/tags" Target="../tags/tag53.xml"/><Relationship Id="rId40" Type="http://schemas.openxmlformats.org/officeDocument/2006/relationships/tags" Target="../tags/tag52.xml"/><Relationship Id="rId4" Type="http://schemas.openxmlformats.org/officeDocument/2006/relationships/tags" Target="../tags/tag19.xml"/><Relationship Id="rId39" Type="http://schemas.openxmlformats.org/officeDocument/2006/relationships/tags" Target="../tags/tag51.xml"/><Relationship Id="rId38" Type="http://schemas.openxmlformats.org/officeDocument/2006/relationships/tags" Target="../tags/tag50.xml"/><Relationship Id="rId37" Type="http://schemas.openxmlformats.org/officeDocument/2006/relationships/tags" Target="../tags/tag49.xml"/><Relationship Id="rId36" Type="http://schemas.openxmlformats.org/officeDocument/2006/relationships/tags" Target="../tags/tag48.xml"/><Relationship Id="rId35" Type="http://schemas.openxmlformats.org/officeDocument/2006/relationships/tags" Target="../tags/tag47.xml"/><Relationship Id="rId34" Type="http://schemas.openxmlformats.org/officeDocument/2006/relationships/tags" Target="../tags/tag46.xml"/><Relationship Id="rId33" Type="http://schemas.openxmlformats.org/officeDocument/2006/relationships/tags" Target="../tags/tag45.xml"/><Relationship Id="rId32" Type="http://schemas.openxmlformats.org/officeDocument/2006/relationships/tags" Target="../tags/tag44.xml"/><Relationship Id="rId31" Type="http://schemas.openxmlformats.org/officeDocument/2006/relationships/tags" Target="../tags/tag43.xml"/><Relationship Id="rId30" Type="http://schemas.openxmlformats.org/officeDocument/2006/relationships/tags" Target="../tags/tag42.xml"/><Relationship Id="rId3" Type="http://schemas.openxmlformats.org/officeDocument/2006/relationships/tags" Target="../tags/tag18.xml"/><Relationship Id="rId29" Type="http://schemas.openxmlformats.org/officeDocument/2006/relationships/tags" Target="../tags/tag41.xml"/><Relationship Id="rId28" Type="http://schemas.openxmlformats.org/officeDocument/2006/relationships/tags" Target="../tags/tag40.xml"/><Relationship Id="rId27" Type="http://schemas.openxmlformats.org/officeDocument/2006/relationships/tags" Target="../tags/tag39.xml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7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image" Target="../media/image12.png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6" Type="http://schemas.openxmlformats.org/officeDocument/2006/relationships/notesSlide" Target="../notesSlides/notesSlide6.xml"/><Relationship Id="rId65" Type="http://schemas.openxmlformats.org/officeDocument/2006/relationships/slideLayout" Target="../slideLayouts/slideLayout1.xml"/><Relationship Id="rId64" Type="http://schemas.openxmlformats.org/officeDocument/2006/relationships/tags" Target="../tags/tag133.xml"/><Relationship Id="rId63" Type="http://schemas.openxmlformats.org/officeDocument/2006/relationships/tags" Target="../tags/tag132.xml"/><Relationship Id="rId62" Type="http://schemas.openxmlformats.org/officeDocument/2006/relationships/tags" Target="../tags/tag131.xml"/><Relationship Id="rId61" Type="http://schemas.openxmlformats.org/officeDocument/2006/relationships/tags" Target="../tags/tag130.xml"/><Relationship Id="rId60" Type="http://schemas.openxmlformats.org/officeDocument/2006/relationships/tags" Target="../tags/tag129.xml"/><Relationship Id="rId6" Type="http://schemas.openxmlformats.org/officeDocument/2006/relationships/tags" Target="../tags/tag75.xml"/><Relationship Id="rId59" Type="http://schemas.openxmlformats.org/officeDocument/2006/relationships/tags" Target="../tags/tag128.xml"/><Relationship Id="rId58" Type="http://schemas.openxmlformats.org/officeDocument/2006/relationships/tags" Target="../tags/tag127.xml"/><Relationship Id="rId57" Type="http://schemas.openxmlformats.org/officeDocument/2006/relationships/tags" Target="../tags/tag126.xml"/><Relationship Id="rId56" Type="http://schemas.openxmlformats.org/officeDocument/2006/relationships/tags" Target="../tags/tag125.xml"/><Relationship Id="rId55" Type="http://schemas.openxmlformats.org/officeDocument/2006/relationships/tags" Target="../tags/tag124.xml"/><Relationship Id="rId54" Type="http://schemas.openxmlformats.org/officeDocument/2006/relationships/tags" Target="../tags/tag123.xml"/><Relationship Id="rId53" Type="http://schemas.openxmlformats.org/officeDocument/2006/relationships/tags" Target="../tags/tag122.xml"/><Relationship Id="rId52" Type="http://schemas.openxmlformats.org/officeDocument/2006/relationships/tags" Target="../tags/tag121.xml"/><Relationship Id="rId51" Type="http://schemas.openxmlformats.org/officeDocument/2006/relationships/tags" Target="../tags/tag120.xml"/><Relationship Id="rId50" Type="http://schemas.openxmlformats.org/officeDocument/2006/relationships/tags" Target="../tags/tag119.xml"/><Relationship Id="rId5" Type="http://schemas.openxmlformats.org/officeDocument/2006/relationships/tags" Target="../tags/tag74.xml"/><Relationship Id="rId49" Type="http://schemas.openxmlformats.org/officeDocument/2006/relationships/tags" Target="../tags/tag118.xml"/><Relationship Id="rId48" Type="http://schemas.openxmlformats.org/officeDocument/2006/relationships/tags" Target="../tags/tag117.xml"/><Relationship Id="rId47" Type="http://schemas.openxmlformats.org/officeDocument/2006/relationships/tags" Target="../tags/tag116.xml"/><Relationship Id="rId46" Type="http://schemas.openxmlformats.org/officeDocument/2006/relationships/tags" Target="../tags/tag115.xml"/><Relationship Id="rId45" Type="http://schemas.openxmlformats.org/officeDocument/2006/relationships/tags" Target="../tags/tag114.xml"/><Relationship Id="rId44" Type="http://schemas.openxmlformats.org/officeDocument/2006/relationships/tags" Target="../tags/tag113.xml"/><Relationship Id="rId43" Type="http://schemas.openxmlformats.org/officeDocument/2006/relationships/tags" Target="../tags/tag112.xml"/><Relationship Id="rId42" Type="http://schemas.openxmlformats.org/officeDocument/2006/relationships/tags" Target="../tags/tag111.xml"/><Relationship Id="rId41" Type="http://schemas.openxmlformats.org/officeDocument/2006/relationships/tags" Target="../tags/tag110.xml"/><Relationship Id="rId40" Type="http://schemas.openxmlformats.org/officeDocument/2006/relationships/tags" Target="../tags/tag109.xml"/><Relationship Id="rId4" Type="http://schemas.openxmlformats.org/officeDocument/2006/relationships/image" Target="../media/image12.png"/><Relationship Id="rId39" Type="http://schemas.openxmlformats.org/officeDocument/2006/relationships/tags" Target="../tags/tag108.xml"/><Relationship Id="rId38" Type="http://schemas.openxmlformats.org/officeDocument/2006/relationships/tags" Target="../tags/tag107.xml"/><Relationship Id="rId37" Type="http://schemas.openxmlformats.org/officeDocument/2006/relationships/tags" Target="../tags/tag106.xml"/><Relationship Id="rId36" Type="http://schemas.openxmlformats.org/officeDocument/2006/relationships/tags" Target="../tags/tag105.xml"/><Relationship Id="rId35" Type="http://schemas.openxmlformats.org/officeDocument/2006/relationships/tags" Target="../tags/tag104.xml"/><Relationship Id="rId34" Type="http://schemas.openxmlformats.org/officeDocument/2006/relationships/tags" Target="../tags/tag103.xml"/><Relationship Id="rId33" Type="http://schemas.openxmlformats.org/officeDocument/2006/relationships/tags" Target="../tags/tag102.xml"/><Relationship Id="rId32" Type="http://schemas.openxmlformats.org/officeDocument/2006/relationships/tags" Target="../tags/tag101.xml"/><Relationship Id="rId31" Type="http://schemas.openxmlformats.org/officeDocument/2006/relationships/tags" Target="../tags/tag100.xml"/><Relationship Id="rId30" Type="http://schemas.openxmlformats.org/officeDocument/2006/relationships/tags" Target="../tags/tag99.xml"/><Relationship Id="rId3" Type="http://schemas.openxmlformats.org/officeDocument/2006/relationships/image" Target="../media/image11.png"/><Relationship Id="rId29" Type="http://schemas.openxmlformats.org/officeDocument/2006/relationships/tags" Target="../tags/tag98.xml"/><Relationship Id="rId28" Type="http://schemas.openxmlformats.org/officeDocument/2006/relationships/tags" Target="../tags/tag97.xml"/><Relationship Id="rId27" Type="http://schemas.openxmlformats.org/officeDocument/2006/relationships/tags" Target="../tags/tag96.xml"/><Relationship Id="rId26" Type="http://schemas.openxmlformats.org/officeDocument/2006/relationships/tags" Target="../tags/tag95.xml"/><Relationship Id="rId25" Type="http://schemas.openxmlformats.org/officeDocument/2006/relationships/tags" Target="../tags/tag94.xml"/><Relationship Id="rId24" Type="http://schemas.openxmlformats.org/officeDocument/2006/relationships/tags" Target="../tags/tag93.xml"/><Relationship Id="rId23" Type="http://schemas.openxmlformats.org/officeDocument/2006/relationships/tags" Target="../tags/tag92.xml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image" Target="../media/image10.png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image" Target="../media/image16.png"/><Relationship Id="rId7" Type="http://schemas.openxmlformats.org/officeDocument/2006/relationships/tags" Target="../tags/tag136.xml"/><Relationship Id="rId6" Type="http://schemas.openxmlformats.org/officeDocument/2006/relationships/image" Target="../media/image15.png"/><Relationship Id="rId5" Type="http://schemas.openxmlformats.org/officeDocument/2006/relationships/tags" Target="../tags/tag13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image" Target="../media/image18.png"/><Relationship Id="rId7" Type="http://schemas.openxmlformats.org/officeDocument/2006/relationships/image" Target="../media/image3.png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image" Target="../media/image10.pn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232150" y="2891790"/>
            <a:ext cx="5727700" cy="1073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5400" dirty="0"/>
              <a:t>激光雷达点云分割</a:t>
            </a:r>
            <a:endParaRPr lang="zh-CN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546544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dirty="0">
                <a:sym typeface="+mn-ea"/>
              </a:rPr>
              <a:t>PolarSeg-2 BEV-premodel</a:t>
            </a:r>
            <a:endParaRPr lang="en-US" sz="32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51230"/>
            <a:ext cx="8629650" cy="2202815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5313045" y="0"/>
            <a:ext cx="6379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/>
              <a:t>1. points_lab:  [points,</a:t>
            </a:r>
            <a:r>
              <a:rPr lang="en-US" altLang="zh-CN" b="1"/>
              <a:t>[label]</a:t>
            </a:r>
            <a:r>
              <a:rPr lang="en-US" altLang="zh-CN"/>
              <a:t>]l</a:t>
            </a:r>
            <a:endParaRPr lang="en-US" altLang="zh-CN"/>
          </a:p>
          <a:p>
            <a:pPr indent="457200"/>
            <a:r>
              <a:rPr lang="en-US" altLang="zh-CN"/>
              <a:t>2. points_fea:  [points,</a:t>
            </a:r>
            <a:r>
              <a:rPr lang="en-US" altLang="zh-CN" b="1"/>
              <a:t>[</a:t>
            </a:r>
            <a:r>
              <a:rPr lang="en-US" altLang="zh-CN" b="1">
                <a:sym typeface="+mn-ea"/>
              </a:rPr>
              <a:t>vx,vy,vz,rho,phi,z,x,y,s</a:t>
            </a:r>
            <a:r>
              <a:rPr lang="en-US" altLang="zh-CN" b="1"/>
              <a:t>]</a:t>
            </a:r>
            <a:r>
              <a:rPr lang="en-US" altLang="zh-CN"/>
              <a:t>]</a:t>
            </a:r>
            <a:endParaRPr lang="en-US" altLang="zh-CN"/>
          </a:p>
          <a:p>
            <a:pPr indent="457200"/>
            <a:r>
              <a:rPr lang="en-US" altLang="zh-CN"/>
              <a:t>3. points_grid: [points,</a:t>
            </a:r>
            <a:r>
              <a:rPr lang="en-US" altLang="zh-CN" b="1"/>
              <a:t>[vx,vy]</a:t>
            </a:r>
            <a:r>
              <a:rPr lang="en-US" altLang="zh-CN"/>
              <a:t>]</a:t>
            </a:r>
            <a:endParaRPr lang="en-US" altLang="zh-CN"/>
          </a:p>
          <a:p>
            <a:pPr indent="457200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14800" y="3708400"/>
            <a:ext cx="79641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1.shuffle + </a:t>
            </a:r>
            <a:r>
              <a:rPr lang="zh-CN" altLang="en-US" sz="2400"/>
              <a:t>切片</a:t>
            </a:r>
            <a:r>
              <a:rPr lang="en-US" altLang="zh-CN" sz="2400"/>
              <a:t>+</a:t>
            </a:r>
            <a:r>
              <a:rPr lang="zh-CN" altLang="en-US" sz="2400"/>
              <a:t>筛除重复点，减少点的数量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剩余的点做特征提取</a:t>
            </a:r>
            <a:r>
              <a:rPr lang="en-US" altLang="zh-CN" sz="2400"/>
              <a:t> [points,9]-&gt;[points,512]-&gt;[points,32]</a:t>
            </a:r>
            <a:endParaRPr lang="en-US" altLang="zh-CN" sz="2400"/>
          </a:p>
          <a:p>
            <a:r>
              <a:rPr lang="en-US" altLang="zh-CN" sz="2400"/>
              <a:t>3.[points,32] -&gt; [480,360,32] </a:t>
            </a:r>
            <a:r>
              <a:rPr lang="zh-CN" altLang="en-US" sz="2400"/>
              <a:t>（根据</a:t>
            </a:r>
            <a:r>
              <a:rPr lang="en-US" altLang="zh-CN" sz="2400"/>
              <a:t>Points_grid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4.</a:t>
            </a:r>
            <a:r>
              <a:rPr lang="zh-CN" altLang="en-US" sz="2400">
                <a:sym typeface="+mn-ea"/>
              </a:rPr>
              <a:t>把点云转换成了特征图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论文称为体素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>
                <a:sym typeface="+mn-ea"/>
              </a:rPr>
              <a:t>，成为</a:t>
            </a:r>
            <a:r>
              <a:rPr lang="en-US" altLang="zh-CN" sz="2400"/>
              <a:t>unet(bakcbone)</a:t>
            </a:r>
            <a:r>
              <a:rPr lang="zh-CN" altLang="en-US" sz="2400"/>
              <a:t>的输入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8285" y="3592195"/>
            <a:ext cx="3470275" cy="21278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365" y="1615440"/>
            <a:ext cx="2712720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546544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dirty="0">
                <a:sym typeface="+mn-ea"/>
              </a:rPr>
              <a:t>PolarSeg-3 BEV-Unet</a:t>
            </a:r>
            <a:endParaRPr lang="zh-CN" altLang="en-US" sz="3200" dirty="0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951230"/>
            <a:ext cx="8629650" cy="2202815"/>
          </a:xfrm>
          <a:prstGeom prst="rect">
            <a:avLst/>
          </a:prstGeom>
        </p:spPr>
      </p:pic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5313045" y="0"/>
            <a:ext cx="6379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/>
              <a:t>1. points_lab:  [points,</a:t>
            </a:r>
            <a:r>
              <a:rPr lang="en-US" altLang="zh-CN" b="1"/>
              <a:t>[label]</a:t>
            </a:r>
            <a:r>
              <a:rPr lang="en-US" altLang="zh-CN"/>
              <a:t>]l</a:t>
            </a:r>
            <a:endParaRPr lang="en-US" altLang="zh-CN"/>
          </a:p>
          <a:p>
            <a:pPr indent="457200"/>
            <a:r>
              <a:rPr lang="en-US" altLang="zh-CN"/>
              <a:t>2. points_fea:  [points,</a:t>
            </a:r>
            <a:r>
              <a:rPr lang="en-US" altLang="zh-CN" b="1"/>
              <a:t>[</a:t>
            </a:r>
            <a:r>
              <a:rPr lang="en-US" altLang="zh-CN" b="1">
                <a:sym typeface="+mn-ea"/>
              </a:rPr>
              <a:t>vx,vy,vz,rho,phi,z,x,y,s</a:t>
            </a:r>
            <a:r>
              <a:rPr lang="en-US" altLang="zh-CN" b="1"/>
              <a:t>]</a:t>
            </a:r>
            <a:r>
              <a:rPr lang="en-US" altLang="zh-CN"/>
              <a:t>]</a:t>
            </a:r>
            <a:endParaRPr lang="en-US" altLang="zh-CN"/>
          </a:p>
          <a:p>
            <a:pPr indent="457200"/>
            <a:r>
              <a:rPr lang="en-US" altLang="zh-CN"/>
              <a:t>3. points_grid: [points,</a:t>
            </a:r>
            <a:r>
              <a:rPr lang="en-US" altLang="zh-CN" b="1"/>
              <a:t>[vx,vy]</a:t>
            </a:r>
            <a:r>
              <a:rPr lang="en-US" altLang="zh-CN"/>
              <a:t>]</a:t>
            </a:r>
            <a:endParaRPr lang="en-US" altLang="zh-CN"/>
          </a:p>
          <a:p>
            <a:pPr indent="457200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" y="3564890"/>
            <a:ext cx="3586480" cy="2216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114800" y="3708400"/>
            <a:ext cx="7964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1.[480,360,32]</a:t>
            </a:r>
            <a:r>
              <a:rPr lang="zh-CN" altLang="en-US" sz="2400"/>
              <a:t>进入</a:t>
            </a:r>
            <a:r>
              <a:rPr lang="en-US" altLang="zh-CN" sz="2400"/>
              <a:t>unet</a:t>
            </a:r>
            <a:r>
              <a:rPr lang="zh-CN" altLang="en-US" sz="2400"/>
              <a:t>之后输出是</a:t>
            </a:r>
            <a:r>
              <a:rPr lang="en-US" altLang="zh-CN" sz="2400"/>
              <a:t>[480,360,32*classnum]</a:t>
            </a:r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解码出特征图每个像素的</a:t>
            </a:r>
            <a:r>
              <a:rPr lang="en-US" altLang="zh-CN" sz="2400"/>
              <a:t>label</a:t>
            </a:r>
            <a:endParaRPr lang="en-US" altLang="zh-CN" sz="2400"/>
          </a:p>
          <a:p>
            <a:r>
              <a:rPr lang="en-US" altLang="zh-CN" sz="2400"/>
              <a:t>3.</a:t>
            </a:r>
            <a:r>
              <a:rPr lang="zh-CN" altLang="en-US" sz="2400"/>
              <a:t>还原到</a:t>
            </a:r>
            <a:r>
              <a:rPr lang="en-US" altLang="zh-CN" sz="2400"/>
              <a:t>points</a:t>
            </a:r>
            <a:r>
              <a:rPr lang="zh-CN" altLang="en-US" sz="2400"/>
              <a:t>中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4975" y="269875"/>
            <a:ext cx="10487025" cy="65881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0" y="125730"/>
            <a:ext cx="546544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dirty="0">
                <a:sym typeface="+mn-ea"/>
              </a:rPr>
              <a:t>Panoptic-PolarSeg</a:t>
            </a:r>
            <a:endParaRPr lang="zh-CN" altLang="en-US" sz="3200" dirty="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546544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dirty="0">
                <a:sym typeface="+mn-ea"/>
              </a:rPr>
              <a:t>Cylinder3D</a:t>
            </a:r>
            <a:endParaRPr lang="en-US" altLang="zh-CN" sz="3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35555" y="93345"/>
            <a:ext cx="9656445" cy="6764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546544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dirty="0">
                <a:sym typeface="+mn-ea"/>
              </a:rPr>
              <a:t>PMF</a:t>
            </a:r>
            <a:endParaRPr lang="en-US" altLang="zh-CN" sz="3200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475105"/>
            <a:ext cx="11505565" cy="4129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621728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dirty="0">
                <a:sym typeface="+mn-ea"/>
              </a:rPr>
              <a:t>结论</a:t>
            </a:r>
            <a:endParaRPr lang="zh-CN" altLang="en-US" sz="3200" dirty="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2400" y="894080"/>
            <a:ext cx="104235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代码</a:t>
            </a:r>
            <a:endParaRPr lang="zh-CN" altLang="en-US" sz="2400"/>
          </a:p>
          <a:p>
            <a:r>
              <a:rPr lang="en-US" altLang="zh-CN" sz="2400" b="1">
                <a:sym typeface="+mn-ea"/>
              </a:rPr>
              <a:t>1.Spherical</a:t>
            </a:r>
            <a:r>
              <a:rPr lang="zh-CN" altLang="en-US" sz="2400" b="1">
                <a:sym typeface="+mn-ea"/>
              </a:rPr>
              <a:t>：模型源码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部署的逻辑相对清晰，代码可读性高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2.BEV</a:t>
            </a:r>
            <a:r>
              <a:rPr lang="zh-CN" altLang="en-US" sz="2400" b="1">
                <a:sym typeface="+mn-ea"/>
              </a:rPr>
              <a:t>：</a:t>
            </a:r>
            <a:r>
              <a:rPr lang="zh-CN" altLang="en-US" sz="2400" b="1">
                <a:sym typeface="+mn-ea"/>
              </a:rPr>
              <a:t>模型源码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部署的逻辑复杂，可读性低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3.Cylinder</a:t>
            </a:r>
            <a:r>
              <a:rPr lang="zh-CN" altLang="en-US" sz="2400" b="1">
                <a:sym typeface="+mn-ea"/>
              </a:rPr>
              <a:t>：</a:t>
            </a:r>
            <a:r>
              <a:rPr lang="en-US" altLang="zh-CN" sz="2400" b="1">
                <a:sym typeface="+mn-ea"/>
              </a:rPr>
              <a:t>Spherical</a:t>
            </a:r>
            <a:r>
              <a:rPr lang="zh-CN" altLang="en-US" sz="2400" b="1">
                <a:sym typeface="+mn-ea"/>
              </a:rPr>
              <a:t>和</a:t>
            </a:r>
            <a:r>
              <a:rPr lang="en-US" altLang="zh-CN" sz="2400" b="1">
                <a:sym typeface="+mn-ea"/>
              </a:rPr>
              <a:t>BEV</a:t>
            </a:r>
            <a:r>
              <a:rPr lang="zh-CN" altLang="en-US" sz="2400" b="1">
                <a:sym typeface="+mn-ea"/>
              </a:rPr>
              <a:t>的结合，复杂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2400" y="3352800"/>
            <a:ext cx="110134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模型</a:t>
            </a:r>
            <a:endParaRPr lang="zh-CN" altLang="en-US" sz="2400"/>
          </a:p>
          <a:p>
            <a:r>
              <a:rPr lang="en-US" altLang="zh-CN" sz="2400" b="1">
                <a:sym typeface="+mn-ea"/>
              </a:rPr>
              <a:t>1.Spherical</a:t>
            </a:r>
            <a:r>
              <a:rPr lang="zh-CN" altLang="en-US" sz="2400" b="1">
                <a:sym typeface="+mn-ea"/>
              </a:rPr>
              <a:t>：水平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垂直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帧率</a:t>
            </a:r>
            <a:r>
              <a:rPr lang="en-US" altLang="zh-CN" sz="2400" b="1">
                <a:sym typeface="+mn-ea"/>
              </a:rPr>
              <a:t>/</a:t>
            </a:r>
            <a:r>
              <a:rPr lang="zh-CN" altLang="en-US" sz="2400" b="1">
                <a:sym typeface="+mn-ea"/>
              </a:rPr>
              <a:t>效果</a:t>
            </a:r>
            <a:r>
              <a:rPr lang="en-US" altLang="zh-CN" sz="2400" b="1">
                <a:sym typeface="+mn-ea"/>
              </a:rPr>
              <a:t> </a:t>
            </a:r>
            <a:r>
              <a:rPr lang="zh-CN" altLang="en-US" sz="2400" b="1">
                <a:sym typeface="+mn-ea"/>
              </a:rPr>
              <a:t>比较均衡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2.BEV</a:t>
            </a:r>
            <a:r>
              <a:rPr lang="zh-CN" altLang="en-US" sz="2400" b="1">
                <a:sym typeface="+mn-ea"/>
              </a:rPr>
              <a:t>：有效处理水平移动，垂直方向效果比较差，计算量大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3.Cylinder</a:t>
            </a:r>
            <a:r>
              <a:rPr lang="zh-CN" altLang="en-US" sz="2400" b="1">
                <a:sym typeface="+mn-ea"/>
              </a:rPr>
              <a:t>：兼顾水平和垂直方向，计算量大</a:t>
            </a:r>
            <a:endParaRPr lang="zh-CN" altLang="en-US" sz="2400" b="1">
              <a:sym typeface="+mn-ea"/>
            </a:endParaRPr>
          </a:p>
          <a:p>
            <a:endParaRPr lang="zh-C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951103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dirty="0"/>
              <a:t>点云分割主流方案（模型角度）：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3040" y="2520950"/>
            <a:ext cx="9265920" cy="417449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309880" y="744220"/>
            <a:ext cx="11468100" cy="176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/>
              <a:t>×</a:t>
            </a:r>
            <a:r>
              <a:rPr lang="en-US" altLang="zh-CN" dirty="0"/>
              <a:t> </a:t>
            </a:r>
            <a:r>
              <a:rPr lang="zh-CN" altLang="en-US" dirty="0"/>
              <a:t>基于</a:t>
            </a:r>
            <a:r>
              <a:rPr lang="en-US" altLang="zh-CN" dirty="0"/>
              <a:t>RGB-D</a:t>
            </a:r>
            <a:r>
              <a:rPr lang="zh-CN" altLang="en-US" dirty="0"/>
              <a:t>图像，双通道网络分别对</a:t>
            </a:r>
            <a:r>
              <a:rPr lang="en-US" altLang="zh-CN" dirty="0"/>
              <a:t>RGB</a:t>
            </a:r>
            <a:r>
              <a:rPr lang="zh-CN" altLang="en-US" dirty="0"/>
              <a:t>图像和深度图像提取特征</a:t>
            </a:r>
            <a:endParaRPr lang="zh-CN" altLang="en-US" dirty="0"/>
          </a:p>
          <a:p>
            <a:r>
              <a:rPr lang="en-US" altLang="zh-CN" b="1" dirty="0"/>
              <a:t>(b) </a:t>
            </a:r>
            <a:r>
              <a:rPr lang="zh-CN" altLang="en-US" b="1" dirty="0"/>
              <a:t>基于投影图像，2D卷积三维场景/形状投影图像的特征，融合这些特征进行标签预测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×</a:t>
            </a:r>
            <a:r>
              <a:rPr lang="en-US" altLang="zh-CN" dirty="0"/>
              <a:t> </a:t>
            </a:r>
            <a:r>
              <a:rPr lang="zh-CN" altLang="en-US" dirty="0"/>
              <a:t>基于体素</a:t>
            </a:r>
            <a:r>
              <a:rPr lang="en-US" altLang="zh-CN" dirty="0"/>
              <a:t>(</a:t>
            </a:r>
            <a:r>
              <a:rPr lang="zh-CN" altLang="en-US" dirty="0"/>
              <a:t>像素划分网格</a:t>
            </a:r>
            <a:r>
              <a:rPr lang="en-US" altLang="zh-CN" dirty="0"/>
              <a:t>)</a:t>
            </a:r>
            <a:r>
              <a:rPr lang="zh-CN" altLang="en-US" dirty="0"/>
              <a:t>，类似于二阶段目标检测操作，寻找</a:t>
            </a:r>
            <a:r>
              <a:rPr lang="en-US" altLang="zh-CN" dirty="0"/>
              <a:t>proposal</a:t>
            </a:r>
            <a:r>
              <a:rPr lang="zh-CN" altLang="en-US" dirty="0"/>
              <a:t>体素进行预测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×</a:t>
            </a:r>
            <a:r>
              <a:rPr lang="zh-CN" altLang="en-US" dirty="0"/>
              <a:t>基于点云，核心是</a:t>
            </a:r>
            <a:r>
              <a:rPr lang="en-US" altLang="zh-CN" dirty="0"/>
              <a:t>MLP</a:t>
            </a:r>
            <a:r>
              <a:rPr lang="zh-CN" altLang="en-US" dirty="0"/>
              <a:t>对点云升维在保证平移不变性的情况下保留</a:t>
            </a:r>
            <a:r>
              <a:rPr lang="en-US" altLang="zh-CN" dirty="0"/>
              <a:t>/</a:t>
            </a:r>
            <a:r>
              <a:rPr lang="zh-CN" altLang="en-US" dirty="0"/>
              <a:t>提取点云特征，直接对点云预测</a:t>
            </a:r>
            <a:endParaRPr lang="zh-CN" altLang="en-US" dirty="0"/>
          </a:p>
          <a:p>
            <a:r>
              <a:rPr lang="zh-CN" altLang="en-US" b="1" dirty="0">
                <a:sym typeface="+mn-ea"/>
              </a:rPr>
              <a:t>×</a:t>
            </a:r>
            <a:r>
              <a:rPr lang="en-US" altLang="zh-CN" dirty="0"/>
              <a:t> </a:t>
            </a:r>
            <a:r>
              <a:rPr lang="zh-CN" altLang="en-US" dirty="0"/>
              <a:t>基于</a:t>
            </a:r>
            <a:r>
              <a:rPr lang="en-US" altLang="zh-CN" dirty="0"/>
              <a:t>mesh(</a:t>
            </a:r>
            <a:r>
              <a:rPr lang="zh-CN" altLang="en-US" dirty="0"/>
              <a:t>三维网格</a:t>
            </a:r>
            <a:r>
              <a:rPr lang="en-US" altLang="zh-CN" dirty="0"/>
              <a:t>)……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951103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dirty="0"/>
              <a:t>点云分割主流方案（</a:t>
            </a:r>
            <a:r>
              <a:rPr lang="zh-CN" altLang="en-US" sz="3200" dirty="0">
                <a:sym typeface="+mn-ea"/>
              </a:rPr>
              <a:t>基于投影</a:t>
            </a:r>
            <a:r>
              <a:rPr lang="zh-CN" altLang="en-US" sz="3200" dirty="0"/>
              <a:t>）：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93040" y="9144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 Spherical(2D)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93040" y="50641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2.BEV(2D)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5627370" y="10394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3.cylinder(3D)</a:t>
            </a:r>
            <a:endParaRPr lang="en-US" altLang="zh-CN" sz="2400" b="1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71770" y="1736725"/>
            <a:ext cx="3229610" cy="16357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55750" y="4238625"/>
            <a:ext cx="2291715" cy="2252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764905" y="10394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4.projection fusion(2D)</a:t>
            </a:r>
            <a:endParaRPr lang="en-US" altLang="zh-CN" sz="2400" b="1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091930" y="1499870"/>
            <a:ext cx="2574290" cy="4883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85750" y="1751965"/>
            <a:ext cx="4702810" cy="956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700905" y="4364990"/>
            <a:ext cx="3947160" cy="243840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4700905" y="37674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5.feature fusion</a:t>
            </a:r>
            <a:r>
              <a:rPr lang="en-US" altLang="zh-CN" sz="2400" b="1">
                <a:sym typeface="+mn-ea"/>
              </a:rPr>
              <a:t>(2D)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951103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dirty="0"/>
              <a:t>点云分割主流方案（模型测试）：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39305" y="0"/>
            <a:ext cx="5052695" cy="2531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16445" y="3070225"/>
            <a:ext cx="4145280" cy="3070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76910"/>
            <a:ext cx="7128510" cy="5527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503809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dirty="0">
                <a:sym typeface="+mn-ea"/>
              </a:rPr>
              <a:t>RangeNet++ darknet53 </a:t>
            </a:r>
            <a:endParaRPr lang="zh-CN" altLang="en-US" sz="3200" dirty="0">
              <a:sym typeface="+mn-ea"/>
            </a:endParaRPr>
          </a:p>
        </p:txBody>
      </p:sp>
      <p:sp>
        <p:nvSpPr>
          <p:cNvPr id="548" name="矩形 547"/>
          <p:cNvSpPr/>
          <p:nvPr>
            <p:custDataLst>
              <p:tags r:id="rId2"/>
            </p:custDataLst>
          </p:nvPr>
        </p:nvSpPr>
        <p:spPr>
          <a:xfrm>
            <a:off x="8458200" y="4495165"/>
            <a:ext cx="3677920" cy="636270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9" name="文本框 548"/>
          <p:cNvSpPr txBox="1"/>
          <p:nvPr>
            <p:custDataLst>
              <p:tags r:id="rId3"/>
            </p:custDataLst>
          </p:nvPr>
        </p:nvSpPr>
        <p:spPr>
          <a:xfrm>
            <a:off x="9099550" y="4552315"/>
            <a:ext cx="654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550" name="圆角矩形 549"/>
          <p:cNvSpPr/>
          <p:nvPr>
            <p:custDataLst>
              <p:tags r:id="rId4"/>
            </p:custDataLst>
          </p:nvPr>
        </p:nvSpPr>
        <p:spPr>
          <a:xfrm>
            <a:off x="11259185" y="4584065"/>
            <a:ext cx="810895" cy="4902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Leakyrelu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1" name="圆角矩形 550"/>
          <p:cNvSpPr/>
          <p:nvPr>
            <p:custDataLst>
              <p:tags r:id="rId5"/>
            </p:custDataLst>
          </p:nvPr>
        </p:nvSpPr>
        <p:spPr>
          <a:xfrm>
            <a:off x="10403840" y="4585335"/>
            <a:ext cx="810895" cy="490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2" name="圆角矩形 551"/>
          <p:cNvSpPr/>
          <p:nvPr>
            <p:custDataLst>
              <p:tags r:id="rId6"/>
            </p:custDataLst>
          </p:nvPr>
        </p:nvSpPr>
        <p:spPr>
          <a:xfrm>
            <a:off x="9548495" y="4584065"/>
            <a:ext cx="810895" cy="49022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Conv</a:t>
            </a:r>
            <a:endParaRPr lang="en-US" altLang="zh-CN" sz="1600"/>
          </a:p>
        </p:txBody>
      </p:sp>
      <p:sp>
        <p:nvSpPr>
          <p:cNvPr id="553" name="圆角矩形 552"/>
          <p:cNvSpPr/>
          <p:nvPr>
            <p:custDataLst>
              <p:tags r:id="rId7"/>
            </p:custDataLst>
          </p:nvPr>
        </p:nvSpPr>
        <p:spPr>
          <a:xfrm>
            <a:off x="8492490" y="458533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pic>
        <p:nvPicPr>
          <p:cNvPr id="2" name="图片 1" descr="点云分割—3D点云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395" y="1052830"/>
            <a:ext cx="506730" cy="506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50" y="848995"/>
            <a:ext cx="673100" cy="86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8315" y="921385"/>
            <a:ext cx="2057400" cy="716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85" y="1710055"/>
            <a:ext cx="384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[points,4] -&gt; [64,2048,5] -&gt; [5,64,2048]</a:t>
            </a:r>
            <a:endParaRPr lang="en-US" altLang="zh-CN"/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1543050" y="229044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11" name="圆角矩形 10"/>
          <p:cNvSpPr/>
          <p:nvPr>
            <p:custDataLst>
              <p:tags r:id="rId12"/>
            </p:custDataLst>
          </p:nvPr>
        </p:nvSpPr>
        <p:spPr>
          <a:xfrm>
            <a:off x="1543050" y="304355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>
            <a:off x="1948815" y="2780665"/>
            <a:ext cx="0" cy="26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350" y="267525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[32,64,2048]</a:t>
            </a:r>
            <a:endParaRPr lang="en-US" altLang="zh-CN"/>
          </a:p>
        </p:txBody>
      </p:sp>
      <p:sp>
        <p:nvSpPr>
          <p:cNvPr id="20" name="文本框 19"/>
          <p:cNvSpPr txBox="1"/>
          <p:nvPr>
            <p:custDataLst>
              <p:tags r:id="rId13"/>
            </p:custDataLst>
          </p:nvPr>
        </p:nvSpPr>
        <p:spPr>
          <a:xfrm>
            <a:off x="6350" y="341884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[64,64,1024]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6350" y="416242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[128,64,512]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6350" y="49060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[256,64,256]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6350" y="56495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[512,64,128]</a:t>
            </a:r>
            <a:endParaRPr lang="en-US" altLang="zh-CN"/>
          </a:p>
        </p:txBody>
      </p:sp>
      <p:cxnSp>
        <p:nvCxnSpPr>
          <p:cNvPr id="24" name="曲线连接符 23"/>
          <p:cNvCxnSpPr>
            <a:stCxn id="9" idx="3"/>
            <a:endCxn id="10" idx="3"/>
          </p:cNvCxnSpPr>
          <p:nvPr/>
        </p:nvCxnSpPr>
        <p:spPr>
          <a:xfrm flipH="1">
            <a:off x="2353945" y="1894205"/>
            <a:ext cx="1623060" cy="641350"/>
          </a:xfrm>
          <a:prstGeom prst="curvedConnector3">
            <a:avLst>
              <a:gd name="adj1" fmla="val -146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17"/>
            </p:custDataLst>
          </p:nvPr>
        </p:nvSpPr>
        <p:spPr>
          <a:xfrm>
            <a:off x="1553210" y="382524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27" name="文本框 26"/>
          <p:cNvSpPr txBox="1"/>
          <p:nvPr>
            <p:custDataLst>
              <p:tags r:id="rId18"/>
            </p:custDataLst>
          </p:nvPr>
        </p:nvSpPr>
        <p:spPr>
          <a:xfrm>
            <a:off x="6350" y="637603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[1028,64,64]</a:t>
            </a:r>
            <a:endParaRPr lang="en-US" altLang="zh-CN"/>
          </a:p>
        </p:txBody>
      </p:sp>
      <p:sp>
        <p:nvSpPr>
          <p:cNvPr id="29" name="矩形 28"/>
          <p:cNvSpPr/>
          <p:nvPr>
            <p:custDataLst>
              <p:tags r:id="rId19"/>
            </p:custDataLst>
          </p:nvPr>
        </p:nvSpPr>
        <p:spPr>
          <a:xfrm>
            <a:off x="8460740" y="5282565"/>
            <a:ext cx="3677920" cy="636270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20"/>
            </p:custDataLst>
          </p:nvPr>
        </p:nvSpPr>
        <p:spPr>
          <a:xfrm>
            <a:off x="9102090" y="5339715"/>
            <a:ext cx="654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31" name="圆角矩形 30"/>
          <p:cNvSpPr/>
          <p:nvPr>
            <p:custDataLst>
              <p:tags r:id="rId21"/>
            </p:custDataLst>
          </p:nvPr>
        </p:nvSpPr>
        <p:spPr>
          <a:xfrm>
            <a:off x="11261725" y="5371465"/>
            <a:ext cx="810895" cy="4902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Leakyrelu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>
            <p:custDataLst>
              <p:tags r:id="rId22"/>
            </p:custDataLst>
          </p:nvPr>
        </p:nvSpPr>
        <p:spPr>
          <a:xfrm>
            <a:off x="10612120" y="5372735"/>
            <a:ext cx="605155" cy="490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>
            <p:custDataLst>
              <p:tags r:id="rId23"/>
            </p:custDataLst>
          </p:nvPr>
        </p:nvSpPr>
        <p:spPr>
          <a:xfrm>
            <a:off x="9551035" y="5371465"/>
            <a:ext cx="1017270" cy="49022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UPConv</a:t>
            </a:r>
            <a:endParaRPr lang="en-US" altLang="zh-CN" sz="1600"/>
          </a:p>
        </p:txBody>
      </p:sp>
      <p:sp>
        <p:nvSpPr>
          <p:cNvPr id="34" name="圆角矩形 33"/>
          <p:cNvSpPr/>
          <p:nvPr>
            <p:custDataLst>
              <p:tags r:id="rId24"/>
            </p:custDataLst>
          </p:nvPr>
        </p:nvSpPr>
        <p:spPr>
          <a:xfrm>
            <a:off x="8495030" y="5372735"/>
            <a:ext cx="810895" cy="490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UCBL</a:t>
            </a:r>
            <a:endParaRPr lang="en-US" altLang="zh-CN" sz="1600"/>
          </a:p>
        </p:txBody>
      </p:sp>
      <p:sp>
        <p:nvSpPr>
          <p:cNvPr id="35" name="矩形 34"/>
          <p:cNvSpPr/>
          <p:nvPr>
            <p:custDataLst>
              <p:tags r:id="rId25"/>
            </p:custDataLst>
          </p:nvPr>
        </p:nvSpPr>
        <p:spPr>
          <a:xfrm>
            <a:off x="8463280" y="6045835"/>
            <a:ext cx="3677920" cy="772160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>
            <p:custDataLst>
              <p:tags r:id="rId26"/>
            </p:custDataLst>
          </p:nvPr>
        </p:nvSpPr>
        <p:spPr>
          <a:xfrm>
            <a:off x="8497570" y="613600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Res13</a:t>
            </a:r>
            <a:endParaRPr lang="en-US" altLang="zh-CN" sz="1600"/>
          </a:p>
        </p:txBody>
      </p:sp>
      <p:sp>
        <p:nvSpPr>
          <p:cNvPr id="41" name="圆角矩形 40"/>
          <p:cNvSpPr/>
          <p:nvPr>
            <p:custDataLst>
              <p:tags r:id="rId27"/>
            </p:custDataLst>
          </p:nvPr>
        </p:nvSpPr>
        <p:spPr>
          <a:xfrm>
            <a:off x="9759315" y="613981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CBL1</a:t>
            </a:r>
            <a:endParaRPr lang="zh-CN" altLang="en-US" sz="1600"/>
          </a:p>
        </p:txBody>
      </p:sp>
      <p:sp>
        <p:nvSpPr>
          <p:cNvPr id="42" name="圆角矩形 41"/>
          <p:cNvSpPr/>
          <p:nvPr>
            <p:custDataLst>
              <p:tags r:id="rId28"/>
            </p:custDataLst>
          </p:nvPr>
        </p:nvSpPr>
        <p:spPr>
          <a:xfrm>
            <a:off x="10614660" y="613981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CBL3</a:t>
            </a:r>
            <a:endParaRPr lang="en-US" altLang="zh-CN" sz="1600"/>
          </a:p>
        </p:txBody>
      </p:sp>
      <p:cxnSp>
        <p:nvCxnSpPr>
          <p:cNvPr id="44" name="直接箭头连接符 43"/>
          <p:cNvCxnSpPr>
            <a:stCxn id="40" idx="3"/>
            <a:endCxn id="41" idx="1"/>
          </p:cNvCxnSpPr>
          <p:nvPr/>
        </p:nvCxnSpPr>
        <p:spPr>
          <a:xfrm>
            <a:off x="9308465" y="6381115"/>
            <a:ext cx="45085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>
            <p:custDataLst>
              <p:tags r:id="rId29"/>
            </p:custDataLst>
          </p:nvPr>
        </p:nvCxnSpPr>
        <p:spPr>
          <a:xfrm flipH="1">
            <a:off x="9495155" y="6381115"/>
            <a:ext cx="5715" cy="3587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30"/>
            </p:custDataLst>
          </p:nvPr>
        </p:nvCxnSpPr>
        <p:spPr>
          <a:xfrm flipV="1">
            <a:off x="9498965" y="6731635"/>
            <a:ext cx="2115820" cy="19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31"/>
            </p:custDataLst>
          </p:nvPr>
        </p:nvCxnSpPr>
        <p:spPr>
          <a:xfrm>
            <a:off x="11428095" y="6381115"/>
            <a:ext cx="45085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32"/>
            </p:custDataLst>
          </p:nvPr>
        </p:nvCxnSpPr>
        <p:spPr>
          <a:xfrm>
            <a:off x="11614785" y="6384925"/>
            <a:ext cx="6350" cy="3778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>
            <p:custDataLst>
              <p:tags r:id="rId33"/>
            </p:custDataLst>
          </p:nvPr>
        </p:nvSpPr>
        <p:spPr>
          <a:xfrm>
            <a:off x="2353945" y="304355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51" name="圆角矩形 50"/>
          <p:cNvSpPr/>
          <p:nvPr>
            <p:custDataLst>
              <p:tags r:id="rId34"/>
            </p:custDataLst>
          </p:nvPr>
        </p:nvSpPr>
        <p:spPr>
          <a:xfrm>
            <a:off x="2364105" y="382524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54" name="文本框 53"/>
          <p:cNvSpPr txBox="1"/>
          <p:nvPr/>
        </p:nvSpPr>
        <p:spPr>
          <a:xfrm>
            <a:off x="3175000" y="3855085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×</a:t>
            </a:r>
            <a:r>
              <a:rPr lang="en-US" altLang="zh-CN" sz="2400"/>
              <a:t>2</a:t>
            </a:r>
            <a:endParaRPr lang="en-US" altLang="zh-CN" sz="2400"/>
          </a:p>
        </p:txBody>
      </p:sp>
      <p:sp>
        <p:nvSpPr>
          <p:cNvPr id="55" name="圆角矩形 54"/>
          <p:cNvSpPr/>
          <p:nvPr>
            <p:custDataLst>
              <p:tags r:id="rId35"/>
            </p:custDataLst>
          </p:nvPr>
        </p:nvSpPr>
        <p:spPr>
          <a:xfrm>
            <a:off x="1543050" y="462153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56" name="圆角矩形 55"/>
          <p:cNvSpPr/>
          <p:nvPr>
            <p:custDataLst>
              <p:tags r:id="rId36"/>
            </p:custDataLst>
          </p:nvPr>
        </p:nvSpPr>
        <p:spPr>
          <a:xfrm>
            <a:off x="2353945" y="462153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57" name="文本框 56"/>
          <p:cNvSpPr txBox="1"/>
          <p:nvPr>
            <p:custDataLst>
              <p:tags r:id="rId37"/>
            </p:custDataLst>
          </p:nvPr>
        </p:nvSpPr>
        <p:spPr>
          <a:xfrm>
            <a:off x="3164840" y="4651375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×</a:t>
            </a:r>
            <a:r>
              <a:rPr lang="en-US" altLang="zh-CN" sz="2400">
                <a:sym typeface="+mn-ea"/>
              </a:rPr>
              <a:t>8</a:t>
            </a:r>
            <a:endParaRPr lang="en-US" altLang="zh-CN" sz="2400" b="1">
              <a:sym typeface="+mn-ea"/>
            </a:endParaRPr>
          </a:p>
        </p:txBody>
      </p:sp>
      <p:sp>
        <p:nvSpPr>
          <p:cNvPr id="58" name="圆角矩形 57"/>
          <p:cNvSpPr/>
          <p:nvPr>
            <p:custDataLst>
              <p:tags r:id="rId38"/>
            </p:custDataLst>
          </p:nvPr>
        </p:nvSpPr>
        <p:spPr>
          <a:xfrm>
            <a:off x="1553210" y="538670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59" name="圆角矩形 58"/>
          <p:cNvSpPr/>
          <p:nvPr>
            <p:custDataLst>
              <p:tags r:id="rId39"/>
            </p:custDataLst>
          </p:nvPr>
        </p:nvSpPr>
        <p:spPr>
          <a:xfrm>
            <a:off x="2364105" y="538670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60" name="文本框 59"/>
          <p:cNvSpPr txBox="1"/>
          <p:nvPr>
            <p:custDataLst>
              <p:tags r:id="rId40"/>
            </p:custDataLst>
          </p:nvPr>
        </p:nvSpPr>
        <p:spPr>
          <a:xfrm>
            <a:off x="3175000" y="5416550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×</a:t>
            </a:r>
            <a:r>
              <a:rPr lang="en-US" altLang="zh-CN" sz="2400"/>
              <a:t>8</a:t>
            </a:r>
            <a:endParaRPr lang="en-US" altLang="zh-CN" sz="2400"/>
          </a:p>
        </p:txBody>
      </p:sp>
      <p:sp>
        <p:nvSpPr>
          <p:cNvPr id="61" name="圆角矩形 60"/>
          <p:cNvSpPr/>
          <p:nvPr>
            <p:custDataLst>
              <p:tags r:id="rId41"/>
            </p:custDataLst>
          </p:nvPr>
        </p:nvSpPr>
        <p:spPr>
          <a:xfrm>
            <a:off x="1553210" y="613981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62" name="圆角矩形 61"/>
          <p:cNvSpPr/>
          <p:nvPr>
            <p:custDataLst>
              <p:tags r:id="rId42"/>
            </p:custDataLst>
          </p:nvPr>
        </p:nvSpPr>
        <p:spPr>
          <a:xfrm>
            <a:off x="2364105" y="613981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63" name="文本框 62"/>
          <p:cNvSpPr txBox="1"/>
          <p:nvPr>
            <p:custDataLst>
              <p:tags r:id="rId43"/>
            </p:custDataLst>
          </p:nvPr>
        </p:nvSpPr>
        <p:spPr>
          <a:xfrm>
            <a:off x="3175000" y="6169660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×</a:t>
            </a:r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64" name="圆角矩形 63"/>
          <p:cNvSpPr/>
          <p:nvPr>
            <p:custDataLst>
              <p:tags r:id="rId44"/>
            </p:custDataLst>
          </p:nvPr>
        </p:nvSpPr>
        <p:spPr>
          <a:xfrm>
            <a:off x="5981700" y="6169660"/>
            <a:ext cx="810895" cy="490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UCBL</a:t>
            </a:r>
            <a:endParaRPr lang="en-US" altLang="zh-CN" sz="1600"/>
          </a:p>
        </p:txBody>
      </p:sp>
      <p:sp>
        <p:nvSpPr>
          <p:cNvPr id="65" name="圆角矩形 64"/>
          <p:cNvSpPr/>
          <p:nvPr>
            <p:custDataLst>
              <p:tags r:id="rId45"/>
            </p:custDataLst>
          </p:nvPr>
        </p:nvSpPr>
        <p:spPr>
          <a:xfrm>
            <a:off x="6792595" y="307340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66" name="圆角矩形 65"/>
          <p:cNvSpPr/>
          <p:nvPr>
            <p:custDataLst>
              <p:tags r:id="rId46"/>
            </p:custDataLst>
          </p:nvPr>
        </p:nvSpPr>
        <p:spPr>
          <a:xfrm>
            <a:off x="6802755" y="385508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68" name="圆角矩形 67"/>
          <p:cNvSpPr/>
          <p:nvPr>
            <p:custDataLst>
              <p:tags r:id="rId47"/>
            </p:custDataLst>
          </p:nvPr>
        </p:nvSpPr>
        <p:spPr>
          <a:xfrm>
            <a:off x="6792595" y="465137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70" name="圆角矩形 69"/>
          <p:cNvSpPr/>
          <p:nvPr>
            <p:custDataLst>
              <p:tags r:id="rId48"/>
            </p:custDataLst>
          </p:nvPr>
        </p:nvSpPr>
        <p:spPr>
          <a:xfrm>
            <a:off x="6802755" y="541655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72" name="圆角矩形 71"/>
          <p:cNvSpPr/>
          <p:nvPr>
            <p:custDataLst>
              <p:tags r:id="rId49"/>
            </p:custDataLst>
          </p:nvPr>
        </p:nvSpPr>
        <p:spPr>
          <a:xfrm>
            <a:off x="6802755" y="616966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74" name="圆角矩形 73"/>
          <p:cNvSpPr/>
          <p:nvPr>
            <p:custDataLst>
              <p:tags r:id="rId50"/>
            </p:custDataLst>
          </p:nvPr>
        </p:nvSpPr>
        <p:spPr>
          <a:xfrm>
            <a:off x="5991860" y="5416550"/>
            <a:ext cx="810895" cy="490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UCBL</a:t>
            </a:r>
            <a:endParaRPr lang="en-US" altLang="zh-CN" sz="1600"/>
          </a:p>
        </p:txBody>
      </p:sp>
      <p:sp>
        <p:nvSpPr>
          <p:cNvPr id="75" name="圆角矩形 74"/>
          <p:cNvSpPr/>
          <p:nvPr>
            <p:custDataLst>
              <p:tags r:id="rId51"/>
            </p:custDataLst>
          </p:nvPr>
        </p:nvSpPr>
        <p:spPr>
          <a:xfrm>
            <a:off x="5981700" y="4651375"/>
            <a:ext cx="810895" cy="490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UCBL</a:t>
            </a:r>
            <a:endParaRPr lang="en-US" altLang="zh-CN" sz="1600"/>
          </a:p>
        </p:txBody>
      </p:sp>
      <p:sp>
        <p:nvSpPr>
          <p:cNvPr id="76" name="圆角矩形 75"/>
          <p:cNvSpPr/>
          <p:nvPr>
            <p:custDataLst>
              <p:tags r:id="rId52"/>
            </p:custDataLst>
          </p:nvPr>
        </p:nvSpPr>
        <p:spPr>
          <a:xfrm>
            <a:off x="5991860" y="3855085"/>
            <a:ext cx="810895" cy="490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UCBL</a:t>
            </a:r>
            <a:endParaRPr lang="en-US" altLang="zh-CN" sz="1600"/>
          </a:p>
        </p:txBody>
      </p:sp>
      <p:sp>
        <p:nvSpPr>
          <p:cNvPr id="77" name="圆角矩形 76"/>
          <p:cNvSpPr/>
          <p:nvPr>
            <p:custDataLst>
              <p:tags r:id="rId53"/>
            </p:custDataLst>
          </p:nvPr>
        </p:nvSpPr>
        <p:spPr>
          <a:xfrm>
            <a:off x="5991860" y="3073400"/>
            <a:ext cx="810895" cy="49022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UCBL</a:t>
            </a:r>
            <a:endParaRPr lang="en-US" altLang="zh-CN" sz="1600"/>
          </a:p>
        </p:txBody>
      </p:sp>
      <p:cxnSp>
        <p:nvCxnSpPr>
          <p:cNvPr id="78" name="曲线连接符 77"/>
          <p:cNvCxnSpPr>
            <a:stCxn id="50" idx="3"/>
            <a:endCxn id="25" idx="0"/>
          </p:cNvCxnSpPr>
          <p:nvPr/>
        </p:nvCxnSpPr>
        <p:spPr>
          <a:xfrm flipH="1">
            <a:off x="1958975" y="3288665"/>
            <a:ext cx="1205865" cy="536575"/>
          </a:xfrm>
          <a:prstGeom prst="curvedConnector4">
            <a:avLst>
              <a:gd name="adj1" fmla="val -19747"/>
              <a:gd name="adj2" fmla="val 728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>
            <a:stCxn id="54" idx="3"/>
            <a:endCxn id="55" idx="0"/>
          </p:cNvCxnSpPr>
          <p:nvPr/>
        </p:nvCxnSpPr>
        <p:spPr>
          <a:xfrm flipH="1">
            <a:off x="1948815" y="4085590"/>
            <a:ext cx="1823720" cy="535940"/>
          </a:xfrm>
          <a:prstGeom prst="curvedConnector4">
            <a:avLst>
              <a:gd name="adj1" fmla="val -13057"/>
              <a:gd name="adj2" fmla="val 714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>
            <a:stCxn id="57" idx="3"/>
            <a:endCxn id="58" idx="0"/>
          </p:cNvCxnSpPr>
          <p:nvPr/>
        </p:nvCxnSpPr>
        <p:spPr>
          <a:xfrm flipH="1">
            <a:off x="1958975" y="4881880"/>
            <a:ext cx="1803400" cy="504825"/>
          </a:xfrm>
          <a:prstGeom prst="curvedConnector4">
            <a:avLst>
              <a:gd name="adj1" fmla="val -13204"/>
              <a:gd name="adj2" fmla="val 728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60" idx="3"/>
            <a:endCxn id="61" idx="0"/>
          </p:cNvCxnSpPr>
          <p:nvPr/>
        </p:nvCxnSpPr>
        <p:spPr>
          <a:xfrm flipH="1">
            <a:off x="1958975" y="5647055"/>
            <a:ext cx="1813560" cy="492760"/>
          </a:xfrm>
          <a:prstGeom prst="curvedConnector4">
            <a:avLst>
              <a:gd name="adj1" fmla="val -13130"/>
              <a:gd name="adj2" fmla="val 73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72" idx="3"/>
            <a:endCxn id="74" idx="2"/>
          </p:cNvCxnSpPr>
          <p:nvPr/>
        </p:nvCxnSpPr>
        <p:spPr>
          <a:xfrm flipH="1" flipV="1">
            <a:off x="6397625" y="5906770"/>
            <a:ext cx="1216025" cy="508000"/>
          </a:xfrm>
          <a:prstGeom prst="curvedConnector4">
            <a:avLst>
              <a:gd name="adj1" fmla="val -19582"/>
              <a:gd name="adj2" fmla="val 741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82"/>
          <p:cNvCxnSpPr>
            <a:stCxn id="70" idx="3"/>
            <a:endCxn id="75" idx="2"/>
          </p:cNvCxnSpPr>
          <p:nvPr/>
        </p:nvCxnSpPr>
        <p:spPr>
          <a:xfrm flipH="1" flipV="1">
            <a:off x="6387465" y="5141595"/>
            <a:ext cx="1226185" cy="520065"/>
          </a:xfrm>
          <a:prstGeom prst="curvedConnector4">
            <a:avLst>
              <a:gd name="adj1" fmla="val -19420"/>
              <a:gd name="adj2" fmla="val 735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68" idx="3"/>
            <a:endCxn id="76" idx="2"/>
          </p:cNvCxnSpPr>
          <p:nvPr/>
        </p:nvCxnSpPr>
        <p:spPr>
          <a:xfrm flipH="1" flipV="1">
            <a:off x="6397625" y="4345305"/>
            <a:ext cx="1205865" cy="551180"/>
          </a:xfrm>
          <a:prstGeom prst="curvedConnector4">
            <a:avLst>
              <a:gd name="adj1" fmla="val -19747"/>
              <a:gd name="adj2" fmla="val 722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66" idx="3"/>
            <a:endCxn id="77" idx="2"/>
          </p:cNvCxnSpPr>
          <p:nvPr/>
        </p:nvCxnSpPr>
        <p:spPr>
          <a:xfrm flipH="1" flipV="1">
            <a:off x="6397625" y="3563620"/>
            <a:ext cx="1216025" cy="536575"/>
          </a:xfrm>
          <a:prstGeom prst="curvedConnector4">
            <a:avLst>
              <a:gd name="adj1" fmla="val -19582"/>
              <a:gd name="adj2" fmla="val 727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3" idx="3"/>
            <a:endCxn id="64" idx="1"/>
          </p:cNvCxnSpPr>
          <p:nvPr/>
        </p:nvCxnSpPr>
        <p:spPr>
          <a:xfrm>
            <a:off x="3772535" y="6400165"/>
            <a:ext cx="220916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0" idx="3"/>
            <a:endCxn id="74" idx="1"/>
          </p:cNvCxnSpPr>
          <p:nvPr/>
        </p:nvCxnSpPr>
        <p:spPr>
          <a:xfrm>
            <a:off x="3772535" y="5647055"/>
            <a:ext cx="221932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57" idx="3"/>
            <a:endCxn id="75" idx="1"/>
          </p:cNvCxnSpPr>
          <p:nvPr/>
        </p:nvCxnSpPr>
        <p:spPr>
          <a:xfrm>
            <a:off x="3762375" y="4881880"/>
            <a:ext cx="221932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54" idx="3"/>
            <a:endCxn id="76" idx="1"/>
          </p:cNvCxnSpPr>
          <p:nvPr/>
        </p:nvCxnSpPr>
        <p:spPr>
          <a:xfrm>
            <a:off x="3772535" y="4085590"/>
            <a:ext cx="221932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50" idx="3"/>
            <a:endCxn id="77" idx="1"/>
          </p:cNvCxnSpPr>
          <p:nvPr/>
        </p:nvCxnSpPr>
        <p:spPr>
          <a:xfrm>
            <a:off x="3164840" y="3288665"/>
            <a:ext cx="2827020" cy="29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4683760" y="2901950"/>
            <a:ext cx="83375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add</a:t>
            </a:r>
            <a:endParaRPr lang="en-US" altLang="zh-CN" sz="2400"/>
          </a:p>
        </p:txBody>
      </p:sp>
      <p:sp>
        <p:nvSpPr>
          <p:cNvPr id="94" name="文本框 93"/>
          <p:cNvSpPr txBox="1"/>
          <p:nvPr>
            <p:custDataLst>
              <p:tags r:id="rId54"/>
            </p:custDataLst>
          </p:nvPr>
        </p:nvSpPr>
        <p:spPr>
          <a:xfrm>
            <a:off x="4683760" y="3698875"/>
            <a:ext cx="83375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add</a:t>
            </a:r>
            <a:endParaRPr lang="en-US" altLang="zh-CN" sz="2400"/>
          </a:p>
        </p:txBody>
      </p:sp>
      <p:sp>
        <p:nvSpPr>
          <p:cNvPr id="95" name="文本框 94"/>
          <p:cNvSpPr txBox="1"/>
          <p:nvPr>
            <p:custDataLst>
              <p:tags r:id="rId55"/>
            </p:custDataLst>
          </p:nvPr>
        </p:nvSpPr>
        <p:spPr>
          <a:xfrm>
            <a:off x="4683760" y="4495165"/>
            <a:ext cx="83375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add</a:t>
            </a:r>
            <a:endParaRPr lang="en-US" altLang="zh-CN" sz="2400"/>
          </a:p>
        </p:txBody>
      </p:sp>
      <p:sp>
        <p:nvSpPr>
          <p:cNvPr id="96" name="文本框 95"/>
          <p:cNvSpPr txBox="1"/>
          <p:nvPr>
            <p:custDataLst>
              <p:tags r:id="rId56"/>
            </p:custDataLst>
          </p:nvPr>
        </p:nvSpPr>
        <p:spPr>
          <a:xfrm>
            <a:off x="4683760" y="5260340"/>
            <a:ext cx="83375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add</a:t>
            </a:r>
            <a:endParaRPr lang="en-US" altLang="zh-CN" sz="2400"/>
          </a:p>
        </p:txBody>
      </p:sp>
      <p:sp>
        <p:nvSpPr>
          <p:cNvPr id="97" name="文本框 96"/>
          <p:cNvSpPr txBox="1"/>
          <p:nvPr>
            <p:custDataLst>
              <p:tags r:id="rId57"/>
            </p:custDataLst>
          </p:nvPr>
        </p:nvSpPr>
        <p:spPr>
          <a:xfrm>
            <a:off x="4683760" y="6017895"/>
            <a:ext cx="83375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add</a:t>
            </a:r>
            <a:endParaRPr lang="en-US" altLang="zh-CN" sz="2400"/>
          </a:p>
        </p:txBody>
      </p:sp>
      <p:sp>
        <p:nvSpPr>
          <p:cNvPr id="98" name="文本框 97"/>
          <p:cNvSpPr txBox="1"/>
          <p:nvPr>
            <p:custDataLst>
              <p:tags r:id="rId58"/>
            </p:custDataLst>
          </p:nvPr>
        </p:nvSpPr>
        <p:spPr>
          <a:xfrm>
            <a:off x="9303385" y="294576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[classes,64,2048]</a:t>
            </a:r>
            <a:endParaRPr lang="en-US" altLang="zh-CN"/>
          </a:p>
        </p:txBody>
      </p:sp>
      <p:sp>
        <p:nvSpPr>
          <p:cNvPr id="99" name="圆角矩形 98"/>
          <p:cNvSpPr/>
          <p:nvPr>
            <p:custDataLst>
              <p:tags r:id="rId59"/>
            </p:custDataLst>
          </p:nvPr>
        </p:nvSpPr>
        <p:spPr>
          <a:xfrm>
            <a:off x="8444865" y="2865755"/>
            <a:ext cx="589915" cy="489585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100" name="曲线连接符 99"/>
          <p:cNvCxnSpPr>
            <a:stCxn id="65" idx="3"/>
            <a:endCxn id="99" idx="1"/>
          </p:cNvCxnSpPr>
          <p:nvPr/>
        </p:nvCxnSpPr>
        <p:spPr>
          <a:xfrm flipV="1">
            <a:off x="7603490" y="3110865"/>
            <a:ext cx="841375" cy="207645"/>
          </a:xfrm>
          <a:prstGeom prst="curvedConnector3">
            <a:avLst>
              <a:gd name="adj1" fmla="val 5003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5517515" y="125730"/>
            <a:ext cx="6501765" cy="2411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1.</a:t>
            </a:r>
            <a:r>
              <a:rPr lang="zh-CN" altLang="en-US" sz="2000"/>
              <a:t>第一个</a:t>
            </a:r>
            <a:r>
              <a:rPr lang="en-US" altLang="zh-CN" sz="2000"/>
              <a:t>CBL</a:t>
            </a:r>
            <a:r>
              <a:rPr lang="zh-CN" altLang="en-US" sz="2000"/>
              <a:t>为特征升维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后续</a:t>
            </a:r>
            <a:r>
              <a:rPr lang="en-US" altLang="zh-CN" sz="2000"/>
              <a:t>CBL</a:t>
            </a:r>
            <a:r>
              <a:rPr lang="zh-CN" altLang="en-US" sz="2000"/>
              <a:t>为下采样层，其中</a:t>
            </a:r>
            <a:r>
              <a:rPr lang="en-US" altLang="zh-CN" sz="2000"/>
              <a:t>stride</a:t>
            </a:r>
            <a:r>
              <a:rPr lang="zh-CN" altLang="en-US" sz="2000"/>
              <a:t>为</a:t>
            </a:r>
            <a:r>
              <a:rPr lang="en-US" altLang="zh-CN" sz="2000"/>
              <a:t>[1,2]</a:t>
            </a:r>
            <a:r>
              <a:rPr lang="zh-CN" altLang="en-US" sz="2000"/>
              <a:t>，只对</a:t>
            </a:r>
            <a:r>
              <a:rPr lang="en-US" altLang="zh-CN" sz="2000"/>
              <a:t>w</a:t>
            </a:r>
            <a:r>
              <a:rPr lang="zh-CN" altLang="en-US" sz="2000"/>
              <a:t>进行下采样，</a:t>
            </a:r>
            <a:r>
              <a:rPr lang="en-US" altLang="zh-CN" sz="2000"/>
              <a:t>h</a:t>
            </a:r>
            <a:r>
              <a:rPr lang="zh-CN" altLang="en-US" sz="2000"/>
              <a:t>不变。</a:t>
            </a:r>
            <a:endParaRPr lang="zh-CN" altLang="en-US" sz="2000"/>
          </a:p>
          <a:p>
            <a:r>
              <a:rPr lang="en-US" altLang="zh-CN" sz="2000"/>
              <a:t>3.TensorRT</a:t>
            </a:r>
            <a:r>
              <a:rPr lang="zh-CN" altLang="en-US" sz="2000"/>
              <a:t>对</a:t>
            </a:r>
            <a:r>
              <a:rPr lang="en-US" altLang="zh-CN" sz="2000"/>
              <a:t>UPCONV(nn.ConvTranspose2d),1x1</a:t>
            </a:r>
            <a:r>
              <a:rPr lang="zh-CN" altLang="en-US" sz="2000"/>
              <a:t>卷积加速效果远不如</a:t>
            </a:r>
            <a:r>
              <a:rPr lang="en-US" altLang="zh-CN" sz="2000"/>
              <a:t>3x3</a:t>
            </a:r>
            <a:r>
              <a:rPr lang="zh-CN" altLang="en-US" sz="2000"/>
              <a:t>卷积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结论：结构简单，参数量大，推理慢</a:t>
            </a:r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5038090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dirty="0">
                <a:sym typeface="+mn-ea"/>
              </a:rPr>
              <a:t>RangeNet++ </a:t>
            </a:r>
            <a:r>
              <a:rPr lang="en-US" sz="3200" dirty="0">
                <a:sym typeface="+mn-ea"/>
              </a:rPr>
              <a:t>SqueezeSegV2</a:t>
            </a:r>
            <a:endParaRPr lang="en-US" sz="3200" dirty="0">
              <a:sym typeface="+mn-ea"/>
            </a:endParaRPr>
          </a:p>
        </p:txBody>
      </p:sp>
      <p:pic>
        <p:nvPicPr>
          <p:cNvPr id="2" name="图片 1" descr="点云分割—3D点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1052830"/>
            <a:ext cx="506730" cy="506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848995"/>
            <a:ext cx="673100" cy="86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15" y="921385"/>
            <a:ext cx="2057400" cy="716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3985" y="1710055"/>
            <a:ext cx="384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[points,4] -&gt; [64,1024,5] -&gt; [5,64,1024]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29840"/>
            <a:ext cx="8366760" cy="4137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2365" y="60960"/>
            <a:ext cx="4822190" cy="26276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50555" y="2687955"/>
            <a:ext cx="3941445" cy="417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CBL</a:t>
            </a:r>
            <a:r>
              <a:rPr lang="zh-CN" altLang="en-US"/>
              <a:t>下采样改成</a:t>
            </a:r>
            <a:r>
              <a:rPr lang="en-US" altLang="zh-CN"/>
              <a:t>pool+fireModule</a:t>
            </a:r>
            <a:endParaRPr lang="en-US" altLang="zh-CN"/>
          </a:p>
          <a:p>
            <a:r>
              <a:rPr lang="en-US" altLang="zh-CN"/>
              <a:t>2. ResUnit</a:t>
            </a:r>
            <a:r>
              <a:rPr lang="zh-CN" altLang="en-US"/>
              <a:t>改成</a:t>
            </a:r>
            <a:r>
              <a:rPr lang="en-US" altLang="zh-CN"/>
              <a:t>fireModule</a:t>
            </a:r>
            <a:endParaRPr lang="en-US" altLang="zh-CN"/>
          </a:p>
          <a:p>
            <a:r>
              <a:rPr lang="en-US" altLang="zh-CN"/>
              <a:t>3. UCBL</a:t>
            </a:r>
            <a:r>
              <a:rPr lang="zh-CN" altLang="en-US"/>
              <a:t>上采样改成</a:t>
            </a:r>
            <a:r>
              <a:rPr lang="en-US" altLang="zh-CN"/>
              <a:t>fireDeconv</a:t>
            </a:r>
            <a:endParaRPr lang="en-US" altLang="zh-CN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结论</a:t>
            </a:r>
            <a:r>
              <a:rPr lang="zh-CN" altLang="en-US"/>
              <a:t>：参数少，深度减少增加扁平结构，推理快，鲁棒性差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/>
        </p:nvSpPr>
        <p:spPr>
          <a:xfrm>
            <a:off x="4387215" y="3043555"/>
            <a:ext cx="1673860" cy="3683000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258000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dirty="0">
                <a:sym typeface="+mn-ea"/>
              </a:rPr>
              <a:t>CENet</a:t>
            </a:r>
            <a:endParaRPr lang="en-US" sz="3200" dirty="0">
              <a:sym typeface="+mn-ea"/>
            </a:endParaRPr>
          </a:p>
        </p:txBody>
      </p:sp>
      <p:pic>
        <p:nvPicPr>
          <p:cNvPr id="2" name="图片 1" descr="点云分割—3D点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258570"/>
            <a:ext cx="506730" cy="506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" y="1054735"/>
            <a:ext cx="673100" cy="86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35" y="1127125"/>
            <a:ext cx="2057400" cy="716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805" y="2129790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[points,4] -&gt; [64,512,5] -&gt; [5,64,512]</a:t>
            </a:r>
            <a:endParaRPr lang="en-US" altLang="zh-CN"/>
          </a:p>
        </p:txBody>
      </p:sp>
      <p:sp>
        <p:nvSpPr>
          <p:cNvPr id="548" name="矩形 547"/>
          <p:cNvSpPr/>
          <p:nvPr>
            <p:custDataLst>
              <p:tags r:id="rId5"/>
            </p:custDataLst>
          </p:nvPr>
        </p:nvSpPr>
        <p:spPr>
          <a:xfrm>
            <a:off x="8502650" y="35560"/>
            <a:ext cx="3677920" cy="636270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9" name="文本框 548"/>
          <p:cNvSpPr txBox="1"/>
          <p:nvPr>
            <p:custDataLst>
              <p:tags r:id="rId6"/>
            </p:custDataLst>
          </p:nvPr>
        </p:nvSpPr>
        <p:spPr>
          <a:xfrm>
            <a:off x="9144000" y="92710"/>
            <a:ext cx="654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550" name="圆角矩形 549"/>
          <p:cNvSpPr/>
          <p:nvPr>
            <p:custDataLst>
              <p:tags r:id="rId7"/>
            </p:custDataLst>
          </p:nvPr>
        </p:nvSpPr>
        <p:spPr>
          <a:xfrm>
            <a:off x="11303635" y="124460"/>
            <a:ext cx="810895" cy="4902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Leakyrelu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1" name="圆角矩形 550"/>
          <p:cNvSpPr/>
          <p:nvPr>
            <p:custDataLst>
              <p:tags r:id="rId8"/>
            </p:custDataLst>
          </p:nvPr>
        </p:nvSpPr>
        <p:spPr>
          <a:xfrm>
            <a:off x="10448290" y="125730"/>
            <a:ext cx="810895" cy="4902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BN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52" name="圆角矩形 551"/>
          <p:cNvSpPr/>
          <p:nvPr>
            <p:custDataLst>
              <p:tags r:id="rId9"/>
            </p:custDataLst>
          </p:nvPr>
        </p:nvSpPr>
        <p:spPr>
          <a:xfrm>
            <a:off x="9592945" y="124460"/>
            <a:ext cx="810895" cy="49022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Conv</a:t>
            </a:r>
            <a:endParaRPr lang="en-US" altLang="zh-CN" sz="1600"/>
          </a:p>
        </p:txBody>
      </p:sp>
      <p:sp>
        <p:nvSpPr>
          <p:cNvPr id="553" name="圆角矩形 552"/>
          <p:cNvSpPr/>
          <p:nvPr>
            <p:custDataLst>
              <p:tags r:id="rId10"/>
            </p:custDataLst>
          </p:nvPr>
        </p:nvSpPr>
        <p:spPr>
          <a:xfrm>
            <a:off x="8536940" y="12573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29" name="矩形 28"/>
          <p:cNvSpPr/>
          <p:nvPr>
            <p:custDataLst>
              <p:tags r:id="rId11"/>
            </p:custDataLst>
          </p:nvPr>
        </p:nvSpPr>
        <p:spPr>
          <a:xfrm>
            <a:off x="8505190" y="822960"/>
            <a:ext cx="3677920" cy="636270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9671050" y="895985"/>
            <a:ext cx="654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34" name="圆角矩形 33"/>
          <p:cNvSpPr/>
          <p:nvPr>
            <p:custDataLst>
              <p:tags r:id="rId13"/>
            </p:custDataLst>
          </p:nvPr>
        </p:nvSpPr>
        <p:spPr>
          <a:xfrm>
            <a:off x="8539480" y="913130"/>
            <a:ext cx="1264285" cy="490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upsample</a:t>
            </a:r>
            <a:endParaRPr lang="en-US" altLang="zh-CN" sz="1600"/>
          </a:p>
        </p:txBody>
      </p:sp>
      <p:sp>
        <p:nvSpPr>
          <p:cNvPr id="35" name="矩形 34"/>
          <p:cNvSpPr/>
          <p:nvPr>
            <p:custDataLst>
              <p:tags r:id="rId14"/>
            </p:custDataLst>
          </p:nvPr>
        </p:nvSpPr>
        <p:spPr>
          <a:xfrm>
            <a:off x="8507730" y="1586230"/>
            <a:ext cx="3677920" cy="772160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>
            <p:custDataLst>
              <p:tags r:id="rId15"/>
            </p:custDataLst>
          </p:nvPr>
        </p:nvSpPr>
        <p:spPr>
          <a:xfrm>
            <a:off x="8542020" y="167640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Res33</a:t>
            </a:r>
            <a:endParaRPr lang="en-US" altLang="zh-CN" sz="1600"/>
          </a:p>
        </p:txBody>
      </p:sp>
      <p:sp>
        <p:nvSpPr>
          <p:cNvPr id="41" name="圆角矩形 40"/>
          <p:cNvSpPr/>
          <p:nvPr>
            <p:custDataLst>
              <p:tags r:id="rId16"/>
            </p:custDataLst>
          </p:nvPr>
        </p:nvSpPr>
        <p:spPr>
          <a:xfrm>
            <a:off x="9803765" y="168021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CBL3</a:t>
            </a:r>
            <a:endParaRPr lang="en-US" altLang="zh-CN" sz="1600"/>
          </a:p>
        </p:txBody>
      </p:sp>
      <p:sp>
        <p:nvSpPr>
          <p:cNvPr id="42" name="圆角矩形 41"/>
          <p:cNvSpPr/>
          <p:nvPr>
            <p:custDataLst>
              <p:tags r:id="rId17"/>
            </p:custDataLst>
          </p:nvPr>
        </p:nvSpPr>
        <p:spPr>
          <a:xfrm>
            <a:off x="10659110" y="168021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CBL3</a:t>
            </a:r>
            <a:endParaRPr lang="en-US" altLang="zh-CN" sz="1600"/>
          </a:p>
        </p:txBody>
      </p:sp>
      <p:cxnSp>
        <p:nvCxnSpPr>
          <p:cNvPr id="44" name="直接箭头连接符 43"/>
          <p:cNvCxnSpPr>
            <a:stCxn id="40" idx="3"/>
            <a:endCxn id="41" idx="1"/>
          </p:cNvCxnSpPr>
          <p:nvPr>
            <p:custDataLst>
              <p:tags r:id="rId18"/>
            </p:custDataLst>
          </p:nvPr>
        </p:nvCxnSpPr>
        <p:spPr>
          <a:xfrm>
            <a:off x="9352915" y="1921510"/>
            <a:ext cx="45085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>
            <p:custDataLst>
              <p:tags r:id="rId19"/>
            </p:custDataLst>
          </p:nvPr>
        </p:nvCxnSpPr>
        <p:spPr>
          <a:xfrm flipH="1">
            <a:off x="9539605" y="1921510"/>
            <a:ext cx="5715" cy="3587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>
            <p:custDataLst>
              <p:tags r:id="rId20"/>
            </p:custDataLst>
          </p:nvPr>
        </p:nvCxnSpPr>
        <p:spPr>
          <a:xfrm flipV="1">
            <a:off x="9539605" y="2278380"/>
            <a:ext cx="2115820" cy="190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21"/>
            </p:custDataLst>
          </p:nvPr>
        </p:nvCxnSpPr>
        <p:spPr>
          <a:xfrm>
            <a:off x="11472545" y="1921510"/>
            <a:ext cx="45085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22"/>
            </p:custDataLst>
          </p:nvPr>
        </p:nvCxnSpPr>
        <p:spPr>
          <a:xfrm>
            <a:off x="11659235" y="1925320"/>
            <a:ext cx="6350" cy="37782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23"/>
            </p:custDataLst>
          </p:nvPr>
        </p:nvSpPr>
        <p:spPr>
          <a:xfrm>
            <a:off x="6350" y="328295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[128,64,512]</a:t>
            </a:r>
            <a:endParaRPr lang="en-US" altLang="zh-CN"/>
          </a:p>
        </p:txBody>
      </p:sp>
      <p:cxnSp>
        <p:nvCxnSpPr>
          <p:cNvPr id="24" name="曲线连接符 23"/>
          <p:cNvCxnSpPr>
            <a:stCxn id="9" idx="3"/>
          </p:cNvCxnSpPr>
          <p:nvPr>
            <p:custDataLst>
              <p:tags r:id="rId24"/>
            </p:custDataLst>
          </p:nvPr>
        </p:nvCxnSpPr>
        <p:spPr>
          <a:xfrm flipH="1">
            <a:off x="2951480" y="2313940"/>
            <a:ext cx="657225" cy="889000"/>
          </a:xfrm>
          <a:prstGeom prst="curvedConnector4">
            <a:avLst>
              <a:gd name="adj1" fmla="val -36232"/>
              <a:gd name="adj2" fmla="val 603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>
            <p:custDataLst>
              <p:tags r:id="rId25"/>
            </p:custDataLst>
          </p:nvPr>
        </p:nvSpPr>
        <p:spPr>
          <a:xfrm>
            <a:off x="2353945" y="2927985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×</a:t>
            </a:r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14" name="圆角矩形 13"/>
          <p:cNvSpPr/>
          <p:nvPr>
            <p:custDataLst>
              <p:tags r:id="rId26"/>
            </p:custDataLst>
          </p:nvPr>
        </p:nvSpPr>
        <p:spPr>
          <a:xfrm>
            <a:off x="1553210" y="292798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cxnSp>
        <p:nvCxnSpPr>
          <p:cNvPr id="16" name="直接箭头连接符 15"/>
          <p:cNvCxnSpPr>
            <a:stCxn id="14" idx="2"/>
          </p:cNvCxnSpPr>
          <p:nvPr>
            <p:custDataLst>
              <p:tags r:id="rId27"/>
            </p:custDataLst>
          </p:nvPr>
        </p:nvCxnSpPr>
        <p:spPr>
          <a:xfrm>
            <a:off x="1958975" y="3418205"/>
            <a:ext cx="0" cy="1014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28"/>
            </p:custDataLst>
          </p:nvPr>
        </p:nvSpPr>
        <p:spPr>
          <a:xfrm>
            <a:off x="6350" y="402653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[128,64,512]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29"/>
            </p:custDataLst>
          </p:nvPr>
        </p:nvSpPr>
        <p:spPr>
          <a:xfrm>
            <a:off x="6350" y="477012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[128,32,256]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30"/>
            </p:custDataLst>
          </p:nvPr>
        </p:nvSpPr>
        <p:spPr>
          <a:xfrm>
            <a:off x="6350" y="551370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[128,16,128]</a:t>
            </a:r>
            <a:endParaRPr lang="en-US" altLang="zh-CN"/>
          </a:p>
        </p:txBody>
      </p:sp>
      <p:sp>
        <p:nvSpPr>
          <p:cNvPr id="23" name="文本框 22"/>
          <p:cNvSpPr txBox="1"/>
          <p:nvPr>
            <p:custDataLst>
              <p:tags r:id="rId31"/>
            </p:custDataLst>
          </p:nvPr>
        </p:nvSpPr>
        <p:spPr>
          <a:xfrm>
            <a:off x="6350" y="625729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[128,8,64]</a:t>
            </a:r>
            <a:endParaRPr lang="en-US" altLang="zh-CN"/>
          </a:p>
        </p:txBody>
      </p:sp>
      <p:sp>
        <p:nvSpPr>
          <p:cNvPr id="25" name="圆角矩形 24"/>
          <p:cNvSpPr/>
          <p:nvPr>
            <p:custDataLst>
              <p:tags r:id="rId32"/>
            </p:custDataLst>
          </p:nvPr>
        </p:nvSpPr>
        <p:spPr>
          <a:xfrm>
            <a:off x="1553210" y="368046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51" name="圆角矩形 50"/>
          <p:cNvSpPr/>
          <p:nvPr>
            <p:custDataLst>
              <p:tags r:id="rId33"/>
            </p:custDataLst>
          </p:nvPr>
        </p:nvSpPr>
        <p:spPr>
          <a:xfrm>
            <a:off x="2364105" y="368046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18" name="文本框 17"/>
          <p:cNvSpPr txBox="1"/>
          <p:nvPr>
            <p:custDataLst>
              <p:tags r:id="rId34"/>
            </p:custDataLst>
          </p:nvPr>
        </p:nvSpPr>
        <p:spPr>
          <a:xfrm>
            <a:off x="3175000" y="3710305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×</a:t>
            </a:r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55" name="圆角矩形 54"/>
          <p:cNvSpPr/>
          <p:nvPr>
            <p:custDataLst>
              <p:tags r:id="rId35"/>
            </p:custDataLst>
          </p:nvPr>
        </p:nvSpPr>
        <p:spPr>
          <a:xfrm>
            <a:off x="1543050" y="447675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56" name="圆角矩形 55"/>
          <p:cNvSpPr/>
          <p:nvPr>
            <p:custDataLst>
              <p:tags r:id="rId36"/>
            </p:custDataLst>
          </p:nvPr>
        </p:nvSpPr>
        <p:spPr>
          <a:xfrm>
            <a:off x="2353945" y="4476750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57" name="文本框 56"/>
          <p:cNvSpPr txBox="1"/>
          <p:nvPr>
            <p:custDataLst>
              <p:tags r:id="rId37"/>
            </p:custDataLst>
          </p:nvPr>
        </p:nvSpPr>
        <p:spPr>
          <a:xfrm>
            <a:off x="3164840" y="4506595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×</a:t>
            </a:r>
            <a:r>
              <a:rPr lang="en-US" altLang="zh-CN" sz="2400">
                <a:sym typeface="+mn-ea"/>
              </a:rPr>
              <a:t>4</a:t>
            </a:r>
            <a:endParaRPr lang="en-US" altLang="zh-CN" sz="2400" b="1">
              <a:sym typeface="+mn-ea"/>
            </a:endParaRPr>
          </a:p>
        </p:txBody>
      </p:sp>
      <p:sp>
        <p:nvSpPr>
          <p:cNvPr id="58" name="圆角矩形 57"/>
          <p:cNvSpPr/>
          <p:nvPr>
            <p:custDataLst>
              <p:tags r:id="rId38"/>
            </p:custDataLst>
          </p:nvPr>
        </p:nvSpPr>
        <p:spPr>
          <a:xfrm>
            <a:off x="1553210" y="524192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59" name="圆角矩形 58"/>
          <p:cNvSpPr/>
          <p:nvPr>
            <p:custDataLst>
              <p:tags r:id="rId39"/>
            </p:custDataLst>
          </p:nvPr>
        </p:nvSpPr>
        <p:spPr>
          <a:xfrm>
            <a:off x="2364105" y="524192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60" name="文本框 59"/>
          <p:cNvSpPr txBox="1"/>
          <p:nvPr>
            <p:custDataLst>
              <p:tags r:id="rId40"/>
            </p:custDataLst>
          </p:nvPr>
        </p:nvSpPr>
        <p:spPr>
          <a:xfrm>
            <a:off x="3175000" y="5271770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×</a:t>
            </a:r>
            <a:r>
              <a:rPr lang="en-US" altLang="zh-CN" sz="2400"/>
              <a:t>6</a:t>
            </a:r>
            <a:endParaRPr lang="en-US" altLang="zh-CN" sz="2400"/>
          </a:p>
        </p:txBody>
      </p:sp>
      <p:sp>
        <p:nvSpPr>
          <p:cNvPr id="61" name="圆角矩形 60"/>
          <p:cNvSpPr/>
          <p:nvPr>
            <p:custDataLst>
              <p:tags r:id="rId41"/>
            </p:custDataLst>
          </p:nvPr>
        </p:nvSpPr>
        <p:spPr>
          <a:xfrm>
            <a:off x="1553210" y="5995035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62" name="圆角矩形 61"/>
          <p:cNvSpPr/>
          <p:nvPr>
            <p:custDataLst>
              <p:tags r:id="rId42"/>
            </p:custDataLst>
          </p:nvPr>
        </p:nvSpPr>
        <p:spPr>
          <a:xfrm>
            <a:off x="2364105" y="5995035"/>
            <a:ext cx="810895" cy="4902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Res</a:t>
            </a:r>
            <a:endParaRPr lang="en-US" altLang="zh-CN" sz="1600"/>
          </a:p>
        </p:txBody>
      </p:sp>
      <p:sp>
        <p:nvSpPr>
          <p:cNvPr id="63" name="文本框 62"/>
          <p:cNvSpPr txBox="1"/>
          <p:nvPr>
            <p:custDataLst>
              <p:tags r:id="rId43"/>
            </p:custDataLst>
          </p:nvPr>
        </p:nvSpPr>
        <p:spPr>
          <a:xfrm>
            <a:off x="3175000" y="6024880"/>
            <a:ext cx="59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×</a:t>
            </a:r>
            <a:r>
              <a:rPr lang="en-US" altLang="zh-CN" sz="2400"/>
              <a:t>3</a:t>
            </a:r>
            <a:endParaRPr lang="en-US" altLang="zh-CN" sz="2400"/>
          </a:p>
        </p:txBody>
      </p:sp>
      <p:cxnSp>
        <p:nvCxnSpPr>
          <p:cNvPr id="79" name="曲线连接符 78"/>
          <p:cNvCxnSpPr>
            <a:stCxn id="18" idx="3"/>
            <a:endCxn id="55" idx="0"/>
          </p:cNvCxnSpPr>
          <p:nvPr>
            <p:custDataLst>
              <p:tags r:id="rId44"/>
            </p:custDataLst>
          </p:nvPr>
        </p:nvCxnSpPr>
        <p:spPr>
          <a:xfrm flipH="1">
            <a:off x="1948815" y="3940810"/>
            <a:ext cx="1823720" cy="535940"/>
          </a:xfrm>
          <a:prstGeom prst="curvedConnector4">
            <a:avLst>
              <a:gd name="adj1" fmla="val -13057"/>
              <a:gd name="adj2" fmla="val 714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>
            <a:stCxn id="57" idx="3"/>
            <a:endCxn id="58" idx="0"/>
          </p:cNvCxnSpPr>
          <p:nvPr>
            <p:custDataLst>
              <p:tags r:id="rId45"/>
            </p:custDataLst>
          </p:nvPr>
        </p:nvCxnSpPr>
        <p:spPr>
          <a:xfrm flipH="1">
            <a:off x="1958975" y="4737100"/>
            <a:ext cx="1803400" cy="504825"/>
          </a:xfrm>
          <a:prstGeom prst="curvedConnector4">
            <a:avLst>
              <a:gd name="adj1" fmla="val -13204"/>
              <a:gd name="adj2" fmla="val 728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>
            <a:stCxn id="60" idx="3"/>
            <a:endCxn id="61" idx="0"/>
          </p:cNvCxnSpPr>
          <p:nvPr>
            <p:custDataLst>
              <p:tags r:id="rId46"/>
            </p:custDataLst>
          </p:nvPr>
        </p:nvCxnSpPr>
        <p:spPr>
          <a:xfrm flipH="1">
            <a:off x="1958975" y="5502275"/>
            <a:ext cx="1813560" cy="492760"/>
          </a:xfrm>
          <a:prstGeom prst="curvedConnector4">
            <a:avLst>
              <a:gd name="adj1" fmla="val -13130"/>
              <a:gd name="adj2" fmla="val 733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0021570" y="972820"/>
            <a:ext cx="227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F.interpolate(bilinear)</a:t>
            </a:r>
            <a:endParaRPr lang="en-US" altLang="zh-CN"/>
          </a:p>
        </p:txBody>
      </p:sp>
      <p:sp>
        <p:nvSpPr>
          <p:cNvPr id="27" name="圆角矩形 26"/>
          <p:cNvSpPr/>
          <p:nvPr>
            <p:custDataLst>
              <p:tags r:id="rId47"/>
            </p:custDataLst>
          </p:nvPr>
        </p:nvSpPr>
        <p:spPr>
          <a:xfrm>
            <a:off x="4564380" y="6024880"/>
            <a:ext cx="1264285" cy="490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upsample4</a:t>
            </a:r>
            <a:endParaRPr lang="en-US" altLang="zh-CN" sz="1600"/>
          </a:p>
        </p:txBody>
      </p:sp>
      <p:sp>
        <p:nvSpPr>
          <p:cNvPr id="28" name="圆角矩形 27"/>
          <p:cNvSpPr/>
          <p:nvPr>
            <p:custDataLst>
              <p:tags r:id="rId48"/>
            </p:custDataLst>
          </p:nvPr>
        </p:nvSpPr>
        <p:spPr>
          <a:xfrm>
            <a:off x="4564380" y="5248910"/>
            <a:ext cx="1264285" cy="490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upsample3</a:t>
            </a:r>
            <a:endParaRPr lang="en-US" altLang="zh-CN" sz="1600"/>
          </a:p>
        </p:txBody>
      </p:sp>
      <p:sp>
        <p:nvSpPr>
          <p:cNvPr id="36" name="圆角矩形 35"/>
          <p:cNvSpPr/>
          <p:nvPr>
            <p:custDataLst>
              <p:tags r:id="rId49"/>
            </p:custDataLst>
          </p:nvPr>
        </p:nvSpPr>
        <p:spPr>
          <a:xfrm>
            <a:off x="4564380" y="4476750"/>
            <a:ext cx="1264285" cy="490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upsample2</a:t>
            </a:r>
            <a:endParaRPr lang="en-US" altLang="zh-CN" sz="1600"/>
          </a:p>
        </p:txBody>
      </p:sp>
      <p:sp>
        <p:nvSpPr>
          <p:cNvPr id="37" name="圆角矩形 36"/>
          <p:cNvSpPr/>
          <p:nvPr>
            <p:custDataLst>
              <p:tags r:id="rId50"/>
            </p:custDataLst>
          </p:nvPr>
        </p:nvSpPr>
        <p:spPr>
          <a:xfrm>
            <a:off x="4564380" y="3680460"/>
            <a:ext cx="1264285" cy="490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upsample1</a:t>
            </a:r>
            <a:endParaRPr lang="en-US" altLang="zh-CN" sz="1600"/>
          </a:p>
        </p:txBody>
      </p:sp>
      <p:cxnSp>
        <p:nvCxnSpPr>
          <p:cNvPr id="38" name="直接箭头连接符 37"/>
          <p:cNvCxnSpPr>
            <a:stCxn id="63" idx="3"/>
            <a:endCxn id="27" idx="1"/>
          </p:cNvCxnSpPr>
          <p:nvPr/>
        </p:nvCxnSpPr>
        <p:spPr>
          <a:xfrm>
            <a:off x="3772535" y="6255385"/>
            <a:ext cx="79184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>
            <p:custDataLst>
              <p:tags r:id="rId51"/>
            </p:custDataLst>
          </p:nvPr>
        </p:nvSpPr>
        <p:spPr>
          <a:xfrm>
            <a:off x="6610985" y="4829810"/>
            <a:ext cx="810895" cy="4902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CAT</a:t>
            </a:r>
            <a:endParaRPr lang="en-US" altLang="zh-CN" sz="1600"/>
          </a:p>
        </p:txBody>
      </p:sp>
      <p:cxnSp>
        <p:nvCxnSpPr>
          <p:cNvPr id="43" name="曲线连接符 42"/>
          <p:cNvCxnSpPr>
            <a:stCxn id="37" idx="3"/>
            <a:endCxn id="39" idx="1"/>
          </p:cNvCxnSpPr>
          <p:nvPr/>
        </p:nvCxnSpPr>
        <p:spPr>
          <a:xfrm>
            <a:off x="5828665" y="3925570"/>
            <a:ext cx="782320" cy="1149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36" idx="3"/>
            <a:endCxn id="39" idx="1"/>
          </p:cNvCxnSpPr>
          <p:nvPr/>
        </p:nvCxnSpPr>
        <p:spPr>
          <a:xfrm>
            <a:off x="5828665" y="4721860"/>
            <a:ext cx="782320" cy="3530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28" idx="3"/>
            <a:endCxn id="39" idx="1"/>
          </p:cNvCxnSpPr>
          <p:nvPr/>
        </p:nvCxnSpPr>
        <p:spPr>
          <a:xfrm flipV="1">
            <a:off x="5828665" y="5074920"/>
            <a:ext cx="78232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>
            <a:stCxn id="27" idx="3"/>
            <a:endCxn id="39" idx="1"/>
          </p:cNvCxnSpPr>
          <p:nvPr/>
        </p:nvCxnSpPr>
        <p:spPr>
          <a:xfrm flipV="1">
            <a:off x="5828665" y="5074920"/>
            <a:ext cx="782320" cy="11950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>
            <p:custDataLst>
              <p:tags r:id="rId52"/>
            </p:custDataLst>
          </p:nvPr>
        </p:nvSpPr>
        <p:spPr>
          <a:xfrm>
            <a:off x="6470015" y="430784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[640,64,512]</a:t>
            </a:r>
            <a:endParaRPr lang="en-US" altLang="zh-CN"/>
          </a:p>
        </p:txBody>
      </p:sp>
      <p:sp>
        <p:nvSpPr>
          <p:cNvPr id="65" name="文本框 64"/>
          <p:cNvSpPr txBox="1"/>
          <p:nvPr>
            <p:custDataLst>
              <p:tags r:id="rId53"/>
            </p:custDataLst>
          </p:nvPr>
        </p:nvSpPr>
        <p:spPr>
          <a:xfrm>
            <a:off x="4387215" y="315849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[128,64,512]X4</a:t>
            </a:r>
            <a:endParaRPr lang="en-US" altLang="zh-CN"/>
          </a:p>
        </p:txBody>
      </p:sp>
      <p:cxnSp>
        <p:nvCxnSpPr>
          <p:cNvPr id="66" name="直接箭头连接符 65"/>
          <p:cNvCxnSpPr>
            <a:stCxn id="60" idx="3"/>
            <a:endCxn id="28" idx="1"/>
          </p:cNvCxnSpPr>
          <p:nvPr/>
        </p:nvCxnSpPr>
        <p:spPr>
          <a:xfrm flipV="1">
            <a:off x="3772535" y="5494020"/>
            <a:ext cx="79184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57" idx="3"/>
            <a:endCxn id="36" idx="1"/>
          </p:cNvCxnSpPr>
          <p:nvPr/>
        </p:nvCxnSpPr>
        <p:spPr>
          <a:xfrm flipV="1">
            <a:off x="3762375" y="4721860"/>
            <a:ext cx="8020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8" idx="3"/>
            <a:endCxn id="37" idx="1"/>
          </p:cNvCxnSpPr>
          <p:nvPr/>
        </p:nvCxnSpPr>
        <p:spPr>
          <a:xfrm flipV="1">
            <a:off x="3772535" y="3925570"/>
            <a:ext cx="79184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>
            <p:custDataLst>
              <p:tags r:id="rId54"/>
            </p:custDataLst>
          </p:nvPr>
        </p:nvSpPr>
        <p:spPr>
          <a:xfrm>
            <a:off x="7726045" y="482981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71" name="圆角矩形 70"/>
          <p:cNvSpPr/>
          <p:nvPr>
            <p:custDataLst>
              <p:tags r:id="rId55"/>
            </p:custDataLst>
          </p:nvPr>
        </p:nvSpPr>
        <p:spPr>
          <a:xfrm>
            <a:off x="8542020" y="4829810"/>
            <a:ext cx="810895" cy="4902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CBL</a:t>
            </a:r>
            <a:endParaRPr lang="en-US" altLang="zh-CN" sz="1600"/>
          </a:p>
        </p:txBody>
      </p:sp>
      <p:sp>
        <p:nvSpPr>
          <p:cNvPr id="72" name="圆角矩形 71"/>
          <p:cNvSpPr/>
          <p:nvPr>
            <p:custDataLst>
              <p:tags r:id="rId56"/>
            </p:custDataLst>
          </p:nvPr>
        </p:nvSpPr>
        <p:spPr>
          <a:xfrm>
            <a:off x="6749415" y="5779770"/>
            <a:ext cx="2598420" cy="4902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MLP+softmax</a:t>
            </a:r>
            <a:endParaRPr lang="en-US" altLang="zh-CN" sz="1600"/>
          </a:p>
        </p:txBody>
      </p:sp>
      <p:cxnSp>
        <p:nvCxnSpPr>
          <p:cNvPr id="73" name="曲线连接符 72"/>
          <p:cNvCxnSpPr>
            <a:stCxn id="39" idx="3"/>
            <a:endCxn id="70" idx="1"/>
          </p:cNvCxnSpPr>
          <p:nvPr/>
        </p:nvCxnSpPr>
        <p:spPr>
          <a:xfrm>
            <a:off x="7421880" y="5074920"/>
            <a:ext cx="304165" cy="31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71" idx="3"/>
            <a:endCxn id="72" idx="0"/>
          </p:cNvCxnSpPr>
          <p:nvPr/>
        </p:nvCxnSpPr>
        <p:spPr>
          <a:xfrm flipH="1">
            <a:off x="8048625" y="5074920"/>
            <a:ext cx="1304290" cy="704850"/>
          </a:xfrm>
          <a:prstGeom prst="curvedConnector4">
            <a:avLst>
              <a:gd name="adj1" fmla="val -18257"/>
              <a:gd name="adj2" fmla="val 6738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>
            <p:custDataLst>
              <p:tags r:id="rId57"/>
            </p:custDataLst>
          </p:nvPr>
        </p:nvSpPr>
        <p:spPr>
          <a:xfrm>
            <a:off x="9803765" y="48298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[classes,64,512]</a:t>
            </a:r>
            <a:endParaRPr lang="en-US" altLang="zh-CN"/>
          </a:p>
        </p:txBody>
      </p:sp>
      <p:sp>
        <p:nvSpPr>
          <p:cNvPr id="99" name="圆角矩形 98"/>
          <p:cNvSpPr/>
          <p:nvPr>
            <p:custDataLst>
              <p:tags r:id="rId58"/>
            </p:custDataLst>
          </p:nvPr>
        </p:nvSpPr>
        <p:spPr>
          <a:xfrm>
            <a:off x="10325735" y="5392420"/>
            <a:ext cx="589915" cy="489585"/>
          </a:xfrm>
          <a:prstGeom prst="round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Out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75" name="曲线连接符 74"/>
          <p:cNvCxnSpPr>
            <a:stCxn id="72" idx="3"/>
            <a:endCxn id="99" idx="1"/>
          </p:cNvCxnSpPr>
          <p:nvPr/>
        </p:nvCxnSpPr>
        <p:spPr>
          <a:xfrm flipV="1">
            <a:off x="9347835" y="5637530"/>
            <a:ext cx="977900" cy="3873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>
            <p:custDataLst>
              <p:tags r:id="rId59"/>
            </p:custDataLst>
          </p:nvPr>
        </p:nvSpPr>
        <p:spPr>
          <a:xfrm>
            <a:off x="8507730" y="430784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[128,64,512]</a:t>
            </a:r>
            <a:endParaRPr lang="en-US" altLang="zh-CN"/>
          </a:p>
        </p:txBody>
      </p:sp>
      <p:sp>
        <p:nvSpPr>
          <p:cNvPr id="82" name="矩形 81"/>
          <p:cNvSpPr/>
          <p:nvPr>
            <p:custDataLst>
              <p:tags r:id="rId60"/>
            </p:custDataLst>
          </p:nvPr>
        </p:nvSpPr>
        <p:spPr>
          <a:xfrm>
            <a:off x="3977005" y="124460"/>
            <a:ext cx="4244340" cy="2233295"/>
          </a:xfrm>
          <a:prstGeom prst="rect">
            <a:avLst/>
          </a:prstGeom>
          <a:noFill/>
          <a:ln w="22225">
            <a:solidFill>
              <a:schemeClr val="accent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9" name="圆角矩形 88"/>
          <p:cNvSpPr/>
          <p:nvPr>
            <p:custDataLst>
              <p:tags r:id="rId61"/>
            </p:custDataLst>
          </p:nvPr>
        </p:nvSpPr>
        <p:spPr>
          <a:xfrm>
            <a:off x="5388610" y="182245"/>
            <a:ext cx="1360805" cy="48958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MLP+softmax</a:t>
            </a:r>
            <a:endParaRPr lang="en-US" altLang="zh-CN" sz="1600"/>
          </a:p>
        </p:txBody>
      </p:sp>
      <p:sp>
        <p:nvSpPr>
          <p:cNvPr id="90" name="圆角矩形 89"/>
          <p:cNvSpPr/>
          <p:nvPr>
            <p:custDataLst>
              <p:tags r:id="rId62"/>
            </p:custDataLst>
          </p:nvPr>
        </p:nvSpPr>
        <p:spPr>
          <a:xfrm>
            <a:off x="4122420" y="181610"/>
            <a:ext cx="1143000" cy="4902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upsample</a:t>
            </a:r>
            <a:endParaRPr lang="en-US" altLang="zh-CN" sz="1600"/>
          </a:p>
        </p:txBody>
      </p:sp>
      <p:sp>
        <p:nvSpPr>
          <p:cNvPr id="91" name="文本框 90"/>
          <p:cNvSpPr txBox="1"/>
          <p:nvPr>
            <p:custDataLst>
              <p:tags r:id="rId63"/>
            </p:custDataLst>
          </p:nvPr>
        </p:nvSpPr>
        <p:spPr>
          <a:xfrm>
            <a:off x="6610985" y="124460"/>
            <a:ext cx="654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92" name="圆角矩形 91"/>
          <p:cNvSpPr/>
          <p:nvPr>
            <p:custDataLst>
              <p:tags r:id="rId64"/>
            </p:custDataLst>
          </p:nvPr>
        </p:nvSpPr>
        <p:spPr>
          <a:xfrm>
            <a:off x="7168515" y="181610"/>
            <a:ext cx="810895" cy="49022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head</a:t>
            </a:r>
            <a:endParaRPr lang="en-US" altLang="zh-CN" sz="1600"/>
          </a:p>
        </p:txBody>
      </p:sp>
      <p:sp>
        <p:nvSpPr>
          <p:cNvPr id="94" name="文本框 93"/>
          <p:cNvSpPr txBox="1"/>
          <p:nvPr/>
        </p:nvSpPr>
        <p:spPr>
          <a:xfrm>
            <a:off x="3984625" y="86614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 = Xentropy(gt,head1)+</a:t>
            </a:r>
            <a:endParaRPr lang="en-US" altLang="zh-CN"/>
          </a:p>
          <a:p>
            <a:r>
              <a:rPr lang="en-US" altLang="zh-CN">
                <a:sym typeface="+mn-ea"/>
              </a:rPr>
              <a:t>Xentropy(gt,head2)+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Xentropy(gt,head3)+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Xentropy(gt,head4)+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Xentropy(gt,Out)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7168515" y="24980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1.Res</a:t>
            </a:r>
            <a:r>
              <a:rPr lang="zh-CN" altLang="en-US"/>
              <a:t>模块减少、只有</a:t>
            </a:r>
            <a:r>
              <a:rPr lang="en-US" altLang="zh-CN"/>
              <a:t>3x3</a:t>
            </a:r>
            <a:r>
              <a:rPr lang="zh-CN" altLang="en-US"/>
              <a:t>卷积</a:t>
            </a:r>
            <a:r>
              <a:rPr lang="en-US" altLang="zh-CN"/>
              <a:t>(</a:t>
            </a:r>
            <a:r>
              <a:rPr lang="zh-CN" altLang="en-US"/>
              <a:t>加速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只下采样</a:t>
            </a:r>
            <a:r>
              <a:rPr lang="en-US" altLang="zh-CN"/>
              <a:t>8</a:t>
            </a:r>
            <a:r>
              <a:rPr lang="zh-CN" altLang="en-US"/>
              <a:t>倍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辅助</a:t>
            </a:r>
            <a:r>
              <a:rPr lang="en-US" altLang="zh-CN"/>
              <a:t>loss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上采样无卷积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多头</a:t>
            </a:r>
            <a:endParaRPr lang="zh-CN" altLang="en-US"/>
          </a:p>
          <a:p>
            <a:r>
              <a:rPr lang="zh-CN" altLang="en-US">
                <a:sym typeface="+mn-ea"/>
              </a:rPr>
              <a:t>结论</a:t>
            </a:r>
            <a:r>
              <a:rPr lang="zh-CN" altLang="en-US"/>
              <a:t>：鲁棒性</a:t>
            </a:r>
            <a:r>
              <a:rPr lang="en-US" altLang="zh-CN"/>
              <a:t>/</a:t>
            </a:r>
            <a:r>
              <a:rPr lang="zh-CN" altLang="en-US"/>
              <a:t>推理</a:t>
            </a:r>
            <a:r>
              <a:rPr lang="en-US" altLang="zh-CN"/>
              <a:t>/</a:t>
            </a:r>
            <a:r>
              <a:rPr lang="zh-CN" altLang="en-US"/>
              <a:t>部署</a:t>
            </a:r>
            <a:r>
              <a:rPr lang="en-US" altLang="zh-CN"/>
              <a:t> </a:t>
            </a:r>
            <a:r>
              <a:rPr lang="zh-CN" altLang="en-US"/>
              <a:t>都还不错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0" y="125730"/>
            <a:ext cx="258000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dirty="0">
                <a:sym typeface="+mn-ea"/>
              </a:rPr>
              <a:t>MINet</a:t>
            </a:r>
            <a:endParaRPr lang="en-US" sz="3200" dirty="0">
              <a:sym typeface="+mn-ea"/>
            </a:endParaRPr>
          </a:p>
        </p:txBody>
      </p:sp>
      <p:pic>
        <p:nvPicPr>
          <p:cNvPr id="2" name="图片 1" descr="点云分割—3D点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258570"/>
            <a:ext cx="506730" cy="506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70" y="1054735"/>
            <a:ext cx="673100" cy="861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35" y="1127125"/>
            <a:ext cx="2057400" cy="716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805" y="2129790"/>
            <a:ext cx="351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[points,4] -&gt; [64,512,5] -&gt; [5,64,512]</a:t>
            </a:r>
            <a:endParaRPr lang="en-US" altLang="zh-CN"/>
          </a:p>
        </p:txBody>
      </p:sp>
      <p:sp>
        <p:nvSpPr>
          <p:cNvPr id="98" name="文本框 97"/>
          <p:cNvSpPr txBox="1"/>
          <p:nvPr>
            <p:custDataLst>
              <p:tags r:id="rId5"/>
            </p:custDataLst>
          </p:nvPr>
        </p:nvSpPr>
        <p:spPr>
          <a:xfrm>
            <a:off x="7924165" y="394589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[classes,64,512]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90" y="2907030"/>
            <a:ext cx="7399020" cy="3573780"/>
          </a:xfrm>
          <a:prstGeom prst="rect">
            <a:avLst/>
          </a:prstGeom>
        </p:spPr>
      </p:pic>
      <p:cxnSp>
        <p:nvCxnSpPr>
          <p:cNvPr id="24" name="曲线连接符 23"/>
          <p:cNvCxnSpPr/>
          <p:nvPr>
            <p:custDataLst>
              <p:tags r:id="rId7"/>
            </p:custDataLst>
          </p:nvPr>
        </p:nvCxnSpPr>
        <p:spPr>
          <a:xfrm rot="10800000" flipV="1">
            <a:off x="1076960" y="2463800"/>
            <a:ext cx="1981200" cy="1305560"/>
          </a:xfrm>
          <a:prstGeom prst="curvedConnector3">
            <a:avLst>
              <a:gd name="adj1" fmla="val 1248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165" y="0"/>
            <a:ext cx="4142740" cy="31870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64000" y="28892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1.downsample</a:t>
            </a:r>
            <a:r>
              <a:rPr lang="zh-CN" altLang="en-US"/>
              <a:t>到</a:t>
            </a:r>
            <a:r>
              <a:rPr lang="en-US" altLang="zh-CN"/>
              <a:t>1/4</a:t>
            </a:r>
            <a:r>
              <a:rPr lang="zh-CN" altLang="en-US"/>
              <a:t>后，在</a:t>
            </a:r>
            <a:r>
              <a:rPr lang="en-US" altLang="zh-CN"/>
              <a:t>MIM</a:t>
            </a:r>
            <a:r>
              <a:rPr lang="zh-CN" altLang="en-US"/>
              <a:t>模块做下采样融合（</a:t>
            </a:r>
            <a:r>
              <a:rPr lang="en-US" altLang="zh-CN"/>
              <a:t>1/4,1/8,1/16</a:t>
            </a:r>
            <a:r>
              <a:rPr lang="zh-CN" altLang="en-US"/>
              <a:t>融合）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参数量小</a:t>
            </a:r>
            <a:r>
              <a:rPr lang="en-US" altLang="zh-CN"/>
              <a:t>(4.4m)</a:t>
            </a:r>
            <a:r>
              <a:rPr lang="zh-CN" altLang="en-US"/>
              <a:t>，帧率很高，单帧</a:t>
            </a:r>
            <a:r>
              <a:rPr lang="en-US" altLang="zh-CN"/>
              <a:t>50ms</a:t>
            </a:r>
            <a:r>
              <a:rPr lang="zh-CN" altLang="en-US"/>
              <a:t>左右，鲁棒性极差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红色区域源码是将</a:t>
            </a:r>
            <a:r>
              <a:rPr lang="en-US" altLang="zh-CN"/>
              <a:t>[5,64,512]</a:t>
            </a:r>
            <a:r>
              <a:rPr lang="zh-CN" altLang="en-US"/>
              <a:t>拆成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[4,64,512]</a:t>
            </a:r>
            <a:r>
              <a:rPr lang="zh-CN" altLang="en-US"/>
              <a:t>然后</a:t>
            </a:r>
            <a:r>
              <a:rPr lang="en-US" altLang="zh-CN"/>
              <a:t>concat[20,64,512]</a:t>
            </a:r>
            <a:endParaRPr lang="en-US" altLang="zh-CN"/>
          </a:p>
          <a:p>
            <a:r>
              <a:rPr lang="en-US" altLang="zh-CN"/>
              <a:t>trt</a:t>
            </a:r>
            <a:r>
              <a:rPr lang="zh-CN" altLang="en-US"/>
              <a:t>不支持</a:t>
            </a:r>
            <a:r>
              <a:rPr lang="en-US" altLang="zh-CN"/>
              <a:t>op</a:t>
            </a:r>
            <a:r>
              <a:rPr lang="zh-CN" altLang="en-US"/>
              <a:t>改成</a:t>
            </a:r>
            <a:r>
              <a:rPr lang="en-US" altLang="zh-CN"/>
              <a:t>3x3</a:t>
            </a:r>
            <a:r>
              <a:rPr lang="zh-CN" altLang="en-US"/>
              <a:t>卷积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结论</a:t>
            </a:r>
            <a:r>
              <a:rPr lang="zh-CN" altLang="en-US"/>
              <a:t>：快</a:t>
            </a:r>
            <a:r>
              <a:rPr lang="en-US" altLang="zh-CN"/>
              <a:t>(&lt;50ms)</a:t>
            </a:r>
            <a:r>
              <a:rPr lang="zh-CN" altLang="en-US"/>
              <a:t>，鲁棒性差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208405" y="3429000"/>
            <a:ext cx="600075" cy="599440"/>
          </a:xfrm>
          <a:prstGeom prst="rect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3848100" y="1453515"/>
            <a:ext cx="255270" cy="311785"/>
          </a:xfrm>
          <a:prstGeom prst="rect">
            <a:avLst/>
          </a:prstGeom>
          <a:solidFill>
            <a:srgbClr val="FF0000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3698240"/>
            <a:ext cx="2685415" cy="281368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0" y="125730"/>
            <a:ext cx="5099685" cy="618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 dirty="0">
                <a:sym typeface="+mn-ea"/>
              </a:rPr>
              <a:t>PolarSeg-1 </a:t>
            </a:r>
            <a:r>
              <a:rPr lang="zh-CN" altLang="en-US" sz="3200" dirty="0">
                <a:sym typeface="+mn-ea"/>
              </a:rPr>
              <a:t>数据预处理</a:t>
            </a:r>
            <a:endParaRPr lang="zh-CN" altLang="en-US" sz="3200" dirty="0">
              <a:sym typeface="+mn-ea"/>
            </a:endParaRPr>
          </a:p>
        </p:txBody>
      </p:sp>
      <p:pic>
        <p:nvPicPr>
          <p:cNvPr id="13" name="图片 12" descr="点云分割—3D点云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145" y="2063115"/>
            <a:ext cx="1027430" cy="102743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60960" y="3788410"/>
            <a:ext cx="1882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[points,</a:t>
            </a:r>
            <a:r>
              <a:rPr lang="en-US" altLang="zh-CN" sz="2000" b="1"/>
              <a:t>[x,y,z,s]</a:t>
            </a:r>
            <a:r>
              <a:rPr lang="en-US" altLang="zh-CN" sz="2000"/>
              <a:t>] 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89785" y="1445895"/>
            <a:ext cx="2291715" cy="2252980"/>
          </a:xfrm>
          <a:prstGeom prst="rect">
            <a:avLst/>
          </a:prstGeom>
        </p:spPr>
      </p:pic>
      <p:cxnSp>
        <p:nvCxnSpPr>
          <p:cNvPr id="6" name="曲线连接符 5"/>
          <p:cNvCxnSpPr>
            <a:stCxn id="13" idx="3"/>
            <a:endCxn id="5" idx="1"/>
          </p:cNvCxnSpPr>
          <p:nvPr/>
        </p:nvCxnSpPr>
        <p:spPr>
          <a:xfrm flipV="1">
            <a:off x="1171575" y="2572385"/>
            <a:ext cx="918210" cy="444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91385" y="3788410"/>
            <a:ext cx="2346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[points,</a:t>
            </a:r>
            <a:r>
              <a:rPr lang="en-US" altLang="zh-CN" sz="2000" b="1"/>
              <a:t>[rho,phi,z,s]</a:t>
            </a:r>
            <a:r>
              <a:rPr lang="en-US" altLang="zh-CN" sz="2000"/>
              <a:t>]</a:t>
            </a:r>
            <a:endParaRPr lang="en-US" altLang="zh-CN" sz="2000"/>
          </a:p>
        </p:txBody>
      </p:sp>
      <p:cxnSp>
        <p:nvCxnSpPr>
          <p:cNvPr id="11" name="曲线连接符 10"/>
          <p:cNvCxnSpPr>
            <a:stCxn id="5" idx="3"/>
          </p:cNvCxnSpPr>
          <p:nvPr/>
        </p:nvCxnSpPr>
        <p:spPr>
          <a:xfrm>
            <a:off x="4381500" y="2572385"/>
            <a:ext cx="1074420" cy="889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5615" y="1655445"/>
            <a:ext cx="2635250" cy="204279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80730" y="1613535"/>
            <a:ext cx="381063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</a:t>
            </a:r>
            <a:r>
              <a:rPr lang="zh-CN" altLang="en-US">
                <a:sym typeface="+mn-ea"/>
              </a:rPr>
              <a:t>等比映射关系</a:t>
            </a:r>
            <a:endParaRPr lang="zh-CN" altLang="en-US"/>
          </a:p>
          <a:p>
            <a:r>
              <a:rPr lang="en-US" altLang="zh-CN"/>
              <a:t>rho : voxel_grid_w</a:t>
            </a:r>
            <a:endParaRPr lang="en-US" altLang="zh-CN"/>
          </a:p>
          <a:p>
            <a:r>
              <a:rPr lang="en-US" altLang="zh-CN"/>
              <a:t>phi  : voxel_grid_h</a:t>
            </a:r>
            <a:endParaRPr lang="en-US" altLang="zh-CN"/>
          </a:p>
          <a:p>
            <a:r>
              <a:rPr lang="zh-CN" altLang="en-US"/>
              <a:t>找到每个</a:t>
            </a:r>
            <a:r>
              <a:rPr lang="en-US" altLang="zh-CN"/>
              <a:t>point</a:t>
            </a:r>
            <a:r>
              <a:rPr lang="zh-CN" altLang="en-US"/>
              <a:t>在特征图坐标系坐标</a:t>
            </a:r>
            <a:endParaRPr lang="zh-CN" altLang="en-US"/>
          </a:p>
          <a:p>
            <a:r>
              <a:rPr lang="zh-CN" altLang="en-US"/>
              <a:t>在</a:t>
            </a:r>
            <a:r>
              <a:rPr lang="zh-CN" altLang="en-US">
                <a:sym typeface="+mn-ea"/>
              </a:rPr>
              <a:t>特征图</a:t>
            </a:r>
            <a:r>
              <a:rPr lang="zh-CN" altLang="en-US"/>
              <a:t>中，每个像素为一个目标。</a:t>
            </a:r>
            <a:endParaRPr lang="zh-CN" altLang="en-US"/>
          </a:p>
          <a:p>
            <a:r>
              <a:rPr lang="zh-CN" altLang="en-US"/>
              <a:t>单个</a:t>
            </a:r>
            <a:r>
              <a:rPr lang="zh-CN" altLang="en-US">
                <a:sym typeface="+mn-ea"/>
              </a:rPr>
              <a:t>像素</a:t>
            </a:r>
            <a:r>
              <a:rPr lang="zh-CN" altLang="en-US"/>
              <a:t>内可能存在多个点，类别数最多的点会定义该</a:t>
            </a:r>
            <a:r>
              <a:rPr lang="zh-CN" altLang="en-US">
                <a:sym typeface="+mn-ea"/>
              </a:rPr>
              <a:t>像素</a:t>
            </a:r>
            <a:r>
              <a:rPr lang="zh-CN" altLang="en-US"/>
              <a:t>的类别</a:t>
            </a:r>
            <a:endParaRPr lang="en-US" altLang="zh-CN"/>
          </a:p>
        </p:txBody>
      </p:sp>
      <p:sp>
        <p:nvSpPr>
          <p:cNvPr id="27" name="文本框 26"/>
          <p:cNvSpPr txBox="1"/>
          <p:nvPr>
            <p:custDataLst>
              <p:tags r:id="rId9"/>
            </p:custDataLst>
          </p:nvPr>
        </p:nvSpPr>
        <p:spPr>
          <a:xfrm>
            <a:off x="5799455" y="3788410"/>
            <a:ext cx="2346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[points,</a:t>
            </a:r>
            <a:r>
              <a:rPr lang="en-US" altLang="zh-CN" sz="2000" b="1"/>
              <a:t>[vx,vy]</a:t>
            </a:r>
            <a:r>
              <a:rPr lang="en-US" altLang="zh-CN" sz="2000"/>
              <a:t>]</a:t>
            </a:r>
            <a:endParaRPr lang="en-US" altLang="zh-CN" sz="2000"/>
          </a:p>
        </p:txBody>
      </p:sp>
      <p:sp>
        <p:nvSpPr>
          <p:cNvPr id="28" name="文本框 27"/>
          <p:cNvSpPr txBox="1"/>
          <p:nvPr/>
        </p:nvSpPr>
        <p:spPr>
          <a:xfrm>
            <a:off x="5555615" y="4480560"/>
            <a:ext cx="6461125" cy="2279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输出：（点云中有</a:t>
            </a:r>
            <a:r>
              <a:rPr lang="en-US" altLang="zh-CN"/>
              <a:t>M</a:t>
            </a:r>
            <a:r>
              <a:rPr lang="zh-CN" altLang="en-US"/>
              <a:t>个点）</a:t>
            </a:r>
            <a:endParaRPr lang="zh-CN" altLang="en-US"/>
          </a:p>
          <a:p>
            <a:pPr indent="457200"/>
            <a:r>
              <a:rPr lang="en-US" altLang="zh-CN"/>
              <a:t>1. points_lab:  [points,</a:t>
            </a:r>
            <a:r>
              <a:rPr lang="en-US" altLang="zh-CN" b="1"/>
              <a:t>[label]</a:t>
            </a:r>
            <a:r>
              <a:rPr lang="en-US" altLang="zh-CN"/>
              <a:t>]</a:t>
            </a:r>
            <a:endParaRPr lang="en-US" altLang="zh-CN"/>
          </a:p>
          <a:p>
            <a:pPr indent="457200"/>
            <a:r>
              <a:rPr lang="zh-CN" altLang="en-US"/>
              <a:t>每个点对应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label</a:t>
            </a:r>
            <a:endParaRPr lang="en-US" altLang="zh-CN"/>
          </a:p>
          <a:p>
            <a:pPr indent="457200"/>
            <a:r>
              <a:rPr lang="en-US" altLang="zh-CN"/>
              <a:t>2. points_fea:  [points,</a:t>
            </a:r>
            <a:r>
              <a:rPr lang="en-US" altLang="zh-CN" b="1"/>
              <a:t>[vx,vy,vz,rho,phi,z,x,y,s]</a:t>
            </a:r>
            <a:r>
              <a:rPr lang="en-US" altLang="zh-CN"/>
              <a:t>]   ?</a:t>
            </a:r>
            <a:endParaRPr lang="en-US" altLang="zh-CN"/>
          </a:p>
          <a:p>
            <a:pPr indent="457200"/>
            <a:r>
              <a:rPr lang="zh-CN" altLang="en-US"/>
              <a:t>每个点对应</a:t>
            </a:r>
            <a:r>
              <a:rPr lang="en-US" altLang="zh-CN"/>
              <a:t>9</a:t>
            </a:r>
            <a:r>
              <a:rPr lang="zh-CN" altLang="en-US"/>
              <a:t>个特征</a:t>
            </a:r>
            <a:r>
              <a:rPr lang="en-US" altLang="zh-CN"/>
              <a:t> (</a:t>
            </a:r>
            <a:r>
              <a:rPr lang="zh-CN" altLang="en-US"/>
              <a:t>这</a:t>
            </a:r>
            <a:r>
              <a:rPr lang="en-US" altLang="zh-CN"/>
              <a:t>9</a:t>
            </a:r>
            <a:r>
              <a:rPr lang="zh-CN" altLang="en-US"/>
              <a:t>个特征会用来做特征提取</a:t>
            </a:r>
            <a:r>
              <a:rPr lang="en-US" altLang="zh-CN"/>
              <a:t>,</a:t>
            </a:r>
            <a:r>
              <a:rPr lang="zh-CN" altLang="en-US"/>
              <a:t>可以减</a:t>
            </a:r>
            <a:r>
              <a:rPr lang="en-US" altLang="zh-CN"/>
              <a:t>	</a:t>
            </a:r>
            <a:r>
              <a:rPr lang="zh-CN" altLang="en-US"/>
              <a:t>少</a:t>
            </a:r>
            <a:r>
              <a:rPr lang="en-US" altLang="zh-CN"/>
              <a:t>/</a:t>
            </a:r>
            <a:r>
              <a:rPr lang="zh-CN" altLang="en-US"/>
              <a:t>增加</a:t>
            </a:r>
            <a:r>
              <a:rPr lang="en-US" altLang="zh-CN"/>
              <a:t>/</a:t>
            </a:r>
            <a:r>
              <a:rPr lang="zh-CN" altLang="en-US"/>
              <a:t>修改特征种类</a:t>
            </a:r>
            <a:r>
              <a:rPr lang="en-US" altLang="zh-CN"/>
              <a:t>)</a:t>
            </a:r>
            <a:endParaRPr lang="en-US" altLang="zh-CN"/>
          </a:p>
          <a:p>
            <a:pPr indent="457200"/>
            <a:r>
              <a:rPr lang="en-US" altLang="zh-CN"/>
              <a:t>3. points_grid: [points,</a:t>
            </a:r>
            <a:r>
              <a:rPr lang="en-US" altLang="zh-CN" b="1"/>
              <a:t>[vx,vy]</a:t>
            </a:r>
            <a:r>
              <a:rPr lang="en-US" altLang="zh-CN"/>
              <a:t>]</a:t>
            </a:r>
            <a:endParaRPr lang="en-US" altLang="zh-CN"/>
          </a:p>
          <a:p>
            <a:pPr indent="457200"/>
            <a:r>
              <a:rPr lang="zh-CN" altLang="en-US"/>
              <a:t>每个点对应</a:t>
            </a:r>
            <a:r>
              <a:rPr lang="en-US" altLang="zh-CN"/>
              <a:t>1</a:t>
            </a:r>
            <a:r>
              <a:rPr lang="zh-CN" altLang="en-US"/>
              <a:t>组特征图中的坐标</a:t>
            </a:r>
            <a:endParaRPr lang="en-US" altLang="zh-CN"/>
          </a:p>
          <a:p>
            <a:pPr indent="457200"/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50" y="113030"/>
            <a:ext cx="2740660" cy="12395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PLACING_PICTURE_USER_VIEWPORT" val="{&quot;height&quot;:3987,&quot;width&quot;:7957}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PLACING_PICTURE_USER_VIEWPORT" val="{&quot;height&quot;:4836,&quot;width&quot;:6528}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UNIT_PLACING_PICTURE_USER_VIEWPORT" val="{&quot;height&quot;:3469,&quot;width&quot;:13590}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UNIT_PLACING_PICTURE_USER_VIEWPORT" val="{&quot;height&quot;:2472,&quot;width&quot;:4032}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UNIT_PLACING_PICTURE_USER_VIEWPORT" val="{&quot;height&quot;:3469,&quot;width&quot;:13590}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PLACING_PICTURE_USER_VIEWPORT" val="{&quot;height&quot;:11388,&quot;width&quot;:14688}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  <p:tag name="KSO_WM_UNIT_PLACING_PICTURE_USER_VIEWPORT" val="{&quot;height&quot;:10653,&quot;width&quot;:15207}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  <p:tag name="KSO_WM_UNIT_PLACING_PICTURE_USER_VIEWPORT" val="{&quot;height&quot;:4548,&quot;width&quot;:12672}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PP_MARK_KEY" val="b954aadd-e0d1-40fe-90da-3b703db24e54"/>
  <p:tag name="COMMONDATA" val="eyJoZGlkIjoiNWZiMjQ4YjJkMzY5YzQzMmJkZGZlYjJlZDFlNWRlYmM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2718</Words>
  <Application>WPS 演示</Application>
  <PresentationFormat>宽屏</PresentationFormat>
  <Paragraphs>342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162</cp:revision>
  <dcterms:created xsi:type="dcterms:W3CDTF">2023-02-27T18:48:00Z</dcterms:created>
  <dcterms:modified xsi:type="dcterms:W3CDTF">2023-04-03T05:21:42Z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30130AEB66384EEA872B5918241ED18E</vt:lpwstr>
  </property>
  <property fmtid="{D5CDD505-2E9C-101B-9397-08002B2CF9AE}" pid="3" name="KSOProductBuildVer">
    <vt:lpwstr>2052-11.1.0.13703</vt:lpwstr>
  </property>
</Properties>
</file>