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9" r:id="rId3"/>
    <p:sldId id="325" r:id="rId4"/>
    <p:sldId id="326" r:id="rId5"/>
    <p:sldId id="327" r:id="rId6"/>
    <p:sldId id="328" r:id="rId7"/>
    <p:sldId id="329" r:id="rId8"/>
    <p:sldId id="330" r:id="rId9"/>
    <p:sldId id="333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46455" y="2590165"/>
            <a:ext cx="10499090" cy="1186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5400" dirty="0"/>
              <a:t>fisheye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358265"/>
            <a:ext cx="9200515" cy="4391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090" y="647065"/>
            <a:ext cx="10136505" cy="51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woodscape </a:t>
            </a:r>
            <a:r>
              <a:rPr lang="zh-CN" altLang="en-US" sz="2400"/>
              <a:t>只有该数据集是直接采集鱼眼图像并进行标注的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20090" y="647065"/>
            <a:ext cx="10136505" cy="51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KITTI 360</a:t>
            </a:r>
            <a:r>
              <a:rPr lang="zh-CN" altLang="en-US" sz="2400"/>
              <a:t>只有数据没有标注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082040"/>
            <a:ext cx="10858500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20090" y="647065"/>
            <a:ext cx="10136505" cy="585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鱼眼环视方案</a:t>
            </a:r>
            <a:endParaRPr lang="en-US" altLang="zh-CN" sz="3200"/>
          </a:p>
          <a:p>
            <a:r>
              <a:rPr lang="en-US" altLang="zh-CN" sz="3200"/>
              <a:t>1. </a:t>
            </a:r>
            <a:r>
              <a:rPr lang="zh-CN" altLang="en-US" sz="3200"/>
              <a:t>鱼眼实例分割、</a:t>
            </a:r>
            <a:r>
              <a:rPr lang="en-US" altLang="zh-CN" sz="3200"/>
              <a:t>lidar</a:t>
            </a:r>
            <a:r>
              <a:rPr lang="zh-CN" altLang="en-US" sz="3200"/>
              <a:t>语义分割</a:t>
            </a:r>
            <a:r>
              <a:rPr lang="en-US" altLang="zh-CN" sz="3200"/>
              <a:t>+</a:t>
            </a:r>
            <a:r>
              <a:rPr lang="zh-CN" altLang="en-US" sz="3200"/>
              <a:t>聚类</a:t>
            </a:r>
            <a:endParaRPr lang="zh-CN" altLang="en-US" sz="3200"/>
          </a:p>
          <a:p>
            <a:r>
              <a:rPr lang="en-US" altLang="zh-CN" sz="3200"/>
              <a:t>2. </a:t>
            </a:r>
            <a:r>
              <a:rPr lang="zh-CN" altLang="en-US" sz="3200"/>
              <a:t>投影</a:t>
            </a:r>
            <a:r>
              <a:rPr lang="en-US" altLang="zh-CN" sz="3200"/>
              <a:t> - 2D to 3D/</a:t>
            </a:r>
            <a:r>
              <a:rPr lang="zh-CN" altLang="en-US" sz="3200"/>
              <a:t>鱼眼</a:t>
            </a:r>
            <a:r>
              <a:rPr lang="en-US" altLang="zh-CN" sz="3200"/>
              <a:t> to lidar</a:t>
            </a:r>
            <a:endParaRPr lang="zh-CN" altLang="en-US" sz="3200"/>
          </a:p>
          <a:p>
            <a:r>
              <a:rPr lang="en-US" altLang="zh-CN" sz="3200"/>
              <a:t>3. </a:t>
            </a:r>
            <a:r>
              <a:rPr lang="zh-CN" altLang="en-US" sz="3200"/>
              <a:t>目标级匹配、车道线投影、近远距离障碍物检测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151130"/>
            <a:ext cx="10136505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1. </a:t>
            </a:r>
            <a:r>
              <a:rPr lang="zh-CN" altLang="en-US" sz="3200"/>
              <a:t>鱼眼实例分割、</a:t>
            </a:r>
            <a:r>
              <a:rPr lang="en-US" altLang="zh-CN" sz="3200"/>
              <a:t>lidar</a:t>
            </a:r>
            <a:r>
              <a:rPr lang="zh-CN" altLang="en-US" sz="3200"/>
              <a:t>语义分割</a:t>
            </a:r>
            <a:r>
              <a:rPr lang="en-US" altLang="zh-CN" sz="3200"/>
              <a:t>+</a:t>
            </a:r>
            <a:r>
              <a:rPr lang="zh-CN" altLang="en-US" sz="3200"/>
              <a:t>聚类</a:t>
            </a:r>
            <a:endParaRPr lang="zh-CN" altLang="en-US" sz="3200"/>
          </a:p>
          <a:p>
            <a:endParaRPr lang="zh-CN" altLang="en-US" sz="32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942975"/>
            <a:ext cx="5560695" cy="4029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9912" r="14063"/>
          <a:stretch>
            <a:fillRect/>
          </a:stretch>
        </p:blipFill>
        <p:spPr>
          <a:xfrm>
            <a:off x="6504940" y="1937385"/>
            <a:ext cx="4185920" cy="320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7820" y="5252720"/>
            <a:ext cx="5211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实例分割可以用</a:t>
            </a:r>
            <a:r>
              <a:rPr lang="en-US" altLang="zh-CN"/>
              <a:t>yoloact++/ yolov5/ yolov8/ solov2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yolov5/v8 </a:t>
            </a:r>
            <a:r>
              <a:rPr lang="zh-CN" altLang="en-US"/>
              <a:t>集成检测</a:t>
            </a:r>
            <a:r>
              <a:rPr lang="en-US" altLang="zh-CN"/>
              <a:t>+</a:t>
            </a:r>
            <a:r>
              <a:rPr lang="zh-CN" altLang="en-US"/>
              <a:t>分割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151130"/>
            <a:ext cx="10136505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2. </a:t>
            </a:r>
            <a:r>
              <a:rPr lang="zh-CN" sz="3200"/>
              <a:t>投影</a:t>
            </a:r>
            <a:endParaRPr lang="zh-CN" altLang="en-US" sz="3200"/>
          </a:p>
          <a:p>
            <a:endParaRPr lang="zh-CN" altLang="en-US" sz="3200"/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980" y="4956810"/>
            <a:ext cx="3108325" cy="1748790"/>
          </a:xfrm>
          <a:prstGeom prst="rect">
            <a:avLst/>
          </a:prstGeom>
        </p:spPr>
      </p:pic>
      <p:pic>
        <p:nvPicPr>
          <p:cNvPr id="3" name="图片 2" descr="5_dis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05" y="4956175"/>
            <a:ext cx="3109595" cy="1749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0380" y="1188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基于外参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26300" y="82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基于</a:t>
            </a:r>
            <a:r>
              <a:rPr lang="en-US" altLang="zh-CN"/>
              <a:t>surround view transform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00380" y="4876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基于深度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5" y="1284605"/>
            <a:ext cx="2506980" cy="3329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" y="1692275"/>
            <a:ext cx="7318375" cy="2760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151130"/>
            <a:ext cx="10136505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3. </a:t>
            </a:r>
            <a:r>
              <a:rPr lang="zh-CN" altLang="en-US" sz="3200">
                <a:sym typeface="+mn-ea"/>
              </a:rPr>
              <a:t>目标级匹配、车道线投影、近远距离障碍物检测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803275" y="1851025"/>
            <a:ext cx="9194165" cy="3990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在lidar</a:t>
            </a:r>
            <a:r>
              <a:rPr lang="en-US" altLang="zh-CN" sz="2400"/>
              <a:t>+zvision</a:t>
            </a:r>
            <a:r>
              <a:rPr lang="zh-CN" altLang="en-US" sz="2400"/>
              <a:t>点云中 </a:t>
            </a:r>
            <a:r>
              <a:rPr lang="en-US" altLang="zh-CN" sz="2400"/>
              <a:t>fisheye</a:t>
            </a:r>
            <a:r>
              <a:rPr lang="zh-CN" altLang="en-US" sz="2400"/>
              <a:t>实例分割投影结果与</a:t>
            </a:r>
            <a:r>
              <a:rPr lang="en-US" altLang="zh-CN" sz="2400"/>
              <a:t>lidar</a:t>
            </a:r>
            <a:r>
              <a:rPr lang="zh-CN" altLang="en-US" sz="2400"/>
              <a:t>点云分割（可以是分割+聚类进行目标级匹配）结果(person,car,bicycle)互相矫正，并且将车道线结果投影到点云中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实现近距离检测</a:t>
            </a:r>
            <a:r>
              <a:rPr lang="en-US" altLang="zh-CN" sz="2400"/>
              <a:t>(zvison/lidar</a:t>
            </a:r>
            <a:r>
              <a:rPr lang="zh-CN" altLang="en-US" sz="2400"/>
              <a:t>投影</a:t>
            </a:r>
            <a:r>
              <a:rPr lang="en-US" altLang="zh-CN" sz="2400"/>
              <a:t>+</a:t>
            </a:r>
            <a:r>
              <a:rPr lang="zh-CN" altLang="en-US" sz="2400"/>
              <a:t>融合</a:t>
            </a:r>
            <a:r>
              <a:rPr lang="en-US" altLang="zh-CN" sz="2400"/>
              <a:t>)</a:t>
            </a:r>
            <a:r>
              <a:rPr lang="zh-CN" altLang="en-US" sz="2400"/>
              <a:t>     </a:t>
            </a:r>
            <a:r>
              <a:rPr lang="en-US" altLang="zh-CN" sz="2400"/>
              <a:t>	</a:t>
            </a:r>
            <a:r>
              <a:rPr lang="zh-CN" altLang="en-US" sz="2400"/>
              <a:t>目标级 3D信息 </a:t>
            </a:r>
            <a:endParaRPr lang="zh-CN" altLang="en-US" sz="2400"/>
          </a:p>
          <a:p>
            <a:r>
              <a:rPr lang="zh-CN" altLang="en-US" sz="2400"/>
              <a:t>实现远距离检测(lidar分割实例化)    </a:t>
            </a:r>
            <a:r>
              <a:rPr lang="en-US" altLang="zh-CN" sz="2400"/>
              <a:t>	</a:t>
            </a:r>
            <a:r>
              <a:rPr lang="zh-CN" altLang="en-US" sz="2400"/>
              <a:t>目标级 3D信息</a:t>
            </a:r>
            <a:endParaRPr lang="zh-CN" altLang="en-US" sz="2400"/>
          </a:p>
          <a:p>
            <a:r>
              <a:rPr lang="zh-CN" altLang="en-US" sz="2400"/>
              <a:t>实现车道线检测并投影                    </a:t>
            </a:r>
            <a:r>
              <a:rPr lang="en-US" altLang="zh-CN" sz="2400"/>
              <a:t>		</a:t>
            </a:r>
            <a:r>
              <a:rPr lang="zh-CN" altLang="en-US" sz="2400"/>
              <a:t>目标级</a:t>
            </a:r>
            <a:r>
              <a:rPr lang="en-US" altLang="zh-CN" sz="2400"/>
              <a:t>?/</a:t>
            </a:r>
            <a:r>
              <a:rPr lang="zh-CN" altLang="en-US" sz="2400"/>
              <a:t>语义级 </a:t>
            </a:r>
            <a:endParaRPr lang="zh-CN" altLang="en-US" sz="2400"/>
          </a:p>
          <a:p>
            <a:r>
              <a:rPr lang="zh-CN" altLang="en-US" sz="2400"/>
              <a:t>* 单纯为实例分割模型 所以可以分割出目标级的车道线 也可以分割可通行区域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20090" y="647065"/>
            <a:ext cx="10136505" cy="585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鱼眼</a:t>
            </a:r>
            <a:r>
              <a:rPr lang="en-US" altLang="zh-CN" sz="3200"/>
              <a:t>BEV</a:t>
            </a:r>
            <a:r>
              <a:rPr lang="zh-CN" altLang="en-US" sz="3200"/>
              <a:t>方案</a:t>
            </a:r>
            <a:endParaRPr lang="en-US" altLang="zh-CN" sz="3200"/>
          </a:p>
          <a:p>
            <a:r>
              <a:rPr lang="en-US" altLang="zh-CN" sz="3200"/>
              <a:t>1. BEVdet, BEVfusion, BEVformer</a:t>
            </a:r>
            <a:endParaRPr lang="en-US" altLang="zh-CN" sz="3200"/>
          </a:p>
          <a:p>
            <a:r>
              <a:rPr lang="zh-CN" altLang="en-US" sz="3200"/>
              <a:t>基于深度学习的</a:t>
            </a:r>
            <a:r>
              <a:rPr lang="en-US" altLang="zh-CN" sz="3200"/>
              <a:t>BEV</a:t>
            </a:r>
            <a:r>
              <a:rPr lang="zh-CN" altLang="en-US" sz="3200"/>
              <a:t>特征模型数据采集、训练、部署成本太高，不易实现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2. </a:t>
            </a:r>
            <a:r>
              <a:rPr lang="zh-CN" altLang="en-US" sz="3200"/>
              <a:t>基于</a:t>
            </a:r>
            <a:r>
              <a:rPr lang="en-US" altLang="zh-CN" sz="3200"/>
              <a:t>surround view transform </a:t>
            </a:r>
            <a:endParaRPr lang="en-US" altLang="zh-CN" sz="3200"/>
          </a:p>
          <a:p>
            <a:r>
              <a:rPr lang="zh-CN" altLang="en-US" sz="3200"/>
              <a:t>做语义分割</a:t>
            </a:r>
            <a:endParaRPr lang="zh-CN" altLang="en-US" sz="3200"/>
          </a:p>
          <a:p>
            <a:r>
              <a:rPr lang="en-US" altLang="zh-CN" sz="3200"/>
              <a:t>- </a:t>
            </a:r>
            <a:r>
              <a:rPr lang="zh-CN" altLang="en-US" sz="3200"/>
              <a:t>无法达到目标级的检测</a:t>
            </a:r>
            <a:r>
              <a:rPr lang="en-US" altLang="zh-CN" sz="3200"/>
              <a:t>/</a:t>
            </a:r>
            <a:r>
              <a:rPr lang="zh-CN" altLang="en-US" sz="3200"/>
              <a:t>分割</a:t>
            </a:r>
            <a:endParaRPr lang="en-US" altLang="zh-CN" sz="3200"/>
          </a:p>
          <a:p>
            <a:r>
              <a:rPr lang="en-US" altLang="zh-CN" sz="3200"/>
              <a:t>- </a:t>
            </a:r>
            <a:r>
              <a:rPr lang="zh-CN" altLang="en-US" sz="3200"/>
              <a:t>只能做到可通行区域分割</a:t>
            </a:r>
            <a:endParaRPr lang="zh-CN" altLang="en-US" sz="3200"/>
          </a:p>
          <a:p>
            <a:r>
              <a:rPr lang="en-US" altLang="zh-CN" sz="3200"/>
              <a:t>- </a:t>
            </a:r>
            <a:r>
              <a:rPr lang="zh-CN" altLang="en-US" sz="3200"/>
              <a:t>需要新的数据集和标注</a:t>
            </a:r>
            <a:endParaRPr lang="zh-CN" altLang="en-US" sz="32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5985" y="2778125"/>
            <a:ext cx="2506980" cy="33299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b954aadd-e0d1-40fe-90da-3b703db24e54"/>
  <p:tag name="COMMONDATA" val="eyJoZGlkIjoiNWZiMjQ4YjJkMzY5YzQzMmJkZGZlYjJlZDFlNWRlY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艾芯的老板</cp:lastModifiedBy>
  <cp:revision>173</cp:revision>
  <dcterms:created xsi:type="dcterms:W3CDTF">2023-02-27T18:48:00Z</dcterms:created>
  <dcterms:modified xsi:type="dcterms:W3CDTF">2023-07-17T02:55:40Z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30130AEB66384EEA872B5918241ED18E</vt:lpwstr>
  </property>
  <property fmtid="{D5CDD505-2E9C-101B-9397-08002B2CF9AE}" pid="3" name="KSOProductBuildVer">
    <vt:lpwstr>2052-11.1.0.14309</vt:lpwstr>
  </property>
</Properties>
</file>