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7" r:id="rId8"/>
    <p:sldId id="268" r:id="rId9"/>
    <p:sldId id="269" r:id="rId10"/>
    <p:sldId id="270" r:id="rId11"/>
    <p:sldId id="263" r:id="rId12"/>
    <p:sldId id="262" r:id="rId13"/>
    <p:sldId id="264" r:id="rId14"/>
    <p:sldId id="265" r:id="rId15"/>
    <p:sldId id="266"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900C13-3631-47C7-BB4C-76E1C219A433}"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56B9-5154-495F-AD3E-A1DA96EA79F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02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900C13-3631-47C7-BB4C-76E1C219A433}"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56B9-5154-495F-AD3E-A1DA96EA79FD}" type="slidenum">
              <a:rPr lang="en-US" smtClean="0"/>
              <a:t>‹#›</a:t>
            </a:fld>
            <a:endParaRPr lang="en-US"/>
          </a:p>
        </p:txBody>
      </p:sp>
    </p:spTree>
    <p:extLst>
      <p:ext uri="{BB962C8B-B14F-4D97-AF65-F5344CB8AC3E}">
        <p14:creationId xmlns:p14="http://schemas.microsoft.com/office/powerpoint/2010/main" val="33219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900C13-3631-47C7-BB4C-76E1C219A433}"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56B9-5154-495F-AD3E-A1DA96EA79FD}" type="slidenum">
              <a:rPr lang="en-US" smtClean="0"/>
              <a:t>‹#›</a:t>
            </a:fld>
            <a:endParaRPr lang="en-US"/>
          </a:p>
        </p:txBody>
      </p:sp>
    </p:spTree>
    <p:extLst>
      <p:ext uri="{BB962C8B-B14F-4D97-AF65-F5344CB8AC3E}">
        <p14:creationId xmlns:p14="http://schemas.microsoft.com/office/powerpoint/2010/main" val="172504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900C13-3631-47C7-BB4C-76E1C219A433}"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56B9-5154-495F-AD3E-A1DA96EA79FD}" type="slidenum">
              <a:rPr lang="en-US" smtClean="0"/>
              <a:t>‹#›</a:t>
            </a:fld>
            <a:endParaRPr lang="en-US"/>
          </a:p>
        </p:txBody>
      </p:sp>
    </p:spTree>
    <p:extLst>
      <p:ext uri="{BB962C8B-B14F-4D97-AF65-F5344CB8AC3E}">
        <p14:creationId xmlns:p14="http://schemas.microsoft.com/office/powerpoint/2010/main" val="204142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900C13-3631-47C7-BB4C-76E1C219A433}"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56B9-5154-495F-AD3E-A1DA96EA79F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200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900C13-3631-47C7-BB4C-76E1C219A433}"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356B9-5154-495F-AD3E-A1DA96EA79FD}" type="slidenum">
              <a:rPr lang="en-US" smtClean="0"/>
              <a:t>‹#›</a:t>
            </a:fld>
            <a:endParaRPr lang="en-US"/>
          </a:p>
        </p:txBody>
      </p:sp>
    </p:spTree>
    <p:extLst>
      <p:ext uri="{BB962C8B-B14F-4D97-AF65-F5344CB8AC3E}">
        <p14:creationId xmlns:p14="http://schemas.microsoft.com/office/powerpoint/2010/main" val="1792240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900C13-3631-47C7-BB4C-76E1C219A433}"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2356B9-5154-495F-AD3E-A1DA96EA79FD}" type="slidenum">
              <a:rPr lang="en-US" smtClean="0"/>
              <a:t>‹#›</a:t>
            </a:fld>
            <a:endParaRPr lang="en-US"/>
          </a:p>
        </p:txBody>
      </p:sp>
    </p:spTree>
    <p:extLst>
      <p:ext uri="{BB962C8B-B14F-4D97-AF65-F5344CB8AC3E}">
        <p14:creationId xmlns:p14="http://schemas.microsoft.com/office/powerpoint/2010/main" val="2301455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900C13-3631-47C7-BB4C-76E1C219A433}"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2356B9-5154-495F-AD3E-A1DA96EA79FD}" type="slidenum">
              <a:rPr lang="en-US" smtClean="0"/>
              <a:t>‹#›</a:t>
            </a:fld>
            <a:endParaRPr lang="en-US"/>
          </a:p>
        </p:txBody>
      </p:sp>
    </p:spTree>
    <p:extLst>
      <p:ext uri="{BB962C8B-B14F-4D97-AF65-F5344CB8AC3E}">
        <p14:creationId xmlns:p14="http://schemas.microsoft.com/office/powerpoint/2010/main" val="3815449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5900C13-3631-47C7-BB4C-76E1C219A433}" type="datetimeFigureOut">
              <a:rPr lang="en-US" smtClean="0"/>
              <a:t>11/9/2022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C2356B9-5154-495F-AD3E-A1DA96EA79FD}" type="slidenum">
              <a:rPr lang="en-US" smtClean="0"/>
              <a:t>‹#›</a:t>
            </a:fld>
            <a:endParaRPr lang="en-US"/>
          </a:p>
        </p:txBody>
      </p:sp>
    </p:spTree>
    <p:extLst>
      <p:ext uri="{BB962C8B-B14F-4D97-AF65-F5344CB8AC3E}">
        <p14:creationId xmlns:p14="http://schemas.microsoft.com/office/powerpoint/2010/main" val="72249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5900C13-3631-47C7-BB4C-76E1C219A433}" type="datetimeFigureOut">
              <a:rPr lang="en-US" smtClean="0"/>
              <a:t>11/9/2022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C2356B9-5154-495F-AD3E-A1DA96EA79FD}" type="slidenum">
              <a:rPr lang="en-US" smtClean="0"/>
              <a:t>‹#›</a:t>
            </a:fld>
            <a:endParaRPr lang="en-US"/>
          </a:p>
        </p:txBody>
      </p:sp>
    </p:spTree>
    <p:extLst>
      <p:ext uri="{BB962C8B-B14F-4D97-AF65-F5344CB8AC3E}">
        <p14:creationId xmlns:p14="http://schemas.microsoft.com/office/powerpoint/2010/main" val="187694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900C13-3631-47C7-BB4C-76E1C219A433}"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356B9-5154-495F-AD3E-A1DA96EA79FD}" type="slidenum">
              <a:rPr lang="en-US" smtClean="0"/>
              <a:t>‹#›</a:t>
            </a:fld>
            <a:endParaRPr lang="en-US"/>
          </a:p>
        </p:txBody>
      </p:sp>
    </p:spTree>
    <p:extLst>
      <p:ext uri="{BB962C8B-B14F-4D97-AF65-F5344CB8AC3E}">
        <p14:creationId xmlns:p14="http://schemas.microsoft.com/office/powerpoint/2010/main" val="241976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5900C13-3631-47C7-BB4C-76E1C219A433}" type="datetimeFigureOut">
              <a:rPr lang="en-US" smtClean="0"/>
              <a:t>11/9/2022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C2356B9-5154-495F-AD3E-A1DA96EA79F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106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9D6F5-6012-818F-3161-1245AF93E06C}"/>
              </a:ext>
            </a:extLst>
          </p:cNvPr>
          <p:cNvSpPr>
            <a:spLocks noGrp="1"/>
          </p:cNvSpPr>
          <p:nvPr>
            <p:ph type="ctrTitle"/>
          </p:nvPr>
        </p:nvSpPr>
        <p:spPr/>
        <p:txBody>
          <a:bodyPr/>
          <a:lstStyle/>
          <a:p>
            <a:r>
              <a:rPr lang="en-US" dirty="0"/>
              <a:t>JAVASCRIPT FUNCTIONS</a:t>
            </a:r>
          </a:p>
        </p:txBody>
      </p:sp>
    </p:spTree>
    <p:extLst>
      <p:ext uri="{BB962C8B-B14F-4D97-AF65-F5344CB8AC3E}">
        <p14:creationId xmlns:p14="http://schemas.microsoft.com/office/powerpoint/2010/main" val="4116416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BBB697-5CB9-716E-3E61-4E054A000355}"/>
              </a:ext>
            </a:extLst>
          </p:cNvPr>
          <p:cNvSpPr>
            <a:spLocks noGrp="1"/>
          </p:cNvSpPr>
          <p:nvPr>
            <p:ph idx="4294967295"/>
          </p:nvPr>
        </p:nvSpPr>
        <p:spPr>
          <a:xfrm>
            <a:off x="1066800" y="1417637"/>
            <a:ext cx="10058400" cy="4022725"/>
          </a:xfrm>
        </p:spPr>
        <p:txBody>
          <a:bodyPr>
            <a:normAutofit/>
          </a:bodyPr>
          <a:lstStyle/>
          <a:p>
            <a:r>
              <a:rPr lang="en-US" dirty="0"/>
              <a:t>function counting() {</a:t>
            </a:r>
          </a:p>
          <a:p>
            <a:r>
              <a:rPr lang="en-US" dirty="0"/>
              <a:t>			var balance = 1000;</a:t>
            </a:r>
          </a:p>
          <a:p>
            <a:r>
              <a:rPr lang="en-US" dirty="0"/>
              <a:t>			function </a:t>
            </a:r>
            <a:r>
              <a:rPr lang="en-US" dirty="0" err="1"/>
              <a:t>currentbalance</a:t>
            </a:r>
            <a:r>
              <a:rPr lang="en-US" dirty="0"/>
              <a:t>() {</a:t>
            </a:r>
          </a:p>
          <a:p>
            <a:r>
              <a:rPr lang="en-US" dirty="0"/>
              <a:t>				balance = balance - 10;</a:t>
            </a:r>
          </a:p>
          <a:p>
            <a:r>
              <a:rPr lang="en-US" dirty="0"/>
              <a:t>				console.log("balance: ",balance)</a:t>
            </a:r>
          </a:p>
          <a:p>
            <a:r>
              <a:rPr lang="en-US" dirty="0"/>
              <a:t>			}</a:t>
            </a:r>
          </a:p>
          <a:p>
            <a:r>
              <a:rPr lang="en-US" dirty="0"/>
              <a:t>			</a:t>
            </a:r>
            <a:r>
              <a:rPr lang="en-US" dirty="0" err="1"/>
              <a:t>currentbalance</a:t>
            </a:r>
            <a:r>
              <a:rPr lang="en-US" dirty="0"/>
              <a:t>();</a:t>
            </a:r>
          </a:p>
          <a:p>
            <a:r>
              <a:rPr lang="en-US" dirty="0"/>
              <a:t>}</a:t>
            </a:r>
          </a:p>
        </p:txBody>
      </p:sp>
    </p:spTree>
    <p:extLst>
      <p:ext uri="{BB962C8B-B14F-4D97-AF65-F5344CB8AC3E}">
        <p14:creationId xmlns:p14="http://schemas.microsoft.com/office/powerpoint/2010/main" val="3276077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41D5-E82B-FFBF-52AE-42E916AFDCCC}"/>
              </a:ext>
            </a:extLst>
          </p:cNvPr>
          <p:cNvSpPr>
            <a:spLocks noGrp="1"/>
          </p:cNvSpPr>
          <p:nvPr>
            <p:ph type="title"/>
          </p:nvPr>
        </p:nvSpPr>
        <p:spPr/>
        <p:txBody>
          <a:bodyPr/>
          <a:lstStyle/>
          <a:p>
            <a:r>
              <a:rPr lang="en-IN" dirty="0"/>
              <a:t>Function Hoisting</a:t>
            </a:r>
          </a:p>
        </p:txBody>
      </p:sp>
      <p:sp>
        <p:nvSpPr>
          <p:cNvPr id="3" name="Content Placeholder 2">
            <a:extLst>
              <a:ext uri="{FF2B5EF4-FFF2-40B4-BE49-F238E27FC236}">
                <a16:creationId xmlns:a16="http://schemas.microsoft.com/office/drawing/2014/main" id="{C72EE887-451C-510A-6193-F751EF482D0C}"/>
              </a:ext>
            </a:extLst>
          </p:cNvPr>
          <p:cNvSpPr>
            <a:spLocks noGrp="1"/>
          </p:cNvSpPr>
          <p:nvPr>
            <p:ph idx="1"/>
          </p:nvPr>
        </p:nvSpPr>
        <p:spPr/>
        <p:txBody>
          <a:bodyPr>
            <a:normAutofit lnSpcReduction="10000"/>
          </a:bodyPr>
          <a:lstStyle/>
          <a:p>
            <a:pPr>
              <a:buFont typeface="Arial" panose="020B0604020202020204" pitchFamily="34" charset="0"/>
              <a:buChar char="•"/>
            </a:pPr>
            <a:r>
              <a:rPr lang="en-US" b="1" i="0" dirty="0">
                <a:effectLst/>
              </a:rPr>
              <a:t>Hoisting</a:t>
            </a:r>
            <a:r>
              <a:rPr lang="en-US" b="0" i="0" dirty="0">
                <a:effectLst/>
              </a:rPr>
              <a:t> is a concept which enables us to extract values </a:t>
            </a:r>
            <a:r>
              <a:rPr lang="en-US" b="0" i="0">
                <a:effectLst/>
              </a:rPr>
              <a:t>of functions </a:t>
            </a:r>
            <a:r>
              <a:rPr lang="en-US" b="0" i="0" dirty="0">
                <a:effectLst/>
              </a:rPr>
              <a:t>even before initializing/assigning value without getting error.</a:t>
            </a:r>
          </a:p>
          <a:p>
            <a:r>
              <a:rPr lang="en-IN" b="0" dirty="0">
                <a:solidFill>
                  <a:srgbClr val="D4D4D4"/>
                </a:solidFill>
                <a:effectLst/>
                <a:latin typeface="Consolas" panose="020B0609020204030204" pitchFamily="49" charset="0"/>
              </a:rPr>
              <a:t> </a:t>
            </a:r>
            <a:r>
              <a:rPr lang="en-IN" dirty="0" err="1">
                <a:solidFill>
                  <a:srgbClr val="00B050"/>
                </a:solidFill>
                <a:effectLst/>
                <a:latin typeface="Consolas" panose="020B0609020204030204" pitchFamily="49" charset="0"/>
              </a:rPr>
              <a:t>addno</a:t>
            </a:r>
            <a:r>
              <a:rPr lang="en-IN" dirty="0">
                <a:solidFill>
                  <a:srgbClr val="00B050"/>
                </a:solidFill>
                <a:effectLst/>
                <a:latin typeface="Consolas" panose="020B0609020204030204" pitchFamily="49" charset="0"/>
              </a:rPr>
              <a:t>();</a:t>
            </a:r>
          </a:p>
          <a:p>
            <a:r>
              <a:rPr lang="en-IN" dirty="0">
                <a:solidFill>
                  <a:srgbClr val="D4D4D4"/>
                </a:solidFill>
                <a:effectLst/>
                <a:latin typeface="Consolas" panose="020B0609020204030204" pitchFamily="49" charset="0"/>
              </a:rPr>
              <a:t>            </a:t>
            </a:r>
            <a:r>
              <a:rPr lang="en-IN" dirty="0">
                <a:solidFill>
                  <a:schemeClr val="bg2">
                    <a:lumMod val="50000"/>
                  </a:schemeClr>
                </a:solidFill>
                <a:effectLst/>
                <a:latin typeface="Consolas" panose="020B0609020204030204" pitchFamily="49" charset="0"/>
              </a:rPr>
              <a:t>function</a:t>
            </a:r>
            <a:r>
              <a:rPr lang="en-IN" dirty="0">
                <a:solidFill>
                  <a:srgbClr val="D4D4D4"/>
                </a:solidFill>
                <a:effectLst/>
                <a:latin typeface="Consolas" panose="020B0609020204030204" pitchFamily="49" charset="0"/>
              </a:rPr>
              <a:t> </a:t>
            </a:r>
            <a:r>
              <a:rPr lang="en-IN" dirty="0" err="1">
                <a:solidFill>
                  <a:srgbClr val="00B050"/>
                </a:solidFill>
                <a:effectLst/>
                <a:latin typeface="Consolas" panose="020B0609020204030204" pitchFamily="49" charset="0"/>
              </a:rPr>
              <a:t>addno</a:t>
            </a:r>
            <a:r>
              <a:rPr lang="en-IN" dirty="0">
                <a:solidFill>
                  <a:srgbClr val="00B050"/>
                </a:solidFill>
                <a:effectLst/>
                <a:latin typeface="Consolas" panose="020B0609020204030204" pitchFamily="49" charset="0"/>
              </a:rPr>
              <a:t>()</a:t>
            </a:r>
            <a:r>
              <a:rPr lang="en-IN" dirty="0">
                <a:solidFill>
                  <a:schemeClr val="tx1"/>
                </a:solidFill>
                <a:effectLst/>
                <a:latin typeface="Consolas" panose="020B0609020204030204" pitchFamily="49" charset="0"/>
              </a:rPr>
              <a:t>{</a:t>
            </a:r>
          </a:p>
          <a:p>
            <a:r>
              <a:rPr lang="en-IN" dirty="0">
                <a:solidFill>
                  <a:srgbClr val="D4D4D4"/>
                </a:solidFill>
                <a:effectLst/>
                <a:latin typeface="Consolas" panose="020B0609020204030204" pitchFamily="49" charset="0"/>
              </a:rPr>
              <a:t>                </a:t>
            </a:r>
            <a:r>
              <a:rPr lang="en-IN" dirty="0">
                <a:solidFill>
                  <a:schemeClr val="bg2">
                    <a:lumMod val="50000"/>
                  </a:schemeClr>
                </a:solidFill>
                <a:effectLst/>
                <a:latin typeface="Consolas" panose="020B0609020204030204" pitchFamily="49" charset="0"/>
              </a:rPr>
              <a:t>let</a:t>
            </a:r>
            <a:r>
              <a:rPr lang="en-IN" dirty="0">
                <a:solidFill>
                  <a:srgbClr val="D4D4D4"/>
                </a:solidFill>
                <a:effectLst/>
                <a:latin typeface="Consolas" panose="020B0609020204030204" pitchFamily="49" charset="0"/>
              </a:rPr>
              <a:t> </a:t>
            </a:r>
            <a:r>
              <a:rPr lang="en-IN" dirty="0">
                <a:solidFill>
                  <a:srgbClr val="0070C0"/>
                </a:solidFill>
                <a:effectLst/>
                <a:latin typeface="Consolas" panose="020B0609020204030204" pitchFamily="49" charset="0"/>
              </a:rPr>
              <a:t>no1</a:t>
            </a:r>
            <a:r>
              <a:rPr lang="en-IN" dirty="0">
                <a:solidFill>
                  <a:schemeClr val="tx1"/>
                </a:solidFill>
                <a:effectLst/>
                <a:latin typeface="Consolas" panose="020B0609020204030204" pitchFamily="49" charset="0"/>
              </a:rPr>
              <a:t>=</a:t>
            </a:r>
            <a:r>
              <a:rPr lang="en-IN" dirty="0">
                <a:solidFill>
                  <a:srgbClr val="00B050"/>
                </a:solidFill>
                <a:effectLst/>
                <a:latin typeface="Consolas" panose="020B0609020204030204" pitchFamily="49" charset="0"/>
              </a:rPr>
              <a:t>12</a:t>
            </a:r>
            <a:r>
              <a:rPr lang="en-IN" dirty="0">
                <a:solidFill>
                  <a:schemeClr val="tx1"/>
                </a:solidFill>
                <a:effectLst/>
                <a:latin typeface="Consolas" panose="020B0609020204030204" pitchFamily="49" charset="0"/>
              </a:rPr>
              <a:t>;</a:t>
            </a:r>
          </a:p>
          <a:p>
            <a:r>
              <a:rPr lang="en-IN" dirty="0">
                <a:solidFill>
                  <a:srgbClr val="D4D4D4"/>
                </a:solidFill>
                <a:effectLst/>
                <a:latin typeface="Consolas" panose="020B0609020204030204" pitchFamily="49" charset="0"/>
              </a:rPr>
              <a:t>                </a:t>
            </a:r>
            <a:r>
              <a:rPr lang="en-IN" dirty="0">
                <a:solidFill>
                  <a:schemeClr val="bg2">
                    <a:lumMod val="50000"/>
                  </a:schemeClr>
                </a:solidFill>
                <a:effectLst/>
                <a:latin typeface="Consolas" panose="020B0609020204030204" pitchFamily="49" charset="0"/>
              </a:rPr>
              <a:t>let</a:t>
            </a:r>
            <a:r>
              <a:rPr lang="en-IN" dirty="0">
                <a:solidFill>
                  <a:srgbClr val="D4D4D4"/>
                </a:solidFill>
                <a:effectLst/>
                <a:latin typeface="Consolas" panose="020B0609020204030204" pitchFamily="49" charset="0"/>
              </a:rPr>
              <a:t> </a:t>
            </a:r>
            <a:r>
              <a:rPr lang="en-IN" dirty="0">
                <a:solidFill>
                  <a:srgbClr val="0070C0"/>
                </a:solidFill>
                <a:effectLst/>
                <a:latin typeface="Consolas" panose="020B0609020204030204" pitchFamily="49" charset="0"/>
              </a:rPr>
              <a:t>no2</a:t>
            </a:r>
            <a:r>
              <a:rPr lang="en-IN" dirty="0">
                <a:solidFill>
                  <a:schemeClr val="tx1"/>
                </a:solidFill>
                <a:effectLst/>
                <a:latin typeface="Consolas" panose="020B0609020204030204" pitchFamily="49" charset="0"/>
              </a:rPr>
              <a:t>=</a:t>
            </a:r>
            <a:r>
              <a:rPr lang="en-IN" dirty="0">
                <a:solidFill>
                  <a:srgbClr val="00B050"/>
                </a:solidFill>
                <a:effectLst/>
                <a:latin typeface="Consolas" panose="020B0609020204030204" pitchFamily="49" charset="0"/>
              </a:rPr>
              <a:t>12</a:t>
            </a:r>
            <a:r>
              <a:rPr lang="en-IN" dirty="0">
                <a:solidFill>
                  <a:schemeClr val="tx1"/>
                </a:solidFill>
                <a:effectLst/>
                <a:latin typeface="Consolas" panose="020B0609020204030204" pitchFamily="49" charset="0"/>
              </a:rPr>
              <a:t>;</a:t>
            </a:r>
          </a:p>
          <a:p>
            <a:r>
              <a:rPr lang="en-IN" dirty="0">
                <a:solidFill>
                  <a:srgbClr val="D4D4D4"/>
                </a:solidFill>
                <a:effectLst/>
                <a:latin typeface="Consolas" panose="020B0609020204030204" pitchFamily="49" charset="0"/>
              </a:rPr>
              <a:t>                </a:t>
            </a:r>
            <a:r>
              <a:rPr lang="en-IN" dirty="0">
                <a:solidFill>
                  <a:schemeClr val="bg2">
                    <a:lumMod val="50000"/>
                  </a:schemeClr>
                </a:solidFill>
                <a:effectLst/>
                <a:latin typeface="Consolas" panose="020B0609020204030204" pitchFamily="49" charset="0"/>
              </a:rPr>
              <a:t>let</a:t>
            </a:r>
            <a:r>
              <a:rPr lang="en-IN" dirty="0">
                <a:solidFill>
                  <a:srgbClr val="D4D4D4"/>
                </a:solidFill>
                <a:effectLst/>
                <a:latin typeface="Consolas" panose="020B0609020204030204" pitchFamily="49" charset="0"/>
              </a:rPr>
              <a:t> </a:t>
            </a:r>
            <a:r>
              <a:rPr lang="en-IN" dirty="0">
                <a:solidFill>
                  <a:srgbClr val="0070C0"/>
                </a:solidFill>
                <a:effectLst/>
                <a:latin typeface="Consolas" panose="020B0609020204030204" pitchFamily="49" charset="0"/>
              </a:rPr>
              <a:t>result</a:t>
            </a:r>
            <a:r>
              <a:rPr lang="en-IN" dirty="0">
                <a:solidFill>
                  <a:schemeClr val="tx1"/>
                </a:solidFill>
                <a:effectLst/>
                <a:latin typeface="Consolas" panose="020B0609020204030204" pitchFamily="49" charset="0"/>
              </a:rPr>
              <a:t>=</a:t>
            </a:r>
            <a:r>
              <a:rPr lang="en-IN" dirty="0">
                <a:solidFill>
                  <a:srgbClr val="0070C0"/>
                </a:solidFill>
                <a:effectLst/>
                <a:latin typeface="Consolas" panose="020B0609020204030204" pitchFamily="49" charset="0"/>
              </a:rPr>
              <a:t>no1</a:t>
            </a:r>
            <a:r>
              <a:rPr lang="en-IN" dirty="0">
                <a:solidFill>
                  <a:schemeClr val="tx1"/>
                </a:solidFill>
                <a:effectLst/>
                <a:latin typeface="Consolas" panose="020B0609020204030204" pitchFamily="49" charset="0"/>
              </a:rPr>
              <a:t>+</a:t>
            </a:r>
            <a:r>
              <a:rPr lang="en-IN" dirty="0">
                <a:solidFill>
                  <a:srgbClr val="0070C0"/>
                </a:solidFill>
                <a:effectLst/>
                <a:latin typeface="Consolas" panose="020B0609020204030204" pitchFamily="49" charset="0"/>
              </a:rPr>
              <a:t>no2</a:t>
            </a:r>
            <a:r>
              <a:rPr lang="en-IN" dirty="0">
                <a:solidFill>
                  <a:schemeClr val="tx1"/>
                </a:solidFill>
                <a:effectLst/>
                <a:latin typeface="Consolas" panose="020B0609020204030204" pitchFamily="49" charset="0"/>
              </a:rPr>
              <a:t>;</a:t>
            </a:r>
          </a:p>
          <a:p>
            <a:r>
              <a:rPr lang="en-IN" dirty="0">
                <a:solidFill>
                  <a:srgbClr val="D4D4D4"/>
                </a:solidFill>
                <a:effectLst/>
                <a:latin typeface="Consolas" panose="020B0609020204030204" pitchFamily="49" charset="0"/>
              </a:rPr>
              <a:t>                </a:t>
            </a:r>
            <a:r>
              <a:rPr lang="en-IN" dirty="0">
                <a:solidFill>
                  <a:schemeClr val="bg2">
                    <a:lumMod val="50000"/>
                  </a:schemeClr>
                </a:solidFill>
                <a:effectLst/>
                <a:latin typeface="Consolas" panose="020B0609020204030204" pitchFamily="49" charset="0"/>
              </a:rPr>
              <a:t>console</a:t>
            </a:r>
            <a:r>
              <a:rPr lang="en-IN" dirty="0">
                <a:solidFill>
                  <a:srgbClr val="FFC000"/>
                </a:solidFill>
                <a:effectLst/>
                <a:latin typeface="Consolas" panose="020B0609020204030204" pitchFamily="49" charset="0"/>
              </a:rPr>
              <a:t>.log</a:t>
            </a:r>
            <a:r>
              <a:rPr lang="en-IN" dirty="0">
                <a:solidFill>
                  <a:schemeClr val="tx1"/>
                </a:solidFill>
                <a:effectLst/>
                <a:latin typeface="Consolas" panose="020B0609020204030204" pitchFamily="49" charset="0"/>
              </a:rPr>
              <a:t>(</a:t>
            </a:r>
            <a:r>
              <a:rPr lang="en-IN" dirty="0">
                <a:solidFill>
                  <a:srgbClr val="0070C0"/>
                </a:solidFill>
                <a:effectLst/>
                <a:latin typeface="Consolas" panose="020B0609020204030204" pitchFamily="49" charset="0"/>
              </a:rPr>
              <a:t>result</a:t>
            </a:r>
            <a:r>
              <a:rPr lang="en-IN" dirty="0">
                <a:solidFill>
                  <a:schemeClr val="tx1"/>
                </a:solidFill>
                <a:effectLst/>
                <a:latin typeface="Consolas" panose="020B0609020204030204" pitchFamily="49" charset="0"/>
              </a:rPr>
              <a:t>);</a:t>
            </a:r>
          </a:p>
          <a:p>
            <a:br>
              <a:rPr lang="en-IN" dirty="0">
                <a:solidFill>
                  <a:srgbClr val="D4D4D4"/>
                </a:solidFill>
                <a:effectLst/>
                <a:latin typeface="Consolas" panose="020B0609020204030204" pitchFamily="49" charset="0"/>
              </a:rPr>
            </a:br>
            <a:r>
              <a:rPr lang="en-IN" dirty="0">
                <a:solidFill>
                  <a:srgbClr val="D4D4D4"/>
                </a:solidFill>
                <a:effectLst/>
                <a:latin typeface="Consolas" panose="020B0609020204030204" pitchFamily="49" charset="0"/>
              </a:rPr>
              <a:t>            </a:t>
            </a:r>
            <a:r>
              <a:rPr lang="en-IN" dirty="0">
                <a:effectLst/>
                <a:latin typeface="Consolas" panose="020B0609020204030204" pitchFamily="49" charset="0"/>
              </a:rPr>
              <a:t>}</a:t>
            </a:r>
            <a:r>
              <a:rPr lang="en-IN" dirty="0">
                <a:solidFill>
                  <a:srgbClr val="D4D4D4"/>
                </a:solidFill>
                <a:effectLst/>
                <a:latin typeface="Consolas" panose="020B0609020204030204" pitchFamily="49" charset="0"/>
              </a:rPr>
              <a:t> </a:t>
            </a:r>
          </a:p>
          <a:p>
            <a:pPr marL="0" indent="0">
              <a:buNone/>
            </a:pPr>
            <a:endParaRPr lang="en-IN" dirty="0"/>
          </a:p>
        </p:txBody>
      </p:sp>
    </p:spTree>
    <p:extLst>
      <p:ext uri="{BB962C8B-B14F-4D97-AF65-F5344CB8AC3E}">
        <p14:creationId xmlns:p14="http://schemas.microsoft.com/office/powerpoint/2010/main" val="2836458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4BF6-7A5B-666C-A308-6790F8356198}"/>
              </a:ext>
            </a:extLst>
          </p:cNvPr>
          <p:cNvSpPr>
            <a:spLocks noGrp="1"/>
          </p:cNvSpPr>
          <p:nvPr>
            <p:ph type="title"/>
          </p:nvPr>
        </p:nvSpPr>
        <p:spPr/>
        <p:txBody>
          <a:bodyPr/>
          <a:lstStyle/>
          <a:p>
            <a:r>
              <a:rPr lang="en-IN" dirty="0"/>
              <a:t>Function Expression</a:t>
            </a:r>
          </a:p>
        </p:txBody>
      </p:sp>
      <p:sp>
        <p:nvSpPr>
          <p:cNvPr id="3" name="Content Placeholder 2">
            <a:extLst>
              <a:ext uri="{FF2B5EF4-FFF2-40B4-BE49-F238E27FC236}">
                <a16:creationId xmlns:a16="http://schemas.microsoft.com/office/drawing/2014/main" id="{1DAB8718-6767-9108-8D75-9A4DAC19EEE2}"/>
              </a:ext>
            </a:extLst>
          </p:cNvPr>
          <p:cNvSpPr>
            <a:spLocks noGrp="1"/>
          </p:cNvSpPr>
          <p:nvPr>
            <p:ph idx="1"/>
          </p:nvPr>
        </p:nvSpPr>
        <p:spPr/>
        <p:txBody>
          <a:bodyPr/>
          <a:lstStyle/>
          <a:p>
            <a:pPr>
              <a:buFont typeface="Arial" panose="020B0604020202020204" pitchFamily="34" charset="0"/>
              <a:buChar char="•"/>
            </a:pPr>
            <a:r>
              <a:rPr lang="en-US" b="0" i="0" dirty="0">
                <a:effectLst/>
                <a:latin typeface="urw-din"/>
              </a:rPr>
              <a:t>A function expression has to be stored in a variable and can be accessed using </a:t>
            </a:r>
            <a:r>
              <a:rPr lang="en-US" b="0" i="1" dirty="0">
                <a:effectLst/>
                <a:latin typeface="urw-din"/>
              </a:rPr>
              <a:t>variable Name.</a:t>
            </a:r>
            <a:endParaRPr lang="en-IN" dirty="0">
              <a:solidFill>
                <a:srgbClr val="00B050"/>
              </a:solidFill>
              <a:effectLst/>
              <a:latin typeface="Consolas" panose="020B0609020204030204" pitchFamily="49" charset="0"/>
            </a:endParaRPr>
          </a:p>
          <a:p>
            <a:r>
              <a:rPr lang="en-IN" dirty="0">
                <a:solidFill>
                  <a:srgbClr val="D4D4D4"/>
                </a:solidFill>
                <a:effectLst/>
                <a:latin typeface="Consolas" panose="020B0609020204030204" pitchFamily="49" charset="0"/>
              </a:rPr>
              <a:t>            </a:t>
            </a:r>
            <a:r>
              <a:rPr lang="en-IN" dirty="0">
                <a:solidFill>
                  <a:schemeClr val="bg2">
                    <a:lumMod val="50000"/>
                  </a:schemeClr>
                </a:solidFill>
                <a:effectLst/>
                <a:latin typeface="Consolas" panose="020B0609020204030204" pitchFamily="49" charset="0"/>
              </a:rPr>
              <a:t>let</a:t>
            </a:r>
            <a:r>
              <a:rPr lang="en-IN" dirty="0">
                <a:solidFill>
                  <a:srgbClr val="D4D4D4"/>
                </a:solidFill>
                <a:effectLst/>
                <a:latin typeface="Consolas" panose="020B0609020204030204" pitchFamily="49" charset="0"/>
              </a:rPr>
              <a:t> </a:t>
            </a:r>
            <a:r>
              <a:rPr lang="en-IN" dirty="0" err="1">
                <a:solidFill>
                  <a:srgbClr val="00B050"/>
                </a:solidFill>
                <a:effectLst/>
                <a:latin typeface="Consolas" panose="020B0609020204030204" pitchFamily="49" charset="0"/>
              </a:rPr>
              <a:t>addno</a:t>
            </a:r>
            <a:r>
              <a:rPr lang="en-IN" dirty="0">
                <a:effectLst/>
                <a:latin typeface="Consolas" panose="020B0609020204030204" pitchFamily="49" charset="0"/>
              </a:rPr>
              <a:t>=</a:t>
            </a:r>
            <a:r>
              <a:rPr lang="en-IN" dirty="0">
                <a:solidFill>
                  <a:schemeClr val="bg2">
                    <a:lumMod val="50000"/>
                  </a:schemeClr>
                </a:solidFill>
                <a:effectLst/>
                <a:latin typeface="Consolas" panose="020B0609020204030204" pitchFamily="49" charset="0"/>
              </a:rPr>
              <a:t>function</a:t>
            </a:r>
            <a:r>
              <a:rPr lang="en-IN" dirty="0">
                <a:solidFill>
                  <a:srgbClr val="D4D4D4"/>
                </a:solidFill>
                <a:effectLst/>
                <a:latin typeface="Consolas" panose="020B0609020204030204" pitchFamily="49" charset="0"/>
              </a:rPr>
              <a:t> </a:t>
            </a:r>
            <a:r>
              <a:rPr lang="en-IN" dirty="0">
                <a:solidFill>
                  <a:srgbClr val="00B050"/>
                </a:solidFill>
                <a:effectLst/>
                <a:latin typeface="Consolas" panose="020B0609020204030204" pitchFamily="49" charset="0"/>
              </a:rPr>
              <a:t>add()</a:t>
            </a:r>
            <a:r>
              <a:rPr lang="en-IN" dirty="0">
                <a:solidFill>
                  <a:schemeClr val="tx1"/>
                </a:solidFill>
                <a:effectLst/>
                <a:latin typeface="Consolas" panose="020B0609020204030204" pitchFamily="49" charset="0"/>
              </a:rPr>
              <a:t>{</a:t>
            </a:r>
          </a:p>
          <a:p>
            <a:r>
              <a:rPr lang="en-IN" dirty="0">
                <a:solidFill>
                  <a:srgbClr val="D4D4D4"/>
                </a:solidFill>
                <a:effectLst/>
                <a:latin typeface="Consolas" panose="020B0609020204030204" pitchFamily="49" charset="0"/>
              </a:rPr>
              <a:t>                </a:t>
            </a:r>
            <a:r>
              <a:rPr lang="en-IN" dirty="0">
                <a:solidFill>
                  <a:schemeClr val="bg2">
                    <a:lumMod val="50000"/>
                  </a:schemeClr>
                </a:solidFill>
                <a:effectLst/>
                <a:latin typeface="Consolas" panose="020B0609020204030204" pitchFamily="49" charset="0"/>
              </a:rPr>
              <a:t>let</a:t>
            </a:r>
            <a:r>
              <a:rPr lang="en-IN" dirty="0">
                <a:solidFill>
                  <a:srgbClr val="D4D4D4"/>
                </a:solidFill>
                <a:effectLst/>
                <a:latin typeface="Consolas" panose="020B0609020204030204" pitchFamily="49" charset="0"/>
              </a:rPr>
              <a:t> </a:t>
            </a:r>
            <a:r>
              <a:rPr lang="en-IN" dirty="0">
                <a:solidFill>
                  <a:srgbClr val="0070C0"/>
                </a:solidFill>
                <a:effectLst/>
                <a:latin typeface="Consolas" panose="020B0609020204030204" pitchFamily="49" charset="0"/>
              </a:rPr>
              <a:t>no1</a:t>
            </a:r>
            <a:r>
              <a:rPr lang="en-IN" dirty="0">
                <a:solidFill>
                  <a:schemeClr val="tx1"/>
                </a:solidFill>
                <a:effectLst/>
                <a:latin typeface="Consolas" panose="020B0609020204030204" pitchFamily="49" charset="0"/>
              </a:rPr>
              <a:t>=</a:t>
            </a:r>
            <a:r>
              <a:rPr lang="en-IN" dirty="0">
                <a:solidFill>
                  <a:srgbClr val="00B050"/>
                </a:solidFill>
                <a:effectLst/>
                <a:latin typeface="Consolas" panose="020B0609020204030204" pitchFamily="49" charset="0"/>
              </a:rPr>
              <a:t>12</a:t>
            </a:r>
            <a:r>
              <a:rPr lang="en-IN" dirty="0">
                <a:solidFill>
                  <a:schemeClr val="tx1"/>
                </a:solidFill>
                <a:effectLst/>
                <a:latin typeface="Consolas" panose="020B0609020204030204" pitchFamily="49" charset="0"/>
              </a:rPr>
              <a:t>;</a:t>
            </a:r>
          </a:p>
          <a:p>
            <a:r>
              <a:rPr lang="en-IN" dirty="0">
                <a:solidFill>
                  <a:srgbClr val="D4D4D4"/>
                </a:solidFill>
                <a:effectLst/>
                <a:latin typeface="Consolas" panose="020B0609020204030204" pitchFamily="49" charset="0"/>
              </a:rPr>
              <a:t>                </a:t>
            </a:r>
            <a:r>
              <a:rPr lang="en-IN" dirty="0">
                <a:solidFill>
                  <a:schemeClr val="bg2">
                    <a:lumMod val="50000"/>
                  </a:schemeClr>
                </a:solidFill>
                <a:effectLst/>
                <a:latin typeface="Consolas" panose="020B0609020204030204" pitchFamily="49" charset="0"/>
              </a:rPr>
              <a:t>let</a:t>
            </a:r>
            <a:r>
              <a:rPr lang="en-IN" dirty="0">
                <a:solidFill>
                  <a:srgbClr val="D4D4D4"/>
                </a:solidFill>
                <a:effectLst/>
                <a:latin typeface="Consolas" panose="020B0609020204030204" pitchFamily="49" charset="0"/>
              </a:rPr>
              <a:t> </a:t>
            </a:r>
            <a:r>
              <a:rPr lang="en-IN" dirty="0">
                <a:solidFill>
                  <a:srgbClr val="0070C0"/>
                </a:solidFill>
                <a:effectLst/>
                <a:latin typeface="Consolas" panose="020B0609020204030204" pitchFamily="49" charset="0"/>
              </a:rPr>
              <a:t>no2</a:t>
            </a:r>
            <a:r>
              <a:rPr lang="en-IN" dirty="0">
                <a:solidFill>
                  <a:schemeClr val="tx1"/>
                </a:solidFill>
                <a:effectLst/>
                <a:latin typeface="Consolas" panose="020B0609020204030204" pitchFamily="49" charset="0"/>
              </a:rPr>
              <a:t>=</a:t>
            </a:r>
            <a:r>
              <a:rPr lang="en-IN" dirty="0">
                <a:solidFill>
                  <a:srgbClr val="00B050"/>
                </a:solidFill>
                <a:effectLst/>
                <a:latin typeface="Consolas" panose="020B0609020204030204" pitchFamily="49" charset="0"/>
              </a:rPr>
              <a:t>12</a:t>
            </a:r>
            <a:r>
              <a:rPr lang="en-IN" dirty="0">
                <a:solidFill>
                  <a:schemeClr val="tx1"/>
                </a:solidFill>
                <a:effectLst/>
                <a:latin typeface="Consolas" panose="020B0609020204030204" pitchFamily="49" charset="0"/>
              </a:rPr>
              <a:t>;</a:t>
            </a:r>
          </a:p>
          <a:p>
            <a:r>
              <a:rPr lang="en-IN" dirty="0">
                <a:solidFill>
                  <a:srgbClr val="D4D4D4"/>
                </a:solidFill>
                <a:effectLst/>
                <a:latin typeface="Consolas" panose="020B0609020204030204" pitchFamily="49" charset="0"/>
              </a:rPr>
              <a:t>                </a:t>
            </a:r>
            <a:r>
              <a:rPr lang="en-IN" dirty="0">
                <a:solidFill>
                  <a:schemeClr val="bg2">
                    <a:lumMod val="50000"/>
                  </a:schemeClr>
                </a:solidFill>
                <a:effectLst/>
                <a:latin typeface="Consolas" panose="020B0609020204030204" pitchFamily="49" charset="0"/>
              </a:rPr>
              <a:t>let</a:t>
            </a:r>
            <a:r>
              <a:rPr lang="en-IN" dirty="0">
                <a:solidFill>
                  <a:srgbClr val="D4D4D4"/>
                </a:solidFill>
                <a:effectLst/>
                <a:latin typeface="Consolas" panose="020B0609020204030204" pitchFamily="49" charset="0"/>
              </a:rPr>
              <a:t> </a:t>
            </a:r>
            <a:r>
              <a:rPr lang="en-IN" dirty="0">
                <a:solidFill>
                  <a:srgbClr val="0070C0"/>
                </a:solidFill>
                <a:effectLst/>
                <a:latin typeface="Consolas" panose="020B0609020204030204" pitchFamily="49" charset="0"/>
              </a:rPr>
              <a:t>result</a:t>
            </a:r>
            <a:r>
              <a:rPr lang="en-IN" dirty="0">
                <a:solidFill>
                  <a:schemeClr val="tx1"/>
                </a:solidFill>
                <a:effectLst/>
                <a:latin typeface="Consolas" panose="020B0609020204030204" pitchFamily="49" charset="0"/>
              </a:rPr>
              <a:t>=</a:t>
            </a:r>
            <a:r>
              <a:rPr lang="en-IN" dirty="0">
                <a:solidFill>
                  <a:srgbClr val="0070C0"/>
                </a:solidFill>
                <a:effectLst/>
                <a:latin typeface="Consolas" panose="020B0609020204030204" pitchFamily="49" charset="0"/>
              </a:rPr>
              <a:t>no1</a:t>
            </a:r>
            <a:r>
              <a:rPr lang="en-IN" dirty="0">
                <a:solidFill>
                  <a:schemeClr val="tx1"/>
                </a:solidFill>
                <a:effectLst/>
                <a:latin typeface="Consolas" panose="020B0609020204030204" pitchFamily="49" charset="0"/>
              </a:rPr>
              <a:t>+</a:t>
            </a:r>
            <a:r>
              <a:rPr lang="en-IN" dirty="0">
                <a:solidFill>
                  <a:srgbClr val="0070C0"/>
                </a:solidFill>
                <a:effectLst/>
                <a:latin typeface="Consolas" panose="020B0609020204030204" pitchFamily="49" charset="0"/>
              </a:rPr>
              <a:t>no2</a:t>
            </a:r>
            <a:r>
              <a:rPr lang="en-IN" dirty="0">
                <a:solidFill>
                  <a:schemeClr val="tx1"/>
                </a:solidFill>
                <a:effectLst/>
                <a:latin typeface="Consolas" panose="020B0609020204030204" pitchFamily="49" charset="0"/>
              </a:rPr>
              <a:t>;</a:t>
            </a:r>
          </a:p>
          <a:p>
            <a:r>
              <a:rPr lang="en-IN" dirty="0">
                <a:solidFill>
                  <a:srgbClr val="D4D4D4"/>
                </a:solidFill>
                <a:effectLst/>
                <a:latin typeface="Consolas" panose="020B0609020204030204" pitchFamily="49" charset="0"/>
              </a:rPr>
              <a:t>                </a:t>
            </a:r>
            <a:r>
              <a:rPr lang="en-IN" dirty="0">
                <a:solidFill>
                  <a:schemeClr val="bg2">
                    <a:lumMod val="50000"/>
                  </a:schemeClr>
                </a:solidFill>
                <a:effectLst/>
                <a:latin typeface="Consolas" panose="020B0609020204030204" pitchFamily="49" charset="0"/>
              </a:rPr>
              <a:t>console</a:t>
            </a:r>
            <a:r>
              <a:rPr lang="en-IN" dirty="0">
                <a:solidFill>
                  <a:srgbClr val="FFC000"/>
                </a:solidFill>
                <a:effectLst/>
                <a:latin typeface="Consolas" panose="020B0609020204030204" pitchFamily="49" charset="0"/>
              </a:rPr>
              <a:t>.log</a:t>
            </a:r>
            <a:r>
              <a:rPr lang="en-IN" dirty="0">
                <a:solidFill>
                  <a:schemeClr val="tx1"/>
                </a:solidFill>
                <a:effectLst/>
                <a:latin typeface="Consolas" panose="020B0609020204030204" pitchFamily="49" charset="0"/>
              </a:rPr>
              <a:t>(</a:t>
            </a:r>
            <a:r>
              <a:rPr lang="en-IN" dirty="0">
                <a:solidFill>
                  <a:srgbClr val="0070C0"/>
                </a:solidFill>
                <a:effectLst/>
                <a:latin typeface="Consolas" panose="020B0609020204030204" pitchFamily="49" charset="0"/>
              </a:rPr>
              <a:t>result</a:t>
            </a:r>
            <a:r>
              <a:rPr lang="en-IN" dirty="0">
                <a:solidFill>
                  <a:schemeClr val="tx1"/>
                </a:solidFill>
                <a:effectLst/>
                <a:latin typeface="Consolas" panose="020B0609020204030204" pitchFamily="49" charset="0"/>
              </a:rPr>
              <a:t>);</a:t>
            </a:r>
          </a:p>
          <a:p>
            <a:r>
              <a:rPr lang="en-IN" dirty="0">
                <a:effectLst/>
                <a:latin typeface="Consolas" panose="020B0609020204030204" pitchFamily="49" charset="0"/>
              </a:rPr>
              <a:t>             }</a:t>
            </a:r>
            <a:r>
              <a:rPr lang="en-IN" dirty="0">
                <a:solidFill>
                  <a:srgbClr val="D4D4D4"/>
                </a:solidFill>
                <a:effectLst/>
                <a:latin typeface="Consolas" panose="020B0609020204030204" pitchFamily="49" charset="0"/>
              </a:rPr>
              <a:t> </a:t>
            </a:r>
          </a:p>
          <a:p>
            <a:pPr marL="201168" lvl="1" indent="0">
              <a:buNone/>
            </a:pPr>
            <a:r>
              <a:rPr lang="en-IN" dirty="0">
                <a:solidFill>
                  <a:srgbClr val="D4D4D4"/>
                </a:solidFill>
                <a:latin typeface="Consolas" panose="020B0609020204030204" pitchFamily="49" charset="0"/>
              </a:rPr>
              <a:t>              </a:t>
            </a:r>
            <a:r>
              <a:rPr lang="en-IN" dirty="0" err="1">
                <a:solidFill>
                  <a:srgbClr val="00B050"/>
                </a:solidFill>
                <a:effectLst/>
                <a:latin typeface="Consolas" panose="020B0609020204030204" pitchFamily="49" charset="0"/>
              </a:rPr>
              <a:t>addno</a:t>
            </a:r>
            <a:r>
              <a:rPr lang="en-IN" dirty="0">
                <a:solidFill>
                  <a:srgbClr val="00B050"/>
                </a:solidFill>
                <a:effectLst/>
                <a:latin typeface="Consolas" panose="020B0609020204030204" pitchFamily="49" charset="0"/>
              </a:rPr>
              <a:t>();</a:t>
            </a:r>
          </a:p>
          <a:p>
            <a:pPr marL="201168" lvl="1" indent="0">
              <a:buNone/>
            </a:pPr>
            <a:endParaRPr lang="en-IN"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073634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6E9AC-F5A0-4CDF-2D64-2751179ABA84}"/>
              </a:ext>
            </a:extLst>
          </p:cNvPr>
          <p:cNvSpPr>
            <a:spLocks noGrp="1"/>
          </p:cNvSpPr>
          <p:nvPr>
            <p:ph type="title"/>
          </p:nvPr>
        </p:nvSpPr>
        <p:spPr/>
        <p:txBody>
          <a:bodyPr>
            <a:normAutofit/>
          </a:bodyPr>
          <a:lstStyle/>
          <a:p>
            <a:r>
              <a:rPr lang="en-IN" sz="4400" dirty="0"/>
              <a:t>Immediately Invoked Function Expression (IIFE)</a:t>
            </a:r>
          </a:p>
        </p:txBody>
      </p:sp>
      <p:sp>
        <p:nvSpPr>
          <p:cNvPr id="3" name="Content Placeholder 2">
            <a:extLst>
              <a:ext uri="{FF2B5EF4-FFF2-40B4-BE49-F238E27FC236}">
                <a16:creationId xmlns:a16="http://schemas.microsoft.com/office/drawing/2014/main" id="{F777579E-F5E6-82B7-9034-EA2A098E0EDF}"/>
              </a:ext>
            </a:extLst>
          </p:cNvPr>
          <p:cNvSpPr>
            <a:spLocks noGrp="1"/>
          </p:cNvSpPr>
          <p:nvPr>
            <p:ph idx="1"/>
          </p:nvPr>
        </p:nvSpPr>
        <p:spPr/>
        <p:txBody>
          <a:bodyPr/>
          <a:lstStyle/>
          <a:p>
            <a:pPr>
              <a:buFont typeface="Arial" panose="020B0604020202020204" pitchFamily="34" charset="0"/>
              <a:buChar char="•"/>
            </a:pPr>
            <a:r>
              <a:rPr lang="en-US" b="0" i="0" dirty="0">
                <a:effectLst/>
                <a:latin typeface="urw-din"/>
              </a:rPr>
              <a:t>Functions that are executed as soon as they are mounted.</a:t>
            </a:r>
          </a:p>
          <a:p>
            <a:r>
              <a:rPr lang="en-IN" b="0" dirty="0">
                <a:effectLst/>
                <a:latin typeface="Consolas" panose="020B0609020204030204" pitchFamily="49" charset="0"/>
              </a:rPr>
              <a:t>(</a:t>
            </a:r>
            <a:r>
              <a:rPr lang="en-IN" b="0" dirty="0">
                <a:solidFill>
                  <a:schemeClr val="bg2">
                    <a:lumMod val="50000"/>
                  </a:schemeClr>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a:solidFill>
                  <a:srgbClr val="FFC000"/>
                </a:solidFill>
                <a:effectLst/>
                <a:latin typeface="Consolas" panose="020B0609020204030204" pitchFamily="49" charset="0"/>
              </a:rPr>
              <a:t>sum</a:t>
            </a:r>
            <a:r>
              <a:rPr lang="en-IN" b="0" dirty="0">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dirty="0">
                <a:solidFill>
                  <a:schemeClr val="bg2">
                    <a:lumMod val="50000"/>
                  </a:schemeClr>
                </a:solidFill>
                <a:effectLst/>
                <a:latin typeface="Consolas" panose="020B0609020204030204" pitchFamily="49" charset="0"/>
              </a:rPr>
              <a:t>let</a:t>
            </a:r>
            <a:r>
              <a:rPr lang="en-IN" dirty="0">
                <a:solidFill>
                  <a:srgbClr val="D4D4D4"/>
                </a:solidFill>
                <a:effectLst/>
                <a:latin typeface="Consolas" panose="020B0609020204030204" pitchFamily="49" charset="0"/>
              </a:rPr>
              <a:t> </a:t>
            </a:r>
            <a:r>
              <a:rPr lang="en-IN" dirty="0">
                <a:solidFill>
                  <a:srgbClr val="0070C0"/>
                </a:solidFill>
                <a:effectLst/>
                <a:latin typeface="Consolas" panose="020B0609020204030204" pitchFamily="49" charset="0"/>
              </a:rPr>
              <a:t>no1</a:t>
            </a:r>
            <a:r>
              <a:rPr lang="en-IN" dirty="0">
                <a:solidFill>
                  <a:schemeClr val="tx1"/>
                </a:solidFill>
                <a:effectLst/>
                <a:latin typeface="Consolas" panose="020B0609020204030204" pitchFamily="49" charset="0"/>
              </a:rPr>
              <a:t>=</a:t>
            </a:r>
            <a:r>
              <a:rPr lang="en-IN" dirty="0">
                <a:solidFill>
                  <a:srgbClr val="00B050"/>
                </a:solidFill>
                <a:effectLst/>
                <a:latin typeface="Consolas" panose="020B0609020204030204" pitchFamily="49" charset="0"/>
              </a:rPr>
              <a:t>12</a:t>
            </a:r>
            <a:r>
              <a:rPr lang="en-IN" dirty="0">
                <a:solidFill>
                  <a:schemeClr val="tx1"/>
                </a:solidFill>
                <a:effectLst/>
                <a:latin typeface="Consolas" panose="020B0609020204030204" pitchFamily="49" charset="0"/>
              </a:rPr>
              <a:t>;</a:t>
            </a:r>
          </a:p>
          <a:p>
            <a:r>
              <a:rPr lang="en-IN" dirty="0">
                <a:solidFill>
                  <a:srgbClr val="D4D4D4"/>
                </a:solidFill>
                <a:effectLst/>
                <a:latin typeface="Consolas" panose="020B0609020204030204" pitchFamily="49" charset="0"/>
              </a:rPr>
              <a:t>                </a:t>
            </a:r>
            <a:r>
              <a:rPr lang="en-IN" dirty="0">
                <a:solidFill>
                  <a:schemeClr val="bg2">
                    <a:lumMod val="50000"/>
                  </a:schemeClr>
                </a:solidFill>
                <a:effectLst/>
                <a:latin typeface="Consolas" panose="020B0609020204030204" pitchFamily="49" charset="0"/>
              </a:rPr>
              <a:t>let</a:t>
            </a:r>
            <a:r>
              <a:rPr lang="en-IN" dirty="0">
                <a:solidFill>
                  <a:srgbClr val="D4D4D4"/>
                </a:solidFill>
                <a:effectLst/>
                <a:latin typeface="Consolas" panose="020B0609020204030204" pitchFamily="49" charset="0"/>
              </a:rPr>
              <a:t> </a:t>
            </a:r>
            <a:r>
              <a:rPr lang="en-IN" dirty="0">
                <a:solidFill>
                  <a:srgbClr val="0070C0"/>
                </a:solidFill>
                <a:effectLst/>
                <a:latin typeface="Consolas" panose="020B0609020204030204" pitchFamily="49" charset="0"/>
              </a:rPr>
              <a:t>no2</a:t>
            </a:r>
            <a:r>
              <a:rPr lang="en-IN" dirty="0">
                <a:solidFill>
                  <a:schemeClr val="tx1"/>
                </a:solidFill>
                <a:effectLst/>
                <a:latin typeface="Consolas" panose="020B0609020204030204" pitchFamily="49" charset="0"/>
              </a:rPr>
              <a:t>=</a:t>
            </a:r>
            <a:r>
              <a:rPr lang="en-IN" dirty="0">
                <a:solidFill>
                  <a:srgbClr val="00B050"/>
                </a:solidFill>
                <a:effectLst/>
                <a:latin typeface="Consolas" panose="020B0609020204030204" pitchFamily="49" charset="0"/>
              </a:rPr>
              <a:t>12</a:t>
            </a:r>
            <a:r>
              <a:rPr lang="en-IN" dirty="0">
                <a:solidFill>
                  <a:schemeClr val="tx1"/>
                </a:solidFill>
                <a:effectLst/>
                <a:latin typeface="Consolas" panose="020B0609020204030204" pitchFamily="49" charset="0"/>
              </a:rPr>
              <a:t>;</a:t>
            </a:r>
          </a:p>
          <a:p>
            <a:r>
              <a:rPr lang="en-IN" dirty="0">
                <a:solidFill>
                  <a:srgbClr val="D4D4D4"/>
                </a:solidFill>
                <a:effectLst/>
                <a:latin typeface="Consolas" panose="020B0609020204030204" pitchFamily="49" charset="0"/>
              </a:rPr>
              <a:t>                </a:t>
            </a:r>
            <a:r>
              <a:rPr lang="en-IN" dirty="0">
                <a:solidFill>
                  <a:schemeClr val="bg2">
                    <a:lumMod val="50000"/>
                  </a:schemeClr>
                </a:solidFill>
                <a:effectLst/>
                <a:latin typeface="Consolas" panose="020B0609020204030204" pitchFamily="49" charset="0"/>
              </a:rPr>
              <a:t>let</a:t>
            </a:r>
            <a:r>
              <a:rPr lang="en-IN" dirty="0">
                <a:solidFill>
                  <a:srgbClr val="D4D4D4"/>
                </a:solidFill>
                <a:effectLst/>
                <a:latin typeface="Consolas" panose="020B0609020204030204" pitchFamily="49" charset="0"/>
              </a:rPr>
              <a:t> </a:t>
            </a:r>
            <a:r>
              <a:rPr lang="en-IN" dirty="0">
                <a:solidFill>
                  <a:srgbClr val="0070C0"/>
                </a:solidFill>
                <a:effectLst/>
                <a:latin typeface="Consolas" panose="020B0609020204030204" pitchFamily="49" charset="0"/>
              </a:rPr>
              <a:t>result</a:t>
            </a:r>
            <a:r>
              <a:rPr lang="en-IN" dirty="0">
                <a:solidFill>
                  <a:schemeClr val="tx1"/>
                </a:solidFill>
                <a:effectLst/>
                <a:latin typeface="Consolas" panose="020B0609020204030204" pitchFamily="49" charset="0"/>
              </a:rPr>
              <a:t>=</a:t>
            </a:r>
            <a:r>
              <a:rPr lang="en-IN" dirty="0">
                <a:solidFill>
                  <a:srgbClr val="0070C0"/>
                </a:solidFill>
                <a:effectLst/>
                <a:latin typeface="Consolas" panose="020B0609020204030204" pitchFamily="49" charset="0"/>
              </a:rPr>
              <a:t>no1</a:t>
            </a:r>
            <a:r>
              <a:rPr lang="en-IN" dirty="0">
                <a:solidFill>
                  <a:schemeClr val="tx1"/>
                </a:solidFill>
                <a:effectLst/>
                <a:latin typeface="Consolas" panose="020B0609020204030204" pitchFamily="49" charset="0"/>
              </a:rPr>
              <a:t>+</a:t>
            </a:r>
            <a:r>
              <a:rPr lang="en-IN" dirty="0">
                <a:solidFill>
                  <a:srgbClr val="0070C0"/>
                </a:solidFill>
                <a:effectLst/>
                <a:latin typeface="Consolas" panose="020B0609020204030204" pitchFamily="49" charset="0"/>
              </a:rPr>
              <a:t>no2</a:t>
            </a:r>
            <a:r>
              <a:rPr lang="en-IN" dirty="0">
                <a:solidFill>
                  <a:schemeClr val="tx1"/>
                </a:solidFill>
                <a:effectLst/>
                <a:latin typeface="Consolas" panose="020B0609020204030204" pitchFamily="49" charset="0"/>
              </a:rPr>
              <a:t>;</a:t>
            </a:r>
          </a:p>
          <a:p>
            <a:r>
              <a:rPr lang="en-IN" dirty="0">
                <a:solidFill>
                  <a:srgbClr val="D4D4D4"/>
                </a:solidFill>
                <a:effectLst/>
                <a:latin typeface="Consolas" panose="020B0609020204030204" pitchFamily="49" charset="0"/>
              </a:rPr>
              <a:t>                </a:t>
            </a:r>
            <a:r>
              <a:rPr lang="en-IN" dirty="0">
                <a:solidFill>
                  <a:schemeClr val="bg2">
                    <a:lumMod val="50000"/>
                  </a:schemeClr>
                </a:solidFill>
                <a:effectLst/>
                <a:latin typeface="Consolas" panose="020B0609020204030204" pitchFamily="49" charset="0"/>
              </a:rPr>
              <a:t>console</a:t>
            </a:r>
            <a:r>
              <a:rPr lang="en-IN" dirty="0">
                <a:solidFill>
                  <a:srgbClr val="FFC000"/>
                </a:solidFill>
                <a:effectLst/>
                <a:latin typeface="Consolas" panose="020B0609020204030204" pitchFamily="49" charset="0"/>
              </a:rPr>
              <a:t>.log</a:t>
            </a:r>
            <a:r>
              <a:rPr lang="en-IN" dirty="0">
                <a:solidFill>
                  <a:schemeClr val="tx1"/>
                </a:solidFill>
                <a:effectLst/>
                <a:latin typeface="Consolas" panose="020B0609020204030204" pitchFamily="49" charset="0"/>
              </a:rPr>
              <a:t>(</a:t>
            </a:r>
            <a:r>
              <a:rPr lang="en-IN" dirty="0">
                <a:solidFill>
                  <a:srgbClr val="0070C0"/>
                </a:solidFill>
                <a:effectLst/>
                <a:latin typeface="Consolas" panose="020B0609020204030204" pitchFamily="49" charset="0"/>
              </a:rPr>
              <a:t>result</a:t>
            </a:r>
            <a:r>
              <a:rPr lang="en-IN" dirty="0">
                <a:solidFill>
                  <a:schemeClr val="tx1"/>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            </a:t>
            </a:r>
            <a:r>
              <a:rPr lang="en-IN" b="0" dirty="0">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effectLst/>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2553576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41C6-0A87-0F36-B366-741E35579AA5}"/>
              </a:ext>
            </a:extLst>
          </p:cNvPr>
          <p:cNvSpPr>
            <a:spLocks noGrp="1"/>
          </p:cNvSpPr>
          <p:nvPr>
            <p:ph type="title"/>
          </p:nvPr>
        </p:nvSpPr>
        <p:spPr/>
        <p:txBody>
          <a:bodyPr/>
          <a:lstStyle/>
          <a:p>
            <a:r>
              <a:rPr lang="en-IN" dirty="0"/>
              <a:t>Function Recursion</a:t>
            </a:r>
          </a:p>
        </p:txBody>
      </p:sp>
      <p:sp>
        <p:nvSpPr>
          <p:cNvPr id="3" name="Content Placeholder 2">
            <a:extLst>
              <a:ext uri="{FF2B5EF4-FFF2-40B4-BE49-F238E27FC236}">
                <a16:creationId xmlns:a16="http://schemas.microsoft.com/office/drawing/2014/main" id="{01C4CEC8-84A1-25A8-BE4B-AEB40B13ECEC}"/>
              </a:ext>
            </a:extLst>
          </p:cNvPr>
          <p:cNvSpPr>
            <a:spLocks noGrp="1"/>
          </p:cNvSpPr>
          <p:nvPr>
            <p:ph idx="1"/>
          </p:nvPr>
        </p:nvSpPr>
        <p:spPr/>
        <p:txBody>
          <a:bodyPr/>
          <a:lstStyle/>
          <a:p>
            <a:pPr>
              <a:buFont typeface="Arial" panose="020B0604020202020204" pitchFamily="34" charset="0"/>
              <a:buChar char="•"/>
            </a:pPr>
            <a:r>
              <a:rPr lang="en-US" b="0" i="0" dirty="0">
                <a:effectLst/>
                <a:latin typeface="euclid_circular_a"/>
              </a:rPr>
              <a:t>Recursion is a process of calling itself. A function that calls itself is called a recursive function.</a:t>
            </a:r>
          </a:p>
          <a:p>
            <a:pPr marL="0" indent="0">
              <a:buNone/>
            </a:pPr>
            <a:endParaRPr lang="en-US" b="0" i="0" dirty="0">
              <a:effectLst/>
              <a:latin typeface="euclid_circular_a"/>
            </a:endParaRPr>
          </a:p>
        </p:txBody>
      </p:sp>
      <p:pic>
        <p:nvPicPr>
          <p:cNvPr id="5" name="Picture 4">
            <a:extLst>
              <a:ext uri="{FF2B5EF4-FFF2-40B4-BE49-F238E27FC236}">
                <a16:creationId xmlns:a16="http://schemas.microsoft.com/office/drawing/2014/main" id="{188F9C83-9518-4684-6254-7C4301EFCF11}"/>
              </a:ext>
            </a:extLst>
          </p:cNvPr>
          <p:cNvPicPr>
            <a:picLocks noChangeAspect="1"/>
          </p:cNvPicPr>
          <p:nvPr/>
        </p:nvPicPr>
        <p:blipFill rotWithShape="1">
          <a:blip r:embed="rId2"/>
          <a:srcRect l="6577" t="22906" r="58210" b="40529"/>
          <a:stretch/>
        </p:blipFill>
        <p:spPr bwMode="auto">
          <a:xfrm>
            <a:off x="2447365" y="2316089"/>
            <a:ext cx="6268187" cy="36613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0823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A28DC-C7FD-E7F1-4B8E-54448B0CEDFD}"/>
              </a:ext>
            </a:extLst>
          </p:cNvPr>
          <p:cNvSpPr>
            <a:spLocks noGrp="1"/>
          </p:cNvSpPr>
          <p:nvPr>
            <p:ph type="title"/>
          </p:nvPr>
        </p:nvSpPr>
        <p:spPr>
          <a:xfrm>
            <a:off x="1097280" y="286604"/>
            <a:ext cx="10058400" cy="1478976"/>
          </a:xfrm>
        </p:spPr>
        <p:txBody>
          <a:bodyPr/>
          <a:lstStyle/>
          <a:p>
            <a:r>
              <a:rPr lang="en-IN" dirty="0"/>
              <a:t>Working of Recursion</a:t>
            </a:r>
          </a:p>
        </p:txBody>
      </p:sp>
      <p:pic>
        <p:nvPicPr>
          <p:cNvPr id="5" name="Content Placeholder 4">
            <a:extLst>
              <a:ext uri="{FF2B5EF4-FFF2-40B4-BE49-F238E27FC236}">
                <a16:creationId xmlns:a16="http://schemas.microsoft.com/office/drawing/2014/main" id="{3B0C9B84-C84C-038A-3955-F3205ADDADF7}"/>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15000"/>
                    </a14:imgEffect>
                    <a14:imgEffect>
                      <a14:colorTemperature colorTemp="6226"/>
                    </a14:imgEffect>
                    <a14:imgEffect>
                      <a14:saturation sat="278000"/>
                    </a14:imgEffect>
                    <a14:imgEffect>
                      <a14:brightnessContrast contrast="57000"/>
                    </a14:imgEffect>
                  </a14:imgLayer>
                </a14:imgProps>
              </a:ext>
              <a:ext uri="{28A0092B-C50C-407E-A947-70E740481C1C}">
                <a14:useLocalDpi xmlns:a14="http://schemas.microsoft.com/office/drawing/2010/main" val="0"/>
              </a:ext>
            </a:extLst>
          </a:blip>
          <a:stretch>
            <a:fillRect/>
          </a:stretch>
        </p:blipFill>
        <p:spPr>
          <a:xfrm>
            <a:off x="3678352" y="1783510"/>
            <a:ext cx="4712218" cy="4536608"/>
          </a:xfrm>
        </p:spPr>
      </p:pic>
    </p:spTree>
    <p:extLst>
      <p:ext uri="{BB962C8B-B14F-4D97-AF65-F5344CB8AC3E}">
        <p14:creationId xmlns:p14="http://schemas.microsoft.com/office/powerpoint/2010/main" val="426049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D71A-6E96-20B9-CF72-CE7C5BF4B4C0}"/>
              </a:ext>
            </a:extLst>
          </p:cNvPr>
          <p:cNvSpPr>
            <a:spLocks noGrp="1"/>
          </p:cNvSpPr>
          <p:nvPr>
            <p:ph type="ctrTitle"/>
          </p:nvPr>
        </p:nvSpPr>
        <p:spPr>
          <a:xfrm>
            <a:off x="756622" y="-1930460"/>
            <a:ext cx="10058400" cy="3566160"/>
          </a:xfrm>
        </p:spPr>
        <p:txBody>
          <a:bodyPr/>
          <a:lstStyle/>
          <a:p>
            <a:r>
              <a:rPr lang="en-US" dirty="0"/>
              <a:t>Pure Functions</a:t>
            </a:r>
          </a:p>
        </p:txBody>
      </p:sp>
      <p:sp>
        <p:nvSpPr>
          <p:cNvPr id="3" name="Subtitle 2">
            <a:extLst>
              <a:ext uri="{FF2B5EF4-FFF2-40B4-BE49-F238E27FC236}">
                <a16:creationId xmlns:a16="http://schemas.microsoft.com/office/drawing/2014/main" id="{4560E1CD-78E9-9F61-C3C6-3584710E358A}"/>
              </a:ext>
            </a:extLst>
          </p:cNvPr>
          <p:cNvSpPr>
            <a:spLocks noGrp="1"/>
          </p:cNvSpPr>
          <p:nvPr>
            <p:ph type="subTitle" idx="1"/>
          </p:nvPr>
        </p:nvSpPr>
        <p:spPr>
          <a:xfrm>
            <a:off x="1066800" y="2304091"/>
            <a:ext cx="10058400" cy="1143000"/>
          </a:xfrm>
        </p:spPr>
        <p:txBody>
          <a:bodyPr>
            <a:normAutofit fontScale="25000" lnSpcReduction="20000"/>
          </a:bodyPr>
          <a:lstStyle/>
          <a:p>
            <a:pPr marL="342900" indent="-342900">
              <a:buFont typeface="Arial" panose="020B0604020202020204" pitchFamily="34" charset="0"/>
              <a:buChar char="•"/>
            </a:pPr>
            <a:r>
              <a:rPr lang="en-US" sz="11200" dirty="0"/>
              <a:t>Predictable</a:t>
            </a:r>
          </a:p>
          <a:p>
            <a:pPr marL="342900" indent="-342900">
              <a:buFont typeface="Arial" panose="020B0604020202020204" pitchFamily="34" charset="0"/>
              <a:buChar char="•"/>
            </a:pPr>
            <a:r>
              <a:rPr lang="en-US" sz="11200" dirty="0"/>
              <a:t>Readable</a:t>
            </a:r>
          </a:p>
          <a:p>
            <a:pPr marL="342900" indent="-342900">
              <a:buFont typeface="Arial" panose="020B0604020202020204" pitchFamily="34" charset="0"/>
              <a:buChar char="•"/>
            </a:pPr>
            <a:r>
              <a:rPr lang="en-US" sz="11200" dirty="0"/>
              <a:t>Reusable</a:t>
            </a:r>
          </a:p>
          <a:p>
            <a:pPr marL="342900" indent="-342900">
              <a:buFont typeface="Arial" panose="020B0604020202020204" pitchFamily="34" charset="0"/>
              <a:buChar char="•"/>
            </a:pPr>
            <a:r>
              <a:rPr lang="en-US" sz="11200" dirty="0"/>
              <a:t>testable</a:t>
            </a:r>
            <a:r>
              <a:rPr lang="en-US" dirty="0"/>
              <a:t>				</a:t>
            </a:r>
          </a:p>
        </p:txBody>
      </p:sp>
    </p:spTree>
    <p:extLst>
      <p:ext uri="{BB962C8B-B14F-4D97-AF65-F5344CB8AC3E}">
        <p14:creationId xmlns:p14="http://schemas.microsoft.com/office/powerpoint/2010/main" val="2468132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42B5F-4427-3F53-B8E9-3CC89D963C2A}"/>
              </a:ext>
            </a:extLst>
          </p:cNvPr>
          <p:cNvSpPr>
            <a:spLocks noGrp="1"/>
          </p:cNvSpPr>
          <p:nvPr>
            <p:ph type="title"/>
          </p:nvPr>
        </p:nvSpPr>
        <p:spPr/>
        <p:txBody>
          <a:bodyPr/>
          <a:lstStyle/>
          <a:p>
            <a:r>
              <a:rPr lang="en-US" dirty="0"/>
              <a:t>Disadvantages of java script functions:</a:t>
            </a:r>
          </a:p>
        </p:txBody>
      </p:sp>
      <p:sp>
        <p:nvSpPr>
          <p:cNvPr id="3" name="Content Placeholder 2">
            <a:extLst>
              <a:ext uri="{FF2B5EF4-FFF2-40B4-BE49-F238E27FC236}">
                <a16:creationId xmlns:a16="http://schemas.microsoft.com/office/drawing/2014/main" id="{9CB93BE1-7568-1EBF-2CEF-74EED34184C0}"/>
              </a:ext>
            </a:extLst>
          </p:cNvPr>
          <p:cNvSpPr>
            <a:spLocks noGrp="1"/>
          </p:cNvSpPr>
          <p:nvPr>
            <p:ph idx="1"/>
          </p:nvPr>
        </p:nvSpPr>
        <p:spPr/>
        <p:txBody>
          <a:bodyPr/>
          <a:lstStyle/>
          <a:p>
            <a:r>
              <a:rPr lang="en-US" dirty="0"/>
              <a:t>*  Code is always visible to everyone .</a:t>
            </a:r>
          </a:p>
          <a:p>
            <a:r>
              <a:rPr lang="en-US" dirty="0"/>
              <a:t>*  Mutating the Inputs .</a:t>
            </a:r>
          </a:p>
          <a:p>
            <a:r>
              <a:rPr lang="en-US" dirty="0"/>
              <a:t>*  Lack of Code standards .</a:t>
            </a:r>
          </a:p>
          <a:p>
            <a:r>
              <a:rPr lang="en-US" dirty="0"/>
              <a:t>*   Java script is a browser specific language as it varies based on the browsers you use. </a:t>
            </a:r>
          </a:p>
          <a:p>
            <a:r>
              <a:rPr lang="en-US" dirty="0"/>
              <a:t>As different browsers have different java script engines</a:t>
            </a:r>
            <a:r>
              <a:rPr lang="en-US"/>
              <a:t>. </a:t>
            </a:r>
            <a:endParaRPr lang="en-US" dirty="0"/>
          </a:p>
          <a:p>
            <a:r>
              <a:rPr lang="en-US" dirty="0"/>
              <a:t>For example - Google chrome uses v8 form engine</a:t>
            </a:r>
          </a:p>
          <a:p>
            <a:r>
              <a:rPr lang="en-US" dirty="0"/>
              <a:t>Mozilla uses spider monkey engine.</a:t>
            </a:r>
          </a:p>
          <a:p>
            <a:endParaRPr lang="en-US" dirty="0"/>
          </a:p>
        </p:txBody>
      </p:sp>
    </p:spTree>
    <p:extLst>
      <p:ext uri="{BB962C8B-B14F-4D97-AF65-F5344CB8AC3E}">
        <p14:creationId xmlns:p14="http://schemas.microsoft.com/office/powerpoint/2010/main" val="365741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7ADC-E3BD-496E-DA02-943F1FDA4044}"/>
              </a:ext>
            </a:extLst>
          </p:cNvPr>
          <p:cNvSpPr>
            <a:spLocks noGrp="1"/>
          </p:cNvSpPr>
          <p:nvPr>
            <p:ph type="title"/>
          </p:nvPr>
        </p:nvSpPr>
        <p:spPr>
          <a:xfrm>
            <a:off x="1066800" y="761733"/>
            <a:ext cx="10058400" cy="851915"/>
          </a:xfrm>
        </p:spPr>
        <p:txBody>
          <a:bodyPr/>
          <a:lstStyle/>
          <a:p>
            <a:r>
              <a:rPr lang="en-US" dirty="0"/>
              <a:t>Functions</a:t>
            </a:r>
          </a:p>
        </p:txBody>
      </p:sp>
      <p:sp>
        <p:nvSpPr>
          <p:cNvPr id="3" name="Content Placeholder 2">
            <a:extLst>
              <a:ext uri="{FF2B5EF4-FFF2-40B4-BE49-F238E27FC236}">
                <a16:creationId xmlns:a16="http://schemas.microsoft.com/office/drawing/2014/main" id="{9311208B-51EE-0D82-8372-A97B93E76AFB}"/>
              </a:ext>
            </a:extLst>
          </p:cNvPr>
          <p:cNvSpPr>
            <a:spLocks noGrp="1"/>
          </p:cNvSpPr>
          <p:nvPr>
            <p:ph idx="1"/>
          </p:nvPr>
        </p:nvSpPr>
        <p:spPr>
          <a:xfrm>
            <a:off x="1097280" y="2985246"/>
            <a:ext cx="10058400" cy="2883847"/>
          </a:xfrm>
        </p:spPr>
        <p:txBody>
          <a:bodyPr/>
          <a:lstStyle/>
          <a:p>
            <a:pPr>
              <a:buFont typeface="Arial" panose="020B0604020202020204" pitchFamily="34" charset="0"/>
              <a:buChar char="•"/>
            </a:pPr>
            <a:r>
              <a:rPr lang="en-US" dirty="0"/>
              <a:t> A function is a block of code that performs a specific task.</a:t>
            </a:r>
          </a:p>
          <a:p>
            <a:pPr>
              <a:buFont typeface="Arial" panose="020B0604020202020204" pitchFamily="34" charset="0"/>
              <a:buChar char="•"/>
            </a:pPr>
            <a:r>
              <a:rPr lang="en-US" dirty="0"/>
              <a:t> A function is executed when "something" invokes it (calls it).</a:t>
            </a:r>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18251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68C3-FD7B-1263-A971-22A4D228EA75}"/>
              </a:ext>
            </a:extLst>
          </p:cNvPr>
          <p:cNvSpPr>
            <a:spLocks noGrp="1"/>
          </p:cNvSpPr>
          <p:nvPr>
            <p:ph type="title"/>
          </p:nvPr>
        </p:nvSpPr>
        <p:spPr/>
        <p:txBody>
          <a:bodyPr/>
          <a:lstStyle/>
          <a:p>
            <a:r>
              <a:rPr lang="en-US" dirty="0"/>
              <a:t>Function Definition</a:t>
            </a:r>
          </a:p>
        </p:txBody>
      </p:sp>
      <p:sp>
        <p:nvSpPr>
          <p:cNvPr id="3" name="Content Placeholder 2">
            <a:extLst>
              <a:ext uri="{FF2B5EF4-FFF2-40B4-BE49-F238E27FC236}">
                <a16:creationId xmlns:a16="http://schemas.microsoft.com/office/drawing/2014/main" id="{B1EE232D-F9E4-147F-51F3-418A51677D50}"/>
              </a:ext>
            </a:extLst>
          </p:cNvPr>
          <p:cNvSpPr>
            <a:spLocks noGrp="1"/>
          </p:cNvSpPr>
          <p:nvPr>
            <p:ph idx="1"/>
          </p:nvPr>
        </p:nvSpPr>
        <p:spPr/>
        <p:txBody>
          <a:bodyPr>
            <a:normAutofit fontScale="92500" lnSpcReduction="10000"/>
          </a:bodyPr>
          <a:lstStyle/>
          <a:p>
            <a:pPr>
              <a:buFont typeface="Arial" panose="020B0604020202020204" pitchFamily="34" charset="0"/>
              <a:buChar char="•"/>
            </a:pPr>
            <a:endParaRPr lang="en-US" dirty="0"/>
          </a:p>
          <a:p>
            <a:pPr>
              <a:buFont typeface="Arial" panose="020B0604020202020204" pitchFamily="34" charset="0"/>
              <a:buChar char="•"/>
            </a:pPr>
            <a:r>
              <a:rPr kumimoji="0" lang="en-US" altLang="en-US" sz="3200" b="0" i="0" u="none" strike="noStrike" cap="none" normalizeH="0" baseline="0" dirty="0">
                <a:ln>
                  <a:noFill/>
                </a:ln>
                <a:solidFill>
                  <a:srgbClr val="1B1B1B"/>
                </a:solidFill>
                <a:effectLst/>
              </a:rPr>
              <a:t>A </a:t>
            </a:r>
            <a:r>
              <a:rPr kumimoji="0" lang="en-US" altLang="en-US" sz="3200" b="1" i="0" u="none" strike="noStrike" cap="none" normalizeH="0" baseline="0" dirty="0">
                <a:ln>
                  <a:noFill/>
                </a:ln>
                <a:solidFill>
                  <a:srgbClr val="1B1B1B"/>
                </a:solidFill>
                <a:effectLst/>
              </a:rPr>
              <a:t>function definition</a:t>
            </a:r>
            <a:r>
              <a:rPr kumimoji="0" lang="en-US" altLang="en-US" sz="3200" b="0" i="0" u="none" strike="noStrike" cap="none" normalizeH="0" baseline="0" dirty="0">
                <a:ln>
                  <a:noFill/>
                </a:ln>
                <a:solidFill>
                  <a:srgbClr val="1B1B1B"/>
                </a:solidFill>
                <a:effectLst/>
              </a:rPr>
              <a:t> (also called a </a:t>
            </a:r>
            <a:r>
              <a:rPr kumimoji="0" lang="en-US" altLang="en-US" sz="3200" i="0" u="none" strike="noStrike" cap="none" normalizeH="0" baseline="0" dirty="0">
                <a:ln>
                  <a:noFill/>
                </a:ln>
                <a:solidFill>
                  <a:srgbClr val="1B1B1B"/>
                </a:solidFill>
                <a:effectLst/>
              </a:rPr>
              <a:t>function declaration</a:t>
            </a:r>
            <a:r>
              <a:rPr kumimoji="0" lang="en-US" altLang="en-US" sz="3200" b="0" i="0" u="none" strike="noStrike" cap="none" normalizeH="0" baseline="0" dirty="0">
                <a:ln>
                  <a:noFill/>
                </a:ln>
                <a:solidFill>
                  <a:srgbClr val="1B1B1B"/>
                </a:solidFill>
                <a:effectLst/>
              </a:rPr>
              <a:t>, or </a:t>
            </a:r>
            <a:r>
              <a:rPr kumimoji="0" lang="en-US" altLang="en-US" sz="3200" i="0" u="none" strike="noStrike" cap="none" normalizeH="0" baseline="0" dirty="0">
                <a:ln>
                  <a:noFill/>
                </a:ln>
                <a:solidFill>
                  <a:srgbClr val="1B1B1B"/>
                </a:solidFill>
                <a:effectLst/>
              </a:rPr>
              <a:t>function statement</a:t>
            </a:r>
            <a:r>
              <a:rPr kumimoji="0" lang="en-US" altLang="en-US" sz="3200" b="0" i="0" u="none" strike="noStrike" cap="none" normalizeH="0" baseline="0" dirty="0">
                <a:ln>
                  <a:noFill/>
                </a:ln>
                <a:solidFill>
                  <a:srgbClr val="1B1B1B"/>
                </a:solidFill>
                <a:effectLst/>
              </a:rPr>
              <a:t>) consists of the</a:t>
            </a:r>
            <a:r>
              <a:rPr kumimoji="0" lang="en-US" altLang="en-US" sz="3200" b="1" i="0" u="none" strike="noStrike" cap="none" normalizeH="0" baseline="0" dirty="0">
                <a:ln>
                  <a:noFill/>
                </a:ln>
                <a:solidFill>
                  <a:srgbClr val="1B1B1B"/>
                </a:solidFill>
                <a:effectLst/>
              </a:rPr>
              <a:t> </a:t>
            </a:r>
            <a:r>
              <a:rPr lang="en-US" altLang="en-US" sz="3200" b="1" u="sng" dirty="0">
                <a:solidFill>
                  <a:schemeClr val="tx1"/>
                </a:solidFill>
              </a:rPr>
              <a:t>function</a:t>
            </a:r>
            <a:r>
              <a:rPr kumimoji="0" lang="en-US" altLang="en-US" sz="3200" b="1" i="0" u="none" strike="noStrike" cap="none" normalizeH="0" baseline="0" dirty="0">
                <a:ln>
                  <a:noFill/>
                </a:ln>
                <a:solidFill>
                  <a:srgbClr val="1B1B1B"/>
                </a:solidFill>
                <a:effectLst/>
              </a:rPr>
              <a:t> </a:t>
            </a:r>
            <a:r>
              <a:rPr kumimoji="0" lang="en-US" altLang="en-US" sz="3200" b="0" i="0" u="none" strike="noStrike" cap="none" normalizeH="0" baseline="0" dirty="0">
                <a:ln>
                  <a:noFill/>
                </a:ln>
                <a:solidFill>
                  <a:srgbClr val="1B1B1B"/>
                </a:solidFill>
                <a:effectLst/>
              </a:rPr>
              <a:t>keyword, followed by:</a:t>
            </a:r>
            <a:r>
              <a:rPr kumimoji="0" lang="en-US" altLang="en-US" sz="1600" b="0" i="0" u="none" strike="noStrike" cap="none" normalizeH="0" baseline="0" dirty="0">
                <a:ln>
                  <a:noFill/>
                </a:ln>
                <a:solidFill>
                  <a:schemeClr val="tx1"/>
                </a:solidFill>
                <a:effectLst/>
              </a:rPr>
              <a:t> </a:t>
            </a:r>
            <a:endParaRPr lang="en-US" altLang="en-US" sz="4400" dirty="0">
              <a:solidFill>
                <a:schemeClr val="tx1"/>
              </a:solidFill>
            </a:endParaRPr>
          </a:p>
          <a:p>
            <a:pPr lvl="8">
              <a:buFont typeface="Arial" panose="020B0604020202020204" pitchFamily="34" charset="0"/>
              <a:buChar char="•"/>
            </a:pPr>
            <a:endParaRPr lang="en-US" sz="2800" dirty="0">
              <a:solidFill>
                <a:schemeClr val="tx1"/>
              </a:solidFill>
            </a:endParaRPr>
          </a:p>
          <a:p>
            <a:pPr lvl="8">
              <a:buFont typeface="Arial" panose="020B0604020202020204" pitchFamily="34" charset="0"/>
              <a:buChar char="•"/>
            </a:pPr>
            <a:r>
              <a:rPr lang="en-US" sz="2800" dirty="0">
                <a:solidFill>
                  <a:schemeClr val="tx1"/>
                </a:solidFill>
              </a:rPr>
              <a:t>The name of the function</a:t>
            </a:r>
          </a:p>
          <a:p>
            <a:pPr lvl="8">
              <a:buFont typeface="Arial" panose="020B0604020202020204" pitchFamily="34" charset="0"/>
              <a:buChar char="•"/>
            </a:pPr>
            <a:r>
              <a:rPr lang="en-US" sz="2800" dirty="0">
                <a:solidFill>
                  <a:schemeClr val="tx1"/>
                </a:solidFill>
              </a:rPr>
              <a:t>A list of parameters</a:t>
            </a:r>
          </a:p>
          <a:p>
            <a:pPr lvl="8">
              <a:buFont typeface="Arial" panose="020B0604020202020204" pitchFamily="34" charset="0"/>
              <a:buChar char="•"/>
            </a:pPr>
            <a:r>
              <a:rPr lang="en-US" sz="2800" dirty="0">
                <a:solidFill>
                  <a:schemeClr val="tx1"/>
                </a:solidFill>
              </a:rPr>
              <a:t>Statements to execute enclosed in curly brackets</a:t>
            </a:r>
            <a:endParaRPr lang="en-US" sz="2800" dirty="0"/>
          </a:p>
          <a:p>
            <a:pPr>
              <a:buFont typeface="Arial" panose="020B0604020202020204" pitchFamily="34" charset="0"/>
              <a:buChar char="•"/>
            </a:pPr>
            <a:endParaRPr lang="en-US" dirty="0"/>
          </a:p>
          <a:p>
            <a:pPr marL="0" indent="0">
              <a:buNone/>
            </a:pPr>
            <a:r>
              <a:rPr lang="en-US" dirty="0"/>
              <a:t> </a:t>
            </a:r>
          </a:p>
        </p:txBody>
      </p:sp>
      <p:sp>
        <p:nvSpPr>
          <p:cNvPr id="9" name="Rectangle 5">
            <a:extLst>
              <a:ext uri="{FF2B5EF4-FFF2-40B4-BE49-F238E27FC236}">
                <a16:creationId xmlns:a16="http://schemas.microsoft.com/office/drawing/2014/main" id="{6441226E-0152-7117-4B44-7FD1CCAA886F}"/>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290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0CCBAE-F612-CBBD-D24D-E5BAEBBD99B2}"/>
              </a:ext>
            </a:extLst>
          </p:cNvPr>
          <p:cNvSpPr>
            <a:spLocks noGrp="1"/>
          </p:cNvSpPr>
          <p:nvPr>
            <p:ph idx="4294967295"/>
          </p:nvPr>
        </p:nvSpPr>
        <p:spPr>
          <a:xfrm>
            <a:off x="1066800" y="1568357"/>
            <a:ext cx="10058400" cy="4022725"/>
          </a:xfrm>
        </p:spPr>
        <p:txBody>
          <a:bodyPr/>
          <a:lstStyle/>
          <a:p>
            <a:r>
              <a:rPr lang="en-US" u="sng" dirty="0"/>
              <a:t>Function Syntax:</a:t>
            </a:r>
          </a:p>
          <a:p>
            <a:pPr lvl="4"/>
            <a:endParaRPr lang="en-US" dirty="0"/>
          </a:p>
          <a:p>
            <a:pPr marL="1471400" lvl="8" indent="0">
              <a:buNone/>
            </a:pPr>
            <a:r>
              <a:rPr lang="en-US" dirty="0"/>
              <a:t>		</a:t>
            </a:r>
            <a:r>
              <a:rPr lang="en-US" sz="2800" b="0" i="0" dirty="0">
                <a:solidFill>
                  <a:srgbClr val="0000CD"/>
                </a:solidFill>
                <a:effectLst/>
                <a:latin typeface="Consolas" panose="020B0609020204030204" pitchFamily="49" charset="0"/>
              </a:rPr>
              <a:t>function</a:t>
            </a:r>
            <a:r>
              <a:rPr lang="en-US" sz="2800" b="0" i="0" dirty="0">
                <a:solidFill>
                  <a:srgbClr val="000000"/>
                </a:solidFill>
                <a:effectLst/>
                <a:latin typeface="Consolas" panose="020B0609020204030204" pitchFamily="49" charset="0"/>
              </a:rPr>
              <a:t> </a:t>
            </a:r>
            <a:r>
              <a:rPr lang="en-US" sz="2800" b="0" i="1" dirty="0">
                <a:solidFill>
                  <a:srgbClr val="000000"/>
                </a:solidFill>
                <a:effectLst/>
                <a:latin typeface="Consolas" panose="020B0609020204030204" pitchFamily="49" charset="0"/>
              </a:rPr>
              <a:t>name</a:t>
            </a:r>
            <a:r>
              <a:rPr lang="en-US" sz="2800" b="0" i="0" dirty="0">
                <a:solidFill>
                  <a:srgbClr val="000000"/>
                </a:solidFill>
                <a:effectLst/>
                <a:latin typeface="Consolas" panose="020B0609020204030204" pitchFamily="49" charset="0"/>
              </a:rPr>
              <a:t>(</a:t>
            </a:r>
            <a:r>
              <a:rPr lang="en-US" sz="2800" b="0" i="1" dirty="0">
                <a:solidFill>
                  <a:srgbClr val="000000"/>
                </a:solidFill>
                <a:effectLst/>
                <a:latin typeface="Consolas" panose="020B0609020204030204" pitchFamily="49" charset="0"/>
              </a:rPr>
              <a:t>parameter</a:t>
            </a:r>
            <a:r>
              <a:rPr lang="en-US" sz="2800" b="0" i="0" dirty="0">
                <a:solidFill>
                  <a:srgbClr val="000000"/>
                </a:solidFill>
                <a:effectLst/>
                <a:latin typeface="Consolas" panose="020B0609020204030204" pitchFamily="49" charset="0"/>
              </a:rPr>
              <a:t>) {</a:t>
            </a:r>
            <a:br>
              <a:rPr lang="en-US" sz="2800" dirty="0"/>
            </a:br>
            <a:r>
              <a:rPr lang="en-US" sz="2800" b="0" i="0" dirty="0">
                <a:solidFill>
                  <a:srgbClr val="000000"/>
                </a:solidFill>
                <a:effectLst/>
                <a:latin typeface="Consolas" panose="020B0609020204030204" pitchFamily="49" charset="0"/>
              </a:rPr>
              <a:t>  			</a:t>
            </a:r>
          </a:p>
          <a:p>
            <a:pPr marL="1471400" lvl="8" indent="0">
              <a:buNone/>
            </a:pPr>
            <a:r>
              <a:rPr lang="en-US" sz="2800" b="0" i="0" dirty="0">
                <a:solidFill>
                  <a:srgbClr val="008000"/>
                </a:solidFill>
                <a:effectLst/>
                <a:latin typeface="Consolas" panose="020B0609020204030204" pitchFamily="49" charset="0"/>
              </a:rPr>
              <a:t>			// </a:t>
            </a:r>
            <a:r>
              <a:rPr lang="en-US" sz="2800" b="0" i="1" dirty="0">
                <a:solidFill>
                  <a:srgbClr val="008000"/>
                </a:solidFill>
                <a:effectLst/>
                <a:latin typeface="Consolas" panose="020B0609020204030204" pitchFamily="49" charset="0"/>
              </a:rPr>
              <a:t>code to be executed</a:t>
            </a:r>
            <a:br>
              <a:rPr lang="en-US" sz="2800" b="0" i="0" dirty="0">
                <a:solidFill>
                  <a:srgbClr val="008000"/>
                </a:solidFill>
                <a:effectLst/>
                <a:latin typeface="Consolas" panose="020B0609020204030204" pitchFamily="49" charset="0"/>
              </a:rPr>
            </a:br>
            <a:endParaRPr lang="en-US" sz="2800" b="0" i="0" dirty="0">
              <a:solidFill>
                <a:srgbClr val="008000"/>
              </a:solidFill>
              <a:effectLst/>
              <a:latin typeface="Consolas" panose="020B0609020204030204" pitchFamily="49" charset="0"/>
            </a:endParaRPr>
          </a:p>
          <a:p>
            <a:pPr marL="1471400" lvl="8" indent="0">
              <a:buNone/>
            </a:pPr>
            <a:r>
              <a:rPr lang="en-US" sz="2800" dirty="0">
                <a:solidFill>
                  <a:srgbClr val="008000"/>
                </a:solidFill>
                <a:latin typeface="Consolas" panose="020B0609020204030204" pitchFamily="49" charset="0"/>
              </a:rPr>
              <a:t>			</a:t>
            </a:r>
            <a:r>
              <a:rPr lang="en-US" sz="2800" b="0" i="0" dirty="0">
                <a:solidFill>
                  <a:srgbClr val="000000"/>
                </a:solidFill>
                <a:effectLst/>
                <a:latin typeface="Consolas" panose="020B0609020204030204" pitchFamily="49" charset="0"/>
              </a:rPr>
              <a:t>}</a:t>
            </a:r>
            <a:endParaRPr lang="en-US" sz="2800" dirty="0"/>
          </a:p>
        </p:txBody>
      </p:sp>
    </p:spTree>
    <p:extLst>
      <p:ext uri="{BB962C8B-B14F-4D97-AF65-F5344CB8AC3E}">
        <p14:creationId xmlns:p14="http://schemas.microsoft.com/office/powerpoint/2010/main" val="2703436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7B76-A3EC-12E3-D0A3-07509AFF0AD1}"/>
              </a:ext>
            </a:extLst>
          </p:cNvPr>
          <p:cNvSpPr>
            <a:spLocks noGrp="1"/>
          </p:cNvSpPr>
          <p:nvPr>
            <p:ph type="title"/>
          </p:nvPr>
        </p:nvSpPr>
        <p:spPr/>
        <p:txBody>
          <a:bodyPr/>
          <a:lstStyle/>
          <a:p>
            <a:r>
              <a:rPr lang="en-US" dirty="0"/>
              <a:t>Function Calling</a:t>
            </a:r>
          </a:p>
        </p:txBody>
      </p:sp>
      <p:sp>
        <p:nvSpPr>
          <p:cNvPr id="3" name="Content Placeholder 2">
            <a:extLst>
              <a:ext uri="{FF2B5EF4-FFF2-40B4-BE49-F238E27FC236}">
                <a16:creationId xmlns:a16="http://schemas.microsoft.com/office/drawing/2014/main" id="{213CC3A2-C5AD-E99E-CD87-BD0A5667BDEB}"/>
              </a:ext>
            </a:extLst>
          </p:cNvPr>
          <p:cNvSpPr>
            <a:spLocks noGrp="1"/>
          </p:cNvSpPr>
          <p:nvPr>
            <p:ph idx="1"/>
          </p:nvPr>
        </p:nvSpPr>
        <p:spPr/>
        <p:txBody>
          <a:bodyPr>
            <a:normAutofit/>
          </a:bodyPr>
          <a:lstStyle/>
          <a:p>
            <a:pPr>
              <a:buFont typeface="Arial" panose="020B0604020202020204" pitchFamily="34" charset="0"/>
              <a:buChar char="•"/>
            </a:pPr>
            <a:r>
              <a:rPr lang="en-US" sz="2400" dirty="0"/>
              <a:t>Defining a function does not execute it.</a:t>
            </a:r>
          </a:p>
          <a:p>
            <a:pPr>
              <a:buFont typeface="Arial" panose="020B0604020202020204" pitchFamily="34" charset="0"/>
              <a:buChar char="•"/>
            </a:pPr>
            <a:r>
              <a:rPr lang="en-US" sz="2400" dirty="0"/>
              <a:t>Defining it names the function and specifies what to do when the function is     called.</a:t>
            </a:r>
          </a:p>
          <a:p>
            <a:pPr>
              <a:buFont typeface="Arial" panose="020B0604020202020204" pitchFamily="34" charset="0"/>
              <a:buChar char="•"/>
            </a:pPr>
            <a:r>
              <a:rPr lang="en-US" sz="2400" dirty="0"/>
              <a:t>Calling the function actually performs the specified actions with the indicated parameters. </a:t>
            </a:r>
          </a:p>
        </p:txBody>
      </p:sp>
    </p:spTree>
    <p:extLst>
      <p:ext uri="{BB962C8B-B14F-4D97-AF65-F5344CB8AC3E}">
        <p14:creationId xmlns:p14="http://schemas.microsoft.com/office/powerpoint/2010/main" val="155492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E2168-6728-1352-B6B5-7A5620AE0D60}"/>
              </a:ext>
            </a:extLst>
          </p:cNvPr>
          <p:cNvSpPr>
            <a:spLocks noGrp="1"/>
          </p:cNvSpPr>
          <p:nvPr>
            <p:ph type="title"/>
          </p:nvPr>
        </p:nvSpPr>
        <p:spPr/>
        <p:txBody>
          <a:bodyPr/>
          <a:lstStyle/>
          <a:p>
            <a:r>
              <a:rPr lang="en-US" dirty="0"/>
              <a:t>Function Return</a:t>
            </a:r>
          </a:p>
        </p:txBody>
      </p:sp>
      <p:sp>
        <p:nvSpPr>
          <p:cNvPr id="3" name="Content Placeholder 2">
            <a:extLst>
              <a:ext uri="{FF2B5EF4-FFF2-40B4-BE49-F238E27FC236}">
                <a16:creationId xmlns:a16="http://schemas.microsoft.com/office/drawing/2014/main" id="{33D592F7-C8FE-A6D0-F49E-A65BB76ED084}"/>
              </a:ext>
            </a:extLst>
          </p:cNvPr>
          <p:cNvSpPr>
            <a:spLocks noGrp="1"/>
          </p:cNvSpPr>
          <p:nvPr>
            <p:ph idx="1"/>
          </p:nvPr>
        </p:nvSpPr>
        <p:spPr/>
        <p:txBody>
          <a:bodyPr/>
          <a:lstStyle/>
          <a:p>
            <a:pPr>
              <a:buFont typeface="Arial" panose="020B0604020202020204" pitchFamily="34" charset="0"/>
              <a:buChar char="•"/>
            </a:pPr>
            <a:r>
              <a:rPr lang="en-US" dirty="0"/>
              <a:t>  When JavaScript reaches a return statement, the function will stop executing.</a:t>
            </a:r>
          </a:p>
          <a:p>
            <a:pPr>
              <a:buFont typeface="Arial" panose="020B0604020202020204" pitchFamily="34" charset="0"/>
              <a:buChar char="•"/>
            </a:pPr>
            <a:r>
              <a:rPr lang="en-US" dirty="0"/>
              <a:t>  If the function was invoked from a statement, JavaScript will "return" to execute the code after            the invoking statement.</a:t>
            </a:r>
          </a:p>
          <a:p>
            <a:pPr>
              <a:buFont typeface="Arial" panose="020B0604020202020204" pitchFamily="34" charset="0"/>
              <a:buChar char="•"/>
            </a:pPr>
            <a:r>
              <a:rPr lang="en-US" dirty="0"/>
              <a:t> Functions often compute a return value. The return value is "returned" back to the "caller":</a:t>
            </a:r>
          </a:p>
        </p:txBody>
      </p:sp>
    </p:spTree>
    <p:extLst>
      <p:ext uri="{BB962C8B-B14F-4D97-AF65-F5344CB8AC3E}">
        <p14:creationId xmlns:p14="http://schemas.microsoft.com/office/powerpoint/2010/main" val="2075091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5C3F-10EB-CF97-F335-75510E660D76}"/>
              </a:ext>
            </a:extLst>
          </p:cNvPr>
          <p:cNvSpPr>
            <a:spLocks noGrp="1"/>
          </p:cNvSpPr>
          <p:nvPr>
            <p:ph type="title"/>
          </p:nvPr>
        </p:nvSpPr>
        <p:spPr/>
        <p:txBody>
          <a:bodyPr/>
          <a:lstStyle/>
          <a:p>
            <a:r>
              <a:rPr lang="en-US" dirty="0"/>
              <a:t>Arrow Functions or Fat Functions</a:t>
            </a:r>
          </a:p>
        </p:txBody>
      </p:sp>
      <p:sp>
        <p:nvSpPr>
          <p:cNvPr id="3" name="Content Placeholder 2">
            <a:extLst>
              <a:ext uri="{FF2B5EF4-FFF2-40B4-BE49-F238E27FC236}">
                <a16:creationId xmlns:a16="http://schemas.microsoft.com/office/drawing/2014/main" id="{9909EF3F-50AA-4BDD-520F-49D9E99DB8B7}"/>
              </a:ext>
            </a:extLst>
          </p:cNvPr>
          <p:cNvSpPr>
            <a:spLocks noGrp="1"/>
          </p:cNvSpPr>
          <p:nvPr>
            <p:ph idx="1"/>
          </p:nvPr>
        </p:nvSpPr>
        <p:spPr/>
        <p:txBody>
          <a:bodyPr>
            <a:normAutofit lnSpcReduction="10000"/>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Normal function </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function(params) {</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//Your logic</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Arrow function </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(params) =&gt; {</a:t>
            </a:r>
          </a:p>
          <a:p>
            <a:pPr rtl="0">
              <a:spcBef>
                <a:spcPts val="0"/>
              </a:spcBef>
              <a:spcAft>
                <a:spcPts val="0"/>
              </a:spcAft>
            </a:pPr>
            <a:endParaRPr lang="en-US" sz="1800" dirty="0">
              <a:solidFill>
                <a:srgbClr val="000000"/>
              </a:solidFill>
              <a:latin typeface="Arial" panose="020B0604020202020204" pitchFamily="34" charset="0"/>
            </a:endParaRPr>
          </a:p>
          <a:p>
            <a:pPr rtl="0">
              <a:spcBef>
                <a:spcPts val="0"/>
              </a:spcBef>
              <a:spcAft>
                <a:spcPts val="0"/>
              </a:spcAft>
            </a:pPr>
            <a:r>
              <a:rPr lang="en-US" b="0" dirty="0">
                <a:effectLst/>
              </a:rPr>
              <a:t>//</a:t>
            </a:r>
            <a:r>
              <a:rPr lang="en-US" b="0">
                <a:effectLst/>
              </a:rPr>
              <a:t>Your logic</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a:t>
            </a:r>
            <a:endParaRPr lang="en-US" b="0" dirty="0">
              <a:effectLst/>
            </a:endParaRPr>
          </a:p>
          <a:p>
            <a:br>
              <a:rPr lang="en-US" dirty="0"/>
            </a:br>
            <a:endParaRPr lang="en-US" dirty="0"/>
          </a:p>
        </p:txBody>
      </p:sp>
    </p:spTree>
    <p:extLst>
      <p:ext uri="{BB962C8B-B14F-4D97-AF65-F5344CB8AC3E}">
        <p14:creationId xmlns:p14="http://schemas.microsoft.com/office/powerpoint/2010/main" val="2224563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F6D3E-54A3-DE57-66F6-92B8A3640174}"/>
              </a:ext>
            </a:extLst>
          </p:cNvPr>
          <p:cNvSpPr>
            <a:spLocks noGrp="1"/>
          </p:cNvSpPr>
          <p:nvPr>
            <p:ph type="title"/>
          </p:nvPr>
        </p:nvSpPr>
        <p:spPr/>
        <p:txBody>
          <a:bodyPr/>
          <a:lstStyle/>
          <a:p>
            <a:r>
              <a:rPr lang="en-US" dirty="0"/>
              <a:t>Variable and Global scope</a:t>
            </a:r>
          </a:p>
        </p:txBody>
      </p:sp>
      <p:sp>
        <p:nvSpPr>
          <p:cNvPr id="3" name="Content Placeholder 2">
            <a:extLst>
              <a:ext uri="{FF2B5EF4-FFF2-40B4-BE49-F238E27FC236}">
                <a16:creationId xmlns:a16="http://schemas.microsoft.com/office/drawing/2014/main" id="{9AB00AFE-D9CA-BE3B-3866-5AD11BE7F663}"/>
              </a:ext>
            </a:extLst>
          </p:cNvPr>
          <p:cNvSpPr>
            <a:spLocks noGrp="1"/>
          </p:cNvSpPr>
          <p:nvPr>
            <p:ph idx="1"/>
          </p:nvPr>
        </p:nvSpPr>
        <p:spPr/>
        <p:txBody>
          <a:bodyPr>
            <a:normAutofit lnSpcReduction="10000"/>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Variable Scope</a:t>
            </a:r>
          </a:p>
          <a:p>
            <a:pPr rtl="0">
              <a:spcBef>
                <a:spcPts val="0"/>
              </a:spcBef>
              <a:spcAft>
                <a:spcPts val="0"/>
              </a:spcAft>
            </a:pPr>
            <a:endParaRPr lang="en-US" sz="1800" dirty="0">
              <a:solidFill>
                <a:srgbClr val="000000"/>
              </a:solidFill>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1. Variables can be defined within or outside the scopes. For example, if the variables are defined within the code blocks then it is called local scope. And if they are outside code blocks then it is called the global code blocks. </a:t>
            </a:r>
            <a:br>
              <a:rPr lang="en-US" b="0" dirty="0">
                <a:effectLst/>
              </a:rPr>
            </a:br>
            <a:br>
              <a:rPr lang="en-US" b="0" dirty="0">
                <a:effectLst/>
              </a:rPr>
            </a:br>
            <a:r>
              <a:rPr lang="en-US" b="0" dirty="0">
                <a:effectLst/>
              </a:rPr>
              <a:t>2. </a:t>
            </a:r>
            <a:r>
              <a:rPr lang="en-US" sz="1800" b="0" i="0" u="none" strike="noStrike" dirty="0">
                <a:solidFill>
                  <a:srgbClr val="000000"/>
                </a:solidFill>
                <a:effectLst/>
                <a:latin typeface="Arial" panose="020B0604020202020204" pitchFamily="34" charset="0"/>
              </a:rPr>
              <a:t>Variable scope cannot be called outside of the code blocks and it will not work. </a:t>
            </a:r>
            <a:endParaRPr lang="en-US" b="0" dirty="0">
              <a:effectLst/>
            </a:endParaRPr>
          </a:p>
          <a:p>
            <a:pPr rtl="0">
              <a:spcBef>
                <a:spcPts val="0"/>
              </a:spcBef>
              <a:spcAft>
                <a:spcPts val="0"/>
              </a:spcAft>
            </a:pPr>
            <a:endParaRPr lang="en-US" b="0" dirty="0">
              <a:effectLst/>
            </a:endParaRPr>
          </a:p>
          <a:p>
            <a:pPr rtl="0">
              <a:spcBef>
                <a:spcPts val="0"/>
              </a:spcBef>
              <a:spcAft>
                <a:spcPts val="0"/>
              </a:spcAft>
            </a:pPr>
            <a:r>
              <a:rPr lang="en-US" dirty="0"/>
              <a:t>Global scope </a:t>
            </a:r>
          </a:p>
          <a:p>
            <a:pPr rtl="0">
              <a:spcBef>
                <a:spcPts val="0"/>
              </a:spcBef>
              <a:spcAft>
                <a:spcPts val="0"/>
              </a:spcAft>
            </a:pPr>
            <a:br>
              <a:rPr lang="en-US" b="0" dirty="0">
                <a:effectLst/>
              </a:rPr>
            </a:br>
            <a:r>
              <a:rPr lang="en-US" b="0" dirty="0">
                <a:effectLst/>
              </a:rPr>
              <a:t>1. </a:t>
            </a:r>
            <a:r>
              <a:rPr lang="en-US" sz="1800" b="0" i="0" u="none" strike="noStrike" dirty="0">
                <a:solidFill>
                  <a:srgbClr val="000000"/>
                </a:solidFill>
                <a:effectLst/>
                <a:latin typeface="Arial" panose="020B0604020202020204" pitchFamily="34" charset="0"/>
              </a:rPr>
              <a:t>Global scope can be changed into the </a:t>
            </a:r>
            <a:r>
              <a:rPr lang="en-US" sz="1800" dirty="0">
                <a:solidFill>
                  <a:srgbClr val="000000"/>
                </a:solidFill>
                <a:latin typeface="Arial" panose="020B0604020202020204" pitchFamily="34" charset="0"/>
              </a:rPr>
              <a:t>code blocks</a:t>
            </a:r>
            <a:r>
              <a:rPr lang="en-US" sz="1800" b="0" i="0" u="none" strike="noStrike" dirty="0">
                <a:solidFill>
                  <a:srgbClr val="000000"/>
                </a:solidFill>
                <a:effectLst/>
                <a:latin typeface="Arial" panose="020B0604020202020204" pitchFamily="34" charset="0"/>
              </a:rPr>
              <a:t> with the help of the local scopes. </a:t>
            </a:r>
            <a:endParaRPr lang="en-US" b="0" dirty="0">
              <a:effectLst/>
            </a:endParaRPr>
          </a:p>
          <a:p>
            <a:pPr rtl="0">
              <a:spcBef>
                <a:spcPts val="0"/>
              </a:spcBef>
              <a:spcAft>
                <a:spcPts val="0"/>
              </a:spcAft>
            </a:pPr>
            <a:br>
              <a:rPr lang="en-US" b="0" dirty="0">
                <a:effectLst/>
              </a:rPr>
            </a:br>
            <a:r>
              <a:rPr lang="en-US" b="0" dirty="0">
                <a:effectLst/>
              </a:rPr>
              <a:t>2. </a:t>
            </a:r>
            <a:r>
              <a:rPr lang="en-US" sz="1800" b="0" i="0" u="none" strike="noStrike" dirty="0">
                <a:solidFill>
                  <a:srgbClr val="000000"/>
                </a:solidFill>
                <a:effectLst/>
                <a:latin typeface="Arial" panose="020B0604020202020204" pitchFamily="34" charset="0"/>
              </a:rPr>
              <a:t>The best practice is to use the local scopes to avoid conflicts between applications. </a:t>
            </a:r>
            <a:endParaRPr lang="en-US" b="0" dirty="0">
              <a:effectLst/>
            </a:endParaRPr>
          </a:p>
          <a:p>
            <a:br>
              <a:rPr lang="en-US" b="0" dirty="0">
                <a:effectLst/>
              </a:rPr>
            </a:br>
            <a:endParaRPr lang="en-US" dirty="0"/>
          </a:p>
        </p:txBody>
      </p:sp>
    </p:spTree>
    <p:extLst>
      <p:ext uri="{BB962C8B-B14F-4D97-AF65-F5344CB8AC3E}">
        <p14:creationId xmlns:p14="http://schemas.microsoft.com/office/powerpoint/2010/main" val="3229694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9895-9760-9CE7-23EA-2B2CCA9AF61B}"/>
              </a:ext>
            </a:extLst>
          </p:cNvPr>
          <p:cNvSpPr>
            <a:spLocks noGrp="1"/>
          </p:cNvSpPr>
          <p:nvPr>
            <p:ph type="title"/>
          </p:nvPr>
        </p:nvSpPr>
        <p:spPr/>
        <p:txBody>
          <a:bodyPr/>
          <a:lstStyle/>
          <a:p>
            <a:r>
              <a:rPr lang="en-US" dirty="0"/>
              <a:t>Closure</a:t>
            </a:r>
          </a:p>
        </p:txBody>
      </p:sp>
      <p:sp>
        <p:nvSpPr>
          <p:cNvPr id="3" name="Content Placeholder 2">
            <a:extLst>
              <a:ext uri="{FF2B5EF4-FFF2-40B4-BE49-F238E27FC236}">
                <a16:creationId xmlns:a16="http://schemas.microsoft.com/office/drawing/2014/main" id="{B352D8FC-3076-CAE2-731F-726FE7BF02B9}"/>
              </a:ext>
            </a:extLst>
          </p:cNvPr>
          <p:cNvSpPr>
            <a:spLocks noGrp="1"/>
          </p:cNvSpPr>
          <p:nvPr>
            <p:ph idx="1"/>
          </p:nvPr>
        </p:nvSpPr>
        <p:spPr/>
        <p:txBody>
          <a:bodyPr/>
          <a:lstStyle/>
          <a:p>
            <a:pPr>
              <a:buFont typeface="Arial" panose="020B0604020202020204" pitchFamily="34" charset="0"/>
              <a:buChar char="•"/>
            </a:pPr>
            <a:r>
              <a:rPr lang="en-US" dirty="0"/>
              <a:t>Closure is a fundamental JavaScript concept and also closures are extremely powerful property of JavaScript</a:t>
            </a:r>
          </a:p>
          <a:p>
            <a:pPr>
              <a:buFont typeface="Arial" panose="020B0604020202020204" pitchFamily="34" charset="0"/>
              <a:buChar char="•"/>
            </a:pPr>
            <a:r>
              <a:rPr lang="en-US" dirty="0"/>
              <a:t>A closure is a combination of a function bundled together with references to its surrounding state(scopes).</a:t>
            </a:r>
          </a:p>
          <a:p>
            <a:pPr>
              <a:buFont typeface="Arial" panose="020B0604020202020204" pitchFamily="34" charset="0"/>
              <a:buChar char="•"/>
            </a:pPr>
            <a:r>
              <a:rPr lang="en-US" dirty="0"/>
              <a:t>In JavaScript, closures are defined as inner functions that have access to variables and parameters of outer function even after the outer function has returned. The below examples show the practical use of closures:</a:t>
            </a:r>
          </a:p>
        </p:txBody>
      </p:sp>
    </p:spTree>
    <p:extLst>
      <p:ext uri="{BB962C8B-B14F-4D97-AF65-F5344CB8AC3E}">
        <p14:creationId xmlns:p14="http://schemas.microsoft.com/office/powerpoint/2010/main" val="8191919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316</TotalTime>
  <Words>735</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Consolas</vt:lpstr>
      <vt:lpstr>euclid_circular_a</vt:lpstr>
      <vt:lpstr>urw-din</vt:lpstr>
      <vt:lpstr>Retrospect</vt:lpstr>
      <vt:lpstr>JAVASCRIPT FUNCTIONS</vt:lpstr>
      <vt:lpstr>Functions</vt:lpstr>
      <vt:lpstr>Function Definition</vt:lpstr>
      <vt:lpstr>PowerPoint Presentation</vt:lpstr>
      <vt:lpstr>Function Calling</vt:lpstr>
      <vt:lpstr>Function Return</vt:lpstr>
      <vt:lpstr>Arrow Functions or Fat Functions</vt:lpstr>
      <vt:lpstr>Variable and Global scope</vt:lpstr>
      <vt:lpstr>Closure</vt:lpstr>
      <vt:lpstr>PowerPoint Presentation</vt:lpstr>
      <vt:lpstr>Function Hoisting</vt:lpstr>
      <vt:lpstr>Function Expression</vt:lpstr>
      <vt:lpstr>Immediately Invoked Function Expression (IIFE)</vt:lpstr>
      <vt:lpstr>Function Recursion</vt:lpstr>
      <vt:lpstr>Working of Recursion</vt:lpstr>
      <vt:lpstr>Pure Functions</vt:lpstr>
      <vt:lpstr>Disadvantages of java script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FUNCTIONS</dc:title>
  <dc:creator>Augxy Moon</dc:creator>
  <cp:lastModifiedBy>Augxy Moon</cp:lastModifiedBy>
  <cp:revision>16</cp:revision>
  <dcterms:created xsi:type="dcterms:W3CDTF">2022-11-07T00:31:39Z</dcterms:created>
  <dcterms:modified xsi:type="dcterms:W3CDTF">2022-11-09T08:51:25Z</dcterms:modified>
</cp:coreProperties>
</file>