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8" r:id="rId2"/>
    <p:sldId id="257" r:id="rId3"/>
    <p:sldId id="259" r:id="rId4"/>
    <p:sldId id="260" r:id="rId5"/>
    <p:sldId id="261" r:id="rId6"/>
    <p:sldId id="331" r:id="rId7"/>
    <p:sldId id="332" r:id="rId8"/>
    <p:sldId id="333" r:id="rId9"/>
    <p:sldId id="262" r:id="rId10"/>
    <p:sldId id="263" r:id="rId11"/>
    <p:sldId id="265" r:id="rId12"/>
    <p:sldId id="266" r:id="rId13"/>
    <p:sldId id="267" r:id="rId14"/>
    <p:sldId id="308" r:id="rId15"/>
    <p:sldId id="309" r:id="rId16"/>
    <p:sldId id="310" r:id="rId17"/>
    <p:sldId id="314" r:id="rId18"/>
    <p:sldId id="315" r:id="rId19"/>
    <p:sldId id="316" r:id="rId20"/>
    <p:sldId id="311" r:id="rId21"/>
    <p:sldId id="298" r:id="rId22"/>
    <p:sldId id="268" r:id="rId23"/>
    <p:sldId id="299" r:id="rId24"/>
    <p:sldId id="300" r:id="rId25"/>
    <p:sldId id="303" r:id="rId26"/>
    <p:sldId id="307" r:id="rId27"/>
    <p:sldId id="312" r:id="rId28"/>
    <p:sldId id="313" r:id="rId29"/>
    <p:sldId id="269" r:id="rId30"/>
    <p:sldId id="270" r:id="rId31"/>
    <p:sldId id="272" r:id="rId32"/>
    <p:sldId id="276" r:id="rId33"/>
    <p:sldId id="277" r:id="rId34"/>
    <p:sldId id="278" r:id="rId35"/>
    <p:sldId id="279" r:id="rId36"/>
    <p:sldId id="280" r:id="rId37"/>
    <p:sldId id="275" r:id="rId38"/>
    <p:sldId id="281" r:id="rId39"/>
    <p:sldId id="282" r:id="rId40"/>
    <p:sldId id="283" r:id="rId41"/>
    <p:sldId id="284" r:id="rId42"/>
    <p:sldId id="273" r:id="rId43"/>
    <p:sldId id="274" r:id="rId44"/>
    <p:sldId id="285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5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r>
              <a:rPr lang="en-US" baseline="0" dirty="0" smtClean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10/18/2022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50E2C-696B-40AF-90BF-A6E1C7CCEC7F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CBDBDE2-3115-4468-83A9-EF556315FFEA}" type="datetime1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EC47D-3C75-418C-BFDD-01E41E481FF6}" type="datetime1">
              <a:rPr lang="en-US" smtClean="0"/>
              <a:t>10/18/2022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A73DE-3522-418F-B2DE-5E6AB53789C3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65004-DE67-4E0D-9545-AF4F7A515744}" type="datetime1">
              <a:rPr lang="en-US" smtClean="0"/>
              <a:t>10/18/2022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DD022-12ED-4DD1-88EF-87D15300C6AD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26A70-4E7E-42D1-8117-16AB4F9ACAAD}" type="datetime1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77AC9-3067-4A11-A858-493698703076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9945575-E52C-4255-AD08-20196C6B3D71}" type="datetime1">
              <a:rPr lang="en-US" smtClean="0"/>
              <a:t>10/18/2022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</a:t>
            </a:r>
            <a:r>
              <a:rPr lang="en-US" dirty="0" smtClean="0"/>
              <a:t>many situations</a:t>
            </a:r>
            <a:endParaRPr lang="en-US" dirty="0"/>
          </a:p>
          <a:p>
            <a:r>
              <a:rPr lang="en-US" dirty="0"/>
              <a:t>contained within a web page and integrates with its HTML/CSS content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</a:t>
            </a:r>
            <a:r>
              <a:rPr lang="en-US" sz="2800" dirty="0" smtClean="0"/>
              <a:t>text processing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</a:t>
            </a:r>
            <a:r>
              <a:rPr lang="en-US" sz="2800" dirty="0" smtClean="0"/>
              <a:t>toward HTML </a:t>
            </a:r>
            <a:r>
              <a:rPr lang="en-US" sz="2800" dirty="0"/>
              <a:t>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val="9468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A4600BF3-A36E-42CC-8104-13517571F785}" type="slidenum">
              <a:rPr lang="en-US" sz="1200">
                <a:latin typeface="Arial" panose="020B0604020202020204" pitchFamily="34" charset="0"/>
              </a:rPr>
              <a:pPr/>
              <a:t>14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Why JavaScript?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smtClean="0"/>
              <a:t>“Active” web pages</a:t>
            </a:r>
          </a:p>
          <a:p>
            <a:r>
              <a:rPr lang="en-US" smtClean="0">
                <a:solidFill>
                  <a:schemeClr val="hlink"/>
                </a:solidFill>
              </a:rPr>
              <a:t>Web 2.0</a:t>
            </a:r>
          </a:p>
          <a:p>
            <a:pPr lvl="1"/>
            <a:r>
              <a:rPr lang="en-US" smtClean="0"/>
              <a:t>AJAX, huge number of Web-based applications</a:t>
            </a:r>
          </a:p>
          <a:p>
            <a:r>
              <a:rPr lang="en-US" smtClean="0"/>
              <a:t>Some interesting and unusual features</a:t>
            </a:r>
          </a:p>
          <a:p>
            <a:pPr lvl="1"/>
            <a:r>
              <a:rPr lang="en-US" smtClean="0"/>
              <a:t>First-class functions                              </a:t>
            </a:r>
            <a:r>
              <a:rPr lang="en-US" sz="2000" smtClean="0">
                <a:solidFill>
                  <a:srgbClr val="ADCAFF"/>
                </a:solidFill>
              </a:rPr>
              <a:t>- interesting</a:t>
            </a:r>
            <a:endParaRPr lang="en-US" smtClean="0">
              <a:solidFill>
                <a:srgbClr val="ADCAFF"/>
              </a:solidFill>
            </a:endParaRPr>
          </a:p>
          <a:p>
            <a:pPr lvl="1"/>
            <a:r>
              <a:rPr lang="en-US" smtClean="0"/>
              <a:t>Objects without classes                         </a:t>
            </a:r>
            <a:r>
              <a:rPr lang="en-US" sz="2000" smtClean="0">
                <a:solidFill>
                  <a:srgbClr val="ADCAFF"/>
                </a:solidFill>
              </a:rPr>
              <a:t>- slightly unusual</a:t>
            </a:r>
          </a:p>
          <a:p>
            <a:pPr lvl="1"/>
            <a:r>
              <a:rPr lang="en-US" smtClean="0"/>
              <a:t>Powerful modification capabilities           </a:t>
            </a:r>
            <a:r>
              <a:rPr lang="en-US" sz="2000" smtClean="0">
                <a:solidFill>
                  <a:srgbClr val="ADCAFF"/>
                </a:solidFill>
              </a:rPr>
              <a:t>- very unusual</a:t>
            </a:r>
          </a:p>
          <a:p>
            <a:pPr lvl="2"/>
            <a:r>
              <a:rPr lang="en-US" smtClean="0"/>
              <a:t>Add new method to object, redefine prototype, …</a:t>
            </a:r>
          </a:p>
          <a:p>
            <a:r>
              <a:rPr lang="en-US" smtClean="0"/>
              <a:t>Many security and correctness issues</a:t>
            </a:r>
          </a:p>
          <a:p>
            <a:r>
              <a:rPr lang="en-US" smtClean="0">
                <a:solidFill>
                  <a:schemeClr val="hlink"/>
                </a:solidFill>
              </a:rPr>
              <a:t>“The world’s most misunderstood prog. language”</a:t>
            </a:r>
          </a:p>
        </p:txBody>
      </p:sp>
    </p:spTree>
    <p:extLst>
      <p:ext uri="{BB962C8B-B14F-4D97-AF65-F5344CB8AC3E}">
        <p14:creationId xmlns:p14="http://schemas.microsoft.com/office/powerpoint/2010/main" val="15403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3061E526-8108-4376-A958-320A8DE3694E}" type="slidenum">
              <a:rPr lang="en-US" sz="1200">
                <a:latin typeface="Arial" panose="020B0604020202020204" pitchFamily="34" charset="0"/>
              </a:rPr>
              <a:pPr/>
              <a:t>15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JavaScript History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178800" cy="5105400"/>
          </a:xfrm>
        </p:spPr>
        <p:txBody>
          <a:bodyPr/>
          <a:lstStyle/>
          <a:p>
            <a:r>
              <a:rPr lang="en-US" smtClean="0"/>
              <a:t>Developed by Brendan Eich at Netscape </a:t>
            </a:r>
          </a:p>
          <a:p>
            <a:pPr lvl="1"/>
            <a:r>
              <a:rPr lang="en-US" smtClean="0"/>
              <a:t>Scripting language for Navigator 2</a:t>
            </a:r>
          </a:p>
          <a:p>
            <a:r>
              <a:rPr lang="en-US" smtClean="0"/>
              <a:t>Later standardized for browser compatibility</a:t>
            </a:r>
          </a:p>
          <a:p>
            <a:pPr lvl="1"/>
            <a:r>
              <a:rPr lang="en-US" smtClean="0"/>
              <a:t>ECMAScript Edition 3 (aka JavaScript 1.5)</a:t>
            </a:r>
          </a:p>
          <a:p>
            <a:r>
              <a:rPr lang="en-US" smtClean="0"/>
              <a:t>Related to Java in name only</a:t>
            </a:r>
          </a:p>
          <a:p>
            <a:pPr lvl="1"/>
            <a:r>
              <a:rPr lang="en-US" smtClean="0"/>
              <a:t>“JavaScript is to Java as carpet is to car”</a:t>
            </a:r>
          </a:p>
          <a:p>
            <a:pPr lvl="1"/>
            <a:r>
              <a:rPr lang="en-US" smtClean="0"/>
              <a:t>Name was part of a marketing deal</a:t>
            </a:r>
          </a:p>
          <a:p>
            <a:r>
              <a:rPr lang="en-US" smtClean="0"/>
              <a:t>Various implementations available</a:t>
            </a:r>
          </a:p>
          <a:p>
            <a:pPr lvl="1"/>
            <a:r>
              <a:rPr lang="en-US" smtClean="0"/>
              <a:t>SpiderMonkey C implementation (from Mozilla)</a:t>
            </a:r>
          </a:p>
          <a:p>
            <a:pPr lvl="1"/>
            <a:r>
              <a:rPr lang="en-US" smtClean="0"/>
              <a:t>Rhino Java implementation (also from Mozilla)</a:t>
            </a:r>
          </a:p>
        </p:txBody>
      </p:sp>
    </p:spTree>
    <p:extLst>
      <p:ext uri="{BB962C8B-B14F-4D97-AF65-F5344CB8AC3E}">
        <p14:creationId xmlns:p14="http://schemas.microsoft.com/office/powerpoint/2010/main" val="24376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966CA7DA-87C1-4AD9-998C-7E4D8EEA9017}" type="slidenum">
              <a:rPr lang="en-US" sz="1200">
                <a:latin typeface="Arial" panose="020B0604020202020204" pitchFamily="34" charset="0"/>
              </a:rPr>
              <a:pPr/>
              <a:t>16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 for JavaScript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US" smtClean="0"/>
              <a:t>Netscape, 1995 </a:t>
            </a:r>
          </a:p>
          <a:p>
            <a:pPr lvl="1"/>
            <a:r>
              <a:rPr lang="en-GB" smtClean="0"/>
              <a:t>&gt; 90% browser market share</a:t>
            </a:r>
          </a:p>
          <a:p>
            <a:pPr lvl="2"/>
            <a:r>
              <a:rPr lang="en-GB" smtClean="0"/>
              <a:t>“I hacked the JS prototype in ~1 week in May and it showed! Mistakes were frozen early. Rest of year spent embedding in browser”         	-- Brendan Eich, ICFP talk, 2006</a:t>
            </a:r>
          </a:p>
          <a:p>
            <a:r>
              <a:rPr lang="en-US" smtClean="0"/>
              <a:t>Design goals</a:t>
            </a:r>
          </a:p>
          <a:p>
            <a:pPr lvl="1" eaLnBrk="1" hangingPunct="1"/>
            <a:r>
              <a:rPr lang="en-GB" smtClean="0"/>
              <a:t>Make it easy to copy/paste snippets of code</a:t>
            </a:r>
          </a:p>
          <a:p>
            <a:pPr lvl="1" eaLnBrk="1" hangingPunct="1"/>
            <a:r>
              <a:rPr lang="en-GB" smtClean="0"/>
              <a:t>Tolerate “minor” errors (missing semicolons)</a:t>
            </a:r>
          </a:p>
          <a:p>
            <a:pPr lvl="1" eaLnBrk="1" hangingPunct="1"/>
            <a:r>
              <a:rPr lang="en-GB" smtClean="0"/>
              <a:t>Simplified onclick, onmousedown, etc., event handling </a:t>
            </a:r>
          </a:p>
          <a:p>
            <a:pPr lvl="1" eaLnBrk="1" hangingPunct="1"/>
            <a:r>
              <a:rPr lang="en-GB" smtClean="0"/>
              <a:t>Pick a few hard-working, powerful primitives</a:t>
            </a:r>
          </a:p>
          <a:p>
            <a:pPr lvl="2" eaLnBrk="1" hangingPunct="1"/>
            <a:r>
              <a:rPr lang="en-GB" smtClean="0"/>
              <a:t>First-class functions, objects everywhere, prototype-based</a:t>
            </a:r>
          </a:p>
          <a:p>
            <a:pPr lvl="1" eaLnBrk="1" hangingPunct="1"/>
            <a:r>
              <a:rPr lang="en-GB" smtClean="0"/>
              <a:t>Leave all else out!</a:t>
            </a:r>
            <a:endParaRPr lang="en-US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447675"/>
            <a:ext cx="15779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6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JavaScript?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created in 1995 by Brandon Eich of Netscape/Mozilla</a:t>
            </a:r>
          </a:p>
          <a:p>
            <a:pPr lvl="1">
              <a:lnSpc>
                <a:spcPct val="90000"/>
              </a:lnSpc>
            </a:pPr>
            <a:r>
              <a:rPr lang="en-US" sz="2200" i="1"/>
              <a:t>"JS had to "look like Java" only less so, be Java’s dumb kid brother or boy-hostage sidekick. Plus, I had to be done in ten days or something worse than JS would have happened."</a:t>
            </a:r>
            <a:r>
              <a:rPr lang="en-US" sz="2200"/>
              <a:t>  - Brandon Eich</a:t>
            </a:r>
          </a:p>
          <a:p>
            <a:pPr lvl="1">
              <a:lnSpc>
                <a:spcPct val="90000"/>
              </a:lnSpc>
            </a:pPr>
            <a:r>
              <a:rPr lang="en-US"/>
              <a:t>originally called "LiveScript" to match Netscape branding</a:t>
            </a:r>
          </a:p>
          <a:p>
            <a:pPr lvl="1">
              <a:lnSpc>
                <a:spcPct val="90000"/>
              </a:lnSpc>
            </a:pPr>
            <a:r>
              <a:rPr lang="en-US"/>
              <a:t>renamed to JavaScript to capitalize on popularity of Java</a:t>
            </a:r>
          </a:p>
          <a:p>
            <a:pPr lvl="1">
              <a:lnSpc>
                <a:spcPct val="90000"/>
              </a:lnSpc>
            </a:pPr>
            <a:r>
              <a:rPr lang="en-US"/>
              <a:t>submitted as a standard to ECMA in 1997 as "ECMAScript"</a:t>
            </a:r>
          </a:p>
          <a:p>
            <a:pPr lvl="1">
              <a:lnSpc>
                <a:spcPct val="90000"/>
              </a:lnSpc>
            </a:pPr>
            <a:endParaRPr lang="en-US" sz="1200"/>
          </a:p>
          <a:p>
            <a:r>
              <a:rPr lang="en-US"/>
              <a:t>not directly related to Java</a:t>
            </a:r>
          </a:p>
          <a:p>
            <a:pPr lvl="1">
              <a:lnSpc>
                <a:spcPct val="90000"/>
              </a:lnSpc>
            </a:pPr>
            <a:r>
              <a:rPr lang="en-US"/>
              <a:t>Eich claims he was most influenced by Self and Scheme</a:t>
            </a:r>
          </a:p>
          <a:p>
            <a:pPr lvl="1">
              <a:lnSpc>
                <a:spcPct val="90000"/>
              </a:lnSpc>
            </a:pPr>
            <a:r>
              <a:rPr lang="en-US"/>
              <a:t>some JS syntax, libraries, etc. are ripped off by Java, C</a:t>
            </a:r>
          </a:p>
          <a:p>
            <a:pPr lvl="1">
              <a:lnSpc>
                <a:spcPct val="90000"/>
              </a:lnSpc>
            </a:pPr>
            <a:r>
              <a:rPr lang="en-US"/>
              <a:t>D. Crockford: </a:t>
            </a:r>
            <a:r>
              <a:rPr lang="en-US" i="1"/>
              <a:t>"JavaScript is Lisp in C's clothing."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today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possibly the most used programming language today (!!)</a:t>
            </a:r>
          </a:p>
          <a:p>
            <a:pPr lvl="1">
              <a:lnSpc>
                <a:spcPct val="90000"/>
              </a:lnSpc>
            </a:pPr>
            <a:r>
              <a:rPr lang="en-US"/>
              <a:t>mostly used for client-side web page scripting, but increasingly used to build server apps, other programs</a:t>
            </a:r>
          </a:p>
          <a:p>
            <a:pPr lvl="1">
              <a:lnSpc>
                <a:spcPct val="90000"/>
              </a:lnSpc>
            </a:pPr>
            <a:r>
              <a:rPr lang="en-US"/>
              <a:t>current standardized version: ECMAScript 5 (2009)</a:t>
            </a:r>
          </a:p>
          <a:p>
            <a:pPr lvl="1">
              <a:lnSpc>
                <a:spcPct val="90000"/>
              </a:lnSpc>
            </a:pPr>
            <a:endParaRPr lang="en-US" sz="1200"/>
          </a:p>
          <a:p>
            <a:r>
              <a:rPr lang="en-US"/>
              <a:t>Is JavaScript a bad programming language??</a:t>
            </a:r>
          </a:p>
          <a:p>
            <a:pPr lvl="1">
              <a:lnSpc>
                <a:spcPct val="90000"/>
              </a:lnSpc>
            </a:pPr>
            <a:r>
              <a:rPr lang="en-US"/>
              <a:t>had bad browser behavior, slow, poor web coders, etc.</a:t>
            </a:r>
          </a:p>
          <a:p>
            <a:pPr lvl="1">
              <a:lnSpc>
                <a:spcPct val="90000"/>
              </a:lnSpc>
            </a:pPr>
            <a:r>
              <a:rPr lang="en-US"/>
              <a:t>recent implementations are faster, better, more stable</a:t>
            </a:r>
          </a:p>
          <a:p>
            <a:pPr lvl="1">
              <a:lnSpc>
                <a:spcPct val="90000"/>
              </a:lnSpc>
            </a:pPr>
            <a:r>
              <a:rPr lang="en-US"/>
              <a:t>JS in browser works with "DOM" (Document Object Model)</a:t>
            </a:r>
          </a:p>
          <a:p>
            <a:pPr lvl="1">
              <a:lnSpc>
                <a:spcPct val="90000"/>
              </a:lnSpc>
            </a:pPr>
            <a:r>
              <a:rPr lang="en-US"/>
              <a:t>related JS+web technologies: Ajax, JSON, jQuery, etc.</a:t>
            </a:r>
          </a:p>
          <a:p>
            <a:pPr lvl="1">
              <a:lnSpc>
                <a:spcPct val="90000"/>
              </a:lnSpc>
            </a:pPr>
            <a:r>
              <a:rPr lang="en-US"/>
              <a:t>spin-off languages: JScript (MS), ActionScript (Adobe), etc.</a:t>
            </a:r>
          </a:p>
        </p:txBody>
      </p:sp>
    </p:spTree>
    <p:extLst>
      <p:ext uri="{BB962C8B-B14F-4D97-AF65-F5344CB8AC3E}">
        <p14:creationId xmlns:p14="http://schemas.microsoft.com/office/powerpoint/2010/main" val="3245164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vs. Java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interpreted</a:t>
            </a:r>
            <a:r>
              <a:rPr lang="en-US"/>
              <a:t>, not compiled</a:t>
            </a:r>
          </a:p>
          <a:p>
            <a:pPr lvl="1">
              <a:lnSpc>
                <a:spcPct val="90000"/>
              </a:lnSpc>
            </a:pPr>
            <a:r>
              <a:rPr lang="en-US"/>
              <a:t>dynamic typing</a:t>
            </a:r>
          </a:p>
          <a:p>
            <a:pPr lvl="1">
              <a:lnSpc>
                <a:spcPct val="90000"/>
              </a:lnSpc>
            </a:pPr>
            <a:r>
              <a:rPr lang="en-US"/>
              <a:t>first-class functions;  nested functions;  closures</a:t>
            </a:r>
          </a:p>
          <a:p>
            <a:pPr lvl="1">
              <a:lnSpc>
                <a:spcPct val="90000"/>
              </a:lnSpc>
            </a:pPr>
            <a:r>
              <a:rPr lang="en-US"/>
              <a:t>a structured, imperative object-oriented, scripting lang.</a:t>
            </a:r>
          </a:p>
          <a:p>
            <a:pPr lvl="1">
              <a:lnSpc>
                <a:spcPct val="90000"/>
              </a:lnSpc>
            </a:pPr>
            <a:r>
              <a:rPr lang="en-US"/>
              <a:t>prototype-based object and inheritance system</a:t>
            </a:r>
          </a:p>
          <a:p>
            <a:pPr lvl="1">
              <a:lnSpc>
                <a:spcPct val="90000"/>
              </a:lnSpc>
            </a:pPr>
            <a:r>
              <a:rPr lang="en-US"/>
              <a:t>sophisticated first-class resizable array type</a:t>
            </a:r>
          </a:p>
          <a:p>
            <a:pPr lvl="1">
              <a:lnSpc>
                <a:spcPct val="90000"/>
              </a:lnSpc>
            </a:pPr>
            <a:r>
              <a:rPr lang="en-US"/>
              <a:t>first-class regular expression support</a:t>
            </a:r>
          </a:p>
          <a:p>
            <a:pPr lvl="1">
              <a:lnSpc>
                <a:spcPct val="90000"/>
              </a:lnSpc>
            </a:pPr>
            <a:endParaRPr lang="en-US" sz="800"/>
          </a:p>
          <a:p>
            <a:r>
              <a:rPr lang="en-US"/>
              <a:t>more relaxed syntax and rules</a:t>
            </a:r>
          </a:p>
          <a:p>
            <a:pPr lvl="1">
              <a:lnSpc>
                <a:spcPct val="90000"/>
              </a:lnSpc>
            </a:pPr>
            <a:r>
              <a:rPr lang="en-US"/>
              <a:t>fewer and "looser" data types</a:t>
            </a:r>
          </a:p>
          <a:p>
            <a:pPr lvl="1">
              <a:lnSpc>
                <a:spcPct val="90000"/>
              </a:lnSpc>
            </a:pPr>
            <a:r>
              <a:rPr lang="en-US"/>
              <a:t>variables don't always need to be declared</a:t>
            </a:r>
            <a:endParaRPr lang="en-US" sz="800"/>
          </a:p>
          <a:p>
            <a:pPr lvl="1">
              <a:lnSpc>
                <a:spcPct val="90000"/>
              </a:lnSpc>
            </a:pPr>
            <a:r>
              <a:rPr lang="en-US"/>
              <a:t>key construct is first-class </a:t>
            </a:r>
            <a:r>
              <a:rPr lang="en-US" i="1"/>
              <a:t>function</a:t>
            </a:r>
            <a:r>
              <a:rPr lang="en-US"/>
              <a:t> rather than the class</a:t>
            </a:r>
          </a:p>
        </p:txBody>
      </p:sp>
      <p:grpSp>
        <p:nvGrpSpPr>
          <p:cNvPr id="861192" name="Group 8"/>
          <p:cNvGrpSpPr>
            <a:grpSpLocks/>
          </p:cNvGrpSpPr>
          <p:nvPr/>
        </p:nvGrpSpPr>
        <p:grpSpPr bwMode="auto">
          <a:xfrm>
            <a:off x="5181600" y="1022350"/>
            <a:ext cx="3810000" cy="1143000"/>
            <a:chOff x="3312" y="672"/>
            <a:chExt cx="2400" cy="720"/>
          </a:xfrm>
        </p:grpSpPr>
        <p:pic>
          <p:nvPicPr>
            <p:cNvPr id="861188" name="Picture 4" descr="jav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12" r="21812"/>
            <a:stretch>
              <a:fillRect/>
            </a:stretch>
          </p:blipFill>
          <p:spPr bwMode="auto">
            <a:xfrm>
              <a:off x="3312" y="672"/>
              <a:ext cx="407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1189" name="Picture 5" descr="cannabi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9" t="1541" r="2466" b="4567"/>
            <a:stretch>
              <a:fillRect/>
            </a:stretch>
          </p:blipFill>
          <p:spPr bwMode="auto">
            <a:xfrm>
              <a:off x="3936" y="768"/>
              <a:ext cx="624" cy="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1190" name="Text Box 6"/>
            <p:cNvSpPr txBox="1">
              <a:spLocks noChangeArrowheads="1"/>
            </p:cNvSpPr>
            <p:nvPr/>
          </p:nvSpPr>
          <p:spPr bwMode="auto">
            <a:xfrm>
              <a:off x="3708" y="86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800" i="0">
                  <a:latin typeface="Calibri" panose="020F0502020204030204" pitchFamily="34" charset="0"/>
                </a:rPr>
                <a:t>+</a:t>
              </a:r>
            </a:p>
          </p:txBody>
        </p:sp>
        <p:sp>
          <p:nvSpPr>
            <p:cNvPr id="861191" name="Text Box 7"/>
            <p:cNvSpPr txBox="1">
              <a:spLocks noChangeArrowheads="1"/>
            </p:cNvSpPr>
            <p:nvPr/>
          </p:nvSpPr>
          <p:spPr bwMode="auto">
            <a:xfrm>
              <a:off x="4527" y="864"/>
              <a:ext cx="11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800" i="0">
                  <a:latin typeface="Calibri" panose="020F0502020204030204" pitchFamily="34" charset="0"/>
                </a:rPr>
                <a:t>= JavaScript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1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9251C263-DD69-4826-8E7D-9B9CF2158283}" type="slidenum">
              <a:rPr lang="en-US" sz="1200">
                <a:latin typeface="Arial" panose="020B0604020202020204" pitchFamily="34" charset="0"/>
              </a:rPr>
              <a:pPr/>
              <a:t>20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Uses of JavaScript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Form validation</a:t>
            </a:r>
          </a:p>
          <a:p>
            <a:r>
              <a:rPr lang="en-US" smtClean="0"/>
              <a:t>Page embellishments and special effects</a:t>
            </a:r>
          </a:p>
          <a:p>
            <a:r>
              <a:rPr lang="en-US" smtClean="0"/>
              <a:t>Navigation systems</a:t>
            </a:r>
          </a:p>
          <a:p>
            <a:r>
              <a:rPr lang="en-US" smtClean="0"/>
              <a:t>Basic math calculations</a:t>
            </a:r>
          </a:p>
          <a:p>
            <a:r>
              <a:rPr lang="en-US" smtClean="0"/>
              <a:t>Dynamic content manipulation</a:t>
            </a:r>
          </a:p>
          <a:p>
            <a:r>
              <a:rPr lang="en-US" smtClean="0"/>
              <a:t>Sample applications</a:t>
            </a:r>
          </a:p>
          <a:p>
            <a:pPr lvl="1"/>
            <a:r>
              <a:rPr lang="en-US" smtClean="0"/>
              <a:t>Dashboard widgets in Mac OS X, Google Maps, Philips universal remotes, Writely word processor, hundreds of others…</a:t>
            </a:r>
          </a:p>
        </p:txBody>
      </p:sp>
    </p:spTree>
    <p:extLst>
      <p:ext uri="{BB962C8B-B14F-4D97-AF65-F5344CB8AC3E}">
        <p14:creationId xmlns:p14="http://schemas.microsoft.com/office/powerpoint/2010/main" val="25319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</a:t>
            </a:r>
            <a:r>
              <a:rPr lang="en-US" dirty="0" smtClean="0"/>
              <a:t>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the control (e.g. button) and event (e.g. mouse 1. click) of </a:t>
            </a:r>
            <a:r>
              <a:rPr lang="en-US" dirty="0" smtClean="0"/>
              <a:t>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function to run when the event </a:t>
            </a:r>
            <a:r>
              <a:rPr lang="en-US" dirty="0" smtClean="0"/>
              <a:t>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attach </a:t>
            </a:r>
            <a:r>
              <a:rPr lang="en-US" dirty="0"/>
              <a:t>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0"/>
            <a:ext cx="86106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=“alert(‘You clicked m’)”&gt;Click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</a:t>
            </a:r>
            <a:r>
              <a:rPr lang="en-US" sz="2800" dirty="0" smtClean="0"/>
              <a:t>HTML page</a:t>
            </a:r>
            <a:endParaRPr lang="en-US" sz="2800" dirty="0"/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err="1" smtClean="0"/>
              <a:t>Javascript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B7F434C6-2335-4B35-A4DF-E68C418850D3}" type="slidenum">
              <a:rPr lang="en-US" sz="1200">
                <a:latin typeface="Arial" panose="020B0604020202020204" pitchFamily="34" charset="0"/>
              </a:rPr>
              <a:pPr/>
              <a:t>27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Basics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724400"/>
          </a:xfrm>
        </p:spPr>
        <p:txBody>
          <a:bodyPr/>
          <a:lstStyle/>
          <a:p>
            <a:r>
              <a:rPr lang="en-US" smtClean="0"/>
              <a:t>JavaScript is case sensitive</a:t>
            </a:r>
          </a:p>
          <a:p>
            <a:pPr lvl="1"/>
            <a:r>
              <a:rPr lang="en-US" smtClean="0"/>
              <a:t>onClick, ONCLICK, … are HTML, thus not case-sensitive</a:t>
            </a:r>
          </a:p>
          <a:p>
            <a:r>
              <a:rPr lang="en-US" smtClean="0"/>
              <a:t>Statements terminated by returns or semi-colons </a:t>
            </a:r>
          </a:p>
          <a:p>
            <a:pPr lvl="1"/>
            <a:r>
              <a:rPr lang="en-US" smtClean="0">
                <a:solidFill>
                  <a:schemeClr val="folHlink"/>
                </a:solidFill>
              </a:rPr>
              <a:t>x = x+1;</a:t>
            </a:r>
            <a:r>
              <a:rPr lang="en-US" smtClean="0"/>
              <a:t>     same as      </a:t>
            </a:r>
            <a:r>
              <a:rPr lang="en-US" smtClean="0">
                <a:solidFill>
                  <a:schemeClr val="folHlink"/>
                </a:solidFill>
              </a:rPr>
              <a:t>x = x+1</a:t>
            </a:r>
          </a:p>
          <a:p>
            <a:r>
              <a:rPr lang="en-US" smtClean="0"/>
              <a:t>“Blocks” of statements enclosed in { …}</a:t>
            </a:r>
          </a:p>
          <a:p>
            <a:r>
              <a:rPr lang="en-US" smtClean="0"/>
              <a:t>Variables</a:t>
            </a:r>
          </a:p>
          <a:p>
            <a:pPr lvl="1"/>
            <a:r>
              <a:rPr lang="en-US" smtClean="0"/>
              <a:t>Define using the var statement</a:t>
            </a:r>
          </a:p>
          <a:p>
            <a:pPr lvl="1"/>
            <a:r>
              <a:rPr lang="en-US" smtClean="0"/>
              <a:t>Define implicitly by its first use, which must be an assignment</a:t>
            </a:r>
          </a:p>
          <a:p>
            <a:pPr lvl="2"/>
            <a:r>
              <a:rPr lang="en-US" smtClean="0"/>
              <a:t>Implicit defn has global scope, even if occurs in nested scope!</a:t>
            </a:r>
          </a:p>
        </p:txBody>
      </p:sp>
    </p:spTree>
    <p:extLst>
      <p:ext uri="{BB962C8B-B14F-4D97-AF65-F5344CB8AC3E}">
        <p14:creationId xmlns:p14="http://schemas.microsoft.com/office/powerpoint/2010/main" val="2663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>
                <a:latin typeface="Arial" panose="020B0604020202020204" pitchFamily="34" charset="0"/>
              </a:rPr>
              <a:t>slide </a:t>
            </a:r>
            <a:fld id="{D530AD01-C4CB-4A25-A690-9D54645E9087}" type="slidenum">
              <a:rPr lang="en-US" sz="1200">
                <a:latin typeface="Arial" panose="020B0604020202020204" pitchFamily="34" charset="0"/>
              </a:rPr>
              <a:pPr/>
              <a:t>28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Primitive Datatypes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r>
              <a:rPr lang="en-US" smtClean="0"/>
              <a:t>Boolean: true and false</a:t>
            </a:r>
          </a:p>
          <a:p>
            <a:r>
              <a:rPr lang="en-US" smtClean="0"/>
              <a:t>Number: 64-bit floating point</a:t>
            </a:r>
          </a:p>
          <a:p>
            <a:pPr lvl="1"/>
            <a:r>
              <a:rPr lang="en-US" smtClean="0"/>
              <a:t>Similar to Java double and Double </a:t>
            </a:r>
          </a:p>
          <a:p>
            <a:pPr lvl="1"/>
            <a:r>
              <a:rPr lang="en-US" smtClean="0"/>
              <a:t>No integer type </a:t>
            </a:r>
          </a:p>
          <a:p>
            <a:pPr lvl="1"/>
            <a:r>
              <a:rPr lang="en-US" smtClean="0"/>
              <a:t>Special values </a:t>
            </a:r>
            <a:r>
              <a:rPr lang="en-US" smtClean="0">
                <a:solidFill>
                  <a:schemeClr val="accent2"/>
                </a:solidFill>
              </a:rPr>
              <a:t>NaN</a:t>
            </a:r>
            <a:r>
              <a:rPr lang="en-US" smtClean="0"/>
              <a:t> (not a number) and </a:t>
            </a:r>
            <a:r>
              <a:rPr lang="en-US" smtClean="0">
                <a:solidFill>
                  <a:schemeClr val="accent2"/>
                </a:solidFill>
              </a:rPr>
              <a:t>Infinity</a:t>
            </a:r>
          </a:p>
          <a:p>
            <a:r>
              <a:rPr lang="en-US" smtClean="0"/>
              <a:t>String: sequence of zero or more Unicode chars</a:t>
            </a:r>
          </a:p>
          <a:p>
            <a:pPr lvl="1"/>
            <a:r>
              <a:rPr lang="en-US" smtClean="0"/>
              <a:t>No separate character type (just strings of length 1)</a:t>
            </a:r>
          </a:p>
          <a:p>
            <a:pPr lvl="1"/>
            <a:r>
              <a:rPr lang="en-US" smtClean="0"/>
              <a:t>Literal strings using ' or " characters  (must match)</a:t>
            </a:r>
          </a:p>
          <a:p>
            <a:r>
              <a:rPr lang="en-US" smtClean="0"/>
              <a:t>Special objects: </a:t>
            </a:r>
            <a:r>
              <a:rPr lang="en-US" smtClean="0">
                <a:solidFill>
                  <a:schemeClr val="accent2"/>
                </a:solidFill>
              </a:rPr>
              <a:t>null</a:t>
            </a:r>
            <a:r>
              <a:rPr lang="en-US" smtClean="0"/>
              <a:t> and </a:t>
            </a:r>
            <a:r>
              <a:rPr lang="en-US" smtClean="0">
                <a:solidFill>
                  <a:schemeClr val="accent2"/>
                </a:solidFill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7602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Null, Undefined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already allows us to create dynamic web pages. Why also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</a:t>
            </a:r>
            <a:r>
              <a:rPr lang="en-US" dirty="0" smtClean="0"/>
              <a:t>presses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 smtClean="0"/>
              <a:t>HTML: &lt;!-- </a:t>
            </a:r>
            <a:r>
              <a:rPr lang="en-US" dirty="0"/>
              <a:t>comment --&gt;</a:t>
            </a:r>
          </a:p>
          <a:p>
            <a:pPr lvl="1"/>
            <a:r>
              <a:rPr lang="en-US" dirty="0" smtClean="0"/>
              <a:t>CSS/JS/PHP: /* </a:t>
            </a:r>
            <a:r>
              <a:rPr lang="en-US" dirty="0"/>
              <a:t>comment */</a:t>
            </a:r>
          </a:p>
          <a:p>
            <a:pPr lvl="1"/>
            <a:r>
              <a:rPr lang="en-US" dirty="0" smtClean="0"/>
              <a:t>Java/JS/PHP: // </a:t>
            </a:r>
            <a:r>
              <a:rPr lang="en-US" dirty="0"/>
              <a:t>comment</a:t>
            </a:r>
          </a:p>
          <a:p>
            <a:pPr lvl="1"/>
            <a:r>
              <a:rPr lang="en-US" dirty="0" smtClean="0"/>
              <a:t>PHP: # </a:t>
            </a:r>
            <a:r>
              <a:rPr lang="en-US" dirty="0"/>
              <a:t>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sin,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</a:t>
            </a:r>
            <a:r>
              <a:rPr lang="en-US" dirty="0" smtClean="0"/>
              <a:t>and undefined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</a:t>
            </a:r>
            <a:r>
              <a:rPr lang="en-US" dirty="0" smtClean="0"/>
              <a:t>...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splice,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replace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escape sequences behave as in Java: \' \" \&amp; \n \t \\</a:t>
            </a:r>
          </a:p>
          <a:p>
            <a:r>
              <a:rPr lang="en-US" dirty="0" smtClean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properties/methods</a:t>
            </a:r>
          </a:p>
        </p:txBody>
      </p:sp>
      <p:graphicFrame>
        <p:nvGraphicFramePr>
          <p:cNvPr id="892104" name="Group 200"/>
          <p:cNvGraphicFramePr>
            <a:graphicFrameLocks noGrp="1"/>
          </p:cNvGraphicFramePr>
          <p:nvPr/>
        </p:nvGraphicFramePr>
        <p:xfrm>
          <a:off x="152400" y="1085850"/>
          <a:ext cx="8839200" cy="2194560"/>
        </p:xfrm>
        <a:graphic>
          <a:graphicData uri="http://schemas.openxmlformats.org/drawingml/2006/table">
            <a:tbl>
              <a:tblPr/>
              <a:tblGrid>
                <a:gridCol w="3733800"/>
                <a:gridCol w="5105400"/>
              </a:tblGrid>
              <a:tr h="365125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object "static" properties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Number.MAX_VALUE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largest possible number, roughly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Number.MIN_VALUE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smallest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number, roughly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-324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Number.NaN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Not-a-Number; result of invalid computations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Number.POSITIVE_INFINITY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infinity; result of 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Number.NEGATIVE_INFINITY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negative infinity; result of -1/0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2068" name="Group 164"/>
          <p:cNvGraphicFramePr>
            <a:graphicFrameLocks noGrp="1"/>
          </p:cNvGraphicFramePr>
          <p:nvPr/>
        </p:nvGraphicFramePr>
        <p:xfrm>
          <a:off x="152400" y="3432175"/>
          <a:ext cx="8839200" cy="1828800"/>
        </p:xfrm>
        <a:graphic>
          <a:graphicData uri="http://schemas.openxmlformats.org/drawingml/2006/table">
            <a:tbl>
              <a:tblPr/>
              <a:tblGrid>
                <a:gridCol w="3733800"/>
                <a:gridCol w="5105400"/>
              </a:tblGrid>
              <a:tr h="365125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instance methods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.toString(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[base]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convert a number to a string with optional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.toFixed(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digits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fixed-point real with given # digits past 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.toExponential(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digits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convert a number to scientific 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.toPrecision(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digits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floating-point real, given # digits past 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2137" name="Group 233"/>
          <p:cNvGraphicFramePr>
            <a:graphicFrameLocks noGrp="1"/>
          </p:cNvGraphicFramePr>
          <p:nvPr/>
        </p:nvGraphicFramePr>
        <p:xfrm>
          <a:off x="152400" y="5381625"/>
          <a:ext cx="8839200" cy="1097280"/>
        </p:xfrm>
        <a:graphic>
          <a:graphicData uri="http://schemas.openxmlformats.org/drawingml/2006/table">
            <a:tbl>
              <a:tblPr/>
              <a:tblGrid>
                <a:gridCol w="3733800"/>
                <a:gridCol w="5105400"/>
              </a:tblGrid>
              <a:tr h="365125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global methods related to numbers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isNaN(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if the expression evaluates to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isFinite(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if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is neither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NaN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nor an infinity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44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Math object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var rand1to10 = Math.floor(Math.random() * 10 + 1);</a:t>
            </a:r>
          </a:p>
          <a:p>
            <a:pPr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var three = Math.floor(Math.PI);</a:t>
            </a:r>
          </a:p>
          <a:p>
            <a:pPr>
              <a:buFontTx/>
              <a:buNone/>
            </a:pPr>
            <a:endParaRPr lang="en-US" sz="2400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Math</a:t>
            </a:r>
            <a:r>
              <a:rPr lang="en-US"/>
              <a:t> methods: </a:t>
            </a:r>
            <a:r>
              <a:rPr lang="en-US">
                <a:latin typeface="Consolas" panose="020B0609020204030204" pitchFamily="49" charset="0"/>
              </a:rPr>
              <a:t>abs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ceil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cos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floor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log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max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min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pow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random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round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sin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sqrt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tan</a:t>
            </a:r>
          </a:p>
          <a:p>
            <a:r>
              <a:rPr lang="en-US"/>
              <a:t>properties: </a:t>
            </a:r>
            <a:r>
              <a:rPr lang="en-US">
                <a:latin typeface="Consolas" panose="020B0609020204030204" pitchFamily="49" charset="0"/>
              </a:rPr>
              <a:t>E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PI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properties/methods</a:t>
            </a:r>
          </a:p>
        </p:txBody>
      </p:sp>
      <p:graphicFrame>
        <p:nvGraphicFramePr>
          <p:cNvPr id="893051" name="Group 123"/>
          <p:cNvGraphicFramePr>
            <a:graphicFrameLocks noGrp="1"/>
          </p:cNvGraphicFramePr>
          <p:nvPr/>
        </p:nvGraphicFramePr>
        <p:xfrm>
          <a:off x="152400" y="1066800"/>
          <a:ext cx="8839200" cy="5660136"/>
        </p:xfrm>
        <a:graphic>
          <a:graphicData uri="http://schemas.openxmlformats.org/drawingml/2006/table">
            <a:tbl>
              <a:tblPr/>
              <a:tblGrid>
                <a:gridCol w="3733800"/>
                <a:gridCol w="5105400"/>
              </a:tblGrid>
              <a:tr h="280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base of natural logarithms: 2.718...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Math.LN10, Math.LN2,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Math.LOG2E, Math.LOG10E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natural logarithm of 10 and 2;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logarithm of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in base 2 and base 10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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circle's circumference/diameter: 3.14159...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Math.SQRT1_2, Math.SQRT2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square roots of 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and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Math.abs(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Math.acos/asin/atan(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arc-sin/cosine/tangent of angle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Math.ceil(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ceiling (rounds a real number 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Math.cos/sin/tan(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sin/cosine/tangent of angle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Math.exp(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kumimoji="0" lang="en-US" sz="1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raised to the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 power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Math.floor(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floor (rounds a real number down)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Math.log(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natural logarithm (base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Math.max/min(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...)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largest/smallest of 2 or more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Math.pow(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kumimoji="0" lang="en-US" sz="1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x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raised to the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 power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Math.random()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random real number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in range 0 ≤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&lt;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Math.round(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round number to 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Math.sqrt(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29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var s = "Connie Client";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var firstName = s.substring(0, s.indexOf(" 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var len = s.length;      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var s2 = 'Melvin Merchant';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can use "" or ''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/>
              <a:t>String </a:t>
            </a:r>
            <a:r>
              <a:rPr lang="en-US" b="1"/>
              <a:t>methods</a:t>
            </a:r>
            <a:r>
              <a:rPr lang="en-US"/>
              <a:t>:  </a:t>
            </a:r>
            <a:r>
              <a:rPr lang="en-US">
                <a:latin typeface="Consolas" panose="020B0609020204030204" pitchFamily="49" charset="0"/>
              </a:rPr>
              <a:t>charAt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charCodeAt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fromCharCode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indexOf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lastIndexOf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replace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split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substring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toLowerCase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toUpperCase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charAt</a:t>
            </a:r>
            <a:r>
              <a:rPr lang="en-US"/>
              <a:t> returns a one-letter string (there is no </a:t>
            </a:r>
            <a:r>
              <a:rPr lang="en-US">
                <a:latin typeface="Consolas" panose="020B0609020204030204" pitchFamily="49" charset="0"/>
              </a:rPr>
              <a:t>char</a:t>
            </a:r>
            <a:r>
              <a:rPr lang="en-US"/>
              <a:t> type)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length</a:t>
            </a:r>
            <a:r>
              <a:rPr lang="en-US"/>
              <a:t> is a property (not a method as in Java)</a:t>
            </a:r>
          </a:p>
          <a:p>
            <a:pPr lvl="1"/>
            <a:endParaRPr lang="en-US" sz="800"/>
          </a:p>
          <a:p>
            <a:r>
              <a:rPr lang="en-US" b="1"/>
              <a:t>concatenation</a:t>
            </a:r>
            <a:r>
              <a:rPr lang="en-US"/>
              <a:t> with </a:t>
            </a:r>
            <a:r>
              <a:rPr lang="en-US">
                <a:latin typeface="Consolas" panose="020B0609020204030204" pitchFamily="49" charset="0"/>
              </a:rPr>
              <a:t>+</a:t>
            </a:r>
            <a:r>
              <a:rPr lang="en-US"/>
              <a:t> : </a:t>
            </a:r>
            <a:r>
              <a:rPr lang="en-US">
                <a:latin typeface="Consolas" panose="020B0609020204030204" pitchFamily="49" charset="0"/>
              </a:rPr>
              <a:t>1 + 1</a:t>
            </a:r>
            <a:r>
              <a:rPr lang="en-US"/>
              <a:t> is </a:t>
            </a:r>
            <a:r>
              <a:rPr lang="en-US">
                <a:latin typeface="Consolas" panose="020B0609020204030204" pitchFamily="49" charset="0"/>
              </a:rPr>
              <a:t>2</a:t>
            </a:r>
            <a:r>
              <a:rPr lang="en-US"/>
              <a:t>, but </a:t>
            </a:r>
            <a:r>
              <a:rPr lang="en-US">
                <a:latin typeface="Consolas" panose="020B0609020204030204" pitchFamily="49" charset="0"/>
              </a:rPr>
              <a:t>"1" + 1</a:t>
            </a:r>
            <a:r>
              <a:rPr lang="en-US"/>
              <a:t> is </a:t>
            </a:r>
            <a:r>
              <a:rPr lang="en-US">
                <a:latin typeface="Consolas" panose="020B0609020204030204" pitchFamily="49" charset="0"/>
              </a:rPr>
              <a:t>"11"</a:t>
            </a:r>
          </a:p>
          <a:p>
            <a:r>
              <a:rPr lang="en-US"/>
              <a:t>strings can be </a:t>
            </a:r>
            <a:r>
              <a:rPr lang="en-US" b="1"/>
              <a:t>compared</a:t>
            </a:r>
            <a:r>
              <a:rPr lang="en-US"/>
              <a:t> with </a:t>
            </a:r>
            <a:r>
              <a:rPr lang="en-US">
                <a:latin typeface="Consolas" panose="020B0609020204030204" pitchFamily="49" charset="0"/>
              </a:rPr>
              <a:t>&lt;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&lt;=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==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!=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&gt;=</a:t>
            </a:r>
          </a:p>
        </p:txBody>
      </p:sp>
    </p:spTree>
    <p:extLst>
      <p:ext uri="{BB962C8B-B14F-4D97-AF65-F5344CB8AC3E}">
        <p14:creationId xmlns:p14="http://schemas.microsoft.com/office/powerpoint/2010/main" val="39135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methods</a:t>
            </a:r>
          </a:p>
        </p:txBody>
      </p:sp>
      <p:graphicFrame>
        <p:nvGraphicFramePr>
          <p:cNvPr id="891003" name="Group 123"/>
          <p:cNvGraphicFramePr>
            <a:graphicFrameLocks noGrp="1"/>
          </p:cNvGraphicFramePr>
          <p:nvPr/>
        </p:nvGraphicFramePr>
        <p:xfrm>
          <a:off x="152400" y="1143000"/>
          <a:ext cx="8839200" cy="5525453"/>
        </p:xfrm>
        <a:graphic>
          <a:graphicData uri="http://schemas.openxmlformats.org/drawingml/2006/table">
            <a:tbl>
              <a:tblPr/>
              <a:tblGrid>
                <a:gridCol w="3733800"/>
                <a:gridCol w="5105400"/>
              </a:tblGrid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String.fromCharCode(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converts ASCII integer →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.charAt(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returns character at index, as a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.charCodeAt(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returns ASCII value at a given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.concat(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...)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returns concatenation of string(s) to this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.indexOf(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str[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start]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.lastIndexOf(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str[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start]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first/last index at which given string begins in this string,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optionally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starting from given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.match(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regexp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returns any matches for this string against the given string or regular expression ("regex")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.replace(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old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replaces first occurrence of old string or regular expr. with new string (use regex to replace all)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.search(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regexp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first index where given regex occurs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.slice(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.substring(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substr. from start (inclusive) to end (exclusive)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.split(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delimiter[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limit]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break apart a string into an array of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.toLowerCase()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.toUpperCase()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06400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800100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1430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430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87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344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801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59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return new string in all upper/lowercase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87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Strings and numbers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escape sequences behave as in Java: </a:t>
            </a:r>
            <a:r>
              <a:rPr lang="en-US">
                <a:latin typeface="Consolas" panose="020B0609020204030204" pitchFamily="49" charset="0"/>
              </a:rPr>
              <a:t>\'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\"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\&amp;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\n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\t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</a:rPr>
              <a:t>\\ 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1200"/>
          </a:p>
          <a:p>
            <a:r>
              <a:rPr lang="en-US"/>
              <a:t>convert string to number with </a:t>
            </a:r>
            <a:r>
              <a:rPr lang="en-US">
                <a:latin typeface="Consolas" panose="020B0609020204030204" pitchFamily="49" charset="0"/>
              </a:rPr>
              <a:t>parseInt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parseFloat</a:t>
            </a:r>
            <a:r>
              <a:rPr lang="en-US"/>
              <a:t>: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sz="2200">
                <a:latin typeface="Consolas" panose="020B0609020204030204" pitchFamily="49" charset="0"/>
              </a:rPr>
              <a:t>var count = 10;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sz="2200">
                <a:latin typeface="Consolas" panose="020B0609020204030204" pitchFamily="49" charset="0"/>
              </a:rPr>
              <a:t>var s1 = "" + count;                     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 "10"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sz="2200">
                <a:latin typeface="Consolas" panose="020B0609020204030204" pitchFamily="49" charset="0"/>
              </a:rPr>
              <a:t>var s2 = count </a:t>
            </a:r>
            <a:r>
              <a:rPr lang="en-US" sz="2200" i="1">
                <a:latin typeface="Consolas" panose="020B0609020204030204" pitchFamily="49" charset="0"/>
              </a:rPr>
              <a:t>+</a:t>
            </a:r>
            <a:r>
              <a:rPr lang="en-US" sz="2200">
                <a:latin typeface="Consolas" panose="020B0609020204030204" pitchFamily="49" charset="0"/>
              </a:rPr>
              <a:t> " bananas, ah ah ah!";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sz="2200">
                <a:latin typeface="Consolas" panose="020B0609020204030204" pitchFamily="49" charset="0"/>
              </a:rPr>
              <a:t>var n1 = </a:t>
            </a:r>
            <a:r>
              <a:rPr lang="en-US" sz="2200" b="1">
                <a:latin typeface="Consolas" panose="020B0609020204030204" pitchFamily="49" charset="0"/>
              </a:rPr>
              <a:t>parseInt</a:t>
            </a:r>
            <a:r>
              <a:rPr lang="en-US" sz="2200">
                <a:latin typeface="Consolas" panose="020B0609020204030204" pitchFamily="49" charset="0"/>
              </a:rPr>
              <a:t>("42 is the answer");   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 42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sz="2200">
                <a:latin typeface="Consolas" panose="020B0609020204030204" pitchFamily="49" charset="0"/>
              </a:rPr>
              <a:t>var n2 = parseInt("0x2A", </a:t>
            </a:r>
            <a:r>
              <a:rPr lang="en-US" sz="2200" b="1">
                <a:latin typeface="Consolas" panose="020B0609020204030204" pitchFamily="49" charset="0"/>
              </a:rPr>
              <a:t>16</a:t>
            </a:r>
            <a:r>
              <a:rPr lang="en-US" sz="2200">
                <a:latin typeface="Consolas" panose="020B0609020204030204" pitchFamily="49" charset="0"/>
              </a:rPr>
              <a:t>);           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 42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sz="2200">
                <a:latin typeface="Consolas" panose="020B0609020204030204" pitchFamily="49" charset="0"/>
              </a:rPr>
              <a:t>var n3 = parseFloat("3.1415");           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 3.1415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sz="2200">
                <a:latin typeface="Consolas" panose="020B0609020204030204" pitchFamily="49" charset="0"/>
              </a:rPr>
              <a:t>var bad = </a:t>
            </a:r>
            <a:r>
              <a:rPr lang="en-US" sz="2200" b="1">
                <a:latin typeface="Consolas" panose="020B0609020204030204" pitchFamily="49" charset="0"/>
              </a:rPr>
              <a:t>parseInt</a:t>
            </a:r>
            <a:r>
              <a:rPr lang="en-US" sz="2200">
                <a:latin typeface="Consolas" panose="020B0609020204030204" pitchFamily="49" charset="0"/>
              </a:rPr>
              <a:t>("booyah");            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 NaN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sz="1200">
              <a:latin typeface="Consolas" panose="020B0609020204030204" pitchFamily="49" charset="0"/>
            </a:endParaRPr>
          </a:p>
          <a:p>
            <a:r>
              <a:rPr lang="en-US"/>
              <a:t>access the letters of a String with </a:t>
            </a:r>
            <a:r>
              <a:rPr lang="en-US">
                <a:latin typeface="Consolas" panose="020B0609020204030204" pitchFamily="49" charset="0"/>
              </a:rPr>
              <a:t>[]</a:t>
            </a:r>
            <a:r>
              <a:rPr lang="en-US"/>
              <a:t> or </a:t>
            </a:r>
            <a:r>
              <a:rPr lang="en-US">
                <a:latin typeface="Consolas" panose="020B0609020204030204" pitchFamily="49" charset="0"/>
              </a:rPr>
              <a:t>charAt</a:t>
            </a:r>
            <a:r>
              <a:rPr lang="en-US"/>
              <a:t>: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sz="2200">
                <a:latin typeface="Consolas" panose="020B0609020204030204" pitchFamily="49" charset="0"/>
              </a:rPr>
              <a:t>var firstLetter = s</a:t>
            </a:r>
            <a:r>
              <a:rPr lang="en-US" sz="2200" b="1">
                <a:latin typeface="Consolas" panose="020B0609020204030204" pitchFamily="49" charset="0"/>
              </a:rPr>
              <a:t>[0]</a:t>
            </a:r>
            <a:r>
              <a:rPr lang="en-US" sz="220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sz="2200">
                <a:latin typeface="Consolas" panose="020B0609020204030204" pitchFamily="49" charset="0"/>
              </a:rPr>
              <a:t>var firstLetter = s</a:t>
            </a:r>
            <a:r>
              <a:rPr lang="en-US" sz="2200" b="1">
                <a:latin typeface="Consolas" panose="020B0609020204030204" pitchFamily="49" charset="0"/>
              </a:rPr>
              <a:t>.charAt(0)</a:t>
            </a:r>
            <a:r>
              <a:rPr lang="en-US" sz="220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sz="2200">
                <a:latin typeface="Consolas" panose="020B0609020204030204" pitchFamily="49" charset="0"/>
              </a:rPr>
              <a:t>var lastLetter  = s.charAt(s.length - 1);</a:t>
            </a:r>
          </a:p>
        </p:txBody>
      </p:sp>
    </p:spTree>
    <p:extLst>
      <p:ext uri="{BB962C8B-B14F-4D97-AF65-F5344CB8AC3E}">
        <p14:creationId xmlns:p14="http://schemas.microsoft.com/office/powerpoint/2010/main" val="19278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 loop (same as Java)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for (</a:t>
            </a:r>
            <a:r>
              <a:rPr lang="en-US" sz="2400" b="1" i="1">
                <a:latin typeface="Consolas" panose="020B0609020204030204" pitchFamily="49" charset="0"/>
              </a:rPr>
              <a:t>initialization</a:t>
            </a:r>
            <a:r>
              <a:rPr lang="en-US" sz="2400">
                <a:latin typeface="Consolas" panose="020B0609020204030204" pitchFamily="49" charset="0"/>
              </a:rPr>
              <a:t>; </a:t>
            </a:r>
            <a:r>
              <a:rPr lang="en-US" sz="2400" b="1" i="1">
                <a:latin typeface="Consolas" panose="020B0609020204030204" pitchFamily="49" charset="0"/>
              </a:rPr>
              <a:t>test</a:t>
            </a:r>
            <a:r>
              <a:rPr lang="en-US" sz="2400">
                <a:latin typeface="Consolas" panose="020B0609020204030204" pitchFamily="49" charset="0"/>
              </a:rPr>
              <a:t>; </a:t>
            </a:r>
            <a:r>
              <a:rPr lang="en-US" sz="2400" b="1" i="1">
                <a:latin typeface="Consolas" panose="020B0609020204030204" pitchFamily="49" charset="0"/>
              </a:rPr>
              <a:t>update</a:t>
            </a:r>
            <a:r>
              <a:rPr lang="en-US" sz="240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b="1" i="1">
                <a:latin typeface="Consolas" panose="020B0609020204030204" pitchFamily="49" charset="0"/>
              </a:rPr>
              <a:t>statements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for (var i = 0; i &lt; 10; i++)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    print(i + "\n");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var s1 = "hi, there!!!",  s2 = "";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for (var i = 0; i &lt; s1.length; i++)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    var c = s1.charAt(i);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    if (c &gt;= "a" &amp;&amp; c &lt;= "z")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        s2 += c + c;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s2 stores "hhiitthheerree"</a:t>
            </a:r>
          </a:p>
        </p:txBody>
      </p:sp>
    </p:spTree>
    <p:extLst>
      <p:ext uri="{BB962C8B-B14F-4D97-AF65-F5344CB8AC3E}">
        <p14:creationId xmlns:p14="http://schemas.microsoft.com/office/powerpoint/2010/main" val="4305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>
                <a:latin typeface="Consolas" panose="020B0609020204030204" pitchFamily="49" charset="0"/>
              </a:rPr>
              <a:t>&gt; &lt; &gt;= &lt;= &amp;&amp; || ! == != </a:t>
            </a:r>
            <a:r>
              <a:rPr lang="en-US" b="1">
                <a:solidFill>
                  <a:schemeClr val="accent2"/>
                </a:solidFill>
                <a:latin typeface="Consolas" panose="020B0609020204030204" pitchFamily="49" charset="0"/>
              </a:rPr>
              <a:t>=== !==</a:t>
            </a:r>
          </a:p>
          <a:p>
            <a:pPr algn="ctr">
              <a:buFontTx/>
              <a:buNone/>
            </a:pPr>
            <a:endParaRPr lang="en-US" sz="1200">
              <a:latin typeface="Consolas" panose="020B0609020204030204" pitchFamily="49" charset="0"/>
            </a:endParaRPr>
          </a:p>
          <a:p>
            <a:r>
              <a:rPr lang="en-US"/>
              <a:t>most logical operators automatically convert types: 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5 &lt; "7"</a:t>
            </a:r>
            <a:r>
              <a:rPr lang="en-US"/>
              <a:t> is </a:t>
            </a:r>
            <a:r>
              <a:rPr lang="en-US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42 == 42.0</a:t>
            </a:r>
            <a:r>
              <a:rPr lang="en-US"/>
              <a:t> is </a:t>
            </a:r>
            <a:r>
              <a:rPr lang="en-US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"5.0" == 5</a:t>
            </a:r>
            <a:r>
              <a:rPr lang="en-US"/>
              <a:t> is </a:t>
            </a:r>
            <a:r>
              <a:rPr lang="en-US">
                <a:latin typeface="Consolas" panose="020B0609020204030204" pitchFamily="49" charset="0"/>
              </a:rPr>
              <a:t>true</a:t>
            </a:r>
          </a:p>
          <a:p>
            <a:pPr lvl="1"/>
            <a:endParaRPr lang="en-US"/>
          </a:p>
          <a:p>
            <a:r>
              <a:rPr lang="en-US">
                <a:latin typeface="Consolas" panose="020B0609020204030204" pitchFamily="49" charset="0"/>
              </a:rPr>
              <a:t>===</a:t>
            </a:r>
            <a:r>
              <a:rPr lang="en-US"/>
              <a:t> , </a:t>
            </a:r>
            <a:r>
              <a:rPr lang="en-US">
                <a:latin typeface="Consolas" panose="020B0609020204030204" pitchFamily="49" charset="0"/>
              </a:rPr>
              <a:t>!==</a:t>
            </a:r>
            <a:r>
              <a:rPr lang="en-US"/>
              <a:t> are strict equality tests; checks type </a:t>
            </a:r>
            <a:r>
              <a:rPr lang="en-US" i="1"/>
              <a:t>and </a:t>
            </a:r>
            <a:r>
              <a:rPr lang="en-US"/>
              <a:t>value 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"5.0" === 5</a:t>
            </a:r>
            <a:r>
              <a:rPr lang="en-US"/>
              <a:t> is </a:t>
            </a:r>
            <a:r>
              <a:rPr lang="en-US">
                <a:latin typeface="Consolas" panose="020B0609020204030204" pitchFamily="49" charset="0"/>
              </a:rPr>
              <a:t>false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if/else statement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if (</a:t>
            </a:r>
            <a:r>
              <a:rPr lang="en-US" sz="2400" b="1" i="1">
                <a:latin typeface="Consolas" panose="020B0609020204030204" pitchFamily="49" charset="0"/>
              </a:rPr>
              <a:t>test</a:t>
            </a:r>
            <a:r>
              <a:rPr lang="en-US" sz="240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b="1" i="1">
                <a:latin typeface="Consolas" panose="020B0609020204030204" pitchFamily="49" charset="0"/>
              </a:rPr>
              <a:t>statements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} else if (</a:t>
            </a:r>
            <a:r>
              <a:rPr lang="en-US" sz="2400" b="1" i="1">
                <a:latin typeface="Consolas" panose="020B0609020204030204" pitchFamily="49" charset="0"/>
              </a:rPr>
              <a:t>test</a:t>
            </a:r>
            <a:r>
              <a:rPr lang="en-US" sz="240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b="1" i="1">
                <a:latin typeface="Consolas" panose="020B0609020204030204" pitchFamily="49" charset="0"/>
              </a:rPr>
              <a:t>statements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}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b="1" i="1">
                <a:latin typeface="Consolas" panose="020B0609020204030204" pitchFamily="49" charset="0"/>
              </a:rPr>
              <a:t>statements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sz="2400">
              <a:latin typeface="Consolas" panose="020B0609020204030204" pitchFamily="49" charset="0"/>
            </a:endParaRPr>
          </a:p>
          <a:p>
            <a:r>
              <a:rPr lang="en-US"/>
              <a:t>identical structure to Java's </a:t>
            </a:r>
            <a:r>
              <a:rPr lang="en-US">
                <a:latin typeface="Consolas" panose="020B0609020204030204" pitchFamily="49" charset="0"/>
              </a:rPr>
              <a:t>if/else</a:t>
            </a:r>
            <a:r>
              <a:rPr lang="en-US"/>
              <a:t> statement...</a:t>
            </a:r>
          </a:p>
          <a:p>
            <a:pPr lvl="1"/>
            <a:r>
              <a:rPr lang="en-US"/>
              <a:t>but JavaScript allows almost any value as a test!</a:t>
            </a:r>
          </a:p>
          <a:p>
            <a:pP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type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var iLike341 =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var ieIsGood = "IE6" &gt; 0; 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if ("JS is great") { ... }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if (0 || "") { ... }      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/>
              <a:t>any value can be used as a test</a:t>
            </a:r>
          </a:p>
          <a:p>
            <a:pPr lvl="1"/>
            <a:r>
              <a:rPr lang="en-US"/>
              <a:t>"falsey" values: </a:t>
            </a:r>
            <a:r>
              <a:rPr lang="en-US">
                <a:latin typeface="Consolas" panose="020B0609020204030204" pitchFamily="49" charset="0"/>
              </a:rPr>
              <a:t>0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0.0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NaN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""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null</a:t>
            </a:r>
            <a:r>
              <a:rPr lang="en-US"/>
              <a:t>, and </a:t>
            </a:r>
            <a:r>
              <a:rPr lang="en-US">
                <a:latin typeface="Consolas" panose="020B0609020204030204" pitchFamily="49" charset="0"/>
              </a:rPr>
              <a:t>undefined</a:t>
            </a:r>
          </a:p>
          <a:p>
            <a:pPr lvl="1"/>
            <a:r>
              <a:rPr lang="en-US"/>
              <a:t>"truthy" values: anything else</a:t>
            </a:r>
          </a:p>
          <a:p>
            <a:pPr lvl="1"/>
            <a:endParaRPr lang="en-US" sz="1200"/>
          </a:p>
          <a:p>
            <a:r>
              <a:rPr lang="en-US"/>
              <a:t>converting a value into a boolean explicitly: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>
                <a:latin typeface="Consolas" panose="020B0609020204030204" pitchFamily="49" charset="0"/>
              </a:rPr>
              <a:t>	var boolValue = Boolean(otherValue);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>
                <a:latin typeface="Consolas" panose="020B0609020204030204" pitchFamily="49" charset="0"/>
              </a:rPr>
              <a:t>	var boolValue = !!(otherValue);</a:t>
            </a:r>
          </a:p>
        </p:txBody>
      </p:sp>
      <p:pic>
        <p:nvPicPr>
          <p:cNvPr id="876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/>
          <a:stretch>
            <a:fillRect/>
          </a:stretch>
        </p:blipFill>
        <p:spPr bwMode="auto">
          <a:xfrm>
            <a:off x="7416800" y="1295400"/>
            <a:ext cx="1422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7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&amp;&amp; and || in depth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5486400" algn="l"/>
                <a:tab pos="7315200" algn="l"/>
              </a:tabLst>
            </a:pPr>
            <a:r>
              <a:rPr lang="en-US">
                <a:latin typeface="Consolas" panose="020B0609020204030204" pitchFamily="49" charset="0"/>
              </a:rPr>
              <a:t>a &amp;&amp; b</a:t>
            </a:r>
            <a:r>
              <a:rPr lang="en-US"/>
              <a:t> is a binary operator that returns:</a:t>
            </a:r>
          </a:p>
          <a:p>
            <a:pPr lvl="1">
              <a:tabLst>
                <a:tab pos="5486400" algn="l"/>
                <a:tab pos="7315200" algn="l"/>
              </a:tabLst>
            </a:pPr>
            <a:r>
              <a:rPr lang="en-US"/>
              <a:t>if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/>
              <a:t> is truthy, then </a:t>
            </a:r>
            <a:r>
              <a:rPr lang="en-US">
                <a:latin typeface="Consolas" panose="020B0609020204030204" pitchFamily="49" charset="0"/>
              </a:rPr>
              <a:t>b</a:t>
            </a:r>
            <a:r>
              <a:rPr lang="en-US"/>
              <a:t>, else </a:t>
            </a:r>
            <a:r>
              <a:rPr lang="en-US">
                <a:latin typeface="Consolas" panose="020B0609020204030204" pitchFamily="49" charset="0"/>
              </a:rPr>
              <a:t>a</a:t>
            </a:r>
          </a:p>
          <a:p>
            <a:pPr lvl="1">
              <a:tabLst>
                <a:tab pos="5486400" algn="l"/>
                <a:tab pos="7315200" algn="l"/>
              </a:tabLst>
            </a:pPr>
            <a:r>
              <a:rPr lang="en-US" i="1"/>
              <a:t>(this turns out to be a truthy/falsey value in the right cases)</a:t>
            </a:r>
          </a:p>
          <a:p>
            <a:pPr lvl="1">
              <a:tabLst>
                <a:tab pos="5486400" algn="l"/>
                <a:tab pos="7315200" algn="l"/>
              </a:tabLst>
            </a:pPr>
            <a:endParaRPr lang="en-US" sz="1200" i="1"/>
          </a:p>
          <a:p>
            <a:pPr>
              <a:tabLst>
                <a:tab pos="5486400" algn="l"/>
                <a:tab pos="7315200" algn="l"/>
              </a:tabLst>
            </a:pPr>
            <a:r>
              <a:rPr lang="en-US">
                <a:latin typeface="Consolas" panose="020B0609020204030204" pitchFamily="49" charset="0"/>
              </a:rPr>
              <a:t>a || b</a:t>
            </a:r>
            <a:r>
              <a:rPr lang="en-US"/>
              <a:t> is a binary operator that returns:</a:t>
            </a:r>
          </a:p>
          <a:p>
            <a:pPr lvl="1">
              <a:tabLst>
                <a:tab pos="5486400" algn="l"/>
                <a:tab pos="7315200" algn="l"/>
              </a:tabLst>
            </a:pPr>
            <a:r>
              <a:rPr lang="en-US"/>
              <a:t>if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/>
              <a:t> is truthy, then 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/>
              <a:t>, else </a:t>
            </a:r>
            <a:r>
              <a:rPr lang="en-US">
                <a:latin typeface="Consolas" panose="020B0609020204030204" pitchFamily="49" charset="0"/>
              </a:rPr>
              <a:t>b</a:t>
            </a:r>
          </a:p>
          <a:p>
            <a:pPr lvl="1">
              <a:tabLst>
                <a:tab pos="5486400" algn="l"/>
                <a:tab pos="7315200" algn="l"/>
              </a:tabLst>
            </a:pPr>
            <a:r>
              <a:rPr lang="en-US" i="1"/>
              <a:t>(this turns out to be a truthy/falsey value in the right cases)</a:t>
            </a:r>
          </a:p>
          <a:p>
            <a:pPr lvl="1">
              <a:tabLst>
                <a:tab pos="5486400" algn="l"/>
                <a:tab pos="7315200" algn="l"/>
              </a:tabLst>
            </a:pPr>
            <a:endParaRPr lang="en-US" sz="1200"/>
          </a:p>
          <a:p>
            <a:pPr>
              <a:tabLst>
                <a:tab pos="5486400" algn="l"/>
                <a:tab pos="7315200" algn="l"/>
              </a:tabLst>
            </a:pPr>
            <a:r>
              <a:rPr lang="en-US"/>
              <a:t>Examples:</a:t>
            </a:r>
          </a:p>
          <a:p>
            <a:pPr lvl="1">
              <a:lnSpc>
                <a:spcPct val="80000"/>
              </a:lnSpc>
              <a:tabLst>
                <a:tab pos="5486400" algn="l"/>
                <a:tab pos="7315200" algn="l"/>
              </a:tabLst>
            </a:pPr>
            <a:r>
              <a:rPr lang="en-US">
                <a:latin typeface="Consolas" panose="020B0609020204030204" pitchFamily="49" charset="0"/>
              </a:rPr>
              <a:t>0 ||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42</a:t>
            </a:r>
            <a:r>
              <a:rPr lang="en-US">
                <a:latin typeface="Consolas" panose="020B0609020204030204" pitchFamily="49" charset="0"/>
              </a:rPr>
              <a:t> || 12 || -1</a:t>
            </a:r>
            <a:r>
              <a:rPr lang="en-US"/>
              <a:t>	returns </a:t>
            </a:r>
            <a:r>
              <a:rPr lang="en-US">
                <a:latin typeface="Consolas" panose="020B0609020204030204" pitchFamily="49" charset="0"/>
              </a:rPr>
              <a:t>42</a:t>
            </a:r>
            <a:r>
              <a:rPr lang="en-US"/>
              <a:t>	(truthy)</a:t>
            </a:r>
          </a:p>
          <a:p>
            <a:pPr lvl="1">
              <a:lnSpc>
                <a:spcPct val="80000"/>
              </a:lnSpc>
              <a:tabLst>
                <a:tab pos="5486400" algn="l"/>
                <a:tab pos="7315200" algn="l"/>
              </a:tabLst>
            </a:pPr>
            <a:r>
              <a:rPr lang="en-US">
                <a:latin typeface="Consolas" panose="020B0609020204030204" pitchFamily="49" charset="0"/>
              </a:rPr>
              <a:t>NaN || null ||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""</a:t>
            </a:r>
            <a:r>
              <a:rPr lang="en-US"/>
              <a:t>	returns </a:t>
            </a:r>
            <a:r>
              <a:rPr lang="en-US">
                <a:latin typeface="Consolas" panose="020B0609020204030204" pitchFamily="49" charset="0"/>
              </a:rPr>
              <a:t>""</a:t>
            </a:r>
            <a:r>
              <a:rPr lang="en-US"/>
              <a:t>	(falsey)</a:t>
            </a:r>
          </a:p>
          <a:p>
            <a:pPr lvl="1">
              <a:lnSpc>
                <a:spcPct val="80000"/>
              </a:lnSpc>
              <a:tabLst>
                <a:tab pos="5486400" algn="l"/>
                <a:tab pos="7315200" algn="l"/>
              </a:tabLst>
            </a:pPr>
            <a:r>
              <a:rPr lang="en-US">
                <a:latin typeface="Consolas" panose="020B0609020204030204" pitchFamily="49" charset="0"/>
              </a:rPr>
              <a:t>1 + 1 &amp;&amp; 6 &amp;&amp;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9</a:t>
            </a: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/>
              <a:t>returns </a:t>
            </a:r>
            <a:r>
              <a:rPr lang="en-US">
                <a:latin typeface="Consolas" panose="020B0609020204030204" pitchFamily="49" charset="0"/>
              </a:rPr>
              <a:t>9</a:t>
            </a:r>
            <a:r>
              <a:rPr lang="en-US"/>
              <a:t>	(truthy)</a:t>
            </a:r>
          </a:p>
          <a:p>
            <a:pPr lvl="1">
              <a:lnSpc>
                <a:spcPct val="80000"/>
              </a:lnSpc>
              <a:tabLst>
                <a:tab pos="5486400" algn="l"/>
                <a:tab pos="7315200" algn="l"/>
              </a:tabLst>
            </a:pPr>
            <a:r>
              <a:rPr lang="en-US">
                <a:latin typeface="Consolas" panose="020B0609020204030204" pitchFamily="49" charset="0"/>
              </a:rPr>
              <a:t>3 &amp;&amp; 4 &amp;&amp;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latin typeface="Consolas" panose="020B0609020204030204" pitchFamily="49" charset="0"/>
              </a:rPr>
              <a:t> &amp;&amp; 5 &amp;&amp; 6</a:t>
            </a:r>
            <a:r>
              <a:rPr lang="en-US"/>
              <a:t>	returns </a:t>
            </a:r>
            <a:r>
              <a:rPr lang="en-US">
                <a:latin typeface="Consolas" panose="020B0609020204030204" pitchFamily="49" charset="0"/>
              </a:rPr>
              <a:t>null</a:t>
            </a:r>
            <a:r>
              <a:rPr lang="en-US"/>
              <a:t>	(falsey)</a:t>
            </a:r>
          </a:p>
        </p:txBody>
      </p:sp>
    </p:spTree>
    <p:extLst>
      <p:ext uri="{BB962C8B-B14F-4D97-AF65-F5344CB8AC3E}">
        <p14:creationId xmlns:p14="http://schemas.microsoft.com/office/powerpoint/2010/main" val="2520001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vs. undefined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4970463" algn="l"/>
              </a:tabLst>
            </a:pPr>
            <a:r>
              <a:rPr lang="en-US" sz="2400">
                <a:latin typeface="Consolas" panose="020B0609020204030204" pitchFamily="49" charset="0"/>
              </a:rPr>
              <a:t>var ned = null;</a:t>
            </a:r>
          </a:p>
          <a:p>
            <a:pPr>
              <a:lnSpc>
                <a:spcPct val="80000"/>
              </a:lnSpc>
              <a:buFontTx/>
              <a:buNone/>
              <a:tabLst>
                <a:tab pos="4970463" algn="l"/>
              </a:tabLst>
            </a:pPr>
            <a:r>
              <a:rPr lang="en-US" sz="2400">
                <a:latin typeface="Consolas" panose="020B0609020204030204" pitchFamily="49" charset="0"/>
              </a:rPr>
              <a:t>var benson = 9;</a:t>
            </a:r>
          </a:p>
          <a:p>
            <a:pPr>
              <a:lnSpc>
                <a:spcPct val="80000"/>
              </a:lnSpc>
              <a:buFontTx/>
              <a:buNone/>
              <a:tabLst>
                <a:tab pos="4970463" algn="l"/>
              </a:tabLst>
            </a:pPr>
            <a:r>
              <a:rPr lang="en-US" sz="2400">
                <a:latin typeface="Consolas" panose="020B0609020204030204" pitchFamily="49" charset="0"/>
              </a:rPr>
              <a:t>var caroline;</a:t>
            </a:r>
          </a:p>
          <a:p>
            <a:pPr>
              <a:lnSpc>
                <a:spcPct val="80000"/>
              </a:lnSpc>
              <a:buFontTx/>
              <a:buNone/>
              <a:tabLst>
                <a:tab pos="4970463" algn="l"/>
              </a:tabLst>
            </a:pPr>
            <a:endParaRPr lang="en-US" sz="2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tabLst>
                <a:tab pos="4970463" algn="l"/>
              </a:tabLst>
            </a:pPr>
            <a:r>
              <a:rPr lang="en-US"/>
              <a:t>at this point in the code:</a:t>
            </a:r>
          </a:p>
          <a:p>
            <a:pPr lvl="1">
              <a:lnSpc>
                <a:spcPct val="80000"/>
              </a:lnSpc>
              <a:tabLst>
                <a:tab pos="4970463" algn="l"/>
              </a:tabLst>
            </a:pPr>
            <a:r>
              <a:rPr lang="en-US">
                <a:latin typeface="Consolas" panose="020B0609020204030204" pitchFamily="49" charset="0"/>
              </a:rPr>
              <a:t>ned</a:t>
            </a:r>
            <a:r>
              <a:rPr lang="en-US"/>
              <a:t> is </a:t>
            </a:r>
            <a:r>
              <a:rPr lang="en-US">
                <a:latin typeface="Consolas" panose="020B0609020204030204" pitchFamily="49" charset="0"/>
              </a:rPr>
              <a:t>null</a:t>
            </a:r>
          </a:p>
          <a:p>
            <a:pPr lvl="1">
              <a:lnSpc>
                <a:spcPct val="80000"/>
              </a:lnSpc>
              <a:tabLst>
                <a:tab pos="4970463" algn="l"/>
              </a:tabLst>
            </a:pPr>
            <a:r>
              <a:rPr lang="en-US">
                <a:latin typeface="Consolas" panose="020B0609020204030204" pitchFamily="49" charset="0"/>
              </a:rPr>
              <a:t>benson</a:t>
            </a:r>
            <a:r>
              <a:rPr lang="en-US"/>
              <a:t> is </a:t>
            </a:r>
            <a:r>
              <a:rPr lang="en-US">
                <a:latin typeface="Consolas" panose="020B0609020204030204" pitchFamily="49" charset="0"/>
              </a:rPr>
              <a:t>9</a:t>
            </a:r>
          </a:p>
          <a:p>
            <a:pPr lvl="1">
              <a:lnSpc>
                <a:spcPct val="80000"/>
              </a:lnSpc>
              <a:tabLst>
                <a:tab pos="4970463" algn="l"/>
              </a:tabLst>
            </a:pPr>
            <a:r>
              <a:rPr lang="en-US">
                <a:latin typeface="Consolas" panose="020B0609020204030204" pitchFamily="49" charset="0"/>
              </a:rPr>
              <a:t>caroline</a:t>
            </a:r>
            <a:r>
              <a:rPr lang="en-US"/>
              <a:t> is </a:t>
            </a:r>
            <a:r>
              <a:rPr lang="en-US">
                <a:latin typeface="Consolas" panose="020B0609020204030204" pitchFamily="49" charset="0"/>
              </a:rPr>
              <a:t>undefined</a:t>
            </a:r>
          </a:p>
          <a:p>
            <a:pPr>
              <a:lnSpc>
                <a:spcPct val="80000"/>
              </a:lnSpc>
              <a:buFontTx/>
              <a:buNone/>
              <a:tabLst>
                <a:tab pos="4970463" algn="l"/>
              </a:tabLst>
            </a:pPr>
            <a:endParaRPr lang="en-US"/>
          </a:p>
          <a:p>
            <a:pPr>
              <a:tabLst>
                <a:tab pos="4970463" algn="l"/>
              </a:tabLst>
            </a:pPr>
            <a:r>
              <a:rPr lang="en-US">
                <a:latin typeface="Consolas" panose="020B0609020204030204" pitchFamily="49" charset="0"/>
              </a:rPr>
              <a:t>undefined</a:t>
            </a:r>
            <a:r>
              <a:rPr lang="en-US"/>
              <a:t>: has not been declared, does not exist</a:t>
            </a:r>
          </a:p>
          <a:p>
            <a:pPr>
              <a:tabLst>
                <a:tab pos="4970463" algn="l"/>
              </a:tabLst>
            </a:pPr>
            <a:r>
              <a:rPr lang="en-US">
                <a:latin typeface="Consolas" panose="020B0609020204030204" pitchFamily="49" charset="0"/>
              </a:rPr>
              <a:t>null</a:t>
            </a:r>
            <a:r>
              <a:rPr lang="en-US"/>
              <a:t>: exists, but specifically assigned an empty value</a:t>
            </a:r>
          </a:p>
          <a:p>
            <a:pPr lvl="1">
              <a:tabLst>
                <a:tab pos="4970463" algn="l"/>
              </a:tabLst>
            </a:pPr>
            <a:r>
              <a:rPr lang="en-US"/>
              <a:t>Why does JavaScript have both of these?</a:t>
            </a:r>
          </a:p>
        </p:txBody>
      </p:sp>
    </p:spTree>
    <p:extLst>
      <p:ext uri="{BB962C8B-B14F-4D97-AF65-F5344CB8AC3E}">
        <p14:creationId xmlns:p14="http://schemas.microsoft.com/office/powerpoint/2010/main" val="26791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while loop (same as Java)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while (</a:t>
            </a:r>
            <a:r>
              <a:rPr lang="en-US" sz="2400" b="1" i="1">
                <a:latin typeface="Consolas" panose="020B0609020204030204" pitchFamily="49" charset="0"/>
              </a:rPr>
              <a:t>test</a:t>
            </a:r>
            <a:r>
              <a:rPr lang="en-US" sz="240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b="1" i="1">
                <a:latin typeface="Consolas" panose="020B0609020204030204" pitchFamily="49" charset="0"/>
              </a:rPr>
              <a:t>statements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do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b="1" i="1">
                <a:latin typeface="Consolas" panose="020B0609020204030204" pitchFamily="49" charset="0"/>
              </a:rPr>
              <a:t>statements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nsolas" panose="020B0609020204030204" pitchFamily="49" charset="0"/>
              </a:rPr>
              <a:t>} while (</a:t>
            </a:r>
            <a:r>
              <a:rPr lang="en-US" sz="2400" b="1" i="1">
                <a:latin typeface="Consolas" panose="020B0609020204030204" pitchFamily="49" charset="0"/>
              </a:rPr>
              <a:t>test</a:t>
            </a:r>
            <a:r>
              <a:rPr lang="en-US" sz="240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break</a:t>
            </a:r>
            <a:r>
              <a:rPr lang="en-US"/>
              <a:t> and </a:t>
            </a:r>
            <a:r>
              <a:rPr lang="en-US">
                <a:latin typeface="Consolas" panose="020B0609020204030204" pitchFamily="49" charset="0"/>
              </a:rPr>
              <a:t>continue</a:t>
            </a:r>
            <a:r>
              <a:rPr lang="en-US"/>
              <a:t> keywords also behave as in Java</a:t>
            </a:r>
          </a:p>
          <a:p>
            <a:pP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keywords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>
                <a:latin typeface="Consolas" panose="020B0609020204030204" pitchFamily="49" charset="0"/>
              </a:rPr>
              <a:t>break   case     catch  continue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debugger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default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delete</a:t>
            </a:r>
            <a:r>
              <a:rPr lang="en-US">
                <a:latin typeface="Consolas" panose="020B0609020204030204" pitchFamily="49" charset="0"/>
              </a:rPr>
              <a:t>   do     else     finally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for    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latin typeface="Consolas" panose="020B0609020204030204" pitchFamily="49" charset="0"/>
              </a:rPr>
              <a:t> if    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latin typeface="Consolas" panose="020B0609020204030204" pitchFamily="49" charset="0"/>
              </a:rPr>
              <a:t>       instanceof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new     return   switch this     throw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try    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typeof</a:t>
            </a:r>
            <a:r>
              <a:rPr lang="en-US">
                <a:latin typeface="Consolas" panose="020B0609020204030204" pitchFamily="49" charset="0"/>
              </a:rPr>
              <a:t>  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var</a:t>
            </a:r>
            <a:r>
              <a:rPr lang="en-US">
                <a:latin typeface="Consolas" panose="020B0609020204030204" pitchFamily="49" charset="0"/>
              </a:rPr>
              <a:t>    void     while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1200"/>
          </a:p>
          <a:p>
            <a:r>
              <a:rPr lang="en-US"/>
              <a:t>Reserved words (these don't do anything yet):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class   const    enum  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export</a:t>
            </a:r>
            <a:r>
              <a:rPr lang="en-US">
                <a:latin typeface="Consolas" panose="020B0609020204030204" pitchFamily="49" charset="0"/>
              </a:rPr>
              <a:t>   extends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import  implements interface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let</a:t>
            </a:r>
            <a:r>
              <a:rPr lang="en-US">
                <a:latin typeface="Consolas" panose="020B0609020204030204" pitchFamily="49" charset="0"/>
              </a:rPr>
              <a:t> package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private protected public static super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yield</a:t>
            </a:r>
            <a:r>
              <a:rPr lang="en-US"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113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side 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display error or information boxes</a:t>
            </a:r>
          </a:p>
          <a:p>
            <a:r>
              <a:rPr lang="en-US" dirty="0"/>
              <a:t>To validate user input</a:t>
            </a:r>
          </a:p>
          <a:p>
            <a:r>
              <a:rPr lang="en-US" dirty="0"/>
              <a:t>To display confirmation boxes</a:t>
            </a:r>
          </a:p>
          <a:p>
            <a:r>
              <a:rPr lang="en-US" dirty="0"/>
              <a:t>To process server data, such as aggregate calculations</a:t>
            </a:r>
          </a:p>
          <a:p>
            <a:r>
              <a:rPr lang="en-US" dirty="0"/>
              <a:t>To add programmable logic to HTML</a:t>
            </a:r>
          </a:p>
          <a:p>
            <a:r>
              <a:rPr lang="en-US" dirty="0"/>
              <a:t>To perform functions that don’t require information from the server</a:t>
            </a:r>
          </a:p>
          <a:p>
            <a:r>
              <a:rPr lang="en-US" dirty="0"/>
              <a:t>To produce a new HTML page without making a request to the server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JavaScript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F3A54A-D771-40AA-82E3-0191D28BB56A}" type="slidenum">
              <a:rPr lang="en-US"/>
              <a:pPr/>
              <a:t>7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Scripts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maintain data shared among applications or clients</a:t>
            </a:r>
          </a:p>
          <a:p>
            <a:r>
              <a:rPr lang="en-US"/>
              <a:t>To maintain information during client accesses</a:t>
            </a:r>
          </a:p>
          <a:p>
            <a:r>
              <a:rPr lang="en-US"/>
              <a:t>To access a database</a:t>
            </a:r>
          </a:p>
          <a:p>
            <a:r>
              <a:rPr lang="en-US"/>
              <a:t>To access server files</a:t>
            </a:r>
          </a:p>
          <a:p>
            <a:r>
              <a:rPr lang="en-US"/>
              <a:t>To call server C libraries</a:t>
            </a:r>
          </a:p>
          <a:p>
            <a:r>
              <a:rPr lang="en-US"/>
              <a:t>To customize Java applets</a:t>
            </a:r>
          </a:p>
        </p:txBody>
      </p:sp>
    </p:spTree>
    <p:extLst>
      <p:ext uri="{BB962C8B-B14F-4D97-AF65-F5344CB8AC3E}">
        <p14:creationId xmlns:p14="http://schemas.microsoft.com/office/powerpoint/2010/main" val="166152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JavaScript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2F91AF-83F2-4895-8CF7-29B09E3C23C4}" type="slidenum">
              <a:rPr lang="en-US"/>
              <a:pPr/>
              <a:t>8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Client-side and server-side JavaScript scripts are both embedded in an HTML file</a:t>
            </a:r>
          </a:p>
          <a:p>
            <a:pPr>
              <a:lnSpc>
                <a:spcPct val="90000"/>
              </a:lnSpc>
            </a:pPr>
            <a:r>
              <a:rPr lang="en-US"/>
              <a:t>For server-side JavaScript scripts, this HTML file is compiled with the LiveWire compiler</a:t>
            </a:r>
          </a:p>
          <a:p>
            <a:pPr lvl="1">
              <a:lnSpc>
                <a:spcPct val="90000"/>
              </a:lnSpc>
            </a:pPr>
            <a:r>
              <a:rPr lang="en-US"/>
              <a:t>Creates a file that is in a platform-independent and compiled bytecode format</a:t>
            </a:r>
          </a:p>
        </p:txBody>
      </p:sp>
    </p:spTree>
    <p:extLst>
      <p:ext uri="{BB962C8B-B14F-4D97-AF65-F5344CB8AC3E}">
        <p14:creationId xmlns:p14="http://schemas.microsoft.com/office/powerpoint/2010/main" val="281791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5062</TotalTime>
  <Words>3915</Words>
  <Application>Microsoft Office PowerPoint</Application>
  <PresentationFormat>On-screen Show (4:3)</PresentationFormat>
  <Paragraphs>653</Paragraphs>
  <Slides>58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Consolas</vt:lpstr>
      <vt:lpstr>Courier New</vt:lpstr>
      <vt:lpstr>Symbol</vt:lpstr>
      <vt:lpstr>Tw Cen MT</vt:lpstr>
      <vt:lpstr>Wingdings</vt:lpstr>
      <vt:lpstr>Wingdings 2</vt:lpstr>
      <vt:lpstr>Theme2</vt:lpstr>
      <vt:lpstr>Intro to Javascript</vt:lpstr>
      <vt:lpstr>Client Side Scripting</vt:lpstr>
      <vt:lpstr>Why use client-side programming?</vt:lpstr>
      <vt:lpstr>Why use client-side programming?</vt:lpstr>
      <vt:lpstr>What is Javascript?</vt:lpstr>
      <vt:lpstr>Client side scripting</vt:lpstr>
      <vt:lpstr>Server Scripts</vt:lpstr>
      <vt:lpstr>Scripts</vt:lpstr>
      <vt:lpstr>What is Javascript?</vt:lpstr>
      <vt:lpstr>Javascript vs Java</vt:lpstr>
      <vt:lpstr>JavaScript vs. PHP</vt:lpstr>
      <vt:lpstr>JavaScript vs. PHP</vt:lpstr>
      <vt:lpstr>Linking to a JavaScript file: script</vt:lpstr>
      <vt:lpstr>Why JavaScript?</vt:lpstr>
      <vt:lpstr>JavaScript History</vt:lpstr>
      <vt:lpstr>Motivation for JavaScript</vt:lpstr>
      <vt:lpstr>What is JavaScript?</vt:lpstr>
      <vt:lpstr>JavaScript today</vt:lpstr>
      <vt:lpstr>JavaScript vs. Java</vt:lpstr>
      <vt:lpstr>Common Uses of JavaScript</vt:lpstr>
      <vt:lpstr>Event-driven programming</vt:lpstr>
      <vt:lpstr>A JavaScript statement: alert</vt:lpstr>
      <vt:lpstr>Event-driven programming</vt:lpstr>
      <vt:lpstr>Buttons</vt:lpstr>
      <vt:lpstr>Document Object Model (DOM)</vt:lpstr>
      <vt:lpstr>More Javascript Syntax</vt:lpstr>
      <vt:lpstr>Language Basics</vt:lpstr>
      <vt:lpstr>JavaScript Primitive Datatypes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  <vt:lpstr>Number properties/methods</vt:lpstr>
      <vt:lpstr>The Math object</vt:lpstr>
      <vt:lpstr>Math properties/methods</vt:lpstr>
      <vt:lpstr>Strings</vt:lpstr>
      <vt:lpstr>String methods</vt:lpstr>
      <vt:lpstr>More about Strings and numbers</vt:lpstr>
      <vt:lpstr>The for loop (same as Java)</vt:lpstr>
      <vt:lpstr>Logical operators</vt:lpstr>
      <vt:lpstr>The if/else statement</vt:lpstr>
      <vt:lpstr>Boolean type</vt:lpstr>
      <vt:lpstr>&amp;&amp; and || in depth</vt:lpstr>
      <vt:lpstr>null vs. undefined</vt:lpstr>
      <vt:lpstr>The while loop (same as Java)</vt:lpstr>
      <vt:lpstr>JavaScript keywords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ak</cp:lastModifiedBy>
  <cp:revision>90</cp:revision>
  <dcterms:created xsi:type="dcterms:W3CDTF">2011-09-04T19:18:10Z</dcterms:created>
  <dcterms:modified xsi:type="dcterms:W3CDTF">2022-10-18T12:19:34Z</dcterms:modified>
</cp:coreProperties>
</file>