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6858000" type="screen4x3"/>
  <p:notesSz cx="6934200" cy="9080500"/>
  <p:embeddedFontLst>
    <p:embeddedFont>
      <p:font typeface="Times" panose="02020603050405020304" pitchFamily="18" charset="0"/>
      <p:regular r:id="rId96"/>
      <p:bold r:id="rId97"/>
      <p:italic r:id="rId98"/>
      <p:boldItalic r:id="rId99"/>
    </p:embeddedFont>
    <p:embeddedFont>
      <p:font typeface="Comic Sans MS" panose="030F0702030302020204" pitchFamily="66" charset="0"/>
      <p:regular r:id="rId100"/>
      <p:bold r:id="rId101"/>
      <p:italic r:id="rId102"/>
      <p:boldItalic r:id="rId103"/>
    </p:embeddedFont>
    <p:embeddedFont>
      <p:font typeface="Arimo" panose="020B0604020202020204"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C734D3-0524-4FA6-953F-D8A9E32F7087}">
  <a:tblStyle styleId="{8BC734D3-0524-4FA6-953F-D8A9E32F708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font" Target="fonts/font1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8.fntdata"/><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fntdata"/><Relationship Id="rId104"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5.fntdata"/><Relationship Id="rId105"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05137" cy="4540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29062" y="0"/>
            <a:ext cx="3005137" cy="4540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96975" y="681037"/>
            <a:ext cx="4540250" cy="34051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3925" y="4313237"/>
            <a:ext cx="5086350" cy="40862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26475"/>
            <a:ext cx="3005137" cy="454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3699854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p1:notes"/>
          <p:cNvSpPr txBox="1">
            <a:spLocks noGrp="1"/>
          </p:cNvSpPr>
          <p:nvPr>
            <p:ph type="body" idx="1"/>
          </p:nvPr>
        </p:nvSpPr>
        <p:spPr>
          <a:xfrm>
            <a:off x="923925" y="4313237"/>
            <a:ext cx="5086350" cy="4086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Tree>
    <p:extLst>
      <p:ext uri="{BB962C8B-B14F-4D97-AF65-F5344CB8AC3E}">
        <p14:creationId xmlns:p14="http://schemas.microsoft.com/office/powerpoint/2010/main" val="4206564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0: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0: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4461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1: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970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2: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970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3: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034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14</a:t>
            </a:fld>
            <a:endParaRPr/>
          </a:p>
        </p:txBody>
      </p:sp>
      <p:sp>
        <p:nvSpPr>
          <p:cNvPr id="315" name="Google Shape;315;p14: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16" name="Google Shape;316;p14: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803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5: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15</a:t>
            </a:fld>
            <a:endParaRPr/>
          </a:p>
        </p:txBody>
      </p:sp>
      <p:sp>
        <p:nvSpPr>
          <p:cNvPr id="326" name="Google Shape;326;p15: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27" name="Google Shape;327;p15: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88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6: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16</a:t>
            </a:fld>
            <a:endParaRPr/>
          </a:p>
        </p:txBody>
      </p:sp>
      <p:sp>
        <p:nvSpPr>
          <p:cNvPr id="333" name="Google Shape;333;p16: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34" name="Google Shape;334;p16: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811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7: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17:notes"/>
          <p:cNvSpPr txBox="1">
            <a:spLocks noGrp="1"/>
          </p:cNvSpPr>
          <p:nvPr>
            <p:ph type="body" idx="1"/>
          </p:nvPr>
        </p:nvSpPr>
        <p:spPr>
          <a:xfrm>
            <a:off x="923925" y="4313237"/>
            <a:ext cx="5086350" cy="4086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7: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17</a:t>
            </a:fld>
            <a:endParaRPr/>
          </a:p>
        </p:txBody>
      </p:sp>
    </p:spTree>
    <p:extLst>
      <p:ext uri="{BB962C8B-B14F-4D97-AF65-F5344CB8AC3E}">
        <p14:creationId xmlns:p14="http://schemas.microsoft.com/office/powerpoint/2010/main" val="228813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8: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8" name="Google Shape;348;p18:notes"/>
          <p:cNvSpPr txBox="1">
            <a:spLocks noGrp="1"/>
          </p:cNvSpPr>
          <p:nvPr>
            <p:ph type="body" idx="1"/>
          </p:nvPr>
        </p:nvSpPr>
        <p:spPr>
          <a:xfrm>
            <a:off x="923925" y="4313237"/>
            <a:ext cx="5086350" cy="4086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18: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18</a:t>
            </a:fld>
            <a:endParaRPr/>
          </a:p>
        </p:txBody>
      </p:sp>
    </p:spTree>
    <p:extLst>
      <p:ext uri="{BB962C8B-B14F-4D97-AF65-F5344CB8AC3E}">
        <p14:creationId xmlns:p14="http://schemas.microsoft.com/office/powerpoint/2010/main" val="2348347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9: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19</a:t>
            </a:fld>
            <a:endParaRPr/>
          </a:p>
        </p:txBody>
      </p:sp>
      <p:sp>
        <p:nvSpPr>
          <p:cNvPr id="355" name="Google Shape;355;p19: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56" name="Google Shape;356;p19: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46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a:t>
            </a:fld>
            <a:endParaRPr/>
          </a:p>
        </p:txBody>
      </p:sp>
      <p:sp>
        <p:nvSpPr>
          <p:cNvPr id="98" name="Google Shape;98;p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9" name="Google Shape;99;p2: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883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0: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20:notes"/>
          <p:cNvSpPr txBox="1">
            <a:spLocks noGrp="1"/>
          </p:cNvSpPr>
          <p:nvPr>
            <p:ph type="body" idx="1"/>
          </p:nvPr>
        </p:nvSpPr>
        <p:spPr>
          <a:xfrm>
            <a:off x="923925" y="4313237"/>
            <a:ext cx="5086350" cy="4086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0: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20</a:t>
            </a:fld>
            <a:endParaRPr/>
          </a:p>
        </p:txBody>
      </p:sp>
    </p:spTree>
    <p:extLst>
      <p:ext uri="{BB962C8B-B14F-4D97-AF65-F5344CB8AC3E}">
        <p14:creationId xmlns:p14="http://schemas.microsoft.com/office/powerpoint/2010/main" val="2045791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21:notes"/>
          <p:cNvSpPr txBox="1">
            <a:spLocks noGrp="1"/>
          </p:cNvSpPr>
          <p:nvPr>
            <p:ph type="body" idx="1"/>
          </p:nvPr>
        </p:nvSpPr>
        <p:spPr>
          <a:xfrm>
            <a:off x="923925" y="4313237"/>
            <a:ext cx="5086350" cy="4086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1: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21</a:t>
            </a:fld>
            <a:endParaRPr/>
          </a:p>
        </p:txBody>
      </p:sp>
    </p:spTree>
    <p:extLst>
      <p:ext uri="{BB962C8B-B14F-4D97-AF65-F5344CB8AC3E}">
        <p14:creationId xmlns:p14="http://schemas.microsoft.com/office/powerpoint/2010/main" val="1101016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2: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22</a:t>
            </a:fld>
            <a:endParaRPr/>
          </a:p>
        </p:txBody>
      </p:sp>
      <p:sp>
        <p:nvSpPr>
          <p:cNvPr id="377" name="Google Shape;377;p2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78" name="Google Shape;378;p22: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002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3: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23</a:t>
            </a:fld>
            <a:endParaRPr/>
          </a:p>
        </p:txBody>
      </p:sp>
      <p:sp>
        <p:nvSpPr>
          <p:cNvPr id="385" name="Google Shape;385;p2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86" name="Google Shape;386;p23: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57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4: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24</a:t>
            </a:fld>
            <a:endParaRPr/>
          </a:p>
        </p:txBody>
      </p:sp>
      <p:sp>
        <p:nvSpPr>
          <p:cNvPr id="397" name="Google Shape;397;p24: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98" name="Google Shape;398;p24: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63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5: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25</a:t>
            </a:fld>
            <a:endParaRPr/>
          </a:p>
        </p:txBody>
      </p:sp>
      <p:sp>
        <p:nvSpPr>
          <p:cNvPr id="409" name="Google Shape;409;p25: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10" name="Google Shape;410;p25: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750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6: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6: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961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7: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27</a:t>
            </a:fld>
            <a:endParaRPr/>
          </a:p>
        </p:txBody>
      </p:sp>
      <p:sp>
        <p:nvSpPr>
          <p:cNvPr id="427" name="Google Shape;427;p27: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28" name="Google Shape;428;p27: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273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8: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28</a:t>
            </a:fld>
            <a:endParaRPr/>
          </a:p>
        </p:txBody>
      </p:sp>
      <p:sp>
        <p:nvSpPr>
          <p:cNvPr id="435" name="Google Shape;435;p28: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36" name="Google Shape;436;p28: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311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9: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29</a:t>
            </a:fld>
            <a:endParaRPr/>
          </a:p>
        </p:txBody>
      </p:sp>
      <p:sp>
        <p:nvSpPr>
          <p:cNvPr id="448" name="Google Shape;448;p29: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49" name="Google Shape;449;p29: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138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3:notes"/>
          <p:cNvSpPr txBox="1">
            <a:spLocks noGrp="1"/>
          </p:cNvSpPr>
          <p:nvPr>
            <p:ph type="body" idx="1"/>
          </p:nvPr>
        </p:nvSpPr>
        <p:spPr>
          <a:xfrm>
            <a:off x="923925" y="4313237"/>
            <a:ext cx="5086350" cy="4086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a:t>
            </a:fld>
            <a:endParaRPr/>
          </a:p>
        </p:txBody>
      </p:sp>
    </p:spTree>
    <p:extLst>
      <p:ext uri="{BB962C8B-B14F-4D97-AF65-F5344CB8AC3E}">
        <p14:creationId xmlns:p14="http://schemas.microsoft.com/office/powerpoint/2010/main" val="3910927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0: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30</a:t>
            </a:fld>
            <a:endParaRPr/>
          </a:p>
        </p:txBody>
      </p:sp>
      <p:sp>
        <p:nvSpPr>
          <p:cNvPr id="456" name="Google Shape;456;p30: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57" name="Google Shape;457;p30: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185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31</a:t>
            </a:fld>
            <a:endParaRPr/>
          </a:p>
        </p:txBody>
      </p:sp>
      <p:sp>
        <p:nvSpPr>
          <p:cNvPr id="471" name="Google Shape;471;p3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72" name="Google Shape;472;p31: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811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2: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3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2303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3: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33</a:t>
            </a:fld>
            <a:endParaRPr/>
          </a:p>
        </p:txBody>
      </p:sp>
      <p:sp>
        <p:nvSpPr>
          <p:cNvPr id="488" name="Google Shape;488;p3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89" name="Google Shape;489;p33: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618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4: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34</a:t>
            </a:fld>
            <a:endParaRPr/>
          </a:p>
        </p:txBody>
      </p:sp>
      <p:sp>
        <p:nvSpPr>
          <p:cNvPr id="500" name="Google Shape;500;p34: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01" name="Google Shape;501;p34: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888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5: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35</a:t>
            </a:fld>
            <a:endParaRPr/>
          </a:p>
        </p:txBody>
      </p:sp>
      <p:sp>
        <p:nvSpPr>
          <p:cNvPr id="521" name="Google Shape;521;p35: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22" name="Google Shape;522;p35: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04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36: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36</a:t>
            </a:fld>
            <a:endParaRPr/>
          </a:p>
        </p:txBody>
      </p:sp>
      <p:sp>
        <p:nvSpPr>
          <p:cNvPr id="530" name="Google Shape;530;p36: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31" name="Google Shape;531;p36: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307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7: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37</a:t>
            </a:fld>
            <a:endParaRPr/>
          </a:p>
        </p:txBody>
      </p:sp>
      <p:sp>
        <p:nvSpPr>
          <p:cNvPr id="540" name="Google Shape;540;p37: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41" name="Google Shape;541;p37: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665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8: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38</a:t>
            </a:fld>
            <a:endParaRPr/>
          </a:p>
        </p:txBody>
      </p:sp>
      <p:sp>
        <p:nvSpPr>
          <p:cNvPr id="559" name="Google Shape;559;p38: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60" name="Google Shape;560;p38: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50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9: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39</a:t>
            </a:fld>
            <a:endParaRPr/>
          </a:p>
        </p:txBody>
      </p:sp>
      <p:sp>
        <p:nvSpPr>
          <p:cNvPr id="574" name="Google Shape;574;p39: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75" name="Google Shape;575;p39: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71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2369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0: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40</a:t>
            </a:fld>
            <a:endParaRPr/>
          </a:p>
        </p:txBody>
      </p:sp>
      <p:sp>
        <p:nvSpPr>
          <p:cNvPr id="582" name="Google Shape;582;p40: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83" name="Google Shape;583;p40: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9270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41: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41</a:t>
            </a:fld>
            <a:endParaRPr/>
          </a:p>
        </p:txBody>
      </p:sp>
      <p:sp>
        <p:nvSpPr>
          <p:cNvPr id="593" name="Google Shape;593;p4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94" name="Google Shape;594;p41: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442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2: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42</a:t>
            </a:fld>
            <a:endParaRPr/>
          </a:p>
        </p:txBody>
      </p:sp>
      <p:sp>
        <p:nvSpPr>
          <p:cNvPr id="602" name="Google Shape;602;p4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03" name="Google Shape;603;p42: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249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43: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43</a:t>
            </a:fld>
            <a:endParaRPr/>
          </a:p>
        </p:txBody>
      </p:sp>
      <p:sp>
        <p:nvSpPr>
          <p:cNvPr id="611" name="Google Shape;611;p4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12" name="Google Shape;612;p43: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225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44: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44</a:t>
            </a:fld>
            <a:endParaRPr/>
          </a:p>
        </p:txBody>
      </p:sp>
      <p:sp>
        <p:nvSpPr>
          <p:cNvPr id="620" name="Google Shape;620;p44: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21" name="Google Shape;621;p44: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6417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5: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45</a:t>
            </a:fld>
            <a:endParaRPr/>
          </a:p>
        </p:txBody>
      </p:sp>
      <p:sp>
        <p:nvSpPr>
          <p:cNvPr id="629" name="Google Shape;629;p45: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30" name="Google Shape;630;p45: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366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6: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46</a:t>
            </a:fld>
            <a:endParaRPr/>
          </a:p>
        </p:txBody>
      </p:sp>
      <p:sp>
        <p:nvSpPr>
          <p:cNvPr id="636" name="Google Shape;636;p46: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37" name="Google Shape;637;p46: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2005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47: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47</a:t>
            </a:fld>
            <a:endParaRPr/>
          </a:p>
        </p:txBody>
      </p:sp>
      <p:sp>
        <p:nvSpPr>
          <p:cNvPr id="643" name="Google Shape;643;p47: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44" name="Google Shape;644;p47: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7521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48: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48</a:t>
            </a:fld>
            <a:endParaRPr/>
          </a:p>
        </p:txBody>
      </p:sp>
      <p:sp>
        <p:nvSpPr>
          <p:cNvPr id="655" name="Google Shape;655;p48: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56" name="Google Shape;656;p48: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9979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9: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49</a:t>
            </a:fld>
            <a:endParaRPr/>
          </a:p>
        </p:txBody>
      </p:sp>
      <p:sp>
        <p:nvSpPr>
          <p:cNvPr id="663" name="Google Shape;663;p49: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64" name="Google Shape;664;p49: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75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3463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50: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50</a:t>
            </a:fld>
            <a:endParaRPr/>
          </a:p>
        </p:txBody>
      </p:sp>
      <p:sp>
        <p:nvSpPr>
          <p:cNvPr id="673" name="Google Shape;673;p50: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4" name="Google Shape;674;p50: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3002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1: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51</a:t>
            </a:fld>
            <a:endParaRPr/>
          </a:p>
        </p:txBody>
      </p:sp>
      <p:sp>
        <p:nvSpPr>
          <p:cNvPr id="684" name="Google Shape;684;p5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85" name="Google Shape;685;p51: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2486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52: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52</a:t>
            </a:fld>
            <a:endParaRPr/>
          </a:p>
        </p:txBody>
      </p:sp>
      <p:sp>
        <p:nvSpPr>
          <p:cNvPr id="694" name="Google Shape;694;p5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95" name="Google Shape;695;p52: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2677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53: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53</a:t>
            </a:fld>
            <a:endParaRPr/>
          </a:p>
        </p:txBody>
      </p:sp>
      <p:sp>
        <p:nvSpPr>
          <p:cNvPr id="705" name="Google Shape;705;p5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06" name="Google Shape;706;p53: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1737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54: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54</a:t>
            </a:fld>
            <a:endParaRPr/>
          </a:p>
        </p:txBody>
      </p:sp>
      <p:sp>
        <p:nvSpPr>
          <p:cNvPr id="715" name="Google Shape;715;p54: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16" name="Google Shape;716;p54: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4610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55: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55</a:t>
            </a:fld>
            <a:endParaRPr/>
          </a:p>
        </p:txBody>
      </p:sp>
      <p:sp>
        <p:nvSpPr>
          <p:cNvPr id="722" name="Google Shape;722;p55: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23" name="Google Shape;723;p55: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4140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56: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56</a:t>
            </a:fld>
            <a:endParaRPr/>
          </a:p>
        </p:txBody>
      </p:sp>
      <p:sp>
        <p:nvSpPr>
          <p:cNvPr id="729" name="Google Shape;729;p56: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30" name="Google Shape;730;p56: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4154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57: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57</a:t>
            </a:fld>
            <a:endParaRPr/>
          </a:p>
        </p:txBody>
      </p:sp>
      <p:sp>
        <p:nvSpPr>
          <p:cNvPr id="739" name="Google Shape;739;p57: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40" name="Google Shape;740;p57: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231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8: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58</a:t>
            </a:fld>
            <a:endParaRPr/>
          </a:p>
        </p:txBody>
      </p:sp>
      <p:sp>
        <p:nvSpPr>
          <p:cNvPr id="747" name="Google Shape;747;p58: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48" name="Google Shape;748;p58: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1155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59: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59</a:t>
            </a:fld>
            <a:endParaRPr/>
          </a:p>
        </p:txBody>
      </p:sp>
      <p:sp>
        <p:nvSpPr>
          <p:cNvPr id="755" name="Google Shape;755;p59: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56" name="Google Shape;756;p59: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04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6: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6483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60: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60</a:t>
            </a:fld>
            <a:endParaRPr/>
          </a:p>
        </p:txBody>
      </p:sp>
      <p:sp>
        <p:nvSpPr>
          <p:cNvPr id="764" name="Google Shape;764;p60: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65" name="Google Shape;765;p60: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9601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61: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61</a:t>
            </a:fld>
            <a:endParaRPr/>
          </a:p>
        </p:txBody>
      </p:sp>
      <p:sp>
        <p:nvSpPr>
          <p:cNvPr id="772" name="Google Shape;772;p6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73" name="Google Shape;773;p61: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8289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62: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62</a:t>
            </a:fld>
            <a:endParaRPr/>
          </a:p>
        </p:txBody>
      </p:sp>
      <p:sp>
        <p:nvSpPr>
          <p:cNvPr id="780" name="Google Shape;780;p6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81" name="Google Shape;781;p62: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1525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63: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63</a:t>
            </a:fld>
            <a:endParaRPr/>
          </a:p>
        </p:txBody>
      </p:sp>
      <p:sp>
        <p:nvSpPr>
          <p:cNvPr id="787" name="Google Shape;787;p6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88" name="Google Shape;788;p63: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3784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64: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64</a:t>
            </a:fld>
            <a:endParaRPr/>
          </a:p>
        </p:txBody>
      </p:sp>
      <p:sp>
        <p:nvSpPr>
          <p:cNvPr id="801" name="Google Shape;801;p64: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02" name="Google Shape;802;p64: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7720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65: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65</a:t>
            </a:fld>
            <a:endParaRPr/>
          </a:p>
        </p:txBody>
      </p:sp>
      <p:sp>
        <p:nvSpPr>
          <p:cNvPr id="811" name="Google Shape;811;p65: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12" name="Google Shape;812;p65: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9635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66: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66</a:t>
            </a:fld>
            <a:endParaRPr/>
          </a:p>
        </p:txBody>
      </p:sp>
      <p:sp>
        <p:nvSpPr>
          <p:cNvPr id="822" name="Google Shape;822;p66: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23" name="Google Shape;823;p66: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5103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67: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67</a:t>
            </a:fld>
            <a:endParaRPr/>
          </a:p>
        </p:txBody>
      </p:sp>
      <p:sp>
        <p:nvSpPr>
          <p:cNvPr id="832" name="Google Shape;832;p67: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33" name="Google Shape;833;p67: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8892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68: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68</a:t>
            </a:fld>
            <a:endParaRPr/>
          </a:p>
        </p:txBody>
      </p:sp>
      <p:sp>
        <p:nvSpPr>
          <p:cNvPr id="842" name="Google Shape;842;p68: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43" name="Google Shape;843;p68: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7814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69: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69</a:t>
            </a:fld>
            <a:endParaRPr/>
          </a:p>
        </p:txBody>
      </p:sp>
      <p:sp>
        <p:nvSpPr>
          <p:cNvPr id="852" name="Google Shape;852;p69: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53" name="Google Shape;853;p69: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87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7: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3657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70: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70</a:t>
            </a:fld>
            <a:endParaRPr/>
          </a:p>
        </p:txBody>
      </p:sp>
      <p:sp>
        <p:nvSpPr>
          <p:cNvPr id="861" name="Google Shape;861;p70: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62" name="Google Shape;862;p70: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036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71: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71</a:t>
            </a:fld>
            <a:endParaRPr/>
          </a:p>
        </p:txBody>
      </p:sp>
      <p:sp>
        <p:nvSpPr>
          <p:cNvPr id="869" name="Google Shape;869;p7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70" name="Google Shape;870;p71: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6337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72: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72</a:t>
            </a:fld>
            <a:endParaRPr/>
          </a:p>
        </p:txBody>
      </p:sp>
      <p:sp>
        <p:nvSpPr>
          <p:cNvPr id="879" name="Google Shape;879;p7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80" name="Google Shape;880;p72: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4597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73: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73</a:t>
            </a:fld>
            <a:endParaRPr/>
          </a:p>
        </p:txBody>
      </p:sp>
      <p:sp>
        <p:nvSpPr>
          <p:cNvPr id="887" name="Google Shape;887;p7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88" name="Google Shape;888;p73: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9152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74: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74</a:t>
            </a:fld>
            <a:endParaRPr/>
          </a:p>
        </p:txBody>
      </p:sp>
      <p:sp>
        <p:nvSpPr>
          <p:cNvPr id="898" name="Google Shape;898;p74: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99" name="Google Shape;899;p74: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1055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75: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75</a:t>
            </a:fld>
            <a:endParaRPr/>
          </a:p>
        </p:txBody>
      </p:sp>
      <p:sp>
        <p:nvSpPr>
          <p:cNvPr id="906" name="Google Shape;906;p75: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07" name="Google Shape;907;p75: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3420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76: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76</a:t>
            </a:fld>
            <a:endParaRPr/>
          </a:p>
        </p:txBody>
      </p:sp>
      <p:sp>
        <p:nvSpPr>
          <p:cNvPr id="913" name="Google Shape;913;p76: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14" name="Google Shape;914;p76: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0776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77: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77</a:t>
            </a:fld>
            <a:endParaRPr/>
          </a:p>
        </p:txBody>
      </p:sp>
      <p:sp>
        <p:nvSpPr>
          <p:cNvPr id="920" name="Google Shape;920;p77: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21" name="Google Shape;921;p77: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4524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78: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78</a:t>
            </a:fld>
            <a:endParaRPr/>
          </a:p>
        </p:txBody>
      </p:sp>
      <p:sp>
        <p:nvSpPr>
          <p:cNvPr id="929" name="Google Shape;929;p78: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30" name="Google Shape;930;p78: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9816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79: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79</a:t>
            </a:fld>
            <a:endParaRPr/>
          </a:p>
        </p:txBody>
      </p:sp>
      <p:sp>
        <p:nvSpPr>
          <p:cNvPr id="937" name="Google Shape;937;p79: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38" name="Google Shape;938;p79: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351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8: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8: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67590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80: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80</a:t>
            </a:fld>
            <a:endParaRPr/>
          </a:p>
        </p:txBody>
      </p:sp>
      <p:sp>
        <p:nvSpPr>
          <p:cNvPr id="945" name="Google Shape;945;p80: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46" name="Google Shape;946;p80: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9337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81: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81</a:t>
            </a:fld>
            <a:endParaRPr/>
          </a:p>
        </p:txBody>
      </p:sp>
      <p:sp>
        <p:nvSpPr>
          <p:cNvPr id="956" name="Google Shape;956;p8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57" name="Google Shape;957;p81: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7665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82: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82</a:t>
            </a:fld>
            <a:endParaRPr/>
          </a:p>
        </p:txBody>
      </p:sp>
      <p:sp>
        <p:nvSpPr>
          <p:cNvPr id="964" name="Google Shape;964;p8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65" name="Google Shape;965;p82: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4652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83: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83</a:t>
            </a:fld>
            <a:endParaRPr/>
          </a:p>
        </p:txBody>
      </p:sp>
      <p:sp>
        <p:nvSpPr>
          <p:cNvPr id="974" name="Google Shape;974;p8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75" name="Google Shape;975;p83: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0389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84: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84</a:t>
            </a:fld>
            <a:endParaRPr/>
          </a:p>
        </p:txBody>
      </p:sp>
      <p:sp>
        <p:nvSpPr>
          <p:cNvPr id="983" name="Google Shape;983;p84: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84" name="Google Shape;984;p84: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438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p85: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85</a:t>
            </a:fld>
            <a:endParaRPr/>
          </a:p>
        </p:txBody>
      </p:sp>
      <p:sp>
        <p:nvSpPr>
          <p:cNvPr id="992" name="Google Shape;992;p85: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93" name="Google Shape;993;p85: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4981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6: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86</a:t>
            </a:fld>
            <a:endParaRPr/>
          </a:p>
        </p:txBody>
      </p:sp>
      <p:sp>
        <p:nvSpPr>
          <p:cNvPr id="999" name="Google Shape;999;p86: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00" name="Google Shape;1000;p86: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5856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87: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87</a:t>
            </a:fld>
            <a:endParaRPr/>
          </a:p>
        </p:txBody>
      </p:sp>
      <p:sp>
        <p:nvSpPr>
          <p:cNvPr id="1006" name="Google Shape;1006;p87: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07" name="Google Shape;1007;p87: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4644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88: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88</a:t>
            </a:fld>
            <a:endParaRPr/>
          </a:p>
        </p:txBody>
      </p:sp>
      <p:sp>
        <p:nvSpPr>
          <p:cNvPr id="1017" name="Google Shape;1017;p88: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18" name="Google Shape;1018;p88: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9352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89: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89</a:t>
            </a:fld>
            <a:endParaRPr/>
          </a:p>
        </p:txBody>
      </p:sp>
      <p:sp>
        <p:nvSpPr>
          <p:cNvPr id="1025" name="Google Shape;1025;p89: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26" name="Google Shape;1026;p89: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9:notes"/>
          <p:cNvSpPr txBox="1">
            <a:spLocks noGrp="1"/>
          </p:cNvSpPr>
          <p:nvPr>
            <p:ph type="body" idx="1"/>
          </p:nvPr>
        </p:nvSpPr>
        <p:spPr>
          <a:xfrm>
            <a:off x="923925" y="4313237"/>
            <a:ext cx="5086350" cy="4086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9: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2309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90: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90</a:t>
            </a:fld>
            <a:endParaRPr/>
          </a:p>
        </p:txBody>
      </p:sp>
      <p:sp>
        <p:nvSpPr>
          <p:cNvPr id="1038" name="Google Shape;1038;p90: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39" name="Google Shape;1039;p90: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9602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91: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91</a:t>
            </a:fld>
            <a:endParaRPr/>
          </a:p>
        </p:txBody>
      </p:sp>
      <p:sp>
        <p:nvSpPr>
          <p:cNvPr id="1046" name="Google Shape;1046;p91: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47" name="Google Shape;1047;p91: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79008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92: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92</a:t>
            </a:fld>
            <a:endParaRPr/>
          </a:p>
        </p:txBody>
      </p:sp>
      <p:sp>
        <p:nvSpPr>
          <p:cNvPr id="1056" name="Google Shape;1056;p92: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57" name="Google Shape;1057;p92: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60816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93:notes"/>
          <p:cNvSpPr txBox="1"/>
          <p:nvPr/>
        </p:nvSpPr>
        <p:spPr>
          <a:xfrm>
            <a:off x="3929062" y="8626475"/>
            <a:ext cx="3005137"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93</a:t>
            </a:fld>
            <a:endParaRPr/>
          </a:p>
        </p:txBody>
      </p:sp>
      <p:sp>
        <p:nvSpPr>
          <p:cNvPr id="1065" name="Google Shape;1065;p93:notes"/>
          <p:cNvSpPr>
            <a:spLocks noGrp="1" noRot="1" noChangeAspect="1"/>
          </p:cNvSpPr>
          <p:nvPr>
            <p:ph type="sldImg" idx="2"/>
          </p:nvPr>
        </p:nvSpPr>
        <p:spPr>
          <a:xfrm>
            <a:off x="1196975" y="681038"/>
            <a:ext cx="4540250" cy="34051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66" name="Google Shape;1066;p93:notes"/>
          <p:cNvSpPr txBox="1">
            <a:spLocks noGrp="1"/>
          </p:cNvSpPr>
          <p:nvPr>
            <p:ph type="body" idx="1"/>
          </p:nvPr>
        </p:nvSpPr>
        <p:spPr>
          <a:xfrm>
            <a:off x="923925" y="4313237"/>
            <a:ext cx="5086350" cy="4086225"/>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554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1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1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12"/>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1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Times New Roman"/>
              <a:buNone/>
              <a:defRPr sz="2400"/>
            </a:lvl1pPr>
            <a:lvl2pPr marL="914400" lvl="1" indent="-228600" algn="l">
              <a:spcBef>
                <a:spcPts val="400"/>
              </a:spcBef>
              <a:spcAft>
                <a:spcPts val="0"/>
              </a:spcAft>
              <a:buClr>
                <a:schemeClr val="dk1"/>
              </a:buClr>
              <a:buSzPts val="2000"/>
              <a:buFont typeface="Times New Roman"/>
              <a:buNone/>
              <a:defRPr sz="2000"/>
            </a:lvl2pPr>
            <a:lvl3pPr marL="1371600" lvl="2" indent="-228600" algn="l">
              <a:spcBef>
                <a:spcPts val="360"/>
              </a:spcBef>
              <a:spcAft>
                <a:spcPts val="0"/>
              </a:spcAft>
              <a:buClr>
                <a:schemeClr val="dk1"/>
              </a:buClr>
              <a:buSzPts val="1800"/>
              <a:buFont typeface="Times New Roman"/>
              <a:buNone/>
              <a:defRPr sz="1800"/>
            </a:lvl3pPr>
            <a:lvl4pPr marL="1828800" lvl="3" indent="-228600" algn="l">
              <a:spcBef>
                <a:spcPts val="320"/>
              </a:spcBef>
              <a:spcAft>
                <a:spcPts val="0"/>
              </a:spcAft>
              <a:buClr>
                <a:schemeClr val="dk1"/>
              </a:buClr>
              <a:buSzPts val="1600"/>
              <a:buFont typeface="Times New Roman"/>
              <a:buNone/>
              <a:defRPr sz="1600"/>
            </a:lvl4pPr>
            <a:lvl5pPr marL="2286000" lvl="4" indent="-228600" algn="l">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86" name="Google Shape;86;p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7"/>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8"/>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a:spLocks noGrp="1"/>
          </p:cNvSpPr>
          <p:nvPr>
            <p:ph type="pic" idx="2"/>
          </p:nvPr>
        </p:nvSpPr>
        <p:spPr>
          <a:xfrm>
            <a:off x="3887788" y="987425"/>
            <a:ext cx="4629150" cy="4873625"/>
          </a:xfrm>
          <a:prstGeom prst="rect">
            <a:avLst/>
          </a:prstGeom>
          <a:noFill/>
          <a:ln>
            <a:noFill/>
          </a:ln>
        </p:spPr>
      </p:sp>
      <p:sp>
        <p:nvSpPr>
          <p:cNvPr id="56" name="Google Shape;56;p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0"/>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509587" y="2438400"/>
            <a:ext cx="6858000" cy="10636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6000"/>
              <a:buFont typeface="Times New Roman"/>
              <a:buNone/>
            </a:pPr>
            <a:r>
              <a:rPr lang="en-US" sz="6000" b="0" i="0" u="none">
                <a:solidFill>
                  <a:schemeClr val="dk2"/>
                </a:solidFill>
                <a:latin typeface="Times New Roman"/>
                <a:ea typeface="Times New Roman"/>
                <a:cs typeface="Times New Roman"/>
                <a:sym typeface="Times New Roman"/>
              </a:rPr>
              <a:t>SQL</a:t>
            </a:r>
            <a:endParaRPr/>
          </a:p>
        </p:txBody>
      </p:sp>
      <p:sp>
        <p:nvSpPr>
          <p:cNvPr id="95" name="Google Shape;95;p14"/>
          <p:cNvSpPr txBox="1">
            <a:spLocks noGrp="1"/>
          </p:cNvSpPr>
          <p:nvPr>
            <p:ph type="subTitle" idx="1"/>
          </p:nvPr>
        </p:nvSpPr>
        <p:spPr>
          <a:xfrm flipH="1">
            <a:off x="533400" y="3502025"/>
            <a:ext cx="7854950" cy="65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664D"/>
              </a:buClr>
              <a:buSzPts val="3200"/>
              <a:buFont typeface="Times New Roman"/>
              <a:buNone/>
            </a:pPr>
            <a:r>
              <a:rPr lang="en-US" sz="3200" b="0" i="0" u="none">
                <a:solidFill>
                  <a:srgbClr val="00664D"/>
                </a:solidFill>
                <a:latin typeface="Times New Roman"/>
                <a:ea typeface="Times New Roman"/>
                <a:cs typeface="Times New Roman"/>
                <a:sym typeface="Times New Roman"/>
              </a:rPr>
              <a:t>S</a:t>
            </a:r>
            <a:r>
              <a:rPr lang="en-US" sz="3200" b="0" i="0" u="none">
                <a:solidFill>
                  <a:schemeClr val="dk1"/>
                </a:solidFill>
                <a:latin typeface="Times New Roman"/>
                <a:ea typeface="Times New Roman"/>
                <a:cs typeface="Times New Roman"/>
                <a:sym typeface="Times New Roman"/>
              </a:rPr>
              <a:t>tructured </a:t>
            </a:r>
            <a:r>
              <a:rPr lang="en-US" sz="3200" b="0" i="0" u="none">
                <a:solidFill>
                  <a:srgbClr val="00664D"/>
                </a:solidFill>
                <a:latin typeface="Times New Roman"/>
                <a:ea typeface="Times New Roman"/>
                <a:cs typeface="Times New Roman"/>
                <a:sym typeface="Times New Roman"/>
              </a:rPr>
              <a:t>Q</a:t>
            </a:r>
            <a:r>
              <a:rPr lang="en-US" sz="3200" b="0" i="0" u="none">
                <a:solidFill>
                  <a:schemeClr val="dk1"/>
                </a:solidFill>
                <a:latin typeface="Times New Roman"/>
                <a:ea typeface="Times New Roman"/>
                <a:cs typeface="Times New Roman"/>
                <a:sym typeface="Times New Roman"/>
              </a:rPr>
              <a:t>uery </a:t>
            </a:r>
            <a:r>
              <a:rPr lang="en-US" sz="3200" b="0" i="0" u="none">
                <a:solidFill>
                  <a:srgbClr val="00664D"/>
                </a:solidFill>
                <a:latin typeface="Times New Roman"/>
                <a:ea typeface="Times New Roman"/>
                <a:cs typeface="Times New Roman"/>
                <a:sym typeface="Times New Roman"/>
              </a:rPr>
              <a:t>L</a:t>
            </a:r>
            <a:r>
              <a:rPr lang="en-US" sz="3200" b="0" i="0" u="none">
                <a:solidFill>
                  <a:schemeClr val="dk1"/>
                </a:solidFill>
                <a:latin typeface="Times New Roman"/>
                <a:ea typeface="Times New Roman"/>
                <a:cs typeface="Times New Roman"/>
                <a:sym typeface="Times New Roman"/>
              </a:rPr>
              <a:t>anguage</a:t>
            </a:r>
            <a:endParaRPr/>
          </a:p>
          <a:p>
            <a:pPr marL="0" lvl="0" indent="0" algn="l" rtl="0">
              <a:lnSpc>
                <a:spcPct val="100000"/>
              </a:lnSpc>
              <a:spcBef>
                <a:spcPts val="400"/>
              </a:spcBef>
              <a:spcAft>
                <a:spcPts val="0"/>
              </a:spcAft>
              <a:buClr>
                <a:schemeClr val="dk1"/>
              </a:buClr>
              <a:buSzPts val="2000"/>
              <a:buFont typeface="Times New Roman"/>
              <a:buNone/>
            </a:pPr>
            <a:endParaRPr sz="2000" b="0" i="0" u="none">
              <a:solidFill>
                <a:schemeClr val="lt1"/>
              </a:solidFill>
              <a:latin typeface="Times New Roman"/>
              <a:ea typeface="Times New Roman"/>
              <a:cs typeface="Times New Roman"/>
              <a:sym typeface="Times New Roman"/>
            </a:endParaRPr>
          </a:p>
          <a:p>
            <a:pPr marL="0" lvl="0" indent="0" algn="l" rtl="0">
              <a:lnSpc>
                <a:spcPct val="100000"/>
              </a:lnSpc>
              <a:spcBef>
                <a:spcPts val="400"/>
              </a:spcBef>
              <a:spcAft>
                <a:spcPts val="0"/>
              </a:spcAft>
              <a:buClr>
                <a:schemeClr val="lt1"/>
              </a:buClr>
              <a:buSzPts val="2000"/>
              <a:buFont typeface="Times New Roman"/>
              <a:buNone/>
            </a:pPr>
            <a:r>
              <a:rPr lang="en-US" sz="2000" b="0" i="0" u="none">
                <a:solidFill>
                  <a:schemeClr val="lt1"/>
                </a:solidFill>
                <a:latin typeface="Times New Roman"/>
                <a:ea typeface="Times New Roman"/>
                <a:cs typeface="Times New Roman"/>
                <a:sym typeface="Times New Roman"/>
              </a:rPr>
              <a:t>Path  from Unorganized to Organized….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Structure of a Table</a:t>
            </a:r>
            <a:endParaRPr/>
          </a:p>
        </p:txBody>
      </p:sp>
      <p:sp>
        <p:nvSpPr>
          <p:cNvPr id="287" name="Google Shape;287;p23"/>
          <p:cNvSpPr txBox="1">
            <a:spLocks noGrp="1"/>
          </p:cNvSpPr>
          <p:nvPr>
            <p:ph type="body" idx="1"/>
          </p:nvPr>
        </p:nvSpPr>
        <p:spPr>
          <a:xfrm>
            <a:off x="611187" y="1543050"/>
            <a:ext cx="7921625" cy="21780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Every field has: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a:t>
            </a:r>
            <a:r>
              <a:rPr lang="en-US" sz="2400" b="0" i="0" u="none">
                <a:solidFill>
                  <a:schemeClr val="dk2"/>
                </a:solidFill>
                <a:latin typeface="Times New Roman"/>
                <a:ea typeface="Times New Roman"/>
                <a:cs typeface="Times New Roman"/>
                <a:sym typeface="Times New Roman"/>
              </a:rPr>
              <a:t>name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a:t>
            </a:r>
            <a:r>
              <a:rPr lang="en-US" sz="2400" b="0" i="0" u="none">
                <a:solidFill>
                  <a:schemeClr val="dk2"/>
                </a:solidFill>
                <a:latin typeface="Times New Roman"/>
                <a:ea typeface="Times New Roman"/>
                <a:cs typeface="Times New Roman"/>
                <a:sym typeface="Times New Roman"/>
              </a:rPr>
              <a:t>data type</a:t>
            </a:r>
            <a:r>
              <a:rPr lang="en-US" sz="2400" b="0" i="0" u="none">
                <a:solidFill>
                  <a:schemeClr val="dk1"/>
                </a:solidFill>
                <a:latin typeface="Times New Roman"/>
                <a:ea typeface="Times New Roman"/>
                <a:cs typeface="Times New Roman"/>
                <a:sym typeface="Times New Roman"/>
              </a:rPr>
              <a:t> and </a:t>
            </a:r>
            <a:r>
              <a:rPr lang="en-US" sz="2400" b="0" i="0" u="none">
                <a:solidFill>
                  <a:schemeClr val="dk2"/>
                </a:solidFill>
                <a:latin typeface="Times New Roman"/>
                <a:ea typeface="Times New Roman"/>
                <a:cs typeface="Times New Roman"/>
                <a:sym typeface="Times New Roman"/>
              </a:rPr>
              <a:t>length</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view the structure of a table use:</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ourier New"/>
                <a:ea typeface="Courier New"/>
                <a:cs typeface="Courier New"/>
                <a:sym typeface="Courier New"/>
              </a:rPr>
              <a:t>DESCRIBE </a:t>
            </a:r>
            <a:r>
              <a:rPr lang="en-US" sz="2000" b="0" i="1" u="none">
                <a:solidFill>
                  <a:schemeClr val="dk1"/>
                </a:solidFill>
                <a:latin typeface="Courier New"/>
                <a:ea typeface="Courier New"/>
                <a:cs typeface="Courier New"/>
                <a:sym typeface="Courier New"/>
              </a:rPr>
              <a:t>tablename</a:t>
            </a:r>
            <a:endParaRPr/>
          </a:p>
        </p:txBody>
      </p:sp>
      <p:sp>
        <p:nvSpPr>
          <p:cNvPr id="288" name="Google Shape;288;p23"/>
          <p:cNvSpPr txBox="1"/>
          <p:nvPr/>
        </p:nvSpPr>
        <p:spPr>
          <a:xfrm>
            <a:off x="393700" y="3908425"/>
            <a:ext cx="8328025" cy="266700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ourier New"/>
              <a:buNone/>
            </a:pPr>
            <a:r>
              <a:rPr lang="en-US" sz="2400" b="1" i="0" u="none">
                <a:solidFill>
                  <a:schemeClr val="dk1"/>
                </a:solidFill>
                <a:latin typeface="Courier New"/>
                <a:ea typeface="Courier New"/>
                <a:cs typeface="Courier New"/>
                <a:sym typeface="Courier New"/>
              </a:rPr>
              <a:t>sql&gt; </a:t>
            </a:r>
            <a:r>
              <a:rPr lang="en-US" sz="2400" b="1" i="0" u="none">
                <a:solidFill>
                  <a:schemeClr val="dk2"/>
                </a:solidFill>
                <a:latin typeface="Courier New"/>
                <a:ea typeface="Courier New"/>
                <a:cs typeface="Courier New"/>
                <a:sym typeface="Courier New"/>
              </a:rPr>
              <a:t>DESCRIBE City</a:t>
            </a:r>
            <a:r>
              <a:rPr lang="en-US" sz="24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Field       | Type      | Null| Key | Default | Extra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ID          | int(11)   | NO  | </a:t>
            </a:r>
            <a:r>
              <a:rPr lang="en-US" sz="1600" b="1" i="0" u="none">
                <a:solidFill>
                  <a:srgbClr val="FF0000"/>
                </a:solidFill>
                <a:latin typeface="Courier New"/>
                <a:ea typeface="Courier New"/>
                <a:cs typeface="Courier New"/>
                <a:sym typeface="Courier New"/>
              </a:rPr>
              <a:t>PRI</a:t>
            </a:r>
            <a:r>
              <a:rPr lang="en-US" sz="1600" b="1" i="0" u="none">
                <a:solidFill>
                  <a:schemeClr val="dk1"/>
                </a:solidFill>
                <a:latin typeface="Courier New"/>
                <a:ea typeface="Courier New"/>
                <a:cs typeface="Courier New"/>
                <a:sym typeface="Courier New"/>
              </a:rPr>
              <a:t> |         | auto_increment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Name        | char(35)  | NO  |     |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CountryCode | char(3)   | NO  |     |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District    | char(20)  | NO  |     |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Population  | int(11)   | NO  |     | 0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Structure of a Table</a:t>
            </a:r>
            <a:endParaRPr/>
          </a:p>
        </p:txBody>
      </p:sp>
      <p:sp>
        <p:nvSpPr>
          <p:cNvPr id="294" name="Google Shape;294;p24"/>
          <p:cNvSpPr txBox="1">
            <a:spLocks noGrp="1"/>
          </p:cNvSpPr>
          <p:nvPr>
            <p:ph type="body" idx="1"/>
          </p:nvPr>
        </p:nvSpPr>
        <p:spPr>
          <a:xfrm>
            <a:off x="536575" y="1476375"/>
            <a:ext cx="7921625" cy="5524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a:t>
            </a:r>
            <a:r>
              <a:rPr lang="en-US" sz="3200" b="0" i="0" u="none">
                <a:solidFill>
                  <a:schemeClr val="dk1"/>
                </a:solidFill>
                <a:latin typeface="Courier New"/>
                <a:ea typeface="Courier New"/>
                <a:cs typeface="Courier New"/>
                <a:sym typeface="Courier New"/>
              </a:rPr>
              <a:t>SHOW columns FROM tablename</a:t>
            </a:r>
            <a:r>
              <a:rPr lang="en-US" sz="32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64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shows the same information.</a:t>
            </a:r>
            <a:endParaRPr/>
          </a:p>
        </p:txBody>
      </p:sp>
      <p:sp>
        <p:nvSpPr>
          <p:cNvPr id="295" name="Google Shape;295;p24"/>
          <p:cNvSpPr txBox="1"/>
          <p:nvPr/>
        </p:nvSpPr>
        <p:spPr>
          <a:xfrm>
            <a:off x="393700" y="2659062"/>
            <a:ext cx="8328025" cy="266700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ourier New"/>
              <a:buNone/>
            </a:pPr>
            <a:r>
              <a:rPr lang="en-US" sz="2400" b="1" i="0" u="none">
                <a:solidFill>
                  <a:schemeClr val="dk1"/>
                </a:solidFill>
                <a:latin typeface="Courier New"/>
                <a:ea typeface="Courier New"/>
                <a:cs typeface="Courier New"/>
                <a:sym typeface="Courier New"/>
              </a:rPr>
              <a:t>sql&gt; </a:t>
            </a:r>
            <a:r>
              <a:rPr lang="en-US" sz="2400" b="1" i="0" u="none">
                <a:solidFill>
                  <a:schemeClr val="dk2"/>
                </a:solidFill>
                <a:latin typeface="Courier New"/>
                <a:ea typeface="Courier New"/>
                <a:cs typeface="Courier New"/>
                <a:sym typeface="Courier New"/>
              </a:rPr>
              <a:t>SHOW columns FROM City</a:t>
            </a:r>
            <a:r>
              <a:rPr lang="en-US" sz="24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Field       | Type      | Null| Key | Default | Extra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ID          | int(11)   | NO  | PRI |         | auto_increment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Name        | char(35)  | NO  |     |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CountryCode | char(3)   | NO  |     |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District    | char(20)  | NO  |     |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Population  | int(11)   | NO  |     | 0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a:t>
            </a:r>
            <a:endParaRPr/>
          </a:p>
        </p:txBody>
      </p:sp>
      <p:sp>
        <p:nvSpPr>
          <p:cNvPr id="296" name="Google Shape;296;p24"/>
          <p:cNvSpPr txBox="1"/>
          <p:nvPr/>
        </p:nvSpPr>
        <p:spPr>
          <a:xfrm>
            <a:off x="5441950" y="5559425"/>
            <a:ext cx="3352800" cy="10064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Fields may have a default value to use if a value is not assigned explicitly.</a:t>
            </a:r>
            <a:endParaRPr/>
          </a:p>
        </p:txBody>
      </p:sp>
      <p:cxnSp>
        <p:nvCxnSpPr>
          <p:cNvPr id="297" name="Google Shape;297;p24"/>
          <p:cNvCxnSpPr/>
          <p:nvPr/>
        </p:nvCxnSpPr>
        <p:spPr>
          <a:xfrm rot="10800000">
            <a:off x="5602287" y="5021262"/>
            <a:ext cx="188912" cy="595312"/>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DESCRIBE</a:t>
            </a:r>
            <a:endParaRPr/>
          </a:p>
        </p:txBody>
      </p:sp>
      <p:sp>
        <p:nvSpPr>
          <p:cNvPr id="303" name="Google Shape;303;p25"/>
          <p:cNvSpPr txBox="1">
            <a:spLocks noGrp="1"/>
          </p:cNvSpPr>
          <p:nvPr>
            <p:ph type="body" idx="1"/>
          </p:nvPr>
        </p:nvSpPr>
        <p:spPr>
          <a:xfrm>
            <a:off x="611187" y="1543050"/>
            <a:ext cx="7921625" cy="585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DESCRIBE shows the structure of a table.</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same as "SHOW columns FROM tablename".</a:t>
            </a:r>
            <a:endParaRPr/>
          </a:p>
        </p:txBody>
      </p:sp>
      <p:sp>
        <p:nvSpPr>
          <p:cNvPr id="304" name="Google Shape;304;p25"/>
          <p:cNvSpPr txBox="1"/>
          <p:nvPr/>
        </p:nvSpPr>
        <p:spPr>
          <a:xfrm>
            <a:off x="382587" y="3022600"/>
            <a:ext cx="8328025" cy="2606675"/>
          </a:xfrm>
          <a:prstGeom prst="rect">
            <a:avLst/>
          </a:prstGeom>
          <a:solidFill>
            <a:srgbClr val="FFFFCC"/>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urier New"/>
              <a:buNone/>
            </a:pPr>
            <a:r>
              <a:rPr lang="en-US" sz="2000" b="1" i="0" u="none">
                <a:solidFill>
                  <a:schemeClr val="dk1"/>
                </a:solidFill>
                <a:latin typeface="Courier New"/>
                <a:ea typeface="Courier New"/>
                <a:cs typeface="Courier New"/>
                <a:sym typeface="Courier New"/>
              </a:rPr>
              <a:t>sql&gt; </a:t>
            </a:r>
            <a:r>
              <a:rPr lang="en-US" sz="2000" b="1" i="0" u="none">
                <a:solidFill>
                  <a:schemeClr val="dk2"/>
                </a:solidFill>
                <a:latin typeface="Courier New"/>
                <a:ea typeface="Courier New"/>
                <a:cs typeface="Courier New"/>
                <a:sym typeface="Courier New"/>
              </a:rPr>
              <a:t>DESCRIBE city</a:t>
            </a:r>
            <a:r>
              <a:rPr lang="en-US" sz="20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Field       | Type      | Null| Key | Default | Extra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ID          | int(11)   | NO  | PRI |         | auto_increment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Name        | char(35)  | NO  |     |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CountryCode | char(3)   | NO  |     |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District    | char(20)  | NO  |     |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 Population  | int(11)   | NO  |     | 0       |                |</a:t>
            </a:r>
            <a:endParaRPr/>
          </a:p>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6"/>
          <p:cNvSpPr txBox="1">
            <a:spLocks noGrp="1"/>
          </p:cNvSpPr>
          <p:nvPr>
            <p:ph type="title"/>
          </p:nvPr>
        </p:nvSpPr>
        <p:spPr>
          <a:xfrm>
            <a:off x="569912" y="325437"/>
            <a:ext cx="77724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Exercise: Case Sensitivity</a:t>
            </a:r>
            <a:endParaRPr/>
          </a:p>
        </p:txBody>
      </p:sp>
      <p:sp>
        <p:nvSpPr>
          <p:cNvPr id="310" name="Google Shape;310;p26"/>
          <p:cNvSpPr txBox="1">
            <a:spLocks noGrp="1"/>
          </p:cNvSpPr>
          <p:nvPr>
            <p:ph type="body" idx="1"/>
          </p:nvPr>
        </p:nvSpPr>
        <p:spPr>
          <a:xfrm>
            <a:off x="611187" y="1543050"/>
            <a:ext cx="7921625" cy="4921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Is SQL </a:t>
            </a:r>
            <a:r>
              <a:rPr lang="en-US" sz="3200" b="0" i="0" u="none">
                <a:solidFill>
                  <a:schemeClr val="dk2"/>
                </a:solidFill>
                <a:latin typeface="Times New Roman"/>
                <a:ea typeface="Times New Roman"/>
                <a:cs typeface="Times New Roman"/>
                <a:sym typeface="Times New Roman"/>
              </a:rPr>
              <a:t>case sensitive</a:t>
            </a:r>
            <a:r>
              <a:rPr lang="en-US" sz="3200" b="0" i="0" u="none">
                <a:solidFill>
                  <a:schemeClr val="dk1"/>
                </a:solidFill>
                <a:latin typeface="Times New Roman"/>
                <a:ea typeface="Times New Roman"/>
                <a:cs typeface="Times New Roman"/>
                <a:sym typeface="Times New Roman"/>
              </a:rPr>
              <a:t>?</a:t>
            </a:r>
            <a:endParaRPr/>
          </a:p>
          <a:p>
            <a:pPr marL="342900" lvl="0" indent="-1397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Are </a:t>
            </a:r>
            <a:r>
              <a:rPr lang="en-US" sz="3200" b="0" i="1" u="none">
                <a:solidFill>
                  <a:schemeClr val="hlink"/>
                </a:solidFill>
                <a:latin typeface="Times New Roman"/>
                <a:ea typeface="Times New Roman"/>
                <a:cs typeface="Times New Roman"/>
                <a:sym typeface="Times New Roman"/>
              </a:rPr>
              <a:t>names</a:t>
            </a:r>
            <a:r>
              <a:rPr lang="en-US" sz="3200" b="0" i="0" u="none">
                <a:solidFill>
                  <a:schemeClr val="dk1"/>
                </a:solidFill>
                <a:latin typeface="Times New Roman"/>
                <a:ea typeface="Times New Roman"/>
                <a:cs typeface="Times New Roman"/>
                <a:sym typeface="Times New Roman"/>
              </a:rPr>
              <a:t> of databases and tables </a:t>
            </a:r>
            <a:r>
              <a:rPr lang="en-US" sz="3200" b="0" i="0" u="none">
                <a:solidFill>
                  <a:schemeClr val="dk2"/>
                </a:solidFill>
                <a:latin typeface="Times New Roman"/>
                <a:ea typeface="Times New Roman"/>
                <a:cs typeface="Times New Roman"/>
                <a:sym typeface="Times New Roman"/>
              </a:rPr>
              <a:t>case sensitive</a:t>
            </a:r>
            <a:r>
              <a:rPr lang="en-US" sz="3200" b="0" i="0" u="none">
                <a:solidFill>
                  <a:schemeClr val="dk1"/>
                </a:solidFill>
                <a:latin typeface="Times New Roman"/>
                <a:ea typeface="Times New Roman"/>
                <a:cs typeface="Times New Roman"/>
                <a:sym typeface="Times New Roman"/>
              </a:rPr>
              <a:t>?</a:t>
            </a:r>
            <a:endParaRPr/>
          </a:p>
        </p:txBody>
      </p:sp>
      <p:sp>
        <p:nvSpPr>
          <p:cNvPr id="311" name="Google Shape;311;p26"/>
          <p:cNvSpPr txBox="1"/>
          <p:nvPr/>
        </p:nvSpPr>
        <p:spPr>
          <a:xfrm>
            <a:off x="750887" y="2127250"/>
            <a:ext cx="7591425" cy="1270000"/>
          </a:xfrm>
          <a:prstGeom prst="rect">
            <a:avLst/>
          </a:prstGeom>
          <a:solidFill>
            <a:srgbClr val="FFFFCC"/>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urier New"/>
              <a:buNone/>
            </a:pPr>
            <a:r>
              <a:rPr lang="en-US" sz="2000" b="1" i="0" u="none">
                <a:solidFill>
                  <a:schemeClr val="dk1"/>
                </a:solidFill>
                <a:latin typeface="Courier New"/>
                <a:ea typeface="Courier New"/>
                <a:cs typeface="Courier New"/>
                <a:sym typeface="Courier New"/>
              </a:rPr>
              <a:t>mysql&gt; </a:t>
            </a:r>
            <a:r>
              <a:rPr lang="en-US" sz="2400" b="1" i="0" u="none">
                <a:solidFill>
                  <a:schemeClr val="hlink"/>
                </a:solidFill>
                <a:latin typeface="Courier New"/>
                <a:ea typeface="Courier New"/>
                <a:cs typeface="Courier New"/>
                <a:sym typeface="Courier New"/>
              </a:rPr>
              <a:t>DESCRIBE </a:t>
            </a:r>
            <a:r>
              <a:rPr lang="en-US" sz="2400" b="1" i="1" u="none">
                <a:solidFill>
                  <a:schemeClr val="hlink"/>
                </a:solidFill>
                <a:latin typeface="Courier New"/>
                <a:ea typeface="Courier New"/>
                <a:cs typeface="Courier New"/>
                <a:sym typeface="Courier New"/>
              </a:rPr>
              <a:t>city</a:t>
            </a:r>
            <a:r>
              <a:rPr lang="en-US" sz="2400" b="1" i="0" u="none">
                <a:solidFill>
                  <a:schemeClr val="hlink"/>
                </a:solidFill>
                <a:latin typeface="Courier New"/>
                <a:ea typeface="Courier New"/>
                <a:cs typeface="Courier New"/>
                <a:sym typeface="Courier New"/>
              </a:rPr>
              <a:t>;</a:t>
            </a:r>
            <a:endParaRPr/>
          </a:p>
          <a:p>
            <a:pPr marL="0" marR="0" lvl="0" indent="0" algn="l" rtl="0">
              <a:lnSpc>
                <a:spcPct val="100000"/>
              </a:lnSpc>
              <a:spcBef>
                <a:spcPts val="480"/>
              </a:spcBef>
              <a:spcAft>
                <a:spcPts val="0"/>
              </a:spcAft>
              <a:buClr>
                <a:schemeClr val="dk1"/>
              </a:buClr>
              <a:buSzPts val="2000"/>
              <a:buFont typeface="Courier New"/>
              <a:buNone/>
            </a:pPr>
            <a:r>
              <a:rPr lang="en-US" sz="2000" b="1" i="0" u="none">
                <a:solidFill>
                  <a:schemeClr val="dk1"/>
                </a:solidFill>
                <a:latin typeface="Courier New"/>
                <a:ea typeface="Courier New"/>
                <a:cs typeface="Courier New"/>
                <a:sym typeface="Courier New"/>
              </a:rPr>
              <a:t>mysql&gt; </a:t>
            </a:r>
            <a:r>
              <a:rPr lang="en-US" sz="2400" b="1" i="0" u="none">
                <a:solidFill>
                  <a:schemeClr val="hlink"/>
                </a:solidFill>
                <a:latin typeface="Courier New"/>
                <a:ea typeface="Courier New"/>
                <a:cs typeface="Courier New"/>
                <a:sym typeface="Courier New"/>
              </a:rPr>
              <a:t>describe </a:t>
            </a:r>
            <a:r>
              <a:rPr lang="en-US" sz="2400" b="1" i="1" u="none">
                <a:solidFill>
                  <a:schemeClr val="hlink"/>
                </a:solidFill>
                <a:latin typeface="Courier New"/>
                <a:ea typeface="Courier New"/>
                <a:cs typeface="Courier New"/>
                <a:sym typeface="Courier New"/>
              </a:rPr>
              <a:t>city</a:t>
            </a:r>
            <a:r>
              <a:rPr lang="en-US" sz="2400" b="1" i="0" u="none">
                <a:solidFill>
                  <a:schemeClr val="hlink"/>
                </a:solidFill>
                <a:latin typeface="Courier New"/>
                <a:ea typeface="Courier New"/>
                <a:cs typeface="Courier New"/>
                <a:sym typeface="Courier New"/>
              </a:rPr>
              <a:t>;</a:t>
            </a:r>
            <a:endParaRPr sz="2000" b="1" i="0" u="none">
              <a:solidFill>
                <a:schemeClr val="dk2"/>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2000" b="1" i="0" u="none">
              <a:solidFill>
                <a:schemeClr val="dk2"/>
              </a:solidFill>
              <a:latin typeface="Courier New"/>
              <a:ea typeface="Courier New"/>
              <a:cs typeface="Courier New"/>
              <a:sym typeface="Courier New"/>
            </a:endParaRPr>
          </a:p>
        </p:txBody>
      </p:sp>
      <p:sp>
        <p:nvSpPr>
          <p:cNvPr id="312" name="Google Shape;312;p26"/>
          <p:cNvSpPr txBox="1"/>
          <p:nvPr/>
        </p:nvSpPr>
        <p:spPr>
          <a:xfrm>
            <a:off x="762000" y="4306887"/>
            <a:ext cx="7591425" cy="1781175"/>
          </a:xfrm>
          <a:prstGeom prst="rect">
            <a:avLst/>
          </a:prstGeom>
          <a:solidFill>
            <a:srgbClr val="FFFFCC"/>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urier New"/>
              <a:buNone/>
            </a:pPr>
            <a:r>
              <a:rPr lang="en-US" sz="2000" b="1" i="0" u="none">
                <a:solidFill>
                  <a:schemeClr val="dk1"/>
                </a:solidFill>
                <a:latin typeface="Courier New"/>
                <a:ea typeface="Courier New"/>
                <a:cs typeface="Courier New"/>
                <a:sym typeface="Courier New"/>
              </a:rPr>
              <a:t>mysql&gt; </a:t>
            </a:r>
            <a:r>
              <a:rPr lang="en-US" sz="2400" b="1" i="0" u="none">
                <a:solidFill>
                  <a:schemeClr val="hlink"/>
                </a:solidFill>
                <a:latin typeface="Courier New"/>
                <a:ea typeface="Courier New"/>
                <a:cs typeface="Courier New"/>
                <a:sym typeface="Courier New"/>
              </a:rPr>
              <a:t>use world;</a:t>
            </a:r>
            <a:endParaRPr/>
          </a:p>
          <a:p>
            <a:pPr marL="0" marR="0" lvl="0" indent="0" algn="l" rtl="0">
              <a:lnSpc>
                <a:spcPct val="100000"/>
              </a:lnSpc>
              <a:spcBef>
                <a:spcPts val="480"/>
              </a:spcBef>
              <a:spcAft>
                <a:spcPts val="0"/>
              </a:spcAft>
              <a:buClr>
                <a:schemeClr val="dk1"/>
              </a:buClr>
              <a:buSzPts val="2000"/>
              <a:buFont typeface="Courier New"/>
              <a:buNone/>
            </a:pPr>
            <a:r>
              <a:rPr lang="en-US" sz="2000" b="1" i="0" u="none">
                <a:solidFill>
                  <a:schemeClr val="dk1"/>
                </a:solidFill>
                <a:latin typeface="Courier New"/>
                <a:ea typeface="Courier New"/>
                <a:cs typeface="Courier New"/>
                <a:sym typeface="Courier New"/>
              </a:rPr>
              <a:t>mysql&gt; </a:t>
            </a:r>
            <a:r>
              <a:rPr lang="en-US" sz="2400" b="1" i="0" u="none">
                <a:solidFill>
                  <a:schemeClr val="hlink"/>
                </a:solidFill>
                <a:latin typeface="Courier New"/>
                <a:ea typeface="Courier New"/>
                <a:cs typeface="Courier New"/>
                <a:sym typeface="Courier New"/>
              </a:rPr>
              <a:t>use WORLD;</a:t>
            </a:r>
            <a:endParaRPr/>
          </a:p>
          <a:p>
            <a:pPr marL="0" marR="0" lvl="0" indent="0" algn="l" rtl="0">
              <a:lnSpc>
                <a:spcPct val="100000"/>
              </a:lnSpc>
              <a:spcBef>
                <a:spcPts val="480"/>
              </a:spcBef>
              <a:spcAft>
                <a:spcPts val="0"/>
              </a:spcAft>
              <a:buClr>
                <a:schemeClr val="dk1"/>
              </a:buClr>
              <a:buSzPts val="2000"/>
              <a:buFont typeface="Courier New"/>
              <a:buNone/>
            </a:pPr>
            <a:r>
              <a:rPr lang="en-US" sz="2000" b="1" i="0" u="none">
                <a:solidFill>
                  <a:schemeClr val="dk1"/>
                </a:solidFill>
                <a:latin typeface="Courier New"/>
                <a:ea typeface="Courier New"/>
                <a:cs typeface="Courier New"/>
                <a:sym typeface="Courier New"/>
              </a:rPr>
              <a:t>mysql&gt; </a:t>
            </a:r>
            <a:r>
              <a:rPr lang="en-US" sz="2400" b="1" i="0" u="none">
                <a:solidFill>
                  <a:schemeClr val="hlink"/>
                </a:solidFill>
                <a:latin typeface="Courier New"/>
                <a:ea typeface="Courier New"/>
                <a:cs typeface="Courier New"/>
                <a:sym typeface="Courier New"/>
              </a:rPr>
              <a:t>describe city;</a:t>
            </a:r>
            <a:endParaRPr/>
          </a:p>
          <a:p>
            <a:pPr marL="0" marR="0" lvl="0" indent="0" algn="l" rtl="0">
              <a:lnSpc>
                <a:spcPct val="100000"/>
              </a:lnSpc>
              <a:spcBef>
                <a:spcPts val="480"/>
              </a:spcBef>
              <a:spcAft>
                <a:spcPts val="0"/>
              </a:spcAft>
              <a:buClr>
                <a:schemeClr val="dk1"/>
              </a:buClr>
              <a:buSzPts val="2000"/>
              <a:buFont typeface="Courier New"/>
              <a:buNone/>
            </a:pPr>
            <a:r>
              <a:rPr lang="en-US" sz="2000" b="1" i="0" u="none">
                <a:solidFill>
                  <a:schemeClr val="dk1"/>
                </a:solidFill>
                <a:latin typeface="Courier New"/>
                <a:ea typeface="Courier New"/>
                <a:cs typeface="Courier New"/>
                <a:sym typeface="Courier New"/>
              </a:rPr>
              <a:t>mysql&gt; </a:t>
            </a:r>
            <a:r>
              <a:rPr lang="en-US" sz="2400" b="1" i="0" u="none">
                <a:solidFill>
                  <a:schemeClr val="hlink"/>
                </a:solidFill>
                <a:latin typeface="Courier New"/>
                <a:ea typeface="Courier New"/>
                <a:cs typeface="Courier New"/>
                <a:sym typeface="Courier New"/>
              </a:rPr>
              <a:t>describe City;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Tables in SQL</a:t>
            </a:r>
            <a:endParaRPr/>
          </a:p>
        </p:txBody>
      </p:sp>
      <p:graphicFrame>
        <p:nvGraphicFramePr>
          <p:cNvPr id="319" name="Google Shape;319;p27"/>
          <p:cNvGraphicFramePr/>
          <p:nvPr/>
        </p:nvGraphicFramePr>
        <p:xfrm>
          <a:off x="1143000" y="2209800"/>
          <a:ext cx="3000000" cy="3000000"/>
        </p:xfrm>
        <a:graphic>
          <a:graphicData uri="http://schemas.openxmlformats.org/drawingml/2006/table">
            <a:tbl>
              <a:tblPr>
                <a:noFill/>
                <a:tableStyleId>{8BC734D3-0524-4FA6-953F-D8A9E32F7087}</a:tableStyleId>
              </a:tblPr>
              <a:tblGrid>
                <a:gridCol w="1924050"/>
                <a:gridCol w="1924050"/>
                <a:gridCol w="1924050"/>
                <a:gridCol w="1924050"/>
              </a:tblGrid>
              <a:tr h="711200">
                <a:tc>
                  <a:txBody>
                    <a:bodyPr/>
                    <a:lstStyle/>
                    <a:p>
                      <a:pPr marL="0" marR="0" lvl="0" indent="0" algn="ctr" rtl="0">
                        <a:lnSpc>
                          <a:spcPct val="100000"/>
                        </a:lnSpc>
                        <a:spcBef>
                          <a:spcPts val="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PName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Manufacturer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711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11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Powergizmo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11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SingleTouch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$149.99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Photography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Canon</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11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MultiTouch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$203.99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Household</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Hitachi</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320" name="Google Shape;320;p27"/>
          <p:cNvSpPr txBox="1"/>
          <p:nvPr/>
        </p:nvSpPr>
        <p:spPr>
          <a:xfrm>
            <a:off x="609600" y="1676400"/>
            <a:ext cx="11318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a:t>
            </a:r>
            <a:endParaRPr/>
          </a:p>
        </p:txBody>
      </p:sp>
      <p:sp>
        <p:nvSpPr>
          <p:cNvPr id="321" name="Google Shape;321;p27"/>
          <p:cNvSpPr/>
          <p:nvPr/>
        </p:nvSpPr>
        <p:spPr>
          <a:xfrm>
            <a:off x="5940425" y="304800"/>
            <a:ext cx="2962275" cy="619125"/>
          </a:xfrm>
          <a:prstGeom prst="wedgeEllipseCallout">
            <a:avLst>
              <a:gd name="adj1" fmla="val 10928"/>
              <a:gd name="adj2" fmla="val 74991"/>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Attribute names</a:t>
            </a:r>
            <a:endParaRPr/>
          </a:p>
        </p:txBody>
      </p:sp>
      <p:sp>
        <p:nvSpPr>
          <p:cNvPr id="322" name="Google Shape;322;p27"/>
          <p:cNvSpPr/>
          <p:nvPr/>
        </p:nvSpPr>
        <p:spPr>
          <a:xfrm>
            <a:off x="525462" y="228600"/>
            <a:ext cx="2217737" cy="619125"/>
          </a:xfrm>
          <a:prstGeom prst="wedgeEllipseCallout">
            <a:avLst>
              <a:gd name="adj1" fmla="val 5806"/>
              <a:gd name="adj2" fmla="val 56548"/>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Table name</a:t>
            </a:r>
            <a:endParaRPr/>
          </a:p>
        </p:txBody>
      </p:sp>
      <p:sp>
        <p:nvSpPr>
          <p:cNvPr id="323" name="Google Shape;323;p27"/>
          <p:cNvSpPr/>
          <p:nvPr/>
        </p:nvSpPr>
        <p:spPr>
          <a:xfrm>
            <a:off x="152400" y="6096000"/>
            <a:ext cx="2781300" cy="619125"/>
          </a:xfrm>
          <a:prstGeom prst="wedgeEllipseCallout">
            <a:avLst>
              <a:gd name="adj1" fmla="val 10393"/>
              <a:gd name="adj2" fmla="val -15231"/>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Tuples or rows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500"/>
                                        <p:tgtEl>
                                          <p:spTgt spid="3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1"/>
                                        </p:tgtEl>
                                        <p:attrNameLst>
                                          <p:attrName>style.visibility</p:attrName>
                                        </p:attrNameLst>
                                      </p:cBhvr>
                                      <p:to>
                                        <p:strVal val="visible"/>
                                      </p:to>
                                    </p:set>
                                    <p:animEffect transition="in" filter="fade">
                                      <p:cBhvr>
                                        <p:cTn id="11" dur="500"/>
                                        <p:tgtEl>
                                          <p:spTgt spid="3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3"/>
                                        </p:tgtEl>
                                        <p:attrNameLst>
                                          <p:attrName>style.visibility</p:attrName>
                                        </p:attrNameLst>
                                      </p:cBhvr>
                                      <p:to>
                                        <p:strVal val="visible"/>
                                      </p:to>
                                    </p:set>
                                    <p:animEffect transition="in" filter="fade">
                                      <p:cBhvr>
                                        <p:cTn id="15"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Tables Explained</a:t>
            </a:r>
            <a:endParaRPr/>
          </a:p>
        </p:txBody>
      </p:sp>
      <p:sp>
        <p:nvSpPr>
          <p:cNvPr id="330" name="Google Shape;330;p28"/>
          <p:cNvSpPr txBox="1">
            <a:spLocks noGrp="1"/>
          </p:cNvSpPr>
          <p:nvPr>
            <p:ph type="body" idx="1"/>
          </p:nvPr>
        </p:nvSpPr>
        <p:spPr>
          <a:xfrm>
            <a:off x="457200" y="1981200"/>
            <a:ext cx="80010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The </a:t>
            </a:r>
            <a:r>
              <a:rPr lang="en-US" sz="3200" b="0" i="1" u="none">
                <a:solidFill>
                  <a:schemeClr val="dk1"/>
                </a:solidFill>
                <a:latin typeface="Times New Roman"/>
                <a:ea typeface="Times New Roman"/>
                <a:cs typeface="Times New Roman"/>
                <a:sym typeface="Times New Roman"/>
              </a:rPr>
              <a:t>schema</a:t>
            </a:r>
            <a:r>
              <a:rPr lang="en-US" sz="3200" b="0" i="0" u="none">
                <a:solidFill>
                  <a:schemeClr val="dk1"/>
                </a:solidFill>
                <a:latin typeface="Times New Roman"/>
                <a:ea typeface="Times New Roman"/>
                <a:cs typeface="Times New Roman"/>
                <a:sym typeface="Times New Roman"/>
              </a:rPr>
              <a:t> of a table is the table name and its attributes:</a:t>
            </a:r>
            <a:endParaRPr/>
          </a:p>
          <a:p>
            <a:pPr marL="342900" lvl="0" indent="-342900" algn="l" rtl="0">
              <a:lnSpc>
                <a:spcPct val="90000"/>
              </a:lnSpc>
              <a:spcBef>
                <a:spcPts val="640"/>
              </a:spcBef>
              <a:spcAft>
                <a:spcPts val="0"/>
              </a:spcAft>
              <a:buClr>
                <a:schemeClr val="accent2"/>
              </a:buClr>
              <a:buSzPts val="3200"/>
              <a:buFont typeface="Times New Roman"/>
              <a:buNone/>
            </a:pPr>
            <a:r>
              <a:rPr lang="en-US" sz="3200" b="0" i="0" u="none">
                <a:solidFill>
                  <a:schemeClr val="accent2"/>
                </a:solidFill>
                <a:latin typeface="Times New Roman"/>
                <a:ea typeface="Times New Roman"/>
                <a:cs typeface="Times New Roman"/>
                <a:sym typeface="Times New Roman"/>
              </a:rPr>
              <a:t>Product(PName, Price, Category, Manfacturer)</a:t>
            </a:r>
            <a:endParaRPr/>
          </a:p>
          <a:p>
            <a:pPr marL="342900" lvl="0" indent="-139700" algn="l" rtl="0">
              <a:lnSpc>
                <a:spcPct val="9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 </a:t>
            </a:r>
            <a:r>
              <a:rPr lang="en-US" sz="3200" b="0" i="1" u="none">
                <a:solidFill>
                  <a:schemeClr val="dk1"/>
                </a:solidFill>
                <a:latin typeface="Times New Roman"/>
                <a:ea typeface="Times New Roman"/>
                <a:cs typeface="Times New Roman"/>
                <a:sym typeface="Times New Roman"/>
              </a:rPr>
              <a:t>key</a:t>
            </a:r>
            <a:r>
              <a:rPr lang="en-US" sz="3200" b="0" i="0" u="none">
                <a:solidFill>
                  <a:schemeClr val="dk1"/>
                </a:solidFill>
                <a:latin typeface="Times New Roman"/>
                <a:ea typeface="Times New Roman"/>
                <a:cs typeface="Times New Roman"/>
                <a:sym typeface="Times New Roman"/>
              </a:rPr>
              <a:t> is an attribute whose values are unique;</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we underline a key</a:t>
            </a:r>
            <a:endParaRPr/>
          </a:p>
          <a:p>
            <a:pPr marL="342900" lvl="0" indent="-342900" algn="l" rtl="0">
              <a:lnSpc>
                <a:spcPct val="90000"/>
              </a:lnSpc>
              <a:spcBef>
                <a:spcPts val="640"/>
              </a:spcBef>
              <a:spcAft>
                <a:spcPts val="0"/>
              </a:spcAft>
              <a:buClr>
                <a:schemeClr val="dk1"/>
              </a:buClr>
              <a:buSzPts val="3200"/>
              <a:buFont typeface="Times New Roman"/>
              <a:buNone/>
            </a:pPr>
            <a:endParaRPr sz="3200" b="0" i="0" u="none">
              <a:solidFill>
                <a:schemeClr val="accent2"/>
              </a:solidFill>
              <a:latin typeface="Times New Roman"/>
              <a:ea typeface="Times New Roman"/>
              <a:cs typeface="Times New Roman"/>
              <a:sym typeface="Times New Roman"/>
            </a:endParaRPr>
          </a:p>
          <a:p>
            <a:pPr marL="342900" lvl="0" indent="-342900" algn="l" rtl="0">
              <a:lnSpc>
                <a:spcPct val="90000"/>
              </a:lnSpc>
              <a:spcBef>
                <a:spcPts val="640"/>
              </a:spcBef>
              <a:spcAft>
                <a:spcPts val="0"/>
              </a:spcAft>
              <a:buClr>
                <a:schemeClr val="accent2"/>
              </a:buClr>
              <a:buSzPts val="3200"/>
              <a:buFont typeface="Times New Roman"/>
              <a:buNone/>
            </a:pPr>
            <a:r>
              <a:rPr lang="en-US" sz="3200" b="0" i="0" u="none">
                <a:solidFill>
                  <a:schemeClr val="accent2"/>
                </a:solidFill>
                <a:latin typeface="Times New Roman"/>
                <a:ea typeface="Times New Roman"/>
                <a:cs typeface="Times New Roman"/>
                <a:sym typeface="Times New Roman"/>
              </a:rPr>
              <a:t>Product(</a:t>
            </a:r>
            <a:r>
              <a:rPr lang="en-US" sz="3200" b="0" i="0" u="sng">
                <a:solidFill>
                  <a:schemeClr val="accent2"/>
                </a:solidFill>
                <a:latin typeface="Times New Roman"/>
                <a:ea typeface="Times New Roman"/>
                <a:cs typeface="Times New Roman"/>
                <a:sym typeface="Times New Roman"/>
              </a:rPr>
              <a:t>PName</a:t>
            </a:r>
            <a:r>
              <a:rPr lang="en-US" sz="3200" b="0" i="0" u="none">
                <a:solidFill>
                  <a:schemeClr val="accent2"/>
                </a:solidFill>
                <a:latin typeface="Times New Roman"/>
                <a:ea typeface="Times New Roman"/>
                <a:cs typeface="Times New Roman"/>
                <a:sym typeface="Times New Roman"/>
              </a:rPr>
              <a:t>, Price, Category, Manfacturer)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Tables Explained</a:t>
            </a:r>
            <a:endParaRPr/>
          </a:p>
        </p:txBody>
      </p:sp>
      <p:sp>
        <p:nvSpPr>
          <p:cNvPr id="337" name="Google Shape;337;p2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 tuple = a record</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Restriction: all attributes are of atomic type</a:t>
            </a:r>
            <a:endParaRPr/>
          </a:p>
          <a:p>
            <a:pPr marL="342900" lvl="0" indent="-1397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 table = a set of tuples</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Like a list…</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…but it is unorderd: </a:t>
            </a: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no </a:t>
            </a:r>
            <a:r>
              <a:rPr lang="en-US" sz="2800" b="1" i="0" u="none">
                <a:solidFill>
                  <a:schemeClr val="dk1"/>
                </a:solidFill>
                <a:latin typeface="Times New Roman"/>
                <a:ea typeface="Times New Roman"/>
                <a:cs typeface="Times New Roman"/>
                <a:sym typeface="Times New Roman"/>
              </a:rPr>
              <a:t>first()</a:t>
            </a:r>
            <a:r>
              <a:rPr lang="en-US" sz="2800" b="0" i="0" u="none">
                <a:solidFill>
                  <a:schemeClr val="dk1"/>
                </a:solidFill>
                <a:latin typeface="Times New Roman"/>
                <a:ea typeface="Times New Roman"/>
                <a:cs typeface="Times New Roman"/>
                <a:sym typeface="Times New Roman"/>
              </a:rPr>
              <a:t>, no </a:t>
            </a:r>
            <a:r>
              <a:rPr lang="en-US" sz="2800" b="1" i="0" u="none">
                <a:solidFill>
                  <a:schemeClr val="dk1"/>
                </a:solidFill>
                <a:latin typeface="Times New Roman"/>
                <a:ea typeface="Times New Roman"/>
                <a:cs typeface="Times New Roman"/>
                <a:sym typeface="Times New Roman"/>
              </a:rPr>
              <a:t>next()</a:t>
            </a:r>
            <a:r>
              <a:rPr lang="en-US" sz="2800" b="0" i="0" u="none">
                <a:solidFill>
                  <a:schemeClr val="dk1"/>
                </a:solidFill>
                <a:latin typeface="Times New Roman"/>
                <a:ea typeface="Times New Roman"/>
                <a:cs typeface="Times New Roman"/>
                <a:sym typeface="Times New Roman"/>
              </a:rPr>
              <a:t>, no </a:t>
            </a:r>
            <a:r>
              <a:rPr lang="en-US" sz="2800" b="1" i="0" u="none">
                <a:solidFill>
                  <a:schemeClr val="dk1"/>
                </a:solidFill>
                <a:latin typeface="Times New Roman"/>
                <a:ea typeface="Times New Roman"/>
                <a:cs typeface="Times New Roman"/>
                <a:sym typeface="Times New Roman"/>
              </a:rPr>
              <a:t>last()</a:t>
            </a:r>
            <a:r>
              <a:rPr lang="en-US" sz="28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30"/>
          <p:cNvPicPr preferRelativeResize="0"/>
          <p:nvPr/>
        </p:nvPicPr>
        <p:blipFill rotWithShape="1">
          <a:blip r:embed="rId3">
            <a:alphaModFix/>
          </a:blip>
          <a:srcRect/>
          <a:stretch/>
        </p:blipFill>
        <p:spPr>
          <a:xfrm>
            <a:off x="1414462" y="1968500"/>
            <a:ext cx="6297612" cy="4078287"/>
          </a:xfrm>
          <a:prstGeom prst="rect">
            <a:avLst/>
          </a:prstGeom>
          <a:noFill/>
          <a:ln>
            <a:noFill/>
          </a:ln>
        </p:spPr>
      </p:pic>
      <p:sp>
        <p:nvSpPr>
          <p:cNvPr id="344" name="Google Shape;344;p30"/>
          <p:cNvSpPr txBox="1"/>
          <p:nvPr/>
        </p:nvSpPr>
        <p:spPr>
          <a:xfrm>
            <a:off x="381000" y="0"/>
            <a:ext cx="8534400" cy="2000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SQL commands can be used to create databases, edit data in tables, delete data and maintain data in tables.  SQL commands are classified into 3 groups: DDL(Data definition Language), </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DML(Data Manipulation Language) </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DCL(Data Control Language).</a:t>
            </a:r>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
        <p:nvSpPr>
          <p:cNvPr id="345" name="Google Shape;345;p30"/>
          <p:cNvSpPr txBox="1"/>
          <p:nvPr/>
        </p:nvSpPr>
        <p:spPr>
          <a:xfrm>
            <a:off x="685800" y="6172200"/>
            <a:ext cx="4267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Let us start with CREATE…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Datatypes in SQL</a:t>
            </a:r>
            <a:endParaRPr/>
          </a:p>
        </p:txBody>
      </p:sp>
      <p:sp>
        <p:nvSpPr>
          <p:cNvPr id="352" name="Google Shape;352;p31"/>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Data type is the attribute of the data expected in the column.  Depending upon the SQL implementation (version) different data types are available. Whenever you create a column using the data type, the SQL Implementation program would allocate appropriate amount of space to store the data. </a:t>
            </a:r>
            <a:endParaRPr/>
          </a:p>
          <a:p>
            <a:pPr marL="0" marR="0" lvl="0" indent="0" algn="l" rtl="0">
              <a:lnSpc>
                <a:spcPct val="10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Data types are broadly categorized into Numerics, Strings, Binary,  Datetime, Collection and XML. Most commonly used data types are Integer, Decimal, Float,  Character, Varchar, Boolean, Date.</a:t>
            </a:r>
            <a:endParaRPr/>
          </a:p>
          <a:p>
            <a:pPr marL="0" marR="0" lvl="0" indent="0" algn="l" rtl="0">
              <a:lnSpc>
                <a:spcPct val="10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Example:</a:t>
            </a:r>
            <a:endParaRPr/>
          </a:p>
          <a:p>
            <a:pPr marL="0" marR="0" lvl="0" indent="-127000" algn="l" rtl="0">
              <a:lnSpc>
                <a:spcPct val="100000"/>
              </a:lnSpc>
              <a:spcBef>
                <a:spcPts val="40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Boolean Value : Return value = “True”</a:t>
            </a:r>
            <a:endParaRPr/>
          </a:p>
          <a:p>
            <a:pPr marL="0" marR="0" lvl="0" indent="-127000" algn="l" rtl="0">
              <a:lnSpc>
                <a:spcPct val="100000"/>
              </a:lnSpc>
              <a:spcBef>
                <a:spcPts val="40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INT : 5400, -2500</a:t>
            </a:r>
            <a:endParaRPr/>
          </a:p>
          <a:p>
            <a:pPr marL="0" marR="0" lvl="0" indent="-127000" algn="l" rtl="0">
              <a:lnSpc>
                <a:spcPct val="100000"/>
              </a:lnSpc>
              <a:spcBef>
                <a:spcPts val="40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Numeric or Decimal: Decimal(4,2)  = 1000.24</a:t>
            </a:r>
            <a:endParaRPr/>
          </a:p>
          <a:p>
            <a:pPr marL="0" marR="0" lvl="0" indent="0" algn="l" rtl="0">
              <a:lnSpc>
                <a:spcPct val="100000"/>
              </a:lnSpc>
              <a:spcBef>
                <a:spcPts val="32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32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342900" marR="0" lvl="0" indent="-241300" algn="l" rtl="0">
              <a:spcBef>
                <a:spcPts val="32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Data Types in SQL</a:t>
            </a:r>
            <a:endParaRPr/>
          </a:p>
        </p:txBody>
      </p:sp>
      <p:sp>
        <p:nvSpPr>
          <p:cNvPr id="359" name="Google Shape;359;p3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Atomic types:</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Characters: CHAR(20), VARCHAR(50)</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Numbers: INT, BIGINT, SMALLINT, FLOAT</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Others: MONEY, DATETIME, …</a:t>
            </a:r>
            <a:endParaRPr/>
          </a:p>
          <a:p>
            <a:pPr marL="742950" lvl="1" indent="-107950" algn="l" rtl="0">
              <a:lnSpc>
                <a:spcPct val="9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Every attribute must have an atomic type</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Hence tables are flat</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Why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SQL Introduction</a:t>
            </a:r>
            <a:endParaRPr/>
          </a:p>
        </p:txBody>
      </p:sp>
      <p:sp>
        <p:nvSpPr>
          <p:cNvPr id="102" name="Google Shape;102;p15"/>
          <p:cNvSpPr txBox="1"/>
          <p:nvPr/>
        </p:nvSpPr>
        <p:spPr>
          <a:xfrm>
            <a:off x="365125" y="1717675"/>
            <a:ext cx="7864475"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Standard language for querying and manipulating data</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S</a:t>
            </a:r>
            <a:r>
              <a:rPr lang="en-US" sz="2400" b="0" i="0" u="none" strike="noStrike" cap="none">
                <a:solidFill>
                  <a:schemeClr val="dk1"/>
                </a:solidFill>
                <a:latin typeface="Times New Roman"/>
                <a:ea typeface="Times New Roman"/>
                <a:cs typeface="Times New Roman"/>
                <a:sym typeface="Times New Roman"/>
              </a:rPr>
              <a:t>tructured   </a:t>
            </a:r>
            <a:r>
              <a:rPr lang="en-US" sz="2400" b="1" i="0" u="none" strike="noStrike" cap="none">
                <a:solidFill>
                  <a:schemeClr val="dk1"/>
                </a:solidFill>
                <a:latin typeface="Times New Roman"/>
                <a:ea typeface="Times New Roman"/>
                <a:cs typeface="Times New Roman"/>
                <a:sym typeface="Times New Roman"/>
              </a:rPr>
              <a:t>Q</a:t>
            </a:r>
            <a:r>
              <a:rPr lang="en-US" sz="2400" b="0" i="0" u="none" strike="noStrike" cap="none">
                <a:solidFill>
                  <a:schemeClr val="dk1"/>
                </a:solidFill>
                <a:latin typeface="Times New Roman"/>
                <a:ea typeface="Times New Roman"/>
                <a:cs typeface="Times New Roman"/>
                <a:sym typeface="Times New Roman"/>
              </a:rPr>
              <a:t>uery   </a:t>
            </a:r>
            <a:r>
              <a:rPr lang="en-US" sz="2400" b="1" i="0" u="none" strike="noStrike" cap="none">
                <a:solidFill>
                  <a:schemeClr val="dk1"/>
                </a:solidFill>
                <a:latin typeface="Times New Roman"/>
                <a:ea typeface="Times New Roman"/>
                <a:cs typeface="Times New Roman"/>
                <a:sym typeface="Times New Roman"/>
              </a:rPr>
              <a:t>L</a:t>
            </a:r>
            <a:r>
              <a:rPr lang="en-US" sz="2400" b="0" i="0" u="none" strike="noStrike" cap="none">
                <a:solidFill>
                  <a:schemeClr val="dk1"/>
                </a:solidFill>
                <a:latin typeface="Times New Roman"/>
                <a:ea typeface="Times New Roman"/>
                <a:cs typeface="Times New Roman"/>
                <a:sym typeface="Times New Roman"/>
              </a:rPr>
              <a:t>anguage</a:t>
            </a:r>
            <a:endParaRPr/>
          </a:p>
        </p:txBody>
      </p:sp>
      <p:sp>
        <p:nvSpPr>
          <p:cNvPr id="103" name="Google Shape;103;p15"/>
          <p:cNvSpPr txBox="1"/>
          <p:nvPr/>
        </p:nvSpPr>
        <p:spPr>
          <a:xfrm>
            <a:off x="1600200" y="3276600"/>
            <a:ext cx="55467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030A0"/>
              </a:buClr>
              <a:buSzPts val="2400"/>
              <a:buFont typeface="Times New Roman"/>
              <a:buNone/>
            </a:pPr>
            <a:r>
              <a:rPr lang="en-US" sz="2400" b="1" i="0" u="none" strike="noStrike" cap="none">
                <a:solidFill>
                  <a:srgbClr val="7030A0"/>
                </a:solidFill>
                <a:latin typeface="Times New Roman"/>
                <a:ea typeface="Times New Roman"/>
                <a:cs typeface="Times New Roman"/>
                <a:sym typeface="Times New Roman"/>
              </a:rPr>
              <a:t>Path  from Unorganized to Organized….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Operators and expressions in SQL</a:t>
            </a:r>
            <a:endParaRPr/>
          </a:p>
        </p:txBody>
      </p:sp>
      <p:sp>
        <p:nvSpPr>
          <p:cNvPr id="366" name="Google Shape;366;p33"/>
          <p:cNvSpPr txBox="1">
            <a:spLocks noGrp="1"/>
          </p:cNvSpPr>
          <p:nvPr>
            <p:ph type="body" idx="1"/>
          </p:nvPr>
        </p:nvSpPr>
        <p:spPr>
          <a:xfrm>
            <a:off x="685800" y="1600200"/>
            <a:ext cx="7772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In SQL, operators are used in an SQL statement’s WHERE clause to perform different operations like comparison, logical and arithmetic operations.  Operators  that can be used are logical, comparison and Arithmetic. The Operators  include  &lt;,&gt;,&lt;&gt;,AND,OR,BETWEEN,IS NULL,+,-,?,% etc.</a:t>
            </a:r>
            <a:endParaRPr/>
          </a:p>
          <a:p>
            <a:pPr marL="0" marR="0" lvl="0" indent="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Generally in any </a:t>
            </a:r>
            <a:r>
              <a:rPr lang="en-US" sz="2000" b="0" i="0" u="none">
                <a:solidFill>
                  <a:schemeClr val="dk1"/>
                </a:solidFill>
                <a:latin typeface="Times New Roman"/>
                <a:ea typeface="Times New Roman"/>
                <a:cs typeface="Times New Roman"/>
                <a:sym typeface="Times New Roman"/>
              </a:rPr>
              <a:t>programming language, expression is a combination of values, constants, variables, operators and functions that results in a value.  In SQL, expressions are used to query database/table to get specific data.  </a:t>
            </a:r>
            <a:endParaRPr/>
          </a:p>
          <a:p>
            <a:pPr marL="0" marR="0" lvl="0" indent="0" algn="l" rtl="0">
              <a:lnSpc>
                <a:spcPct val="10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Syntax:</a:t>
            </a:r>
            <a:endParaRPr/>
          </a:p>
          <a:p>
            <a:pPr marL="742950" marR="0" lvl="1" indent="-285750" algn="l" rtl="0">
              <a:lnSpc>
                <a:spcPct val="100000"/>
              </a:lnSpc>
              <a:spcBef>
                <a:spcPts val="40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SELECT </a:t>
            </a:r>
            <a:r>
              <a:rPr lang="en-US" sz="2000" b="0" i="1" u="none" strike="noStrike" cap="none">
                <a:solidFill>
                  <a:schemeClr val="dk1"/>
                </a:solidFill>
                <a:latin typeface="Times New Roman"/>
                <a:ea typeface="Times New Roman"/>
                <a:cs typeface="Times New Roman"/>
                <a:sym typeface="Times New Roman"/>
              </a:rPr>
              <a:t>cols|expressions </a:t>
            </a:r>
            <a:r>
              <a:rPr lang="en-US" sz="2000" b="0" i="0" u="none" strike="noStrike" cap="none">
                <a:solidFill>
                  <a:schemeClr val="dk1"/>
                </a:solidFill>
                <a:latin typeface="Times New Roman"/>
                <a:ea typeface="Times New Roman"/>
                <a:cs typeface="Times New Roman"/>
                <a:sym typeface="Times New Roman"/>
              </a:rPr>
              <a:t>FROM table_name	</a:t>
            </a:r>
            <a:endParaRPr/>
          </a:p>
          <a:p>
            <a:pPr marL="742950" marR="0" lvl="1" indent="-285750" algn="l" rtl="0">
              <a:lnSpc>
                <a:spcPct val="100000"/>
              </a:lnSpc>
              <a:spcBef>
                <a:spcPts val="40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WHERE </a:t>
            </a:r>
            <a:r>
              <a:rPr lang="en-US" sz="2000" b="0" i="1" u="none" strike="noStrike" cap="none">
                <a:solidFill>
                  <a:schemeClr val="dk1"/>
                </a:solidFill>
                <a:latin typeface="Times New Roman"/>
                <a:ea typeface="Times New Roman"/>
                <a:cs typeface="Times New Roman"/>
                <a:sym typeface="Times New Roman"/>
              </a:rPr>
              <a:t>condition(using operators|expressions);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SQL syntax and query</a:t>
            </a:r>
            <a:endParaRPr/>
          </a:p>
        </p:txBody>
      </p:sp>
      <p:sp>
        <p:nvSpPr>
          <p:cNvPr id="373" name="Google Shape;373;p34"/>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SQL is case in-sensitive, that is keyword SELECT and select is same for SQL. Every SQL command should end with a semi-colon (;).</a:t>
            </a:r>
            <a:endParaRPr/>
          </a:p>
          <a:p>
            <a:pPr marL="0" marR="0" lvl="0" indent="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If the syntax is not proper, then executing the command would result in syntax error. </a:t>
            </a:r>
            <a:endParaRPr/>
          </a:p>
          <a:p>
            <a:pPr marL="0" marR="0" lvl="0" indent="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Command used to fetch data from table is called as query. A basic SQL query consists of SELECT, FROM and WHERE clause.</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SQL SELECT Command example:</a:t>
            </a:r>
            <a:endParaRPr/>
          </a:p>
          <a:p>
            <a:pPr marL="1143000" marR="0" lvl="2" indent="-228600" algn="l" rtl="0">
              <a:lnSpc>
                <a:spcPct val="100000"/>
              </a:lnSpc>
              <a:spcBef>
                <a:spcPts val="360"/>
              </a:spcBef>
              <a:spcAft>
                <a:spcPts val="0"/>
              </a:spcAft>
              <a:buClr>
                <a:schemeClr val="dk1"/>
              </a:buClr>
              <a:buSzPts val="1800"/>
              <a:buFont typeface="Times New Roman"/>
              <a:buNone/>
            </a:pPr>
            <a:r>
              <a:rPr lang="en-US" sz="1800" b="0" i="1" u="none" strike="noStrike" cap="none">
                <a:solidFill>
                  <a:schemeClr val="dk1"/>
                </a:solidFill>
                <a:latin typeface="Times New Roman"/>
                <a:ea typeface="Times New Roman"/>
                <a:cs typeface="Times New Roman"/>
                <a:sym typeface="Times New Roman"/>
              </a:rPr>
              <a:t>       	SELECT col1, col2, col3,…..  </a:t>
            </a:r>
            <a:endParaRPr/>
          </a:p>
          <a:p>
            <a:pPr marL="1143000" marR="0" lvl="2" indent="-228600" algn="l" rtl="0">
              <a:lnSpc>
                <a:spcPct val="100000"/>
              </a:lnSpc>
              <a:spcBef>
                <a:spcPts val="360"/>
              </a:spcBef>
              <a:spcAft>
                <a:spcPts val="0"/>
              </a:spcAft>
              <a:buClr>
                <a:schemeClr val="dk1"/>
              </a:buClr>
              <a:buSzPts val="1800"/>
              <a:buFont typeface="Times New Roman"/>
              <a:buNone/>
            </a:pPr>
            <a:r>
              <a:rPr lang="en-US" sz="1800" b="0" i="1" u="none" strike="noStrike" cap="none">
                <a:solidFill>
                  <a:schemeClr val="dk1"/>
                </a:solidFill>
                <a:latin typeface="Times New Roman"/>
                <a:ea typeface="Times New Roman"/>
                <a:cs typeface="Times New Roman"/>
                <a:sym typeface="Times New Roman"/>
              </a:rPr>
              <a:t>       	FROM table_name</a:t>
            </a:r>
            <a:endParaRPr/>
          </a:p>
          <a:p>
            <a:pPr marL="1143000" marR="0" lvl="2" indent="-228600" algn="l" rtl="0">
              <a:lnSpc>
                <a:spcPct val="100000"/>
              </a:lnSpc>
              <a:spcBef>
                <a:spcPts val="360"/>
              </a:spcBef>
              <a:spcAft>
                <a:spcPts val="0"/>
              </a:spcAft>
              <a:buClr>
                <a:schemeClr val="dk1"/>
              </a:buClr>
              <a:buSzPts val="1800"/>
              <a:buFont typeface="Times New Roman"/>
              <a:buNone/>
            </a:pPr>
            <a:r>
              <a:rPr lang="en-US" sz="1800" b="0" i="1" u="none" strike="noStrike" cap="none">
                <a:solidFill>
                  <a:schemeClr val="dk1"/>
                </a:solidFill>
                <a:latin typeface="Times New Roman"/>
                <a:ea typeface="Times New Roman"/>
                <a:cs typeface="Times New Roman"/>
                <a:sym typeface="Times New Roman"/>
              </a:rPr>
              <a:t>		WHERE condition;</a:t>
            </a:r>
            <a:endParaRPr/>
          </a:p>
          <a:p>
            <a:pPr marL="0" marR="0" lvl="0" indent="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139700" algn="l" rtl="0">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p:txBody>
      </p:sp>
      <p:sp>
        <p:nvSpPr>
          <p:cNvPr id="374" name="Google Shape;374;p34"/>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wideskills.com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SQL Query</a:t>
            </a:r>
            <a:endParaRPr/>
          </a:p>
        </p:txBody>
      </p:sp>
      <p:sp>
        <p:nvSpPr>
          <p:cNvPr id="381" name="Google Shape;381;p35"/>
          <p:cNvSpPr txBox="1"/>
          <p:nvPr/>
        </p:nvSpPr>
        <p:spPr>
          <a:xfrm>
            <a:off x="457200" y="2667000"/>
            <a:ext cx="6854825" cy="191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Basic form: (plus many many more bells and whistles)</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82" name="Google Shape;382;p35"/>
          <p:cNvSpPr txBox="1"/>
          <p:nvPr/>
        </p:nvSpPr>
        <p:spPr>
          <a:xfrm>
            <a:off x="1296987" y="3957637"/>
            <a:ext cx="4457700"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 </a:t>
            </a:r>
            <a:r>
              <a:rPr lang="en-US" sz="2400" b="0" i="0" u="none">
                <a:solidFill>
                  <a:schemeClr val="dk1"/>
                </a:solidFill>
                <a:latin typeface="Times New Roman"/>
                <a:ea typeface="Times New Roman"/>
                <a:cs typeface="Times New Roman"/>
                <a:sym typeface="Times New Roman"/>
              </a:rPr>
              <a:t> &lt;attributes&gt;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&lt;one or more relations&gt;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&lt;conditions&gt;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Simple SQL Query</a:t>
            </a:r>
            <a:endParaRPr/>
          </a:p>
        </p:txBody>
      </p:sp>
      <p:graphicFrame>
        <p:nvGraphicFramePr>
          <p:cNvPr id="389" name="Google Shape;389;p36"/>
          <p:cNvGraphicFramePr/>
          <p:nvPr/>
        </p:nvGraphicFramePr>
        <p:xfrm>
          <a:off x="3352800" y="1981200"/>
          <a:ext cx="3000000" cy="3000000"/>
        </p:xfrm>
        <a:graphic>
          <a:graphicData uri="http://schemas.openxmlformats.org/drawingml/2006/table">
            <a:tbl>
              <a:tblPr>
                <a:noFill/>
                <a:tableStyleId>{8BC734D3-0524-4FA6-953F-D8A9E32F7087}</a:tableStyleId>
              </a:tblPr>
              <a:tblGrid>
                <a:gridCol w="1352550"/>
                <a:gridCol w="1352550"/>
                <a:gridCol w="1352550"/>
                <a:gridCol w="1352550"/>
              </a:tblGrid>
              <a:tr h="334950">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PName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Manufacturer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65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Powergizmo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$29.99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SingleTouch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$149.99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Photography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Canon</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MultiTouch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$203.99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Household</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Hitachi</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390" name="Google Shape;390;p36"/>
          <p:cNvSpPr txBox="1"/>
          <p:nvPr/>
        </p:nvSpPr>
        <p:spPr>
          <a:xfrm>
            <a:off x="228600" y="3810000"/>
            <a:ext cx="3929062"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category=‘Gadgets’</a:t>
            </a:r>
            <a:endParaRPr/>
          </a:p>
        </p:txBody>
      </p:sp>
      <p:sp>
        <p:nvSpPr>
          <p:cNvPr id="391" name="Google Shape;391;p36"/>
          <p:cNvSpPr txBox="1"/>
          <p:nvPr/>
        </p:nvSpPr>
        <p:spPr>
          <a:xfrm>
            <a:off x="2362200" y="1981200"/>
            <a:ext cx="8159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Product</a:t>
            </a:r>
            <a:endParaRPr/>
          </a:p>
        </p:txBody>
      </p:sp>
      <p:sp>
        <p:nvSpPr>
          <p:cNvPr id="392" name="Google Shape;392;p36"/>
          <p:cNvSpPr/>
          <p:nvPr/>
        </p:nvSpPr>
        <p:spPr>
          <a:xfrm>
            <a:off x="6019800" y="3962400"/>
            <a:ext cx="609600" cy="609600"/>
          </a:xfrm>
          <a:prstGeom prst="down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aphicFrame>
        <p:nvGraphicFramePr>
          <p:cNvPr id="393" name="Google Shape;393;p36"/>
          <p:cNvGraphicFramePr/>
          <p:nvPr/>
        </p:nvGraphicFramePr>
        <p:xfrm>
          <a:off x="3276600" y="5257800"/>
          <a:ext cx="3000000" cy="3000000"/>
        </p:xfrm>
        <a:graphic>
          <a:graphicData uri="http://schemas.openxmlformats.org/drawingml/2006/table">
            <a:tbl>
              <a:tblPr>
                <a:noFill/>
                <a:tableStyleId>{8BC734D3-0524-4FA6-953F-D8A9E32F7087}</a:tableStyleId>
              </a:tblPr>
              <a:tblGrid>
                <a:gridCol w="1352550"/>
                <a:gridCol w="1352550"/>
                <a:gridCol w="1352550"/>
                <a:gridCol w="1352550"/>
              </a:tblGrid>
              <a:tr h="334950">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PName</a:t>
                      </a:r>
                      <a:endParaRPr/>
                    </a:p>
                  </a:txBody>
                  <a:tcPr marL="91450" marR="91450" marT="45750" marB="4575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Price</a:t>
                      </a:r>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Category</a:t>
                      </a:r>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Manufacturer</a:t>
                      </a:r>
                      <a:endParaRPr/>
                    </a:p>
                  </a:txBody>
                  <a:tcPr marL="91450" marR="91450" marT="45750" marB="4575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3365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a:t>
                      </a:r>
                      <a:endParaRPr/>
                    </a:p>
                  </a:txBody>
                  <a:tcPr marL="91450" marR="91450" marT="45750" marB="4575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$19.99</a:t>
                      </a:r>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GizmoWorks</a:t>
                      </a:r>
                      <a:endParaRPr/>
                    </a:p>
                  </a:txBody>
                  <a:tcPr marL="91450" marR="91450" marT="45750" marB="4575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Powergizmo</a:t>
                      </a:r>
                      <a:endParaRPr/>
                    </a:p>
                  </a:txBody>
                  <a:tcPr marL="91450" marR="91450" marT="45750" marB="4575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$29.99</a:t>
                      </a:r>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GizmoWorks</a:t>
                      </a:r>
                      <a:endParaRPr/>
                    </a:p>
                  </a:txBody>
                  <a:tcPr marL="91450" marR="91450" marT="45750" marB="4575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394" name="Google Shape;394;p36"/>
          <p:cNvSpPr/>
          <p:nvPr/>
        </p:nvSpPr>
        <p:spPr>
          <a:xfrm>
            <a:off x="304800" y="5867400"/>
            <a:ext cx="2109787" cy="619125"/>
          </a:xfrm>
          <a:prstGeom prst="ellipse">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“selection”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500"/>
                                        <p:tgtEl>
                                          <p:spTgt spid="3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2"/>
                                        </p:tgtEl>
                                        <p:attrNameLst>
                                          <p:attrName>style.visibility</p:attrName>
                                        </p:attrNameLst>
                                      </p:cBhvr>
                                      <p:to>
                                        <p:strVal val="visible"/>
                                      </p:to>
                                    </p:set>
                                    <p:animEffect transition="in" filter="fade">
                                      <p:cBhvr>
                                        <p:cTn id="12" dur="500"/>
                                        <p:tgtEl>
                                          <p:spTgt spid="3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4"/>
                                        </p:tgtEl>
                                        <p:attrNameLst>
                                          <p:attrName>style.visibility</p:attrName>
                                        </p:attrNameLst>
                                      </p:cBhvr>
                                      <p:to>
                                        <p:strVal val="visible"/>
                                      </p:to>
                                    </p:set>
                                    <p:animEffect transition="in" filter="fade">
                                      <p:cBhvr>
                                        <p:cTn id="17"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Simple SQL Query</a:t>
            </a:r>
            <a:endParaRPr/>
          </a:p>
        </p:txBody>
      </p:sp>
      <p:graphicFrame>
        <p:nvGraphicFramePr>
          <p:cNvPr id="401" name="Google Shape;401;p37"/>
          <p:cNvGraphicFramePr/>
          <p:nvPr/>
        </p:nvGraphicFramePr>
        <p:xfrm>
          <a:off x="3352800" y="1981200"/>
          <a:ext cx="3000000" cy="3000000"/>
        </p:xfrm>
        <a:graphic>
          <a:graphicData uri="http://schemas.openxmlformats.org/drawingml/2006/table">
            <a:tbl>
              <a:tblPr>
                <a:noFill/>
                <a:tableStyleId>{8BC734D3-0524-4FA6-953F-D8A9E32F7087}</a:tableStyleId>
              </a:tblPr>
              <a:tblGrid>
                <a:gridCol w="1352550"/>
                <a:gridCol w="1352550"/>
                <a:gridCol w="1352550"/>
                <a:gridCol w="1352550"/>
              </a:tblGrid>
              <a:tr h="334950">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PName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Manufacturer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65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Powergizmo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$29.99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SingleTouch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$149.99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Photography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Canon</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MultiTouch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$203.99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Household</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Hitachi</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402" name="Google Shape;402;p37"/>
          <p:cNvSpPr txBox="1"/>
          <p:nvPr/>
        </p:nvSpPr>
        <p:spPr>
          <a:xfrm>
            <a:off x="228600" y="3810000"/>
            <a:ext cx="5026025"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PName, Price, Manufacturer</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Price &gt; 100</a:t>
            </a:r>
            <a:endParaRPr/>
          </a:p>
        </p:txBody>
      </p:sp>
      <p:sp>
        <p:nvSpPr>
          <p:cNvPr id="403" name="Google Shape;403;p37"/>
          <p:cNvSpPr txBox="1"/>
          <p:nvPr/>
        </p:nvSpPr>
        <p:spPr>
          <a:xfrm>
            <a:off x="2362200" y="1981200"/>
            <a:ext cx="8159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Product</a:t>
            </a:r>
            <a:endParaRPr/>
          </a:p>
        </p:txBody>
      </p:sp>
      <p:sp>
        <p:nvSpPr>
          <p:cNvPr id="404" name="Google Shape;404;p37"/>
          <p:cNvSpPr/>
          <p:nvPr/>
        </p:nvSpPr>
        <p:spPr>
          <a:xfrm>
            <a:off x="6019800" y="3962400"/>
            <a:ext cx="609600" cy="609600"/>
          </a:xfrm>
          <a:prstGeom prst="down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aphicFrame>
        <p:nvGraphicFramePr>
          <p:cNvPr id="405" name="Google Shape;405;p37"/>
          <p:cNvGraphicFramePr/>
          <p:nvPr/>
        </p:nvGraphicFramePr>
        <p:xfrm>
          <a:off x="4114800" y="5257800"/>
          <a:ext cx="3000000" cy="3000000"/>
        </p:xfrm>
        <a:graphic>
          <a:graphicData uri="http://schemas.openxmlformats.org/drawingml/2006/table">
            <a:tbl>
              <a:tblPr>
                <a:noFill/>
                <a:tableStyleId>{8BC734D3-0524-4FA6-953F-D8A9E32F7087}</a:tableStyleId>
              </a:tblPr>
              <a:tblGrid>
                <a:gridCol w="1352550"/>
                <a:gridCol w="1352550"/>
                <a:gridCol w="1352550"/>
              </a:tblGrid>
              <a:tr h="334950">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PName</a:t>
                      </a:r>
                      <a:endParaRPr/>
                    </a:p>
                  </a:txBody>
                  <a:tcPr marL="91450" marR="91450" marT="45750" marB="4575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Price</a:t>
                      </a:r>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Manufacturer</a:t>
                      </a:r>
                      <a:endParaRPr/>
                    </a:p>
                  </a:txBody>
                  <a:tcPr marL="91450" marR="91450" marT="45750" marB="4575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3365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SingleTouch</a:t>
                      </a:r>
                      <a:endParaRPr/>
                    </a:p>
                  </a:txBody>
                  <a:tcPr marL="91450" marR="91450" marT="45750" marB="4575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$149.99</a:t>
                      </a:r>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Canon</a:t>
                      </a:r>
                      <a:endParaRPr/>
                    </a:p>
                  </a:txBody>
                  <a:tcPr marL="91450" marR="91450" marT="45750" marB="4575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MultiTouch</a:t>
                      </a:r>
                      <a:endParaRPr/>
                    </a:p>
                  </a:txBody>
                  <a:tcPr marL="91450" marR="91450" marT="45750" marB="4575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$203.99</a:t>
                      </a:r>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Hitachi</a:t>
                      </a:r>
                      <a:endParaRPr/>
                    </a:p>
                  </a:txBody>
                  <a:tcPr marL="91450" marR="91450" marT="45750" marB="4575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406" name="Google Shape;406;p37"/>
          <p:cNvSpPr/>
          <p:nvPr/>
        </p:nvSpPr>
        <p:spPr>
          <a:xfrm>
            <a:off x="379412" y="5334000"/>
            <a:ext cx="2838450" cy="1136650"/>
          </a:xfrm>
          <a:prstGeom prst="ellipse">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“selection” and</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“projection”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animEffect transition="in" filter="fade">
                                      <p:cBhvr>
                                        <p:cTn id="7" dur="500"/>
                                        <p:tgtEl>
                                          <p:spTgt spid="4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4"/>
                                        </p:tgtEl>
                                        <p:attrNameLst>
                                          <p:attrName>style.visibility</p:attrName>
                                        </p:attrNameLst>
                                      </p:cBhvr>
                                      <p:to>
                                        <p:strVal val="visible"/>
                                      </p:to>
                                    </p:set>
                                    <p:animEffect transition="in" filter="fade">
                                      <p:cBhvr>
                                        <p:cTn id="12" dur="500"/>
                                        <p:tgtEl>
                                          <p:spTgt spid="4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6"/>
                                        </p:tgtEl>
                                        <p:attrNameLst>
                                          <p:attrName>style.visibility</p:attrName>
                                        </p:attrNameLst>
                                      </p:cBhvr>
                                      <p:to>
                                        <p:strVal val="visible"/>
                                      </p:to>
                                    </p:set>
                                    <p:animEffect transition="in" filter="fade">
                                      <p:cBhvr>
                                        <p:cTn id="17"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Notation</a:t>
            </a:r>
            <a:endParaRPr/>
          </a:p>
        </p:txBody>
      </p:sp>
      <p:sp>
        <p:nvSpPr>
          <p:cNvPr id="413" name="Google Shape;413;p38"/>
          <p:cNvSpPr txBox="1"/>
          <p:nvPr/>
        </p:nvSpPr>
        <p:spPr>
          <a:xfrm>
            <a:off x="3962400" y="3200400"/>
            <a:ext cx="497998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Product(</a:t>
            </a:r>
            <a:r>
              <a:rPr lang="en-US" sz="2000" b="0" i="0" u="sng">
                <a:solidFill>
                  <a:schemeClr val="accent2"/>
                </a:solidFill>
                <a:latin typeface="Times New Roman"/>
                <a:ea typeface="Times New Roman"/>
                <a:cs typeface="Times New Roman"/>
                <a:sym typeface="Times New Roman"/>
              </a:rPr>
              <a:t>PName</a:t>
            </a:r>
            <a:r>
              <a:rPr lang="en-US" sz="2000" b="0" i="0" u="none">
                <a:solidFill>
                  <a:schemeClr val="accent2"/>
                </a:solidFill>
                <a:latin typeface="Times New Roman"/>
                <a:ea typeface="Times New Roman"/>
                <a:cs typeface="Times New Roman"/>
                <a:sym typeface="Times New Roman"/>
              </a:rPr>
              <a:t>, Price, Category, Manfacturer)</a:t>
            </a:r>
            <a:endParaRPr/>
          </a:p>
        </p:txBody>
      </p:sp>
      <p:sp>
        <p:nvSpPr>
          <p:cNvPr id="414" name="Google Shape;414;p38"/>
          <p:cNvSpPr/>
          <p:nvPr/>
        </p:nvSpPr>
        <p:spPr>
          <a:xfrm>
            <a:off x="6019800" y="3962400"/>
            <a:ext cx="609600" cy="609600"/>
          </a:xfrm>
          <a:prstGeom prst="down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15" name="Google Shape;415;p38"/>
          <p:cNvSpPr txBox="1"/>
          <p:nvPr/>
        </p:nvSpPr>
        <p:spPr>
          <a:xfrm>
            <a:off x="4648200" y="5257800"/>
            <a:ext cx="392271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Answer(PName, Price, Manfacturer)</a:t>
            </a:r>
            <a:endParaRPr/>
          </a:p>
        </p:txBody>
      </p:sp>
      <p:sp>
        <p:nvSpPr>
          <p:cNvPr id="416" name="Google Shape;416;p38"/>
          <p:cNvSpPr/>
          <p:nvPr/>
        </p:nvSpPr>
        <p:spPr>
          <a:xfrm>
            <a:off x="6248400" y="1752600"/>
            <a:ext cx="2576512" cy="619125"/>
          </a:xfrm>
          <a:prstGeom prst="wedgeEllipseCallout">
            <a:avLst>
              <a:gd name="adj1" fmla="val 2357"/>
              <a:gd name="adj2" fmla="val 49846"/>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Input Schema</a:t>
            </a:r>
            <a:endParaRPr/>
          </a:p>
        </p:txBody>
      </p:sp>
      <p:sp>
        <p:nvSpPr>
          <p:cNvPr id="417" name="Google Shape;417;p38"/>
          <p:cNvSpPr/>
          <p:nvPr/>
        </p:nvSpPr>
        <p:spPr>
          <a:xfrm>
            <a:off x="3590925" y="6019800"/>
            <a:ext cx="2865437" cy="619125"/>
          </a:xfrm>
          <a:prstGeom prst="wedgeEllipseCallout">
            <a:avLst>
              <a:gd name="adj1" fmla="val 15248"/>
              <a:gd name="adj2" fmla="val -12185"/>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Output Schema</a:t>
            </a:r>
            <a:endParaRPr/>
          </a:p>
        </p:txBody>
      </p:sp>
      <p:sp>
        <p:nvSpPr>
          <p:cNvPr id="418" name="Google Shape;418;p38"/>
          <p:cNvSpPr txBox="1"/>
          <p:nvPr/>
        </p:nvSpPr>
        <p:spPr>
          <a:xfrm>
            <a:off x="228600" y="3810000"/>
            <a:ext cx="5026025"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PName, Price, Manufacturer</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Price &gt; 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500"/>
                                        <p:tgtEl>
                                          <p:spTgt spid="4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4"/>
                                        </p:tgtEl>
                                        <p:attrNameLst>
                                          <p:attrName>style.visibility</p:attrName>
                                        </p:attrNameLst>
                                      </p:cBhvr>
                                      <p:to>
                                        <p:strVal val="visible"/>
                                      </p:to>
                                    </p:set>
                                    <p:animEffect transition="in" filter="fade">
                                      <p:cBhvr>
                                        <p:cTn id="11" dur="500"/>
                                        <p:tgtEl>
                                          <p:spTgt spid="4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5"/>
                                        </p:tgtEl>
                                        <p:attrNameLst>
                                          <p:attrName>style.visibility</p:attrName>
                                        </p:attrNameLst>
                                      </p:cBhvr>
                                      <p:to>
                                        <p:strVal val="visible"/>
                                      </p:to>
                                    </p:set>
                                    <p:animEffect transition="in" filter="fade">
                                      <p:cBhvr>
                                        <p:cTn id="15" dur="500"/>
                                        <p:tgtEl>
                                          <p:spTgt spid="4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6"/>
                                        </p:tgtEl>
                                        <p:attrNameLst>
                                          <p:attrName>style.visibility</p:attrName>
                                        </p:attrNameLst>
                                      </p:cBhvr>
                                      <p:to>
                                        <p:strVal val="visible"/>
                                      </p:to>
                                    </p:set>
                                    <p:animEffect transition="in" filter="fade">
                                      <p:cBhvr>
                                        <p:cTn id="20" dur="500"/>
                                        <p:tgtEl>
                                          <p:spTgt spid="41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17"/>
                                        </p:tgtEl>
                                        <p:attrNameLst>
                                          <p:attrName>style.visibility</p:attrName>
                                        </p:attrNameLst>
                                      </p:cBhvr>
                                      <p:to>
                                        <p:strVal val="visible"/>
                                      </p:to>
                                    </p:set>
                                    <p:animEffect transition="in" filter="fade">
                                      <p:cBhvr>
                                        <p:cTn id="24" dur="5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Details</a:t>
            </a:r>
            <a:endParaRPr/>
          </a:p>
        </p:txBody>
      </p:sp>
      <p:sp>
        <p:nvSpPr>
          <p:cNvPr id="424" name="Google Shape;424;p3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Case insensitive:</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Same: SELECT  Select  select</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Same: Product   product</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Different: ‘Seattle’  ‘seattle’</a:t>
            </a:r>
            <a:endParaRPr/>
          </a:p>
          <a:p>
            <a:pPr marL="342900" lvl="0" indent="-139700" algn="l" rtl="0">
              <a:lnSpc>
                <a:spcPct val="9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Constants:</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‘abc’  - yes</a:t>
            </a:r>
            <a:endParaRPr/>
          </a:p>
          <a:p>
            <a:pPr marL="742950" lvl="1" indent="-28575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“abc” - no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The </a:t>
            </a:r>
            <a:r>
              <a:rPr lang="en-US" sz="4400" b="1" i="0" u="none">
                <a:solidFill>
                  <a:schemeClr val="dk2"/>
                </a:solidFill>
                <a:latin typeface="Times New Roman"/>
                <a:ea typeface="Times New Roman"/>
                <a:cs typeface="Times New Roman"/>
                <a:sym typeface="Times New Roman"/>
              </a:rPr>
              <a:t>LIKE</a:t>
            </a:r>
            <a:r>
              <a:rPr lang="en-US" sz="4400" b="0" i="0" u="none">
                <a:solidFill>
                  <a:schemeClr val="dk2"/>
                </a:solidFill>
                <a:latin typeface="Times New Roman"/>
                <a:ea typeface="Times New Roman"/>
                <a:cs typeface="Times New Roman"/>
                <a:sym typeface="Times New Roman"/>
              </a:rPr>
              <a:t> operator</a:t>
            </a:r>
            <a:endParaRPr/>
          </a:p>
        </p:txBody>
      </p:sp>
      <p:sp>
        <p:nvSpPr>
          <p:cNvPr id="431" name="Google Shape;431;p40"/>
          <p:cNvSpPr txBox="1">
            <a:spLocks noGrp="1"/>
          </p:cNvSpPr>
          <p:nvPr>
            <p:ph type="body" idx="1"/>
          </p:nvPr>
        </p:nvSpPr>
        <p:spPr>
          <a:xfrm>
            <a:off x="685800" y="3657600"/>
            <a:ext cx="7772400" cy="22860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 </a:t>
            </a:r>
            <a:r>
              <a:rPr lang="en-US" sz="2800" b="1" i="0" u="none">
                <a:solidFill>
                  <a:schemeClr val="dk1"/>
                </a:solidFill>
                <a:latin typeface="Times New Roman"/>
                <a:ea typeface="Times New Roman"/>
                <a:cs typeface="Times New Roman"/>
                <a:sym typeface="Times New Roman"/>
              </a:rPr>
              <a:t>LIKE</a:t>
            </a:r>
            <a:r>
              <a:rPr lang="en-US" sz="2800" b="0" i="0" u="none">
                <a:solidFill>
                  <a:schemeClr val="dk1"/>
                </a:solidFill>
                <a:latin typeface="Times New Roman"/>
                <a:ea typeface="Times New Roman"/>
                <a:cs typeface="Times New Roman"/>
                <a:sym typeface="Times New Roman"/>
              </a:rPr>
              <a:t> p:  pattern matching on strings</a:t>
            </a:r>
            <a:endParaRPr/>
          </a:p>
          <a:p>
            <a:pPr marL="609600" lvl="0" indent="-6096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p may contain two special symbols:</a:t>
            </a:r>
            <a:endParaRPr/>
          </a:p>
          <a:p>
            <a:pPr marL="990600" lvl="1" indent="-533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 any sequence of characters</a:t>
            </a:r>
            <a:endParaRPr/>
          </a:p>
          <a:p>
            <a:pPr marL="990600" lvl="1" indent="-533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_   = any single character</a:t>
            </a:r>
            <a:endParaRPr/>
          </a:p>
        </p:txBody>
      </p:sp>
      <p:sp>
        <p:nvSpPr>
          <p:cNvPr id="432" name="Google Shape;432;p40"/>
          <p:cNvSpPr txBox="1"/>
          <p:nvPr/>
        </p:nvSpPr>
        <p:spPr>
          <a:xfrm>
            <a:off x="914400" y="1981200"/>
            <a:ext cx="5556250" cy="12541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SELECT</a:t>
            </a:r>
            <a:r>
              <a:rPr lang="en-US" sz="2800" b="0" i="0" u="none">
                <a:solidFill>
                  <a:schemeClr val="dk1"/>
                </a:solidFill>
                <a:latin typeface="Times New Roman"/>
                <a:ea typeface="Times New Roman"/>
                <a:cs typeface="Times New Roman"/>
                <a:sym typeface="Times New Roman"/>
              </a:rPr>
              <a:t>   *</a:t>
            </a:r>
            <a:br>
              <a:rPr lang="en-US" sz="2800" b="0" i="0" u="none">
                <a:solidFill>
                  <a:schemeClr val="dk1"/>
                </a:solidFill>
                <a:latin typeface="Times New Roman"/>
                <a:ea typeface="Times New Roman"/>
                <a:cs typeface="Times New Roman"/>
                <a:sym typeface="Times New Roman"/>
              </a:rPr>
            </a:br>
            <a:r>
              <a:rPr lang="en-US" sz="2800" b="0" i="0" u="none">
                <a:solidFill>
                  <a:schemeClr val="accent2"/>
                </a:solidFill>
                <a:latin typeface="Times New Roman"/>
                <a:ea typeface="Times New Roman"/>
                <a:cs typeface="Times New Roman"/>
                <a:sym typeface="Times New Roman"/>
              </a:rPr>
              <a:t>FROM</a:t>
            </a:r>
            <a:r>
              <a:rPr lang="en-US" sz="2800" b="0" i="0" u="none">
                <a:solidFill>
                  <a:schemeClr val="dk1"/>
                </a:solidFill>
                <a:latin typeface="Times New Roman"/>
                <a:ea typeface="Times New Roman"/>
                <a:cs typeface="Times New Roman"/>
                <a:sym typeface="Times New Roman"/>
              </a:rPr>
              <a:t>      Products</a:t>
            </a:r>
            <a:br>
              <a:rPr lang="en-US" sz="2800" b="0" i="0" u="none">
                <a:solidFill>
                  <a:schemeClr val="dk1"/>
                </a:solidFill>
                <a:latin typeface="Times New Roman"/>
                <a:ea typeface="Times New Roman"/>
                <a:cs typeface="Times New Roman"/>
                <a:sym typeface="Times New Roman"/>
              </a:rPr>
            </a:br>
            <a:r>
              <a:rPr lang="en-US" sz="2800" b="0" i="0" u="none">
                <a:solidFill>
                  <a:schemeClr val="accent2"/>
                </a:solidFill>
                <a:latin typeface="Times New Roman"/>
                <a:ea typeface="Times New Roman"/>
                <a:cs typeface="Times New Roman"/>
                <a:sym typeface="Times New Roman"/>
              </a:rPr>
              <a:t>WHERE</a:t>
            </a:r>
            <a:r>
              <a:rPr lang="en-US" sz="2800" b="0" i="0" u="none">
                <a:solidFill>
                  <a:schemeClr val="dk1"/>
                </a:solidFill>
                <a:latin typeface="Times New Roman"/>
                <a:ea typeface="Times New Roman"/>
                <a:cs typeface="Times New Roman"/>
                <a:sym typeface="Times New Roman"/>
              </a:rPr>
              <a:t>   PName </a:t>
            </a:r>
            <a:r>
              <a:rPr lang="en-US" sz="2800" b="1" i="0" u="none">
                <a:solidFill>
                  <a:schemeClr val="dk1"/>
                </a:solidFill>
                <a:latin typeface="Times New Roman"/>
                <a:ea typeface="Times New Roman"/>
                <a:cs typeface="Times New Roman"/>
                <a:sym typeface="Times New Roman"/>
              </a:rPr>
              <a:t>LIKE</a:t>
            </a:r>
            <a:r>
              <a:rPr lang="en-US" sz="2800" b="0" i="0" u="none">
                <a:solidFill>
                  <a:schemeClr val="dk1"/>
                </a:solidFill>
                <a:latin typeface="Times New Roman"/>
                <a:ea typeface="Times New Roman"/>
                <a:cs typeface="Times New Roman"/>
                <a:sym typeface="Times New Roman"/>
              </a:rPr>
              <a:t> ‘%gizmo%’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Eliminating Duplicates</a:t>
            </a:r>
            <a:endParaRPr/>
          </a:p>
        </p:txBody>
      </p:sp>
      <p:sp>
        <p:nvSpPr>
          <p:cNvPr id="439" name="Google Shape;439;p41"/>
          <p:cNvSpPr txBox="1"/>
          <p:nvPr/>
        </p:nvSpPr>
        <p:spPr>
          <a:xfrm>
            <a:off x="762000" y="2133600"/>
            <a:ext cx="4054475" cy="8318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rgbClr val="FF5050"/>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category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p:txBody>
      </p:sp>
      <p:sp>
        <p:nvSpPr>
          <p:cNvPr id="440" name="Google Shape;440;p41"/>
          <p:cNvSpPr txBox="1"/>
          <p:nvPr/>
        </p:nvSpPr>
        <p:spPr>
          <a:xfrm>
            <a:off x="1524000" y="3733800"/>
            <a:ext cx="1698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Compare to:</a:t>
            </a:r>
            <a:endParaRPr/>
          </a:p>
        </p:txBody>
      </p:sp>
      <p:sp>
        <p:nvSpPr>
          <p:cNvPr id="441" name="Google Shape;441;p41"/>
          <p:cNvSpPr txBox="1"/>
          <p:nvPr/>
        </p:nvSpPr>
        <p:spPr>
          <a:xfrm>
            <a:off x="838200" y="4876800"/>
            <a:ext cx="2589212" cy="8318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category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p:txBody>
      </p:sp>
      <p:graphicFrame>
        <p:nvGraphicFramePr>
          <p:cNvPr id="442" name="Google Shape;442;p41"/>
          <p:cNvGraphicFramePr/>
          <p:nvPr/>
        </p:nvGraphicFramePr>
        <p:xfrm>
          <a:off x="6324600" y="4343400"/>
          <a:ext cx="3000000" cy="3000000"/>
        </p:xfrm>
        <a:graphic>
          <a:graphicData uri="http://schemas.openxmlformats.org/drawingml/2006/table">
            <a:tbl>
              <a:tblPr>
                <a:noFill/>
                <a:tableStyleId>{8BC734D3-0524-4FA6-953F-D8A9E32F7087}</a:tableStyleId>
              </a:tblPr>
              <a:tblGrid>
                <a:gridCol w="1352550"/>
              </a:tblGrid>
              <a:tr h="334950">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65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Photography</a:t>
                      </a:r>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Household</a:t>
                      </a:r>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graphicFrame>
        <p:nvGraphicFramePr>
          <p:cNvPr id="443" name="Google Shape;443;p41"/>
          <p:cNvGraphicFramePr/>
          <p:nvPr/>
        </p:nvGraphicFramePr>
        <p:xfrm>
          <a:off x="6248400" y="1905000"/>
          <a:ext cx="3000000" cy="3000000"/>
        </p:xfrm>
        <a:graphic>
          <a:graphicData uri="http://schemas.openxmlformats.org/drawingml/2006/table">
            <a:tbl>
              <a:tblPr>
                <a:noFill/>
                <a:tableStyleId>{8BC734D3-0524-4FA6-953F-D8A9E32F7087}</a:tableStyleId>
              </a:tblPr>
              <a:tblGrid>
                <a:gridCol w="1352550"/>
              </a:tblGrid>
              <a:tr h="334950">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3365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Photography</a:t>
                      </a:r>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Household</a:t>
                      </a:r>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444" name="Google Shape;444;p41"/>
          <p:cNvSpPr/>
          <p:nvPr/>
        </p:nvSpPr>
        <p:spPr>
          <a:xfrm>
            <a:off x="5181600" y="2362200"/>
            <a:ext cx="976312" cy="485775"/>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45" name="Google Shape;445;p41"/>
          <p:cNvSpPr/>
          <p:nvPr/>
        </p:nvSpPr>
        <p:spPr>
          <a:xfrm>
            <a:off x="5105400" y="5029200"/>
            <a:ext cx="976312" cy="485775"/>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Ordering the Results</a:t>
            </a:r>
            <a:endParaRPr/>
          </a:p>
        </p:txBody>
      </p:sp>
      <p:sp>
        <p:nvSpPr>
          <p:cNvPr id="452" name="Google Shape;452;p42"/>
          <p:cNvSpPr txBox="1"/>
          <p:nvPr/>
        </p:nvSpPr>
        <p:spPr>
          <a:xfrm>
            <a:off x="762000" y="2133600"/>
            <a:ext cx="5741987" cy="15621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pname, price, manufacturer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category=‘gizmo’ AND price &gt; 50</a:t>
            </a:r>
            <a:endParaRPr/>
          </a:p>
          <a:p>
            <a:pPr marL="0" marR="0" lvl="0" indent="0" algn="l" rtl="0">
              <a:lnSpc>
                <a:spcPct val="100000"/>
              </a:lnSpc>
              <a:spcBef>
                <a:spcPts val="0"/>
              </a:spcBef>
              <a:spcAft>
                <a:spcPts val="0"/>
              </a:spcAft>
              <a:buClr>
                <a:srgbClr val="FF5050"/>
              </a:buClr>
              <a:buSzPts val="2400"/>
              <a:buFont typeface="Times New Roman"/>
              <a:buNone/>
            </a:pPr>
            <a:r>
              <a:rPr lang="en-US" sz="2400" b="0" i="0" u="none">
                <a:solidFill>
                  <a:srgbClr val="FF5050"/>
                </a:solidFill>
                <a:latin typeface="Times New Roman"/>
                <a:ea typeface="Times New Roman"/>
                <a:cs typeface="Times New Roman"/>
                <a:sym typeface="Times New Roman"/>
              </a:rPr>
              <a:t>ORDER BY</a:t>
            </a:r>
            <a:r>
              <a:rPr lang="en-US" sz="2400" b="0" i="0" u="none">
                <a:solidFill>
                  <a:schemeClr val="dk1"/>
                </a:solidFill>
                <a:latin typeface="Times New Roman"/>
                <a:ea typeface="Times New Roman"/>
                <a:cs typeface="Times New Roman"/>
                <a:sym typeface="Times New Roman"/>
              </a:rPr>
              <a:t>  price, pname</a:t>
            </a:r>
            <a:endParaRPr/>
          </a:p>
        </p:txBody>
      </p:sp>
      <p:sp>
        <p:nvSpPr>
          <p:cNvPr id="453" name="Google Shape;453;p42"/>
          <p:cNvSpPr txBox="1"/>
          <p:nvPr/>
        </p:nvSpPr>
        <p:spPr>
          <a:xfrm>
            <a:off x="441325" y="4079875"/>
            <a:ext cx="83947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Ties are broken by the second attribute on the ORDER BY list, etc.</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Ordering is ascending, unless you specify the DESC keyword.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What is SQL…</a:t>
            </a:r>
            <a:endParaRPr/>
          </a:p>
        </p:txBody>
      </p:sp>
      <p:sp>
        <p:nvSpPr>
          <p:cNvPr id="110" name="Google Shape;110;p16"/>
          <p:cNvSpPr txBox="1">
            <a:spLocks noGrp="1"/>
          </p:cNvSpPr>
          <p:nvPr>
            <p:ph type="body" idx="1"/>
          </p:nvPr>
        </p:nvSpPr>
        <p:spPr>
          <a:xfrm>
            <a:off x="533400" y="1752600"/>
            <a:ext cx="8305800" cy="41608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SQL is the standard  used to manage data in relational tables. Structured Query Language normally referred as SQL and pronounced as SEE QU EL..</a:t>
            </a:r>
            <a:endParaRPr/>
          </a:p>
          <a:p>
            <a:pPr marL="0" marR="0" lvl="0" indent="0" algn="l" rtl="0">
              <a:lnSpc>
                <a:spcPct val="100000"/>
              </a:lnSpc>
              <a:spcBef>
                <a:spcPts val="360"/>
              </a:spcBef>
              <a:spcAft>
                <a:spcPts val="0"/>
              </a:spcAft>
              <a:buClr>
                <a:schemeClr val="dk1"/>
              </a:buClr>
              <a:buSzPts val="1800"/>
              <a:buFont typeface="Times New Roman"/>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SQL allows users to create databases, add data, modify and maintain data. It is governed by standards maintained by ISO(International Standards Organization).</a:t>
            </a:r>
            <a:endParaRPr/>
          </a:p>
          <a:p>
            <a:pPr marL="0" marR="0" lvl="0" indent="0" algn="l" rtl="0">
              <a:lnSpc>
                <a:spcPct val="100000"/>
              </a:lnSpc>
              <a:spcBef>
                <a:spcPts val="360"/>
              </a:spcBef>
              <a:spcAft>
                <a:spcPts val="0"/>
              </a:spcAft>
              <a:buClr>
                <a:schemeClr val="dk1"/>
              </a:buClr>
              <a:buSzPts val="1800"/>
              <a:buFont typeface="Times New Roman"/>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Example of a relational table:</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Employee					Department</a:t>
            </a:r>
            <a:endParaRPr/>
          </a:p>
          <a:p>
            <a:pPr marL="342900" marR="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sp>
        <p:nvSpPr>
          <p:cNvPr id="111" name="Google Shape;111;p16"/>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 wideskills.com</a:t>
            </a:r>
            <a:endParaRPr/>
          </a:p>
        </p:txBody>
      </p:sp>
      <p:graphicFrame>
        <p:nvGraphicFramePr>
          <p:cNvPr id="112" name="Google Shape;112;p16"/>
          <p:cNvGraphicFramePr/>
          <p:nvPr/>
        </p:nvGraphicFramePr>
        <p:xfrm>
          <a:off x="533400" y="4724400"/>
          <a:ext cx="3000000" cy="3000000"/>
        </p:xfrm>
        <a:graphic>
          <a:graphicData uri="http://schemas.openxmlformats.org/drawingml/2006/table">
            <a:tbl>
              <a:tblPr>
                <a:noFill/>
                <a:tableStyleId>{8BC734D3-0524-4FA6-953F-D8A9E32F7087}</a:tableStyleId>
              </a:tblPr>
              <a:tblGrid>
                <a:gridCol w="1257300"/>
                <a:gridCol w="1257300"/>
                <a:gridCol w="1257300"/>
                <a:gridCol w="1257300"/>
              </a:tblGrid>
              <a:tr h="639750">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1" i="0" u="none" strike="noStrike" cap="none">
                          <a:solidFill>
                            <a:srgbClr val="FFFFFF"/>
                          </a:solidFill>
                          <a:latin typeface="Times New Roman"/>
                          <a:ea typeface="Times New Roman"/>
                          <a:cs typeface="Times New Roman"/>
                          <a:sym typeface="Times New Roman"/>
                        </a:rPr>
                        <a:t>Emp Id</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1" i="0" u="none" strike="noStrike" cap="none">
                          <a:solidFill>
                            <a:srgbClr val="FFFFFF"/>
                          </a:solidFill>
                          <a:latin typeface="Times New Roman"/>
                          <a:ea typeface="Times New Roman"/>
                          <a:cs typeface="Times New Roman"/>
                          <a:sym typeface="Times New Roman"/>
                        </a:rPr>
                        <a:t>Emp Name</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1" i="0" u="none" strike="noStrike" cap="none">
                          <a:solidFill>
                            <a:srgbClr val="FFFFFF"/>
                          </a:solidFill>
                          <a:latin typeface="Times New Roman"/>
                          <a:ea typeface="Times New Roman"/>
                          <a:cs typeface="Times New Roman"/>
                          <a:sym typeface="Times New Roman"/>
                        </a:rPr>
                        <a:t>Age</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1" i="0" u="none" strike="noStrike" cap="none">
                          <a:solidFill>
                            <a:srgbClr val="FFFFFF"/>
                          </a:solidFill>
                          <a:latin typeface="Times New Roman"/>
                          <a:ea typeface="Times New Roman"/>
                          <a:cs typeface="Times New Roman"/>
                          <a:sym typeface="Times New Roman"/>
                        </a:rPr>
                        <a:t>Dept_id</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r>
              <a:tr h="366700">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1</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John</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40</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1</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r>
              <a:tr h="36512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2</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F6EF"/>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Linda</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F6EF"/>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35</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F6EF"/>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1</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F6EF"/>
                    </a:solidFill>
                  </a:tcPr>
                </a:tc>
              </a:tr>
              <a:tr h="36512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3</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Max</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30</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2</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r>
            </a:tbl>
          </a:graphicData>
        </a:graphic>
      </p:graphicFrame>
      <p:graphicFrame>
        <p:nvGraphicFramePr>
          <p:cNvPr id="113" name="Google Shape;113;p16"/>
          <p:cNvGraphicFramePr/>
          <p:nvPr/>
        </p:nvGraphicFramePr>
        <p:xfrm>
          <a:off x="5791200" y="4800600"/>
          <a:ext cx="3000000" cy="3000000"/>
        </p:xfrm>
        <a:graphic>
          <a:graphicData uri="http://schemas.openxmlformats.org/drawingml/2006/table">
            <a:tbl>
              <a:tblPr>
                <a:noFill/>
                <a:tableStyleId>{8BC734D3-0524-4FA6-953F-D8A9E32F7087}</a:tableStyleId>
              </a:tblPr>
              <a:tblGrid>
                <a:gridCol w="1295400"/>
                <a:gridCol w="1752600"/>
              </a:tblGrid>
              <a:tr h="371475">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1" i="0" u="none" strike="noStrike" cap="none">
                          <a:solidFill>
                            <a:srgbClr val="FFFFFF"/>
                          </a:solidFill>
                          <a:latin typeface="Times New Roman"/>
                          <a:ea typeface="Times New Roman"/>
                          <a:cs typeface="Times New Roman"/>
                          <a:sym typeface="Times New Roman"/>
                        </a:rPr>
                        <a:t>Dept_id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1" i="0" u="none" strike="noStrike" cap="none">
                          <a:solidFill>
                            <a:srgbClr val="FFFFFF"/>
                          </a:solidFill>
                          <a:latin typeface="Times New Roman"/>
                          <a:ea typeface="Times New Roman"/>
                          <a:cs typeface="Times New Roman"/>
                          <a:sym typeface="Times New Roman"/>
                        </a:rPr>
                        <a:t>Dept_name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r>
              <a:tr h="3698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Accounts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r>
              <a:tr h="3714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F6EF"/>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Production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F6EF"/>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p:nvPr/>
        </p:nvSpPr>
        <p:spPr>
          <a:xfrm>
            <a:off x="381000" y="3771900"/>
            <a:ext cx="2776537"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Category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ORDER BY</a:t>
            </a:r>
            <a:r>
              <a:rPr lang="en-US" sz="2400" b="0" i="0" u="none">
                <a:solidFill>
                  <a:schemeClr val="dk1"/>
                </a:solidFill>
                <a:latin typeface="Times New Roman"/>
                <a:ea typeface="Times New Roman"/>
                <a:cs typeface="Times New Roman"/>
                <a:sym typeface="Times New Roman"/>
              </a:rPr>
              <a:t>  PName</a:t>
            </a:r>
            <a:endParaRPr/>
          </a:p>
        </p:txBody>
      </p:sp>
      <p:graphicFrame>
        <p:nvGraphicFramePr>
          <p:cNvPr id="460" name="Google Shape;460;p43"/>
          <p:cNvGraphicFramePr/>
          <p:nvPr/>
        </p:nvGraphicFramePr>
        <p:xfrm>
          <a:off x="3429000" y="228600"/>
          <a:ext cx="3000000" cy="3000000"/>
        </p:xfrm>
        <a:graphic>
          <a:graphicData uri="http://schemas.openxmlformats.org/drawingml/2006/table">
            <a:tbl>
              <a:tblPr>
                <a:noFill/>
                <a:tableStyleId>{8BC734D3-0524-4FA6-953F-D8A9E32F7087}</a:tableStyleId>
              </a:tblPr>
              <a:tblGrid>
                <a:gridCol w="1352550"/>
                <a:gridCol w="1352550"/>
                <a:gridCol w="1352550"/>
                <a:gridCol w="1352550"/>
              </a:tblGrid>
              <a:tr h="334950">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PName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Manufacturer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65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Powergizmo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$29.99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SingleTouch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$149.99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Photography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Canon</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MultiTouch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$203.99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Household</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Hitachi</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461" name="Google Shape;461;p43"/>
          <p:cNvSpPr/>
          <p:nvPr/>
        </p:nvSpPr>
        <p:spPr>
          <a:xfrm>
            <a:off x="5105400" y="2667000"/>
            <a:ext cx="976312" cy="485775"/>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62" name="Google Shape;462;p43"/>
          <p:cNvSpPr txBox="1"/>
          <p:nvPr/>
        </p:nvSpPr>
        <p:spPr>
          <a:xfrm>
            <a:off x="6781800" y="2209800"/>
            <a:ext cx="635000"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8000"/>
              <a:buFont typeface="Times New Roman"/>
              <a:buNone/>
            </a:pPr>
            <a:r>
              <a:rPr lang="en-US" sz="8000" b="0" i="0" u="none">
                <a:solidFill>
                  <a:schemeClr val="dk1"/>
                </a:solidFill>
                <a:latin typeface="Times New Roman"/>
                <a:ea typeface="Times New Roman"/>
                <a:cs typeface="Times New Roman"/>
                <a:sym typeface="Times New Roman"/>
              </a:rPr>
              <a:t>?</a:t>
            </a:r>
            <a:endParaRPr/>
          </a:p>
        </p:txBody>
      </p:sp>
      <p:sp>
        <p:nvSpPr>
          <p:cNvPr id="463" name="Google Shape;463;p43"/>
          <p:cNvSpPr txBox="1"/>
          <p:nvPr/>
        </p:nvSpPr>
        <p:spPr>
          <a:xfrm>
            <a:off x="381000" y="2133600"/>
            <a:ext cx="4054475"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category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ORDER BY</a:t>
            </a:r>
            <a:r>
              <a:rPr lang="en-US" sz="2400" b="0" i="0" u="none">
                <a:solidFill>
                  <a:schemeClr val="dk1"/>
                </a:solidFill>
                <a:latin typeface="Times New Roman"/>
                <a:ea typeface="Times New Roman"/>
                <a:cs typeface="Times New Roman"/>
                <a:sym typeface="Times New Roman"/>
              </a:rPr>
              <a:t> category</a:t>
            </a:r>
            <a:endParaRPr/>
          </a:p>
        </p:txBody>
      </p:sp>
      <p:sp>
        <p:nvSpPr>
          <p:cNvPr id="464" name="Google Shape;464;p43"/>
          <p:cNvSpPr txBox="1"/>
          <p:nvPr/>
        </p:nvSpPr>
        <p:spPr>
          <a:xfrm>
            <a:off x="381000" y="5410200"/>
            <a:ext cx="4054475"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category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ORDER BY</a:t>
            </a:r>
            <a:r>
              <a:rPr lang="en-US" sz="2400" b="0" i="0" u="none">
                <a:solidFill>
                  <a:schemeClr val="dk1"/>
                </a:solidFill>
                <a:latin typeface="Times New Roman"/>
                <a:ea typeface="Times New Roman"/>
                <a:cs typeface="Times New Roman"/>
                <a:sym typeface="Times New Roman"/>
              </a:rPr>
              <a:t> PName</a:t>
            </a:r>
            <a:endParaRPr/>
          </a:p>
        </p:txBody>
      </p:sp>
      <p:sp>
        <p:nvSpPr>
          <p:cNvPr id="465" name="Google Shape;465;p43"/>
          <p:cNvSpPr/>
          <p:nvPr/>
        </p:nvSpPr>
        <p:spPr>
          <a:xfrm>
            <a:off x="5181600" y="4114800"/>
            <a:ext cx="976312" cy="485775"/>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66" name="Google Shape;466;p43"/>
          <p:cNvSpPr txBox="1"/>
          <p:nvPr/>
        </p:nvSpPr>
        <p:spPr>
          <a:xfrm>
            <a:off x="6858000" y="3657600"/>
            <a:ext cx="635000"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8000"/>
              <a:buFont typeface="Times New Roman"/>
              <a:buNone/>
            </a:pPr>
            <a:r>
              <a:rPr lang="en-US" sz="8000" b="0" i="0" u="none">
                <a:solidFill>
                  <a:schemeClr val="dk1"/>
                </a:solidFill>
                <a:latin typeface="Times New Roman"/>
                <a:ea typeface="Times New Roman"/>
                <a:cs typeface="Times New Roman"/>
                <a:sym typeface="Times New Roman"/>
              </a:rPr>
              <a:t>?</a:t>
            </a:r>
            <a:endParaRPr/>
          </a:p>
        </p:txBody>
      </p:sp>
      <p:sp>
        <p:nvSpPr>
          <p:cNvPr id="467" name="Google Shape;467;p43"/>
          <p:cNvSpPr/>
          <p:nvPr/>
        </p:nvSpPr>
        <p:spPr>
          <a:xfrm>
            <a:off x="5181600" y="5715000"/>
            <a:ext cx="976312" cy="485775"/>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68" name="Google Shape;468;p43"/>
          <p:cNvSpPr txBox="1"/>
          <p:nvPr/>
        </p:nvSpPr>
        <p:spPr>
          <a:xfrm>
            <a:off x="6858000" y="5257800"/>
            <a:ext cx="635000"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8000"/>
              <a:buFont typeface="Times New Roman"/>
              <a:buNone/>
            </a:pPr>
            <a:r>
              <a:rPr lang="en-US" sz="80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Keys and Foreign Keys</a:t>
            </a:r>
            <a:endParaRPr/>
          </a:p>
        </p:txBody>
      </p:sp>
      <p:graphicFrame>
        <p:nvGraphicFramePr>
          <p:cNvPr id="475" name="Google Shape;475;p44"/>
          <p:cNvGraphicFramePr/>
          <p:nvPr/>
        </p:nvGraphicFramePr>
        <p:xfrm>
          <a:off x="304800" y="4724400"/>
          <a:ext cx="3000000" cy="3000000"/>
        </p:xfrm>
        <a:graphic>
          <a:graphicData uri="http://schemas.openxmlformats.org/drawingml/2006/table">
            <a:tbl>
              <a:tblPr>
                <a:noFill/>
                <a:tableStyleId>{8BC734D3-0524-4FA6-953F-D8A9E32F7087}</a:tableStyleId>
              </a:tblPr>
              <a:tblGrid>
                <a:gridCol w="1638300"/>
                <a:gridCol w="1257300"/>
                <a:gridCol w="1676400"/>
                <a:gridCol w="1752600"/>
              </a:tblGrid>
              <a:tr h="365125">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sng" strike="noStrike" cap="none">
                          <a:solidFill>
                            <a:schemeClr val="accent2"/>
                          </a:solidFill>
                          <a:latin typeface="Times New Roman"/>
                          <a:ea typeface="Times New Roman"/>
                          <a:cs typeface="Times New Roman"/>
                          <a:sym typeface="Times New Roman"/>
                        </a:rPr>
                        <a:t>PName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none" strike="noStrike" cap="none">
                          <a:solidFill>
                            <a:schemeClr val="accent2"/>
                          </a:solidFill>
                          <a:latin typeface="Times New Roman"/>
                          <a:ea typeface="Times New Roman"/>
                          <a:cs typeface="Times New Roman"/>
                          <a:sym typeface="Times New Roman"/>
                        </a:rPr>
                        <a:t>Manufacturer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Powergizmo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SingleTouch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$149.99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Photography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Canon</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MultiTouch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$203.99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Household</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Hitachi</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476" name="Google Shape;476;p44"/>
          <p:cNvSpPr txBox="1"/>
          <p:nvPr/>
        </p:nvSpPr>
        <p:spPr>
          <a:xfrm>
            <a:off x="304800" y="4194175"/>
            <a:ext cx="11318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a:t>
            </a:r>
            <a:endParaRPr/>
          </a:p>
        </p:txBody>
      </p:sp>
      <p:sp>
        <p:nvSpPr>
          <p:cNvPr id="477" name="Google Shape;477;p44"/>
          <p:cNvSpPr txBox="1"/>
          <p:nvPr/>
        </p:nvSpPr>
        <p:spPr>
          <a:xfrm>
            <a:off x="1600200" y="1603375"/>
            <a:ext cx="13700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Company</a:t>
            </a:r>
            <a:endParaRPr/>
          </a:p>
        </p:txBody>
      </p:sp>
      <p:graphicFrame>
        <p:nvGraphicFramePr>
          <p:cNvPr id="478" name="Google Shape;478;p44"/>
          <p:cNvGraphicFramePr/>
          <p:nvPr/>
        </p:nvGraphicFramePr>
        <p:xfrm>
          <a:off x="1524000" y="2133600"/>
          <a:ext cx="3000000" cy="3000000"/>
        </p:xfrm>
        <a:graphic>
          <a:graphicData uri="http://schemas.openxmlformats.org/drawingml/2006/table">
            <a:tbl>
              <a:tblPr>
                <a:noFill/>
                <a:tableStyleId>{8BC734D3-0524-4FA6-953F-D8A9E32F7087}</a:tableStyleId>
              </a:tblPr>
              <a:tblGrid>
                <a:gridCol w="1600200"/>
                <a:gridCol w="1371600"/>
                <a:gridCol w="1447800"/>
              </a:tblGrid>
              <a:tr h="482600">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sng" strike="noStrike" cap="none">
                          <a:solidFill>
                            <a:schemeClr val="accent2"/>
                          </a:solidFill>
                          <a:latin typeface="Times New Roman"/>
                          <a:ea typeface="Times New Roman"/>
                          <a:cs typeface="Times New Roman"/>
                          <a:sym typeface="Times New Roman"/>
                        </a:rPr>
                        <a:t>CName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none" strike="noStrike" cap="none">
                          <a:solidFill>
                            <a:schemeClr val="accent2"/>
                          </a:solidFill>
                          <a:latin typeface="Times New Roman"/>
                          <a:ea typeface="Times New Roman"/>
                          <a:cs typeface="Times New Roman"/>
                          <a:sym typeface="Times New Roman"/>
                        </a:rPr>
                        <a:t>StockPrice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none" strike="noStrike" cap="none">
                          <a:solidFill>
                            <a:schemeClr val="accent2"/>
                          </a:solidFill>
                          <a:latin typeface="Times New Roman"/>
                          <a:ea typeface="Times New Roman"/>
                          <a:cs typeface="Times New Roman"/>
                          <a:sym typeface="Times New Roman"/>
                        </a:rPr>
                        <a:t>Country</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r>
              <a:tr h="4826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USA</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4826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Canon</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65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Japan</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4826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Hitachi</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Japan</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r>
            </a:tbl>
          </a:graphicData>
        </a:graphic>
      </p:graphicFrame>
      <p:sp>
        <p:nvSpPr>
          <p:cNvPr id="479" name="Google Shape;479;p44"/>
          <p:cNvSpPr/>
          <p:nvPr/>
        </p:nvSpPr>
        <p:spPr>
          <a:xfrm>
            <a:off x="228600" y="2667000"/>
            <a:ext cx="914400" cy="619125"/>
          </a:xfrm>
          <a:prstGeom prst="wedgeEllipseCallout">
            <a:avLst>
              <a:gd name="adj1" fmla="val 35850"/>
              <a:gd name="adj2" fmla="val -11963"/>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Key</a:t>
            </a:r>
            <a:endParaRPr/>
          </a:p>
        </p:txBody>
      </p:sp>
      <p:sp>
        <p:nvSpPr>
          <p:cNvPr id="480" name="Google Shape;480;p44"/>
          <p:cNvSpPr/>
          <p:nvPr/>
        </p:nvSpPr>
        <p:spPr>
          <a:xfrm>
            <a:off x="7462837" y="4618037"/>
            <a:ext cx="1535112" cy="1136650"/>
          </a:xfrm>
          <a:prstGeom prst="wedgeEllipseCallout">
            <a:avLst>
              <a:gd name="adj1" fmla="val -14385"/>
              <a:gd name="adj2" fmla="val 5611"/>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Foreign</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key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Joins</a:t>
            </a:r>
            <a:endParaRPr/>
          </a:p>
        </p:txBody>
      </p:sp>
      <p:sp>
        <p:nvSpPr>
          <p:cNvPr id="492" name="Google Shape;492;p46"/>
          <p:cNvSpPr txBox="1"/>
          <p:nvPr/>
        </p:nvSpPr>
        <p:spPr>
          <a:xfrm>
            <a:off x="3429000" y="2571750"/>
            <a:ext cx="2603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a:t>
            </a:r>
            <a:endParaRPr/>
          </a:p>
        </p:txBody>
      </p:sp>
      <p:sp>
        <p:nvSpPr>
          <p:cNvPr id="493" name="Google Shape;493;p46"/>
          <p:cNvSpPr txBox="1"/>
          <p:nvPr/>
        </p:nvSpPr>
        <p:spPr>
          <a:xfrm>
            <a:off x="914400" y="1752600"/>
            <a:ext cx="7191375" cy="48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 (</a:t>
            </a:r>
            <a:r>
              <a:rPr lang="en-US" sz="2400" b="0" i="0" u="sng">
                <a:solidFill>
                  <a:schemeClr val="accent2"/>
                </a:solidFill>
                <a:latin typeface="Times New Roman"/>
                <a:ea typeface="Times New Roman"/>
                <a:cs typeface="Times New Roman"/>
                <a:sym typeface="Times New Roman"/>
              </a:rPr>
              <a:t>pname</a:t>
            </a:r>
            <a:r>
              <a:rPr lang="en-US" sz="2400" b="0" i="0" u="none">
                <a:solidFill>
                  <a:schemeClr val="accent2"/>
                </a:solidFill>
                <a:latin typeface="Times New Roman"/>
                <a:ea typeface="Times New Roman"/>
                <a:cs typeface="Times New Roman"/>
                <a:sym typeface="Times New Roman"/>
              </a:rPr>
              <a:t>,  price, category, manufacturer)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Company (</a:t>
            </a:r>
            <a:r>
              <a:rPr lang="en-US" sz="2400" b="0" i="0" u="sng">
                <a:solidFill>
                  <a:schemeClr val="accent2"/>
                </a:solidFill>
                <a:latin typeface="Times New Roman"/>
                <a:ea typeface="Times New Roman"/>
                <a:cs typeface="Times New Roman"/>
                <a:sym typeface="Times New Roman"/>
              </a:rPr>
              <a:t>cname</a:t>
            </a:r>
            <a:r>
              <a:rPr lang="en-US" sz="2400" b="0" i="0" u="none">
                <a:solidFill>
                  <a:schemeClr val="accent2"/>
                </a:solidFill>
                <a:latin typeface="Times New Roman"/>
                <a:ea typeface="Times New Roman"/>
                <a:cs typeface="Times New Roman"/>
                <a:sym typeface="Times New Roman"/>
              </a:rPr>
              <a:t>, stockPrice, country)</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Find all products under $200 manufactured in Japan;</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return their names and prices. </a:t>
            </a:r>
            <a:endParaRPr/>
          </a:p>
        </p:txBody>
      </p:sp>
      <p:sp>
        <p:nvSpPr>
          <p:cNvPr id="494" name="Google Shape;494;p46"/>
          <p:cNvSpPr txBox="1"/>
          <p:nvPr/>
        </p:nvSpPr>
        <p:spPr>
          <a:xfrm>
            <a:off x="1143000" y="4191000"/>
            <a:ext cx="7148512" cy="15621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PName, Price</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 Company</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2"/>
                </a:solidFill>
                <a:latin typeface="Times New Roman"/>
                <a:ea typeface="Times New Roman"/>
                <a:cs typeface="Times New Roman"/>
                <a:sym typeface="Times New Roman"/>
              </a:rPr>
              <a:t>Manufacturer=CName AND Country=‘Japan’</a:t>
            </a:r>
            <a:br>
              <a:rPr lang="en-US" sz="2400" b="0" i="0" u="none">
                <a:solidFill>
                  <a:schemeClr val="dk2"/>
                </a:solidFill>
                <a:latin typeface="Times New Roman"/>
                <a:ea typeface="Times New Roman"/>
                <a:cs typeface="Times New Roman"/>
                <a:sym typeface="Times New Roman"/>
              </a:rPr>
            </a:br>
            <a:r>
              <a:rPr lang="en-US" sz="2400" b="0" i="0" u="none">
                <a:solidFill>
                  <a:schemeClr val="dk2"/>
                </a:solidFill>
                <a:latin typeface="Times New Roman"/>
                <a:ea typeface="Times New Roman"/>
                <a:cs typeface="Times New Roman"/>
                <a:sym typeface="Times New Roman"/>
              </a:rPr>
              <a:t>                 AND Price &lt;= 200</a:t>
            </a:r>
            <a:endParaRPr/>
          </a:p>
        </p:txBody>
      </p:sp>
      <p:grpSp>
        <p:nvGrpSpPr>
          <p:cNvPr id="495" name="Google Shape;495;p46"/>
          <p:cNvGrpSpPr/>
          <p:nvPr/>
        </p:nvGrpSpPr>
        <p:grpSpPr>
          <a:xfrm>
            <a:off x="2438400" y="3200400"/>
            <a:ext cx="6356350" cy="2209800"/>
            <a:chOff x="1536" y="2016"/>
            <a:chExt cx="4004" cy="1392"/>
          </a:xfrm>
        </p:grpSpPr>
        <p:sp>
          <p:nvSpPr>
            <p:cNvPr id="496" name="Google Shape;496;p46"/>
            <p:cNvSpPr/>
            <p:nvPr/>
          </p:nvSpPr>
          <p:spPr>
            <a:xfrm>
              <a:off x="1536" y="3072"/>
              <a:ext cx="1728" cy="336"/>
            </a:xfrm>
            <a:prstGeom prst="ellipse">
              <a:avLst/>
            </a:prstGeom>
            <a:no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97" name="Google Shape;497;p46"/>
            <p:cNvSpPr/>
            <p:nvPr/>
          </p:nvSpPr>
          <p:spPr>
            <a:xfrm>
              <a:off x="3599" y="2016"/>
              <a:ext cx="1941" cy="1040"/>
            </a:xfrm>
            <a:prstGeom prst="wedgeEllipseCallout">
              <a:avLst>
                <a:gd name="adj1" fmla="val -6264"/>
                <a:gd name="adj2" fmla="val 23262"/>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Join</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between Product</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and Company</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Joins</a:t>
            </a:r>
            <a:endParaRPr/>
          </a:p>
        </p:txBody>
      </p:sp>
      <p:graphicFrame>
        <p:nvGraphicFramePr>
          <p:cNvPr id="504" name="Google Shape;504;p47"/>
          <p:cNvGraphicFramePr/>
          <p:nvPr/>
        </p:nvGraphicFramePr>
        <p:xfrm>
          <a:off x="152400" y="2133600"/>
          <a:ext cx="3000000" cy="3000000"/>
        </p:xfrm>
        <a:graphic>
          <a:graphicData uri="http://schemas.openxmlformats.org/drawingml/2006/table">
            <a:tbl>
              <a:tblPr>
                <a:noFill/>
                <a:tableStyleId>{8BC734D3-0524-4FA6-953F-D8A9E32F7087}</a:tableStyleId>
              </a:tblPr>
              <a:tblGrid>
                <a:gridCol w="1047750"/>
                <a:gridCol w="857250"/>
                <a:gridCol w="1066800"/>
                <a:gridCol w="1143000"/>
              </a:tblGrid>
              <a:tr h="274625">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PName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Manufacturer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73050">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Powergizmo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$29.99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SingleTouch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$149.99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Photography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Canon</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MultiTouch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$203.99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Household</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Hitachi</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505" name="Google Shape;505;p47"/>
          <p:cNvSpPr txBox="1"/>
          <p:nvPr/>
        </p:nvSpPr>
        <p:spPr>
          <a:xfrm>
            <a:off x="152400" y="1752600"/>
            <a:ext cx="658812"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200"/>
              <a:buFont typeface="Times New Roman"/>
              <a:buNone/>
            </a:pPr>
            <a:r>
              <a:rPr lang="en-US" sz="1200" b="0" i="0" u="none">
                <a:solidFill>
                  <a:schemeClr val="accent2"/>
                </a:solidFill>
                <a:latin typeface="Times New Roman"/>
                <a:ea typeface="Times New Roman"/>
                <a:cs typeface="Times New Roman"/>
                <a:sym typeface="Times New Roman"/>
              </a:rPr>
              <a:t>Product</a:t>
            </a:r>
            <a:endParaRPr/>
          </a:p>
        </p:txBody>
      </p:sp>
      <p:sp>
        <p:nvSpPr>
          <p:cNvPr id="506" name="Google Shape;506;p47"/>
          <p:cNvSpPr txBox="1"/>
          <p:nvPr/>
        </p:nvSpPr>
        <p:spPr>
          <a:xfrm>
            <a:off x="5029200" y="1828800"/>
            <a:ext cx="776287"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200"/>
              <a:buFont typeface="Times New Roman"/>
              <a:buNone/>
            </a:pPr>
            <a:r>
              <a:rPr lang="en-US" sz="1200" b="0" i="0" u="none">
                <a:solidFill>
                  <a:schemeClr val="accent2"/>
                </a:solidFill>
                <a:latin typeface="Times New Roman"/>
                <a:ea typeface="Times New Roman"/>
                <a:cs typeface="Times New Roman"/>
                <a:sym typeface="Times New Roman"/>
              </a:rPr>
              <a:t>Company</a:t>
            </a:r>
            <a:endParaRPr/>
          </a:p>
        </p:txBody>
      </p:sp>
      <p:graphicFrame>
        <p:nvGraphicFramePr>
          <p:cNvPr id="507" name="Google Shape;507;p47"/>
          <p:cNvGraphicFramePr/>
          <p:nvPr/>
        </p:nvGraphicFramePr>
        <p:xfrm>
          <a:off x="5105400" y="2209800"/>
          <a:ext cx="3000000" cy="3000000"/>
        </p:xfrm>
        <a:graphic>
          <a:graphicData uri="http://schemas.openxmlformats.org/drawingml/2006/table">
            <a:tbl>
              <a:tblPr>
                <a:noFill/>
                <a:tableStyleId>{8BC734D3-0524-4FA6-953F-D8A9E32F7087}</a:tableStyleId>
              </a:tblPr>
              <a:tblGrid>
                <a:gridCol w="1270000"/>
                <a:gridCol w="1270000"/>
                <a:gridCol w="1270000"/>
              </a:tblGrid>
              <a:tr h="274625">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Cname</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StockPrice</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Country</a:t>
                      </a:r>
                      <a:endParaRPr/>
                    </a:p>
                  </a:txBody>
                  <a:tcPr marL="91450" marR="91450" marT="45700" marB="457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GizmoWorks</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25</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USA</a:t>
                      </a:r>
                      <a:endParaRPr/>
                    </a:p>
                  </a:txBody>
                  <a:tcPr marL="91450" marR="91450" marT="45700" marB="457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73050">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Canon</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65</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Japan</a:t>
                      </a:r>
                      <a:endParaRPr/>
                    </a:p>
                  </a:txBody>
                  <a:tcPr marL="91450" marR="91450" marT="45700" marB="457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Hitachi</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15</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Japan</a:t>
                      </a:r>
                      <a:endParaRPr/>
                    </a:p>
                  </a:txBody>
                  <a:tcPr marL="91450" marR="91450" marT="45700" marB="457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r>
            </a:tbl>
          </a:graphicData>
        </a:graphic>
      </p:graphicFrame>
      <p:cxnSp>
        <p:nvCxnSpPr>
          <p:cNvPr id="508" name="Google Shape;508;p47"/>
          <p:cNvCxnSpPr/>
          <p:nvPr/>
        </p:nvCxnSpPr>
        <p:spPr>
          <a:xfrm>
            <a:off x="4267200" y="2543175"/>
            <a:ext cx="838200" cy="76200"/>
          </a:xfrm>
          <a:prstGeom prst="bentConnector3">
            <a:avLst>
              <a:gd name="adj1" fmla="val 50000"/>
            </a:avLst>
          </a:prstGeom>
          <a:noFill/>
          <a:ln w="9525" cap="flat" cmpd="sng">
            <a:solidFill>
              <a:schemeClr val="dk1"/>
            </a:solidFill>
            <a:prstDash val="solid"/>
            <a:miter lim="800000"/>
            <a:headEnd type="none" w="med" len="med"/>
            <a:tailEnd type="none" w="med" len="med"/>
          </a:ln>
        </p:spPr>
      </p:cxnSp>
      <p:cxnSp>
        <p:nvCxnSpPr>
          <p:cNvPr id="509" name="Google Shape;509;p47"/>
          <p:cNvCxnSpPr/>
          <p:nvPr/>
        </p:nvCxnSpPr>
        <p:spPr>
          <a:xfrm rot="10800000" flipH="1">
            <a:off x="4267200" y="2892475"/>
            <a:ext cx="838200" cy="196800"/>
          </a:xfrm>
          <a:prstGeom prst="bentConnector3">
            <a:avLst>
              <a:gd name="adj1" fmla="val 50000"/>
            </a:avLst>
          </a:prstGeom>
          <a:noFill/>
          <a:ln w="9525" cap="flat" cmpd="sng">
            <a:solidFill>
              <a:schemeClr val="dk1"/>
            </a:solidFill>
            <a:prstDash val="solid"/>
            <a:miter lim="800000"/>
            <a:headEnd type="none" w="med" len="med"/>
            <a:tailEnd type="none" w="med" len="med"/>
          </a:ln>
        </p:spPr>
      </p:cxnSp>
      <p:cxnSp>
        <p:nvCxnSpPr>
          <p:cNvPr id="510" name="Google Shape;510;p47"/>
          <p:cNvCxnSpPr/>
          <p:nvPr/>
        </p:nvCxnSpPr>
        <p:spPr>
          <a:xfrm rot="10800000" flipH="1">
            <a:off x="4267200" y="3316424"/>
            <a:ext cx="838200" cy="45900"/>
          </a:xfrm>
          <a:prstGeom prst="bentConnector2">
            <a:avLst/>
          </a:prstGeom>
          <a:noFill/>
          <a:ln w="9525" cap="flat" cmpd="sng">
            <a:solidFill>
              <a:schemeClr val="dk1"/>
            </a:solidFill>
            <a:prstDash val="solid"/>
            <a:miter lim="800000"/>
            <a:headEnd type="none" w="med" len="med"/>
            <a:tailEnd type="none" w="med" len="med"/>
          </a:ln>
        </p:spPr>
      </p:cxnSp>
      <p:cxnSp>
        <p:nvCxnSpPr>
          <p:cNvPr id="511" name="Google Shape;511;p47"/>
          <p:cNvCxnSpPr/>
          <p:nvPr/>
        </p:nvCxnSpPr>
        <p:spPr>
          <a:xfrm rot="10800000" flipH="1">
            <a:off x="4267200" y="2619425"/>
            <a:ext cx="838200" cy="196800"/>
          </a:xfrm>
          <a:prstGeom prst="bentConnector3">
            <a:avLst>
              <a:gd name="adj1" fmla="val 50000"/>
            </a:avLst>
          </a:prstGeom>
          <a:noFill/>
          <a:ln w="9525" cap="flat" cmpd="sng">
            <a:solidFill>
              <a:schemeClr val="dk1"/>
            </a:solidFill>
            <a:prstDash val="solid"/>
            <a:miter lim="800000"/>
            <a:headEnd type="none" w="med" len="med"/>
            <a:tailEnd type="none" w="med" len="med"/>
          </a:ln>
        </p:spPr>
      </p:cxnSp>
      <p:graphicFrame>
        <p:nvGraphicFramePr>
          <p:cNvPr id="512" name="Google Shape;512;p47"/>
          <p:cNvGraphicFramePr/>
          <p:nvPr/>
        </p:nvGraphicFramePr>
        <p:xfrm>
          <a:off x="6019800" y="5257800"/>
          <a:ext cx="3000000" cy="3000000"/>
        </p:xfrm>
        <a:graphic>
          <a:graphicData uri="http://schemas.openxmlformats.org/drawingml/2006/table">
            <a:tbl>
              <a:tblPr>
                <a:noFill/>
                <a:tableStyleId>{8BC734D3-0524-4FA6-953F-D8A9E32F7087}</a:tableStyleId>
              </a:tblPr>
              <a:tblGrid>
                <a:gridCol w="1047750"/>
                <a:gridCol w="857250"/>
              </a:tblGrid>
              <a:tr h="274625">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PName</a:t>
                      </a:r>
                      <a:endParaRPr/>
                    </a:p>
                  </a:txBody>
                  <a:tcPr marL="91450" marR="91450" marT="45775" marB="4577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Price</a:t>
                      </a:r>
                      <a:endParaRPr/>
                    </a:p>
                  </a:txBody>
                  <a:tcPr marL="91450" marR="91450" marT="45775" marB="4577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SingleTouch</a:t>
                      </a:r>
                      <a:endParaRPr/>
                    </a:p>
                  </a:txBody>
                  <a:tcPr marL="91450" marR="91450" marT="45775" marB="4577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$149.99</a:t>
                      </a:r>
                      <a:endParaRPr/>
                    </a:p>
                  </a:txBody>
                  <a:tcPr marL="91450" marR="91450" marT="45775" marB="4577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513" name="Google Shape;513;p47"/>
          <p:cNvSpPr/>
          <p:nvPr/>
        </p:nvSpPr>
        <p:spPr>
          <a:xfrm>
            <a:off x="6781800" y="4038600"/>
            <a:ext cx="485775" cy="976312"/>
          </a:xfrm>
          <a:prstGeom prst="down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514" name="Google Shape;514;p47"/>
          <p:cNvGrpSpPr/>
          <p:nvPr/>
        </p:nvGrpSpPr>
        <p:grpSpPr>
          <a:xfrm>
            <a:off x="1219200" y="2362200"/>
            <a:ext cx="7620000" cy="1066800"/>
            <a:chOff x="768" y="1488"/>
            <a:chExt cx="4800" cy="672"/>
          </a:xfrm>
        </p:grpSpPr>
        <p:sp>
          <p:nvSpPr>
            <p:cNvPr id="515" name="Google Shape;515;p47"/>
            <p:cNvSpPr/>
            <p:nvPr/>
          </p:nvSpPr>
          <p:spPr>
            <a:xfrm>
              <a:off x="4896" y="1680"/>
              <a:ext cx="672" cy="480"/>
            </a:xfrm>
            <a:prstGeom prst="ellipse">
              <a:avLst/>
            </a:prstGeom>
            <a:no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16" name="Google Shape;516;p47"/>
            <p:cNvSpPr/>
            <p:nvPr/>
          </p:nvSpPr>
          <p:spPr>
            <a:xfrm>
              <a:off x="768" y="1488"/>
              <a:ext cx="528" cy="576"/>
            </a:xfrm>
            <a:prstGeom prst="ellipse">
              <a:avLst/>
            </a:prstGeom>
            <a:no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17" name="Google Shape;517;p47"/>
            <p:cNvSpPr/>
            <p:nvPr/>
          </p:nvSpPr>
          <p:spPr>
            <a:xfrm rot="-480000">
              <a:off x="2108" y="1730"/>
              <a:ext cx="1872" cy="288"/>
            </a:xfrm>
            <a:prstGeom prst="ellipse">
              <a:avLst/>
            </a:prstGeom>
            <a:no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518" name="Google Shape;518;p47"/>
          <p:cNvSpPr txBox="1"/>
          <p:nvPr/>
        </p:nvSpPr>
        <p:spPr>
          <a:xfrm>
            <a:off x="76200" y="4419600"/>
            <a:ext cx="5408612" cy="12001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SELECT</a:t>
            </a:r>
            <a:r>
              <a:rPr lang="en-US" sz="1800" b="0" i="0" u="none">
                <a:solidFill>
                  <a:schemeClr val="dk1"/>
                </a:solidFill>
                <a:latin typeface="Times New Roman"/>
                <a:ea typeface="Times New Roman"/>
                <a:cs typeface="Times New Roman"/>
                <a:sym typeface="Times New Roman"/>
              </a:rPr>
              <a:t>   PName, Price</a:t>
            </a:r>
            <a:br>
              <a:rPr lang="en-US" sz="1800" b="0" i="0" u="none">
                <a:solidFill>
                  <a:schemeClr val="dk1"/>
                </a:solidFill>
                <a:latin typeface="Times New Roman"/>
                <a:ea typeface="Times New Roman"/>
                <a:cs typeface="Times New Roman"/>
                <a:sym typeface="Times New Roman"/>
              </a:rPr>
            </a:br>
            <a:r>
              <a:rPr lang="en-US" sz="1800" b="0" i="0" u="none">
                <a:solidFill>
                  <a:schemeClr val="accent2"/>
                </a:solidFill>
                <a:latin typeface="Times New Roman"/>
                <a:ea typeface="Times New Roman"/>
                <a:cs typeface="Times New Roman"/>
                <a:sym typeface="Times New Roman"/>
              </a:rPr>
              <a:t>FROM</a:t>
            </a:r>
            <a:r>
              <a:rPr lang="en-US" sz="1800" b="0" i="0" u="none">
                <a:solidFill>
                  <a:schemeClr val="dk1"/>
                </a:solidFill>
                <a:latin typeface="Times New Roman"/>
                <a:ea typeface="Times New Roman"/>
                <a:cs typeface="Times New Roman"/>
                <a:sym typeface="Times New Roman"/>
              </a:rPr>
              <a:t>      Product, Company</a:t>
            </a:r>
            <a:br>
              <a:rPr lang="en-US" sz="1800" b="0" i="0" u="none">
                <a:solidFill>
                  <a:schemeClr val="dk1"/>
                </a:solidFill>
                <a:latin typeface="Times New Roman"/>
                <a:ea typeface="Times New Roman"/>
                <a:cs typeface="Times New Roman"/>
                <a:sym typeface="Times New Roman"/>
              </a:rPr>
            </a:br>
            <a:r>
              <a:rPr lang="en-US" sz="1800" b="0" i="0" u="none">
                <a:solidFill>
                  <a:schemeClr val="accent2"/>
                </a:solidFill>
                <a:latin typeface="Times New Roman"/>
                <a:ea typeface="Times New Roman"/>
                <a:cs typeface="Times New Roman"/>
                <a:sym typeface="Times New Roman"/>
              </a:rPr>
              <a:t>WHERE   </a:t>
            </a:r>
            <a:r>
              <a:rPr lang="en-US" sz="1800" b="0" i="0" u="none">
                <a:solidFill>
                  <a:schemeClr val="dk2"/>
                </a:solidFill>
                <a:latin typeface="Times New Roman"/>
                <a:ea typeface="Times New Roman"/>
                <a:cs typeface="Times New Roman"/>
                <a:sym typeface="Times New Roman"/>
              </a:rPr>
              <a:t>Manufacturer=CName AND Country=‘Japan’</a:t>
            </a:r>
            <a:br>
              <a:rPr lang="en-US" sz="1800" b="0" i="0" u="none">
                <a:solidFill>
                  <a:schemeClr val="dk2"/>
                </a:solidFill>
                <a:latin typeface="Times New Roman"/>
                <a:ea typeface="Times New Roman"/>
                <a:cs typeface="Times New Roman"/>
                <a:sym typeface="Times New Roman"/>
              </a:rPr>
            </a:br>
            <a:r>
              <a:rPr lang="en-US" sz="1800" b="0" i="0" u="none">
                <a:solidFill>
                  <a:schemeClr val="dk2"/>
                </a:solidFill>
                <a:latin typeface="Times New Roman"/>
                <a:ea typeface="Times New Roman"/>
                <a:cs typeface="Times New Roman"/>
                <a:sym typeface="Times New Roman"/>
              </a:rPr>
              <a:t>                 AND Price &lt;= 200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3"/>
                                        </p:tgtEl>
                                        <p:attrNameLst>
                                          <p:attrName>style.visibility</p:attrName>
                                        </p:attrNameLst>
                                      </p:cBhvr>
                                      <p:to>
                                        <p:strVal val="visible"/>
                                      </p:to>
                                    </p:set>
                                    <p:animEffect transition="in" filter="fade">
                                      <p:cBhvr>
                                        <p:cTn id="7" dur="500"/>
                                        <p:tgtEl>
                                          <p:spTgt spid="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More Joins</a:t>
            </a:r>
            <a:endParaRPr/>
          </a:p>
        </p:txBody>
      </p:sp>
      <p:sp>
        <p:nvSpPr>
          <p:cNvPr id="525" name="Google Shape;525;p48"/>
          <p:cNvSpPr txBox="1"/>
          <p:nvPr/>
        </p:nvSpPr>
        <p:spPr>
          <a:xfrm>
            <a:off x="3429000" y="2571750"/>
            <a:ext cx="2603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a:t>
            </a:r>
            <a:endParaRPr/>
          </a:p>
        </p:txBody>
      </p:sp>
      <p:sp>
        <p:nvSpPr>
          <p:cNvPr id="526" name="Google Shape;526;p48"/>
          <p:cNvSpPr txBox="1"/>
          <p:nvPr/>
        </p:nvSpPr>
        <p:spPr>
          <a:xfrm>
            <a:off x="914400" y="1752600"/>
            <a:ext cx="7191375" cy="48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 (</a:t>
            </a:r>
            <a:r>
              <a:rPr lang="en-US" sz="2400" b="0" i="0" u="sng">
                <a:solidFill>
                  <a:schemeClr val="accent2"/>
                </a:solidFill>
                <a:latin typeface="Times New Roman"/>
                <a:ea typeface="Times New Roman"/>
                <a:cs typeface="Times New Roman"/>
                <a:sym typeface="Times New Roman"/>
              </a:rPr>
              <a:t>pname</a:t>
            </a:r>
            <a:r>
              <a:rPr lang="en-US" sz="2400" b="0" i="0" u="none">
                <a:solidFill>
                  <a:schemeClr val="accent2"/>
                </a:solidFill>
                <a:latin typeface="Times New Roman"/>
                <a:ea typeface="Times New Roman"/>
                <a:cs typeface="Times New Roman"/>
                <a:sym typeface="Times New Roman"/>
              </a:rPr>
              <a:t>,  price, category, manufacturer)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Company (</a:t>
            </a:r>
            <a:r>
              <a:rPr lang="en-US" sz="2400" b="0" i="0" u="sng">
                <a:solidFill>
                  <a:schemeClr val="accent2"/>
                </a:solidFill>
                <a:latin typeface="Times New Roman"/>
                <a:ea typeface="Times New Roman"/>
                <a:cs typeface="Times New Roman"/>
                <a:sym typeface="Times New Roman"/>
              </a:rPr>
              <a:t>cname</a:t>
            </a:r>
            <a:r>
              <a:rPr lang="en-US" sz="2400" b="0" i="0" u="none">
                <a:solidFill>
                  <a:schemeClr val="accent2"/>
                </a:solidFill>
                <a:latin typeface="Times New Roman"/>
                <a:ea typeface="Times New Roman"/>
                <a:cs typeface="Times New Roman"/>
                <a:sym typeface="Times New Roman"/>
              </a:rPr>
              <a:t>, stockPrice, country)</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Find all Chinese companies that manufacture products both in the ‘electronic’ and ‘toy’ categories</a:t>
            </a:r>
            <a:endParaRPr/>
          </a:p>
        </p:txBody>
      </p:sp>
      <p:sp>
        <p:nvSpPr>
          <p:cNvPr id="527" name="Google Shape;527;p48"/>
          <p:cNvSpPr txBox="1"/>
          <p:nvPr/>
        </p:nvSpPr>
        <p:spPr>
          <a:xfrm>
            <a:off x="838200" y="4191000"/>
            <a:ext cx="7145337"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cname</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WHERE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 Subtlety about Joins</a:t>
            </a:r>
            <a:endParaRPr/>
          </a:p>
        </p:txBody>
      </p:sp>
      <p:sp>
        <p:nvSpPr>
          <p:cNvPr id="534" name="Google Shape;534;p49"/>
          <p:cNvSpPr txBox="1"/>
          <p:nvPr/>
        </p:nvSpPr>
        <p:spPr>
          <a:xfrm>
            <a:off x="3429000" y="2571750"/>
            <a:ext cx="2603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a:t>
            </a:r>
            <a:endParaRPr/>
          </a:p>
        </p:txBody>
      </p:sp>
      <p:sp>
        <p:nvSpPr>
          <p:cNvPr id="535" name="Google Shape;535;p49"/>
          <p:cNvSpPr txBox="1"/>
          <p:nvPr/>
        </p:nvSpPr>
        <p:spPr>
          <a:xfrm>
            <a:off x="914400" y="1752600"/>
            <a:ext cx="7191375" cy="48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 (</a:t>
            </a:r>
            <a:r>
              <a:rPr lang="en-US" sz="2400" b="0" i="0" u="sng">
                <a:solidFill>
                  <a:schemeClr val="accent2"/>
                </a:solidFill>
                <a:latin typeface="Times New Roman"/>
                <a:ea typeface="Times New Roman"/>
                <a:cs typeface="Times New Roman"/>
                <a:sym typeface="Times New Roman"/>
              </a:rPr>
              <a:t>pname</a:t>
            </a:r>
            <a:r>
              <a:rPr lang="en-US" sz="2400" b="0" i="0" u="none">
                <a:solidFill>
                  <a:schemeClr val="accent2"/>
                </a:solidFill>
                <a:latin typeface="Times New Roman"/>
                <a:ea typeface="Times New Roman"/>
                <a:cs typeface="Times New Roman"/>
                <a:sym typeface="Times New Roman"/>
              </a:rPr>
              <a:t>,  price, category, manufacturer)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Company (</a:t>
            </a:r>
            <a:r>
              <a:rPr lang="en-US" sz="2400" b="0" i="0" u="sng">
                <a:solidFill>
                  <a:schemeClr val="accent2"/>
                </a:solidFill>
                <a:latin typeface="Times New Roman"/>
                <a:ea typeface="Times New Roman"/>
                <a:cs typeface="Times New Roman"/>
                <a:sym typeface="Times New Roman"/>
              </a:rPr>
              <a:t>cname</a:t>
            </a:r>
            <a:r>
              <a:rPr lang="en-US" sz="2400" b="0" i="0" u="none">
                <a:solidFill>
                  <a:schemeClr val="accent2"/>
                </a:solidFill>
                <a:latin typeface="Times New Roman"/>
                <a:ea typeface="Times New Roman"/>
                <a:cs typeface="Times New Roman"/>
                <a:sym typeface="Times New Roman"/>
              </a:rPr>
              <a:t>, stockPrice, country)</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Find all countries that manufacture some product in the ‘Gadgets’ category.</a:t>
            </a:r>
            <a:endParaRPr/>
          </a:p>
        </p:txBody>
      </p:sp>
      <p:sp>
        <p:nvSpPr>
          <p:cNvPr id="536" name="Google Shape;536;p49"/>
          <p:cNvSpPr txBox="1"/>
          <p:nvPr/>
        </p:nvSpPr>
        <p:spPr>
          <a:xfrm>
            <a:off x="838200" y="4191000"/>
            <a:ext cx="7570787"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Country</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 Company</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2"/>
                </a:solidFill>
                <a:latin typeface="Times New Roman"/>
                <a:ea typeface="Times New Roman"/>
                <a:cs typeface="Times New Roman"/>
                <a:sym typeface="Times New Roman"/>
              </a:rPr>
              <a:t>Manufacturer=CName AND Category=‘Gadgets’</a:t>
            </a:r>
            <a:endParaRPr/>
          </a:p>
        </p:txBody>
      </p:sp>
      <p:sp>
        <p:nvSpPr>
          <p:cNvPr id="537" name="Google Shape;537;p49"/>
          <p:cNvSpPr txBox="1"/>
          <p:nvPr/>
        </p:nvSpPr>
        <p:spPr>
          <a:xfrm>
            <a:off x="3052762" y="6045200"/>
            <a:ext cx="29511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Unexpected duplicates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 Subtlety about Joins</a:t>
            </a:r>
            <a:endParaRPr/>
          </a:p>
        </p:txBody>
      </p:sp>
      <p:graphicFrame>
        <p:nvGraphicFramePr>
          <p:cNvPr id="544" name="Google Shape;544;p50"/>
          <p:cNvGraphicFramePr/>
          <p:nvPr/>
        </p:nvGraphicFramePr>
        <p:xfrm>
          <a:off x="152400" y="2133600"/>
          <a:ext cx="3000000" cy="3000000"/>
        </p:xfrm>
        <a:graphic>
          <a:graphicData uri="http://schemas.openxmlformats.org/drawingml/2006/table">
            <a:tbl>
              <a:tblPr>
                <a:noFill/>
                <a:tableStyleId>{8BC734D3-0524-4FA6-953F-D8A9E32F7087}</a:tableStyleId>
              </a:tblPr>
              <a:tblGrid>
                <a:gridCol w="1047750"/>
                <a:gridCol w="857250"/>
                <a:gridCol w="1066800"/>
                <a:gridCol w="1143000"/>
              </a:tblGrid>
              <a:tr h="274625">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sng" strike="noStrike" cap="none">
                          <a:solidFill>
                            <a:schemeClr val="accent2"/>
                          </a:solidFill>
                          <a:latin typeface="Times New Roman"/>
                          <a:ea typeface="Times New Roman"/>
                          <a:cs typeface="Times New Roman"/>
                          <a:sym typeface="Times New Roman"/>
                        </a:rPr>
                        <a:t>Name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Manufacturer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73050">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Powergizmo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$29.99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GizmoWorks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SingleTouch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$149.99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Photography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Canon</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MultiTouch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$203.99</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Household</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Hitachi</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545" name="Google Shape;545;p50"/>
          <p:cNvSpPr txBox="1"/>
          <p:nvPr/>
        </p:nvSpPr>
        <p:spPr>
          <a:xfrm>
            <a:off x="152400" y="1752600"/>
            <a:ext cx="658812"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200"/>
              <a:buFont typeface="Times New Roman"/>
              <a:buNone/>
            </a:pPr>
            <a:r>
              <a:rPr lang="en-US" sz="1200" b="0" i="0" u="none">
                <a:solidFill>
                  <a:schemeClr val="accent2"/>
                </a:solidFill>
                <a:latin typeface="Times New Roman"/>
                <a:ea typeface="Times New Roman"/>
                <a:cs typeface="Times New Roman"/>
                <a:sym typeface="Times New Roman"/>
              </a:rPr>
              <a:t>Product</a:t>
            </a:r>
            <a:endParaRPr/>
          </a:p>
        </p:txBody>
      </p:sp>
      <p:sp>
        <p:nvSpPr>
          <p:cNvPr id="546" name="Google Shape;546;p50"/>
          <p:cNvSpPr txBox="1"/>
          <p:nvPr/>
        </p:nvSpPr>
        <p:spPr>
          <a:xfrm>
            <a:off x="5029200" y="1828800"/>
            <a:ext cx="776287"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200"/>
              <a:buFont typeface="Times New Roman"/>
              <a:buNone/>
            </a:pPr>
            <a:r>
              <a:rPr lang="en-US" sz="1200" b="0" i="0" u="none">
                <a:solidFill>
                  <a:schemeClr val="accent2"/>
                </a:solidFill>
                <a:latin typeface="Times New Roman"/>
                <a:ea typeface="Times New Roman"/>
                <a:cs typeface="Times New Roman"/>
                <a:sym typeface="Times New Roman"/>
              </a:rPr>
              <a:t>Company</a:t>
            </a:r>
            <a:endParaRPr/>
          </a:p>
        </p:txBody>
      </p:sp>
      <p:graphicFrame>
        <p:nvGraphicFramePr>
          <p:cNvPr id="547" name="Google Shape;547;p50"/>
          <p:cNvGraphicFramePr/>
          <p:nvPr/>
        </p:nvGraphicFramePr>
        <p:xfrm>
          <a:off x="5105400" y="2209800"/>
          <a:ext cx="3000000" cy="3000000"/>
        </p:xfrm>
        <a:graphic>
          <a:graphicData uri="http://schemas.openxmlformats.org/drawingml/2006/table">
            <a:tbl>
              <a:tblPr>
                <a:noFill/>
                <a:tableStyleId>{8BC734D3-0524-4FA6-953F-D8A9E32F7087}</a:tableStyleId>
              </a:tblPr>
              <a:tblGrid>
                <a:gridCol w="1270000"/>
                <a:gridCol w="1270000"/>
                <a:gridCol w="1270000"/>
              </a:tblGrid>
              <a:tr h="274625">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sng" strike="noStrike" cap="none">
                          <a:solidFill>
                            <a:schemeClr val="accent2"/>
                          </a:solidFill>
                          <a:latin typeface="Times New Roman"/>
                          <a:ea typeface="Times New Roman"/>
                          <a:cs typeface="Times New Roman"/>
                          <a:sym typeface="Times New Roman"/>
                        </a:rPr>
                        <a:t>Cname</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StockPrice</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Country</a:t>
                      </a:r>
                      <a:endParaRPr/>
                    </a:p>
                  </a:txBody>
                  <a:tcPr marL="91450" marR="91450" marT="45700" marB="457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GizmoWorks</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25</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USA</a:t>
                      </a:r>
                      <a:endParaRPr/>
                    </a:p>
                  </a:txBody>
                  <a:tcPr marL="91450" marR="91450" marT="45700" marB="457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73050">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Canon</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65</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Japan</a:t>
                      </a:r>
                      <a:endParaRPr/>
                    </a:p>
                  </a:txBody>
                  <a:tcPr marL="91450" marR="91450" marT="45700" marB="457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Hitachi</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15</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Japan</a:t>
                      </a:r>
                      <a:endParaRPr/>
                    </a:p>
                  </a:txBody>
                  <a:tcPr marL="91450" marR="91450" marT="45700" marB="457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r>
            </a:tbl>
          </a:graphicData>
        </a:graphic>
      </p:graphicFrame>
      <p:cxnSp>
        <p:nvCxnSpPr>
          <p:cNvPr id="548" name="Google Shape;548;p50"/>
          <p:cNvCxnSpPr/>
          <p:nvPr/>
        </p:nvCxnSpPr>
        <p:spPr>
          <a:xfrm>
            <a:off x="4267200" y="2543175"/>
            <a:ext cx="838200" cy="76200"/>
          </a:xfrm>
          <a:prstGeom prst="bentConnector3">
            <a:avLst>
              <a:gd name="adj1" fmla="val 50000"/>
            </a:avLst>
          </a:prstGeom>
          <a:noFill/>
          <a:ln w="9525" cap="flat" cmpd="sng">
            <a:solidFill>
              <a:schemeClr val="dk1"/>
            </a:solidFill>
            <a:prstDash val="solid"/>
            <a:miter lim="800000"/>
            <a:headEnd type="none" w="med" len="med"/>
            <a:tailEnd type="none" w="med" len="med"/>
          </a:ln>
        </p:spPr>
      </p:cxnSp>
      <p:cxnSp>
        <p:nvCxnSpPr>
          <p:cNvPr id="549" name="Google Shape;549;p50"/>
          <p:cNvCxnSpPr/>
          <p:nvPr/>
        </p:nvCxnSpPr>
        <p:spPr>
          <a:xfrm rot="10800000" flipH="1">
            <a:off x="4267200" y="2892475"/>
            <a:ext cx="838200" cy="196800"/>
          </a:xfrm>
          <a:prstGeom prst="bentConnector3">
            <a:avLst>
              <a:gd name="adj1" fmla="val 50000"/>
            </a:avLst>
          </a:prstGeom>
          <a:noFill/>
          <a:ln w="9525" cap="flat" cmpd="sng">
            <a:solidFill>
              <a:schemeClr val="dk1"/>
            </a:solidFill>
            <a:prstDash val="solid"/>
            <a:miter lim="800000"/>
            <a:headEnd type="none" w="med" len="med"/>
            <a:tailEnd type="none" w="med" len="med"/>
          </a:ln>
        </p:spPr>
      </p:cxnSp>
      <p:cxnSp>
        <p:nvCxnSpPr>
          <p:cNvPr id="550" name="Google Shape;550;p50"/>
          <p:cNvCxnSpPr/>
          <p:nvPr/>
        </p:nvCxnSpPr>
        <p:spPr>
          <a:xfrm rot="10800000" flipH="1">
            <a:off x="4267200" y="3316424"/>
            <a:ext cx="838200" cy="45900"/>
          </a:xfrm>
          <a:prstGeom prst="bentConnector2">
            <a:avLst/>
          </a:prstGeom>
          <a:noFill/>
          <a:ln w="9525" cap="flat" cmpd="sng">
            <a:solidFill>
              <a:schemeClr val="dk1"/>
            </a:solidFill>
            <a:prstDash val="solid"/>
            <a:miter lim="800000"/>
            <a:headEnd type="none" w="med" len="med"/>
            <a:tailEnd type="none" w="med" len="med"/>
          </a:ln>
        </p:spPr>
      </p:cxnSp>
      <p:cxnSp>
        <p:nvCxnSpPr>
          <p:cNvPr id="551" name="Google Shape;551;p50"/>
          <p:cNvCxnSpPr/>
          <p:nvPr/>
        </p:nvCxnSpPr>
        <p:spPr>
          <a:xfrm rot="10800000" flipH="1">
            <a:off x="4267200" y="2619425"/>
            <a:ext cx="838200" cy="196800"/>
          </a:xfrm>
          <a:prstGeom prst="bentConnector3">
            <a:avLst>
              <a:gd name="adj1" fmla="val 50000"/>
            </a:avLst>
          </a:prstGeom>
          <a:noFill/>
          <a:ln w="9525" cap="flat" cmpd="sng">
            <a:solidFill>
              <a:schemeClr val="dk1"/>
            </a:solidFill>
            <a:prstDash val="solid"/>
            <a:miter lim="800000"/>
            <a:headEnd type="none" w="med" len="med"/>
            <a:tailEnd type="none" w="med" len="med"/>
          </a:ln>
        </p:spPr>
      </p:cxnSp>
      <p:sp>
        <p:nvSpPr>
          <p:cNvPr id="552" name="Google Shape;552;p50"/>
          <p:cNvSpPr/>
          <p:nvPr/>
        </p:nvSpPr>
        <p:spPr>
          <a:xfrm>
            <a:off x="2209800" y="2438400"/>
            <a:ext cx="762000" cy="457200"/>
          </a:xfrm>
          <a:prstGeom prst="ellipse">
            <a:avLst/>
          </a:prstGeom>
          <a:no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53" name="Google Shape;553;p50"/>
          <p:cNvSpPr/>
          <p:nvPr/>
        </p:nvSpPr>
        <p:spPr>
          <a:xfrm>
            <a:off x="6781800" y="4038600"/>
            <a:ext cx="485775" cy="976312"/>
          </a:xfrm>
          <a:prstGeom prst="down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aphicFrame>
        <p:nvGraphicFramePr>
          <p:cNvPr id="554" name="Google Shape;554;p50"/>
          <p:cNvGraphicFramePr/>
          <p:nvPr/>
        </p:nvGraphicFramePr>
        <p:xfrm>
          <a:off x="6553200" y="5181600"/>
          <a:ext cx="3000000" cy="3000000"/>
        </p:xfrm>
        <a:graphic>
          <a:graphicData uri="http://schemas.openxmlformats.org/drawingml/2006/table">
            <a:tbl>
              <a:tblPr>
                <a:noFill/>
                <a:tableStyleId>{8BC734D3-0524-4FA6-953F-D8A9E32F7087}</a:tableStyleId>
              </a:tblPr>
              <a:tblGrid>
                <a:gridCol w="1270000"/>
              </a:tblGrid>
              <a:tr h="274625">
                <a:tc>
                  <a:txBody>
                    <a:bodyPr/>
                    <a:lstStyle/>
                    <a:p>
                      <a:pPr marL="0" marR="0" lvl="0" indent="0" algn="ctr" rtl="0">
                        <a:lnSpc>
                          <a:spcPct val="100000"/>
                        </a:lnSpc>
                        <a:spcBef>
                          <a:spcPts val="0"/>
                        </a:spcBef>
                        <a:spcAft>
                          <a:spcPts val="0"/>
                        </a:spcAft>
                        <a:buClr>
                          <a:schemeClr val="accent2"/>
                        </a:buClr>
                        <a:buSzPts val="1200"/>
                        <a:buFont typeface="Times New Roman"/>
                        <a:buNone/>
                      </a:pPr>
                      <a:r>
                        <a:rPr lang="en-US" sz="1200" b="0" i="0" u="none" strike="noStrike" cap="none">
                          <a:solidFill>
                            <a:schemeClr val="accent2"/>
                          </a:solidFill>
                          <a:latin typeface="Times New Roman"/>
                          <a:ea typeface="Times New Roman"/>
                          <a:cs typeface="Times New Roman"/>
                          <a:sym typeface="Times New Roman"/>
                        </a:rPr>
                        <a:t>Country</a:t>
                      </a:r>
                      <a:endParaRPr/>
                    </a:p>
                  </a:txBody>
                  <a:tcPr marL="91450" marR="91450" marT="45700" marB="457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 ??</a:t>
                      </a:r>
                      <a:endParaRPr/>
                    </a:p>
                  </a:txBody>
                  <a:tcPr marL="91450" marR="91450" marT="45700" marB="457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73050">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 ??</a:t>
                      </a:r>
                      <a:endParaRPr/>
                    </a:p>
                  </a:txBody>
                  <a:tcPr marL="91450" marR="91450" marT="45700" marB="457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7462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 </a:t>
                      </a:r>
                      <a:endParaRPr/>
                    </a:p>
                  </a:txBody>
                  <a:tcPr marL="91450" marR="91450" marT="45700" marB="457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r>
            </a:tbl>
          </a:graphicData>
        </a:graphic>
      </p:graphicFrame>
      <p:sp>
        <p:nvSpPr>
          <p:cNvPr id="555" name="Google Shape;555;p50"/>
          <p:cNvSpPr/>
          <p:nvPr/>
        </p:nvSpPr>
        <p:spPr>
          <a:xfrm>
            <a:off x="484187" y="5172075"/>
            <a:ext cx="2171700" cy="1568450"/>
          </a:xfrm>
          <a:prstGeom prst="ellipse">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What is</a:t>
            </a:r>
            <a:endParaRPr/>
          </a:p>
          <a:p>
            <a:pPr marL="0" marR="0" lvl="0" indent="0" algn="ctr" rtl="0">
              <a:lnSpc>
                <a:spcPct val="85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the problem ?</a:t>
            </a:r>
            <a:endParaRPr/>
          </a:p>
          <a:p>
            <a:pPr marL="0" marR="0" lvl="0" indent="0" algn="ctr" rtl="0">
              <a:lnSpc>
                <a:spcPct val="85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What’s the</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solution ?</a:t>
            </a:r>
            <a:endParaRPr/>
          </a:p>
        </p:txBody>
      </p:sp>
      <p:sp>
        <p:nvSpPr>
          <p:cNvPr id="556" name="Google Shape;556;p50"/>
          <p:cNvSpPr txBox="1"/>
          <p:nvPr/>
        </p:nvSpPr>
        <p:spPr>
          <a:xfrm>
            <a:off x="609600" y="3962400"/>
            <a:ext cx="5111750" cy="8350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SELECT</a:t>
            </a:r>
            <a:r>
              <a:rPr lang="en-US" sz="1600" b="0" i="0" u="none">
                <a:solidFill>
                  <a:schemeClr val="dk1"/>
                </a:solidFill>
                <a:latin typeface="Times New Roman"/>
                <a:ea typeface="Times New Roman"/>
                <a:cs typeface="Times New Roman"/>
                <a:sym typeface="Times New Roman"/>
              </a:rPr>
              <a:t>   Country</a:t>
            </a:r>
            <a:br>
              <a:rPr lang="en-US" sz="1600" b="0" i="0" u="none">
                <a:solidFill>
                  <a:schemeClr val="dk1"/>
                </a:solidFill>
                <a:latin typeface="Times New Roman"/>
                <a:ea typeface="Times New Roman"/>
                <a:cs typeface="Times New Roman"/>
                <a:sym typeface="Times New Roman"/>
              </a:rPr>
            </a:br>
            <a:r>
              <a:rPr lang="en-US" sz="1600" b="0" i="0" u="none">
                <a:solidFill>
                  <a:schemeClr val="accent2"/>
                </a:solidFill>
                <a:latin typeface="Times New Roman"/>
                <a:ea typeface="Times New Roman"/>
                <a:cs typeface="Times New Roman"/>
                <a:sym typeface="Times New Roman"/>
              </a:rPr>
              <a:t>FROM</a:t>
            </a:r>
            <a:r>
              <a:rPr lang="en-US" sz="1600" b="0" i="0" u="none">
                <a:solidFill>
                  <a:schemeClr val="dk1"/>
                </a:solidFill>
                <a:latin typeface="Times New Roman"/>
                <a:ea typeface="Times New Roman"/>
                <a:cs typeface="Times New Roman"/>
                <a:sym typeface="Times New Roman"/>
              </a:rPr>
              <a:t>      Product, Company</a:t>
            </a:r>
            <a:br>
              <a:rPr lang="en-US" sz="1600" b="0" i="0" u="none">
                <a:solidFill>
                  <a:schemeClr val="dk1"/>
                </a:solidFill>
                <a:latin typeface="Times New Roman"/>
                <a:ea typeface="Times New Roman"/>
                <a:cs typeface="Times New Roman"/>
                <a:sym typeface="Times New Roman"/>
              </a:rPr>
            </a:br>
            <a:r>
              <a:rPr lang="en-US" sz="1600" b="0" i="0" u="none">
                <a:solidFill>
                  <a:schemeClr val="accent2"/>
                </a:solidFill>
                <a:latin typeface="Times New Roman"/>
                <a:ea typeface="Times New Roman"/>
                <a:cs typeface="Times New Roman"/>
                <a:sym typeface="Times New Roman"/>
              </a:rPr>
              <a:t>WHERE   </a:t>
            </a:r>
            <a:r>
              <a:rPr lang="en-US" sz="1600" b="0" i="0" u="none">
                <a:solidFill>
                  <a:schemeClr val="dk2"/>
                </a:solidFill>
                <a:latin typeface="Times New Roman"/>
                <a:ea typeface="Times New Roman"/>
                <a:cs typeface="Times New Roman"/>
                <a:sym typeface="Times New Roman"/>
              </a:rPr>
              <a:t>Manufacturer=CName AND Category=‘Gadgets’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5"/>
                                        </p:tgtEl>
                                        <p:attrNameLst>
                                          <p:attrName>style.visibility</p:attrName>
                                        </p:attrNameLst>
                                      </p:cBhvr>
                                      <p:to>
                                        <p:strVal val="visible"/>
                                      </p:to>
                                    </p:set>
                                    <p:animEffect transition="in" filter="fade">
                                      <p:cBhvr>
                                        <p:cTn id="7" dur="500"/>
                                        <p:tgtEl>
                                          <p:spTgt spid="5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
                                        </p:tgtEl>
                                        <p:attrNameLst>
                                          <p:attrName>style.visibility</p:attrName>
                                        </p:attrNameLst>
                                      </p:cBhvr>
                                      <p:to>
                                        <p:strVal val="visible"/>
                                      </p:to>
                                    </p:set>
                                    <p:animEffect transition="in" filter="fade">
                                      <p:cBhvr>
                                        <p:cTn id="12" dur="500"/>
                                        <p:tgtEl>
                                          <p:spTgt spid="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Tuple Variables</a:t>
            </a:r>
            <a:endParaRPr/>
          </a:p>
        </p:txBody>
      </p:sp>
      <p:sp>
        <p:nvSpPr>
          <p:cNvPr id="563" name="Google Shape;563;p51"/>
          <p:cNvSpPr txBox="1"/>
          <p:nvPr/>
        </p:nvSpPr>
        <p:spPr>
          <a:xfrm>
            <a:off x="1066800" y="2819400"/>
            <a:ext cx="4883150"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pname, address</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Person, Company</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2"/>
                </a:solidFill>
                <a:latin typeface="Times New Roman"/>
                <a:ea typeface="Times New Roman"/>
                <a:cs typeface="Times New Roman"/>
                <a:sym typeface="Times New Roman"/>
              </a:rPr>
              <a:t>worksfor = cname</a:t>
            </a:r>
            <a:endParaRPr/>
          </a:p>
        </p:txBody>
      </p:sp>
      <p:sp>
        <p:nvSpPr>
          <p:cNvPr id="564" name="Google Shape;564;p51"/>
          <p:cNvSpPr/>
          <p:nvPr/>
        </p:nvSpPr>
        <p:spPr>
          <a:xfrm>
            <a:off x="6499225" y="2360612"/>
            <a:ext cx="1785937" cy="1136650"/>
          </a:xfrm>
          <a:prstGeom prst="wedgeEllipseCallout">
            <a:avLst>
              <a:gd name="adj1" fmla="val -6874"/>
              <a:gd name="adj2" fmla="val 13364"/>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Which</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address ?</a:t>
            </a:r>
            <a:endParaRPr/>
          </a:p>
        </p:txBody>
      </p:sp>
      <p:sp>
        <p:nvSpPr>
          <p:cNvPr id="565" name="Google Shape;565;p51"/>
          <p:cNvSpPr txBox="1"/>
          <p:nvPr/>
        </p:nvSpPr>
        <p:spPr>
          <a:xfrm>
            <a:off x="304800" y="1752600"/>
            <a:ext cx="5043487" cy="946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Person(</a:t>
            </a:r>
            <a:r>
              <a:rPr lang="en-US" sz="2800" b="0" i="0" u="sng">
                <a:solidFill>
                  <a:schemeClr val="accent2"/>
                </a:solidFill>
                <a:latin typeface="Times New Roman"/>
                <a:ea typeface="Times New Roman"/>
                <a:cs typeface="Times New Roman"/>
                <a:sym typeface="Times New Roman"/>
              </a:rPr>
              <a:t>pname</a:t>
            </a:r>
            <a:r>
              <a:rPr lang="en-US" sz="2800" b="0" i="0" u="none">
                <a:solidFill>
                  <a:schemeClr val="accent2"/>
                </a:solidFill>
                <a:latin typeface="Times New Roman"/>
                <a:ea typeface="Times New Roman"/>
                <a:cs typeface="Times New Roman"/>
                <a:sym typeface="Times New Roman"/>
              </a:rPr>
              <a:t>, address, worksfor)</a:t>
            </a:r>
            <a:br>
              <a:rPr lang="en-US" sz="2800" b="0" i="0" u="none">
                <a:solidFill>
                  <a:schemeClr val="accent2"/>
                </a:solidFill>
                <a:latin typeface="Times New Roman"/>
                <a:ea typeface="Times New Roman"/>
                <a:cs typeface="Times New Roman"/>
                <a:sym typeface="Times New Roman"/>
              </a:rPr>
            </a:br>
            <a:r>
              <a:rPr lang="en-US" sz="2800" b="0" i="0" u="none">
                <a:solidFill>
                  <a:schemeClr val="accent2"/>
                </a:solidFill>
                <a:latin typeface="Times New Roman"/>
                <a:ea typeface="Times New Roman"/>
                <a:cs typeface="Times New Roman"/>
                <a:sym typeface="Times New Roman"/>
              </a:rPr>
              <a:t>Company(</a:t>
            </a:r>
            <a:r>
              <a:rPr lang="en-US" sz="2800" b="0" i="0" u="sng">
                <a:solidFill>
                  <a:schemeClr val="accent2"/>
                </a:solidFill>
                <a:latin typeface="Times New Roman"/>
                <a:ea typeface="Times New Roman"/>
                <a:cs typeface="Times New Roman"/>
                <a:sym typeface="Times New Roman"/>
              </a:rPr>
              <a:t>cname</a:t>
            </a:r>
            <a:r>
              <a:rPr lang="en-US" sz="2800" b="0" i="0" u="none">
                <a:solidFill>
                  <a:schemeClr val="accent2"/>
                </a:solidFill>
                <a:latin typeface="Times New Roman"/>
                <a:ea typeface="Times New Roman"/>
                <a:cs typeface="Times New Roman"/>
                <a:sym typeface="Times New Roman"/>
              </a:rPr>
              <a:t>, address)</a:t>
            </a:r>
            <a:endParaRPr/>
          </a:p>
        </p:txBody>
      </p:sp>
      <p:grpSp>
        <p:nvGrpSpPr>
          <p:cNvPr id="566" name="Google Shape;566;p51"/>
          <p:cNvGrpSpPr/>
          <p:nvPr/>
        </p:nvGrpSpPr>
        <p:grpSpPr>
          <a:xfrm>
            <a:off x="533400" y="4152900"/>
            <a:ext cx="8345487" cy="1196975"/>
            <a:chOff x="336" y="2616"/>
            <a:chExt cx="5257" cy="754"/>
          </a:xfrm>
        </p:grpSpPr>
        <p:sp>
          <p:nvSpPr>
            <p:cNvPr id="567" name="Google Shape;567;p51"/>
            <p:cNvSpPr txBox="1"/>
            <p:nvPr/>
          </p:nvSpPr>
          <p:spPr>
            <a:xfrm>
              <a:off x="1152" y="2616"/>
              <a:ext cx="4441" cy="754"/>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Person.pname, Company.address</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Person, Company</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2"/>
                  </a:solidFill>
                  <a:latin typeface="Times New Roman"/>
                  <a:ea typeface="Times New Roman"/>
                  <a:cs typeface="Times New Roman"/>
                  <a:sym typeface="Times New Roman"/>
                </a:rPr>
                <a:t>Person.worksfor = Company.cname</a:t>
              </a:r>
              <a:endParaRPr/>
            </a:p>
          </p:txBody>
        </p:sp>
        <p:sp>
          <p:nvSpPr>
            <p:cNvPr id="568" name="Google Shape;568;p51"/>
            <p:cNvSpPr/>
            <p:nvPr/>
          </p:nvSpPr>
          <p:spPr>
            <a:xfrm>
              <a:off x="336" y="2928"/>
              <a:ext cx="615" cy="306"/>
            </a:xfrm>
            <a:prstGeom prst="rightArrow">
              <a:avLst>
                <a:gd name="adj1" fmla="val 50000"/>
                <a:gd name="adj2" fmla="val 50000"/>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569" name="Google Shape;569;p51"/>
          <p:cNvGrpSpPr/>
          <p:nvPr/>
        </p:nvGrpSpPr>
        <p:grpSpPr>
          <a:xfrm>
            <a:off x="533400" y="5486400"/>
            <a:ext cx="6635750" cy="1196975"/>
            <a:chOff x="336" y="3456"/>
            <a:chExt cx="4180" cy="754"/>
          </a:xfrm>
        </p:grpSpPr>
        <p:sp>
          <p:nvSpPr>
            <p:cNvPr id="570" name="Google Shape;570;p51"/>
            <p:cNvSpPr txBox="1"/>
            <p:nvPr/>
          </p:nvSpPr>
          <p:spPr>
            <a:xfrm>
              <a:off x="1152" y="3456"/>
              <a:ext cx="3364" cy="754"/>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x.pname, y.address</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Person AS x, Company AS y</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2"/>
                  </a:solidFill>
                  <a:latin typeface="Times New Roman"/>
                  <a:ea typeface="Times New Roman"/>
                  <a:cs typeface="Times New Roman"/>
                  <a:sym typeface="Times New Roman"/>
                </a:rPr>
                <a:t>x.worksfor = y.cname</a:t>
              </a:r>
              <a:endParaRPr/>
            </a:p>
          </p:txBody>
        </p:sp>
        <p:sp>
          <p:nvSpPr>
            <p:cNvPr id="571" name="Google Shape;571;p51"/>
            <p:cNvSpPr/>
            <p:nvPr/>
          </p:nvSpPr>
          <p:spPr>
            <a:xfrm>
              <a:off x="336" y="3582"/>
              <a:ext cx="615" cy="306"/>
            </a:xfrm>
            <a:prstGeom prst="rightArrow">
              <a:avLst>
                <a:gd name="adj1" fmla="val 50000"/>
                <a:gd name="adj2" fmla="val 50000"/>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Meaning (Semantics) of SQL Queries</a:t>
            </a:r>
            <a:endParaRPr/>
          </a:p>
        </p:txBody>
      </p:sp>
      <p:sp>
        <p:nvSpPr>
          <p:cNvPr id="578" name="Google Shape;578;p52"/>
          <p:cNvSpPr txBox="1">
            <a:spLocks noGrp="1"/>
          </p:cNvSpPr>
          <p:nvPr>
            <p:ph type="body" idx="4294967295"/>
          </p:nvPr>
        </p:nvSpPr>
        <p:spPr>
          <a:xfrm>
            <a:off x="762000" y="2133600"/>
            <a:ext cx="5430837" cy="1087437"/>
          </a:xfrm>
          <a:prstGeom prst="rect">
            <a:avLst/>
          </a:prstGeom>
          <a:solidFill>
            <a:schemeClr val="lt1"/>
          </a:solidFill>
          <a:ln w="9525" cap="flat" cmpd="sng">
            <a:solidFill>
              <a:schemeClr val="dk1"/>
            </a:solidFill>
            <a:prstDash val="solid"/>
            <a:miter lim="524288"/>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a</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a</a:t>
            </a:r>
            <a:r>
              <a:rPr lang="en-US" sz="2400" b="0" i="0" u="none" baseline="-25000">
                <a:solidFill>
                  <a:schemeClr val="dk1"/>
                </a:solidFill>
                <a:latin typeface="Times New Roman"/>
                <a:ea typeface="Times New Roman"/>
                <a:cs typeface="Times New Roman"/>
                <a:sym typeface="Times New Roman"/>
              </a:rPr>
              <a:t>k</a:t>
            </a:r>
            <a:endParaRPr sz="2400" b="0" i="0" u="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R</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AS x</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R</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AS x</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R</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AS x</a:t>
            </a:r>
            <a:r>
              <a:rPr lang="en-US" sz="2400" b="0" i="0" u="none" baseline="-25000">
                <a:solidFill>
                  <a:schemeClr val="dk1"/>
                </a:solidFill>
                <a:latin typeface="Times New Roman"/>
                <a:ea typeface="Times New Roman"/>
                <a:cs typeface="Times New Roman"/>
                <a:sym typeface="Times New Roman"/>
              </a:rPr>
              <a:t>n</a:t>
            </a:r>
            <a:endParaRPr sz="2400" b="0" i="0" u="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Conditions</a:t>
            </a:r>
            <a:endParaRPr/>
          </a:p>
        </p:txBody>
      </p:sp>
      <p:sp>
        <p:nvSpPr>
          <p:cNvPr id="579" name="Google Shape;579;p52"/>
          <p:cNvSpPr txBox="1"/>
          <p:nvPr/>
        </p:nvSpPr>
        <p:spPr>
          <a:xfrm>
            <a:off x="838200" y="3505200"/>
            <a:ext cx="7088187" cy="27305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Answer = {}</a:t>
            </a:r>
            <a:endParaRPr/>
          </a:p>
          <a:p>
            <a:pPr marL="342900" marR="0" lvl="0" indent="-342900" algn="l" rtl="0">
              <a:lnSpc>
                <a:spcPct val="9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for</a:t>
            </a:r>
            <a:r>
              <a:rPr lang="en-US" sz="2400" b="0" i="0" u="none">
                <a:solidFill>
                  <a:schemeClr val="dk1"/>
                </a:solidFill>
                <a:latin typeface="Times New Roman"/>
                <a:ea typeface="Times New Roman"/>
                <a:cs typeface="Times New Roman"/>
                <a:sym typeface="Times New Roman"/>
              </a:rPr>
              <a:t> x</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in</a:t>
            </a:r>
            <a:r>
              <a:rPr lang="en-US" sz="2400" b="0" i="0" u="none">
                <a:solidFill>
                  <a:schemeClr val="dk1"/>
                </a:solidFill>
                <a:latin typeface="Times New Roman"/>
                <a:ea typeface="Times New Roman"/>
                <a:cs typeface="Times New Roman"/>
                <a:sym typeface="Times New Roman"/>
              </a:rPr>
              <a:t> R</a:t>
            </a:r>
            <a:r>
              <a:rPr lang="en-US" sz="2400" b="1"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do</a:t>
            </a:r>
            <a:endParaRPr/>
          </a:p>
          <a:p>
            <a:pPr marL="342900" marR="0" lvl="0" indent="-342900" algn="l" rtl="0">
              <a:lnSpc>
                <a:spcPct val="9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for</a:t>
            </a:r>
            <a:r>
              <a:rPr lang="en-US" sz="2400" b="0" i="0" u="none">
                <a:solidFill>
                  <a:schemeClr val="dk1"/>
                </a:solidFill>
                <a:latin typeface="Times New Roman"/>
                <a:ea typeface="Times New Roman"/>
                <a:cs typeface="Times New Roman"/>
                <a:sym typeface="Times New Roman"/>
              </a:rPr>
              <a:t> x</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in</a:t>
            </a:r>
            <a:r>
              <a:rPr lang="en-US" sz="2400" b="0" i="0" u="none">
                <a:solidFill>
                  <a:schemeClr val="dk1"/>
                </a:solidFill>
                <a:latin typeface="Times New Roman"/>
                <a:ea typeface="Times New Roman"/>
                <a:cs typeface="Times New Roman"/>
                <a:sym typeface="Times New Roman"/>
              </a:rPr>
              <a:t> R</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do</a:t>
            </a:r>
            <a:endParaRPr/>
          </a:p>
          <a:p>
            <a:pPr marL="342900" marR="0" lvl="0" indent="-342900" algn="l" rtl="0">
              <a:lnSpc>
                <a:spcPct val="9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endParaRPr/>
          </a:p>
          <a:p>
            <a:pPr marL="342900" marR="0" lvl="0" indent="-342900" algn="l" rtl="0">
              <a:lnSpc>
                <a:spcPct val="9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for</a:t>
            </a:r>
            <a:r>
              <a:rPr lang="en-US" sz="2400" b="0" i="0" u="none">
                <a:solidFill>
                  <a:schemeClr val="dk1"/>
                </a:solidFill>
                <a:latin typeface="Times New Roman"/>
                <a:ea typeface="Times New Roman"/>
                <a:cs typeface="Times New Roman"/>
                <a:sym typeface="Times New Roman"/>
              </a:rPr>
              <a:t> x</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in</a:t>
            </a:r>
            <a:r>
              <a:rPr lang="en-US" sz="2400" b="0" i="0" u="none">
                <a:solidFill>
                  <a:schemeClr val="dk1"/>
                </a:solidFill>
                <a:latin typeface="Times New Roman"/>
                <a:ea typeface="Times New Roman"/>
                <a:cs typeface="Times New Roman"/>
                <a:sym typeface="Times New Roman"/>
              </a:rPr>
              <a:t> R</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do</a:t>
            </a:r>
            <a:endParaRPr/>
          </a:p>
          <a:p>
            <a:pPr marL="342900" marR="0" lvl="0" indent="-342900" algn="l" rtl="0">
              <a:lnSpc>
                <a:spcPct val="9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if</a:t>
            </a:r>
            <a:r>
              <a:rPr lang="en-US" sz="2400" b="0" i="0" u="none">
                <a:solidFill>
                  <a:schemeClr val="dk1"/>
                </a:solidFill>
                <a:latin typeface="Times New Roman"/>
                <a:ea typeface="Times New Roman"/>
                <a:cs typeface="Times New Roman"/>
                <a:sym typeface="Times New Roman"/>
              </a:rPr>
              <a:t> Conditions</a:t>
            </a:r>
            <a:endParaRPr/>
          </a:p>
          <a:p>
            <a:pPr marL="342900" marR="0" lvl="0" indent="-342900" algn="l" rtl="0">
              <a:lnSpc>
                <a:spcPct val="9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then</a:t>
            </a:r>
            <a:r>
              <a:rPr lang="en-US" sz="2400" b="0" i="0" u="none">
                <a:solidFill>
                  <a:schemeClr val="dk1"/>
                </a:solidFill>
                <a:latin typeface="Times New Roman"/>
                <a:ea typeface="Times New Roman"/>
                <a:cs typeface="Times New Roman"/>
                <a:sym typeface="Times New Roman"/>
              </a:rPr>
              <a:t> Answer = Answer ∪ {(a</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,…,a</a:t>
            </a:r>
            <a:r>
              <a:rPr lang="en-US" sz="2400" b="0" i="0" u="none" baseline="-25000">
                <a:solidFill>
                  <a:schemeClr val="dk1"/>
                </a:solidFill>
                <a:latin typeface="Times New Roman"/>
                <a:ea typeface="Times New Roman"/>
                <a:cs typeface="Times New Roman"/>
                <a:sym typeface="Times New Roman"/>
              </a:rPr>
              <a:t>k</a:t>
            </a:r>
            <a:r>
              <a:rPr lang="en-US" sz="2400" b="0" i="0" u="none">
                <a:solidFill>
                  <a:schemeClr val="dk1"/>
                </a:solidFill>
                <a:latin typeface="Times New Roman"/>
                <a:ea typeface="Times New Roman"/>
                <a:cs typeface="Times New Roman"/>
                <a:sym typeface="Times New Roman"/>
              </a:rPr>
              <a:t>)}</a:t>
            </a:r>
            <a:endParaRPr/>
          </a:p>
          <a:p>
            <a:pPr marL="342900" marR="0" lvl="0" indent="-342900" algn="l" rtl="0">
              <a:lnSpc>
                <a:spcPct val="9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return</a:t>
            </a:r>
            <a:r>
              <a:rPr lang="en-US" sz="2400" b="0" i="0" u="none">
                <a:solidFill>
                  <a:schemeClr val="dk1"/>
                </a:solidFill>
                <a:latin typeface="Times New Roman"/>
                <a:ea typeface="Times New Roman"/>
                <a:cs typeface="Times New Roman"/>
                <a:sym typeface="Times New Roman"/>
              </a:rPr>
              <a:t> Answer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p:nvPr/>
        </p:nvSpPr>
        <p:spPr>
          <a:xfrm>
            <a:off x="5694362" y="2406650"/>
            <a:ext cx="822325" cy="1076325"/>
          </a:xfrm>
          <a:prstGeom prst="flowChartMagneticDisk">
            <a:avLst/>
          </a:prstGeom>
          <a:gradFill>
            <a:gsLst>
              <a:gs pos="0">
                <a:srgbClr val="2F4776"/>
              </a:gs>
              <a:gs pos="50000">
                <a:srgbClr val="6699FF"/>
              </a:gs>
              <a:gs pos="100000">
                <a:srgbClr val="2F4776"/>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9" name="Google Shape;119;p17"/>
          <p:cNvSpPr/>
          <p:nvPr/>
        </p:nvSpPr>
        <p:spPr>
          <a:xfrm>
            <a:off x="6843712" y="2424112"/>
            <a:ext cx="822325" cy="1076325"/>
          </a:xfrm>
          <a:prstGeom prst="flowChartMagneticDisk">
            <a:avLst/>
          </a:prstGeom>
          <a:gradFill>
            <a:gsLst>
              <a:gs pos="0">
                <a:srgbClr val="2F4776"/>
              </a:gs>
              <a:gs pos="50000">
                <a:srgbClr val="6699FF"/>
              </a:gs>
              <a:gs pos="100000">
                <a:srgbClr val="2F4776"/>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0" name="Google Shape;120;p17"/>
          <p:cNvSpPr/>
          <p:nvPr/>
        </p:nvSpPr>
        <p:spPr>
          <a:xfrm>
            <a:off x="6275387" y="2709862"/>
            <a:ext cx="822325" cy="1076325"/>
          </a:xfrm>
          <a:prstGeom prst="flowChartMagneticDisk">
            <a:avLst/>
          </a:prstGeom>
          <a:gradFill>
            <a:gsLst>
              <a:gs pos="0">
                <a:srgbClr val="2F4776"/>
              </a:gs>
              <a:gs pos="50000">
                <a:srgbClr val="6699FF"/>
              </a:gs>
              <a:gs pos="100000">
                <a:srgbClr val="2F4776"/>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1" name="Google Shape;121;p17"/>
          <p:cNvSpPr txBox="1"/>
          <p:nvPr/>
        </p:nvSpPr>
        <p:spPr>
          <a:xfrm>
            <a:off x="5576887" y="4144962"/>
            <a:ext cx="2982912" cy="101600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mo"/>
              <a:buNone/>
            </a:pPr>
            <a:r>
              <a:rPr lang="en-US" sz="2000" b="0" i="0" u="none">
                <a:solidFill>
                  <a:srgbClr val="CC0000"/>
                </a:solidFill>
                <a:latin typeface="Arimo"/>
                <a:ea typeface="Arimo"/>
                <a:cs typeface="Arimo"/>
                <a:sym typeface="Arimo"/>
              </a:rPr>
              <a:t>Database</a:t>
            </a:r>
            <a:r>
              <a:rPr lang="en-US" sz="2000" b="0" i="0" u="none">
                <a:solidFill>
                  <a:schemeClr val="dk1"/>
                </a:solidFill>
                <a:latin typeface="Arimo"/>
                <a:ea typeface="Arimo"/>
                <a:cs typeface="Arimo"/>
                <a:sym typeface="Arimo"/>
              </a:rPr>
              <a:t>: a structured, self-describing collection of data.</a:t>
            </a:r>
            <a:endParaRPr/>
          </a:p>
        </p:txBody>
      </p:sp>
      <p:sp>
        <p:nvSpPr>
          <p:cNvPr id="122" name="Google Shape;122;p17"/>
          <p:cNvSpPr txBox="1"/>
          <p:nvPr/>
        </p:nvSpPr>
        <p:spPr>
          <a:xfrm>
            <a:off x="3160712" y="4329112"/>
            <a:ext cx="173672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3" name="Google Shape;123;p17"/>
          <p:cNvSpPr txBox="1"/>
          <p:nvPr/>
        </p:nvSpPr>
        <p:spPr>
          <a:xfrm>
            <a:off x="2593975" y="4146550"/>
            <a:ext cx="2732087" cy="205105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mo"/>
              <a:buNone/>
            </a:pPr>
            <a:r>
              <a:rPr lang="en-US" sz="2000" b="0" i="0" u="none">
                <a:solidFill>
                  <a:schemeClr val="dk1"/>
                </a:solidFill>
                <a:latin typeface="Arimo"/>
                <a:ea typeface="Arimo"/>
                <a:cs typeface="Arimo"/>
                <a:sym typeface="Arimo"/>
              </a:rPr>
              <a:t>Control access to the database. </a:t>
            </a:r>
            <a:endParaRPr/>
          </a:p>
          <a:p>
            <a:pPr marL="0" marR="0" lvl="0" indent="-127000" algn="l" rtl="0">
              <a:lnSpc>
                <a:spcPct val="100000"/>
              </a:lnSpc>
              <a:spcBef>
                <a:spcPts val="200"/>
              </a:spcBef>
              <a:spcAft>
                <a:spcPts val="0"/>
              </a:spcAft>
              <a:buClr>
                <a:schemeClr val="dk1"/>
              </a:buClr>
              <a:buSzPts val="2000"/>
              <a:buFont typeface="Arimo"/>
              <a:buChar char="•"/>
            </a:pPr>
            <a:r>
              <a:rPr lang="en-US" sz="2000" b="0" i="0" u="none">
                <a:solidFill>
                  <a:schemeClr val="dk1"/>
                </a:solidFill>
                <a:latin typeface="Arimo"/>
                <a:ea typeface="Arimo"/>
                <a:cs typeface="Arimo"/>
                <a:sym typeface="Arimo"/>
              </a:rPr>
              <a:t> authentication</a:t>
            </a:r>
            <a:endParaRPr/>
          </a:p>
          <a:p>
            <a:pPr marL="0" marR="0" lvl="0" indent="-127000" algn="l" rtl="0">
              <a:lnSpc>
                <a:spcPct val="100000"/>
              </a:lnSpc>
              <a:spcBef>
                <a:spcPts val="200"/>
              </a:spcBef>
              <a:spcAft>
                <a:spcPts val="0"/>
              </a:spcAft>
              <a:buClr>
                <a:schemeClr val="dk1"/>
              </a:buClr>
              <a:buSzPts val="2000"/>
              <a:buFont typeface="Arimo"/>
              <a:buChar char="•"/>
            </a:pPr>
            <a:r>
              <a:rPr lang="en-US" sz="2000" b="0" i="0" u="none">
                <a:solidFill>
                  <a:schemeClr val="dk1"/>
                </a:solidFill>
                <a:latin typeface="Arimo"/>
                <a:ea typeface="Arimo"/>
                <a:cs typeface="Arimo"/>
                <a:sym typeface="Arimo"/>
              </a:rPr>
              <a:t> enforce permissions</a:t>
            </a:r>
            <a:endParaRPr/>
          </a:p>
          <a:p>
            <a:pPr marL="0" marR="0" lvl="0" indent="-127000" algn="l" rtl="0">
              <a:lnSpc>
                <a:spcPct val="100000"/>
              </a:lnSpc>
              <a:spcBef>
                <a:spcPts val="200"/>
              </a:spcBef>
              <a:spcAft>
                <a:spcPts val="0"/>
              </a:spcAft>
              <a:buClr>
                <a:schemeClr val="dk1"/>
              </a:buClr>
              <a:buSzPts val="2000"/>
              <a:buFont typeface="Arimo"/>
              <a:buChar char="•"/>
            </a:pPr>
            <a:r>
              <a:rPr lang="en-US" sz="2000" b="0" i="0" u="none">
                <a:solidFill>
                  <a:schemeClr val="dk1"/>
                </a:solidFill>
                <a:latin typeface="Arimo"/>
                <a:ea typeface="Arimo"/>
                <a:cs typeface="Arimo"/>
                <a:sym typeface="Arimo"/>
              </a:rPr>
              <a:t> data integrity</a:t>
            </a:r>
            <a:endParaRPr/>
          </a:p>
          <a:p>
            <a:pPr marL="0" marR="0" lvl="0" indent="-127000" algn="l" rtl="0">
              <a:lnSpc>
                <a:spcPct val="100000"/>
              </a:lnSpc>
              <a:spcBef>
                <a:spcPts val="200"/>
              </a:spcBef>
              <a:spcAft>
                <a:spcPts val="0"/>
              </a:spcAft>
              <a:buClr>
                <a:schemeClr val="dk1"/>
              </a:buClr>
              <a:buSzPts val="2000"/>
              <a:buFont typeface="Arimo"/>
              <a:buChar char="•"/>
            </a:pPr>
            <a:r>
              <a:rPr lang="en-US" sz="2000" b="0" i="0" u="none">
                <a:solidFill>
                  <a:schemeClr val="dk1"/>
                </a:solidFill>
                <a:latin typeface="Arimo"/>
                <a:ea typeface="Arimo"/>
                <a:cs typeface="Arimo"/>
                <a:sym typeface="Arimo"/>
              </a:rPr>
              <a:t> access services</a:t>
            </a:r>
            <a:endParaRPr/>
          </a:p>
        </p:txBody>
      </p:sp>
      <p:sp>
        <p:nvSpPr>
          <p:cNvPr id="124" name="Google Shape;124;p17"/>
          <p:cNvSpPr/>
          <p:nvPr/>
        </p:nvSpPr>
        <p:spPr>
          <a:xfrm>
            <a:off x="3517900" y="2511425"/>
            <a:ext cx="1630362" cy="1157287"/>
          </a:xfrm>
          <a:prstGeom prst="hexagon">
            <a:avLst>
              <a:gd name="adj" fmla="val 25000"/>
              <a:gd name="vf" fmla="val 115470"/>
            </a:avLst>
          </a:prstGeom>
          <a:noFill/>
          <a:ln w="1905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5" name="Google Shape;125;p17"/>
          <p:cNvSpPr txBox="1"/>
          <p:nvPr/>
        </p:nvSpPr>
        <p:spPr>
          <a:xfrm>
            <a:off x="3727450" y="2732087"/>
            <a:ext cx="1284287" cy="701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mo"/>
              <a:buNone/>
            </a:pPr>
            <a:r>
              <a:rPr lang="en-US" sz="2000" b="0" i="0" u="none">
                <a:solidFill>
                  <a:srgbClr val="CC0000"/>
                </a:solidFill>
                <a:latin typeface="Arimo"/>
                <a:ea typeface="Arimo"/>
                <a:cs typeface="Arimo"/>
                <a:sym typeface="Arimo"/>
              </a:rPr>
              <a:t>Database Manager</a:t>
            </a:r>
            <a:endParaRPr/>
          </a:p>
        </p:txBody>
      </p:sp>
      <p:sp>
        <p:nvSpPr>
          <p:cNvPr id="126" name="Google Shape;126;p17"/>
          <p:cNvSpPr/>
          <p:nvPr/>
        </p:nvSpPr>
        <p:spPr>
          <a:xfrm>
            <a:off x="1196975" y="1450975"/>
            <a:ext cx="2170112" cy="973137"/>
          </a:xfrm>
          <a:prstGeom prst="wedgeRoundRectCallout">
            <a:avLst>
              <a:gd name="adj1" fmla="val 1469"/>
              <a:gd name="adj2" fmla="val 31854"/>
              <a:gd name="adj3" fmla="val 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7" name="Google Shape;127;p17"/>
          <p:cNvSpPr txBox="1"/>
          <p:nvPr/>
        </p:nvSpPr>
        <p:spPr>
          <a:xfrm>
            <a:off x="334962" y="4237037"/>
            <a:ext cx="1909762" cy="132080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mo"/>
              <a:buNone/>
            </a:pPr>
            <a:r>
              <a:rPr lang="en-US" sz="2000" b="0" i="0" u="none">
                <a:solidFill>
                  <a:schemeClr val="dk1"/>
                </a:solidFill>
                <a:latin typeface="Arimo"/>
                <a:ea typeface="Arimo"/>
                <a:cs typeface="Arimo"/>
                <a:sym typeface="Arimo"/>
              </a:rPr>
              <a:t>User Interface &amp; communication protocol</a:t>
            </a:r>
            <a:endParaRPr/>
          </a:p>
        </p:txBody>
      </p:sp>
      <p:cxnSp>
        <p:nvCxnSpPr>
          <p:cNvPr id="128" name="Google Shape;128;p17"/>
          <p:cNvCxnSpPr/>
          <p:nvPr/>
        </p:nvCxnSpPr>
        <p:spPr>
          <a:xfrm rot="10800000">
            <a:off x="1646237" y="3100387"/>
            <a:ext cx="1895475" cy="1587"/>
          </a:xfrm>
          <a:prstGeom prst="straightConnector1">
            <a:avLst/>
          </a:prstGeom>
          <a:noFill/>
          <a:ln w="19050" cap="flat" cmpd="sng">
            <a:solidFill>
              <a:schemeClr val="dk2"/>
            </a:solidFill>
            <a:prstDash val="solid"/>
            <a:miter lim="800000"/>
            <a:headEnd type="none" w="med" len="med"/>
            <a:tailEnd type="none" w="med" len="med"/>
          </a:ln>
        </p:spPr>
      </p:cxnSp>
      <p:sp>
        <p:nvSpPr>
          <p:cNvPr id="129" name="Google Shape;129;p17"/>
          <p:cNvSpPr txBox="1"/>
          <p:nvPr/>
        </p:nvSpPr>
        <p:spPr>
          <a:xfrm>
            <a:off x="1160462" y="1501775"/>
            <a:ext cx="2246312"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SELECT * FROM city WHERE name LIKE Ban%</a:t>
            </a:r>
            <a:endParaRPr/>
          </a:p>
        </p:txBody>
      </p:sp>
      <p:cxnSp>
        <p:nvCxnSpPr>
          <p:cNvPr id="130" name="Google Shape;130;p17"/>
          <p:cNvCxnSpPr/>
          <p:nvPr/>
        </p:nvCxnSpPr>
        <p:spPr>
          <a:xfrm>
            <a:off x="5162550" y="3090862"/>
            <a:ext cx="531812" cy="0"/>
          </a:xfrm>
          <a:prstGeom prst="straightConnector1">
            <a:avLst/>
          </a:prstGeom>
          <a:noFill/>
          <a:ln w="19050" cap="flat" cmpd="sng">
            <a:solidFill>
              <a:schemeClr val="dk2"/>
            </a:solidFill>
            <a:prstDash val="solid"/>
            <a:miter lim="800000"/>
            <a:headEnd type="none" w="med" len="med"/>
            <a:tailEnd type="none" w="med" len="med"/>
          </a:ln>
        </p:spPr>
      </p:cxnSp>
      <p:sp>
        <p:nvSpPr>
          <p:cNvPr id="131" name="Google Shape;131;p17"/>
          <p:cNvSpPr txBox="1"/>
          <p:nvPr/>
        </p:nvSpPr>
        <p:spPr>
          <a:xfrm>
            <a:off x="301625" y="2951162"/>
            <a:ext cx="1295400" cy="40640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mo"/>
              <a:buNone/>
            </a:pPr>
            <a:r>
              <a:rPr lang="en-US" sz="2000" b="0" i="0" u="none">
                <a:solidFill>
                  <a:srgbClr val="CC0000"/>
                </a:solidFill>
                <a:latin typeface="Arimo"/>
                <a:ea typeface="Arimo"/>
                <a:cs typeface="Arimo"/>
                <a:sym typeface="Arimo"/>
              </a:rPr>
              <a:t>Client</a:t>
            </a:r>
            <a:endParaRPr/>
          </a:p>
        </p:txBody>
      </p:sp>
      <p:cxnSp>
        <p:nvCxnSpPr>
          <p:cNvPr id="132" name="Google Shape;132;p17"/>
          <p:cNvCxnSpPr/>
          <p:nvPr/>
        </p:nvCxnSpPr>
        <p:spPr>
          <a:xfrm rot="10800000">
            <a:off x="1033462" y="3294062"/>
            <a:ext cx="0" cy="944562"/>
          </a:xfrm>
          <a:prstGeom prst="straightConnector1">
            <a:avLst/>
          </a:prstGeom>
          <a:noFill/>
          <a:ln w="19050" cap="flat" cmpd="sng">
            <a:solidFill>
              <a:schemeClr val="dk2"/>
            </a:solidFill>
            <a:prstDash val="solid"/>
            <a:miter lim="800000"/>
            <a:headEnd type="none" w="med" len="med"/>
            <a:tailEnd type="triangle" w="med" len="med"/>
          </a:ln>
        </p:spPr>
      </p:cxnSp>
      <p:cxnSp>
        <p:nvCxnSpPr>
          <p:cNvPr id="133" name="Google Shape;133;p17"/>
          <p:cNvCxnSpPr/>
          <p:nvPr/>
        </p:nvCxnSpPr>
        <p:spPr>
          <a:xfrm rot="10800000" flipH="1">
            <a:off x="3324225" y="3419475"/>
            <a:ext cx="444500" cy="715962"/>
          </a:xfrm>
          <a:prstGeom prst="straightConnector1">
            <a:avLst/>
          </a:prstGeom>
          <a:noFill/>
          <a:ln w="19050" cap="flat" cmpd="sng">
            <a:solidFill>
              <a:schemeClr val="dk2"/>
            </a:solidFill>
            <a:prstDash val="solid"/>
            <a:miter lim="800000"/>
            <a:headEnd type="none" w="med" len="med"/>
            <a:tailEnd type="triangle" w="med" len="med"/>
          </a:ln>
        </p:spPr>
      </p:cxnSp>
      <p:cxnSp>
        <p:nvCxnSpPr>
          <p:cNvPr id="134" name="Google Shape;134;p17"/>
          <p:cNvCxnSpPr/>
          <p:nvPr/>
        </p:nvCxnSpPr>
        <p:spPr>
          <a:xfrm rot="10800000" flipH="1">
            <a:off x="5695950" y="3424237"/>
            <a:ext cx="444500" cy="715962"/>
          </a:xfrm>
          <a:prstGeom prst="straightConnector1">
            <a:avLst/>
          </a:prstGeom>
          <a:noFill/>
          <a:ln w="19050" cap="flat" cmpd="sng">
            <a:solidFill>
              <a:schemeClr val="dk2"/>
            </a:solidFill>
            <a:prstDash val="solid"/>
            <a:miter lim="800000"/>
            <a:headEnd type="none" w="med" len="med"/>
            <a:tailEnd type="triangle" w="med" len="med"/>
          </a:ln>
        </p:spPr>
      </p:cxnSp>
      <p:sp>
        <p:nvSpPr>
          <p:cNvPr id="135" name="Google Shape;135;p17"/>
          <p:cNvSpPr txBox="1">
            <a:spLocks noGrp="1"/>
          </p:cNvSpPr>
          <p:nvPr>
            <p:ph type="title"/>
          </p:nvPr>
        </p:nvSpPr>
        <p:spPr>
          <a:xfrm>
            <a:off x="779462" y="242887"/>
            <a:ext cx="7772400" cy="6556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Client - Server Databases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3"/>
          <p:cNvSpPr txBox="1"/>
          <p:nvPr/>
        </p:nvSpPr>
        <p:spPr>
          <a:xfrm>
            <a:off x="2057400" y="2743200"/>
            <a:ext cx="4678362"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R.A</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R, S, 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R.A=S.A    OR   R.A=T.A</a:t>
            </a:r>
            <a:endParaRPr/>
          </a:p>
        </p:txBody>
      </p:sp>
      <p:sp>
        <p:nvSpPr>
          <p:cNvPr id="586" name="Google Shape;586;p5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An Unintuitive Query</a:t>
            </a:r>
            <a:endParaRPr/>
          </a:p>
        </p:txBody>
      </p:sp>
      <p:grpSp>
        <p:nvGrpSpPr>
          <p:cNvPr id="587" name="Google Shape;587;p53"/>
          <p:cNvGrpSpPr/>
          <p:nvPr/>
        </p:nvGrpSpPr>
        <p:grpSpPr>
          <a:xfrm>
            <a:off x="914400" y="5562600"/>
            <a:ext cx="6534150" cy="457200"/>
            <a:chOff x="576" y="3504"/>
            <a:chExt cx="4116" cy="288"/>
          </a:xfrm>
        </p:grpSpPr>
        <p:sp>
          <p:nvSpPr>
            <p:cNvPr id="588" name="Google Shape;588;p53"/>
            <p:cNvSpPr txBox="1"/>
            <p:nvPr/>
          </p:nvSpPr>
          <p:spPr>
            <a:xfrm>
              <a:off x="576" y="3504"/>
              <a:ext cx="1910"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Computes R </a:t>
              </a:r>
              <a:r>
                <a:rPr lang="en-US" sz="2400" b="0" i="0" u="none">
                  <a:solidFill>
                    <a:schemeClr val="dk1"/>
                  </a:solidFill>
                  <a:latin typeface="Noto Sans Symbols"/>
                  <a:ea typeface="Noto Sans Symbols"/>
                  <a:cs typeface="Noto Sans Symbols"/>
                  <a:sym typeface="Noto Sans Symbols"/>
                </a:rPr>
                <a:t>∩</a:t>
              </a:r>
              <a:r>
                <a:rPr lang="en-US" sz="2400" b="0" i="0" u="none">
                  <a:solidFill>
                    <a:schemeClr val="dk1"/>
                  </a:solidFill>
                  <a:latin typeface="Times New Roman"/>
                  <a:ea typeface="Times New Roman"/>
                  <a:cs typeface="Times New Roman"/>
                  <a:sym typeface="Times New Roman"/>
                </a:rPr>
                <a:t> (S </a:t>
              </a:r>
              <a:r>
                <a:rPr lang="en-US" sz="2400" b="0" i="0" u="none">
                  <a:solidFill>
                    <a:schemeClr val="dk1"/>
                  </a:solidFill>
                  <a:latin typeface="Noto Sans Symbols"/>
                  <a:ea typeface="Noto Sans Symbols"/>
                  <a:cs typeface="Noto Sans Symbols"/>
                  <a:sym typeface="Noto Sans Symbols"/>
                </a:rPr>
                <a:t>∪</a:t>
              </a:r>
              <a:r>
                <a:rPr lang="en-US" sz="2400" b="0" i="0" u="none">
                  <a:solidFill>
                    <a:schemeClr val="dk1"/>
                  </a:solidFill>
                  <a:latin typeface="Times New Roman"/>
                  <a:ea typeface="Times New Roman"/>
                  <a:cs typeface="Times New Roman"/>
                  <a:sym typeface="Times New Roman"/>
                </a:rPr>
                <a:t> T)</a:t>
              </a:r>
              <a:endParaRPr/>
            </a:p>
          </p:txBody>
        </p:sp>
        <p:sp>
          <p:nvSpPr>
            <p:cNvPr id="589" name="Google Shape;589;p53"/>
            <p:cNvSpPr txBox="1"/>
            <p:nvPr/>
          </p:nvSpPr>
          <p:spPr>
            <a:xfrm>
              <a:off x="3120" y="3504"/>
              <a:ext cx="1572"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But what if S = </a:t>
              </a:r>
              <a:r>
                <a:rPr lang="en-US" sz="2400" b="0" i="0" u="none">
                  <a:solidFill>
                    <a:schemeClr val="dk1"/>
                  </a:solidFill>
                  <a:latin typeface="Noto Sans Symbols"/>
                  <a:ea typeface="Noto Sans Symbols"/>
                  <a:cs typeface="Noto Sans Symbols"/>
                  <a:sym typeface="Noto Sans Symbols"/>
                </a:rPr>
                <a:t>φ</a:t>
              </a:r>
              <a:r>
                <a:rPr lang="en-US" sz="2400" b="0" i="0" u="none">
                  <a:solidFill>
                    <a:schemeClr val="dk1"/>
                  </a:solidFill>
                  <a:latin typeface="Times New Roman"/>
                  <a:ea typeface="Times New Roman"/>
                  <a:cs typeface="Times New Roman"/>
                  <a:sym typeface="Times New Roman"/>
                </a:rPr>
                <a:t> ?</a:t>
              </a:r>
              <a:endParaRPr/>
            </a:p>
          </p:txBody>
        </p:sp>
      </p:grpSp>
      <p:sp>
        <p:nvSpPr>
          <p:cNvPr id="590" name="Google Shape;590;p53"/>
          <p:cNvSpPr txBox="1"/>
          <p:nvPr/>
        </p:nvSpPr>
        <p:spPr>
          <a:xfrm>
            <a:off x="2913062" y="4471987"/>
            <a:ext cx="30622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What does it compute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Subqueries Returning Relations</a:t>
            </a:r>
            <a:endParaRPr/>
          </a:p>
        </p:txBody>
      </p:sp>
      <p:sp>
        <p:nvSpPr>
          <p:cNvPr id="597" name="Google Shape;597;p54"/>
          <p:cNvSpPr txBox="1"/>
          <p:nvPr/>
        </p:nvSpPr>
        <p:spPr>
          <a:xfrm>
            <a:off x="609600" y="3886200"/>
            <a:ext cx="7526337" cy="26574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Company.city</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Company</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Company.name  </a:t>
            </a:r>
            <a:r>
              <a:rPr lang="en-US" sz="2400" b="0" i="0" u="none">
                <a:solidFill>
                  <a:srgbClr val="FF0066"/>
                </a:solidFill>
                <a:latin typeface="Times New Roman"/>
                <a:ea typeface="Times New Roman"/>
                <a:cs typeface="Times New Roman"/>
                <a:sym typeface="Times New Roman"/>
              </a:rPr>
              <a:t>IN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Product.maker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 , Product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Product.pname=Purchase.product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AND Purchase .buyer = ‘Joe Blow‘);</a:t>
            </a:r>
            <a:endParaRPr/>
          </a:p>
        </p:txBody>
      </p:sp>
      <p:sp>
        <p:nvSpPr>
          <p:cNvPr id="598" name="Google Shape;598;p54"/>
          <p:cNvSpPr txBox="1"/>
          <p:nvPr/>
        </p:nvSpPr>
        <p:spPr>
          <a:xfrm>
            <a:off x="452437" y="2971800"/>
            <a:ext cx="7724775"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Return cities where one can find companies that manufacture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products bought by Joe Blow</a:t>
            </a:r>
            <a:endParaRPr/>
          </a:p>
        </p:txBody>
      </p:sp>
      <p:sp>
        <p:nvSpPr>
          <p:cNvPr id="599" name="Google Shape;599;p54"/>
          <p:cNvSpPr txBox="1"/>
          <p:nvPr/>
        </p:nvSpPr>
        <p:spPr>
          <a:xfrm>
            <a:off x="457200" y="1600200"/>
            <a:ext cx="4232275" cy="1373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Company(</a:t>
            </a:r>
            <a:r>
              <a:rPr lang="en-US" sz="2800" b="0" i="0" u="sng">
                <a:solidFill>
                  <a:schemeClr val="accent2"/>
                </a:solidFill>
                <a:latin typeface="Times New Roman"/>
                <a:ea typeface="Times New Roman"/>
                <a:cs typeface="Times New Roman"/>
                <a:sym typeface="Times New Roman"/>
              </a:rPr>
              <a:t>name</a:t>
            </a:r>
            <a:r>
              <a:rPr lang="en-US" sz="2800" b="0" i="0" u="none">
                <a:solidFill>
                  <a:schemeClr val="accent2"/>
                </a:solidFill>
                <a:latin typeface="Times New Roman"/>
                <a:ea typeface="Times New Roman"/>
                <a:cs typeface="Times New Roman"/>
                <a:sym typeface="Times New Roman"/>
              </a:rPr>
              <a:t>, city)</a:t>
            </a:r>
            <a:br>
              <a:rPr lang="en-US" sz="2800" b="0" i="0" u="none">
                <a:solidFill>
                  <a:schemeClr val="accent2"/>
                </a:solidFill>
                <a:latin typeface="Times New Roman"/>
                <a:ea typeface="Times New Roman"/>
                <a:cs typeface="Times New Roman"/>
                <a:sym typeface="Times New Roman"/>
              </a:rPr>
            </a:br>
            <a:r>
              <a:rPr lang="en-US" sz="2800" b="0" i="0" u="none">
                <a:solidFill>
                  <a:schemeClr val="accent2"/>
                </a:solidFill>
                <a:latin typeface="Times New Roman"/>
                <a:ea typeface="Times New Roman"/>
                <a:cs typeface="Times New Roman"/>
                <a:sym typeface="Times New Roman"/>
              </a:rPr>
              <a:t>Product(</a:t>
            </a:r>
            <a:r>
              <a:rPr lang="en-US" sz="2800" b="0" i="0" u="sng">
                <a:solidFill>
                  <a:schemeClr val="accent2"/>
                </a:solidFill>
                <a:latin typeface="Times New Roman"/>
                <a:ea typeface="Times New Roman"/>
                <a:cs typeface="Times New Roman"/>
                <a:sym typeface="Times New Roman"/>
              </a:rPr>
              <a:t>pname</a:t>
            </a:r>
            <a:r>
              <a:rPr lang="en-US" sz="2800" b="0" i="0" u="none">
                <a:solidFill>
                  <a:schemeClr val="accent2"/>
                </a:solidFill>
                <a:latin typeface="Times New Roman"/>
                <a:ea typeface="Times New Roman"/>
                <a:cs typeface="Times New Roman"/>
                <a:sym typeface="Times New Roman"/>
              </a:rPr>
              <a:t>, maker)</a:t>
            </a:r>
            <a:br>
              <a:rPr lang="en-US" sz="2800" b="0" i="0" u="none">
                <a:solidFill>
                  <a:schemeClr val="accent2"/>
                </a:solidFill>
                <a:latin typeface="Times New Roman"/>
                <a:ea typeface="Times New Roman"/>
                <a:cs typeface="Times New Roman"/>
                <a:sym typeface="Times New Roman"/>
              </a:rPr>
            </a:br>
            <a:r>
              <a:rPr lang="en-US" sz="2800" b="0" i="0" u="none">
                <a:solidFill>
                  <a:schemeClr val="accent2"/>
                </a:solidFill>
                <a:latin typeface="Times New Roman"/>
                <a:ea typeface="Times New Roman"/>
                <a:cs typeface="Times New Roman"/>
                <a:sym typeface="Times New Roman"/>
              </a:rPr>
              <a:t>Purchase(</a:t>
            </a:r>
            <a:r>
              <a:rPr lang="en-US" sz="2800" b="0" i="0" u="sng">
                <a:solidFill>
                  <a:schemeClr val="accent2"/>
                </a:solidFill>
                <a:latin typeface="Times New Roman"/>
                <a:ea typeface="Times New Roman"/>
                <a:cs typeface="Times New Roman"/>
                <a:sym typeface="Times New Roman"/>
              </a:rPr>
              <a:t>id</a:t>
            </a:r>
            <a:r>
              <a:rPr lang="en-US" sz="2800" b="0" i="0" u="none">
                <a:solidFill>
                  <a:schemeClr val="accent2"/>
                </a:solidFill>
                <a:latin typeface="Times New Roman"/>
                <a:ea typeface="Times New Roman"/>
                <a:cs typeface="Times New Roman"/>
                <a:sym typeface="Times New Roman"/>
              </a:rPr>
              <a:t>, product, buyer)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Subqueries Returning Relations</a:t>
            </a:r>
            <a:endParaRPr/>
          </a:p>
        </p:txBody>
      </p:sp>
      <p:sp>
        <p:nvSpPr>
          <p:cNvPr id="606" name="Google Shape;606;p55"/>
          <p:cNvSpPr txBox="1"/>
          <p:nvPr/>
        </p:nvSpPr>
        <p:spPr>
          <a:xfrm>
            <a:off x="1295400" y="3101975"/>
            <a:ext cx="6418262"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Company.city</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Company, Product, Purchase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Company.name= Product.maker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AND  Product.pname  = Purchase.product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AND  Purchase.buyer = ‘Joe Blow’</a:t>
            </a:r>
            <a:endParaRPr/>
          </a:p>
        </p:txBody>
      </p:sp>
      <p:sp>
        <p:nvSpPr>
          <p:cNvPr id="607" name="Google Shape;607;p55"/>
          <p:cNvSpPr txBox="1"/>
          <p:nvPr/>
        </p:nvSpPr>
        <p:spPr>
          <a:xfrm>
            <a:off x="517525" y="2022475"/>
            <a:ext cx="30368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Is it equivalent to this ?</a:t>
            </a:r>
            <a:endParaRPr/>
          </a:p>
        </p:txBody>
      </p:sp>
      <p:sp>
        <p:nvSpPr>
          <p:cNvPr id="608" name="Google Shape;608;p55"/>
          <p:cNvSpPr txBox="1"/>
          <p:nvPr/>
        </p:nvSpPr>
        <p:spPr>
          <a:xfrm>
            <a:off x="1295400" y="5867400"/>
            <a:ext cx="29352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5050"/>
              </a:buClr>
              <a:buSzPts val="2400"/>
              <a:buFont typeface="Times New Roman"/>
              <a:buNone/>
            </a:pPr>
            <a:r>
              <a:rPr lang="en-US" sz="2400" b="0" i="0" u="none">
                <a:solidFill>
                  <a:srgbClr val="FF5050"/>
                </a:solidFill>
                <a:latin typeface="Times New Roman"/>
                <a:ea typeface="Times New Roman"/>
                <a:cs typeface="Times New Roman"/>
                <a:sym typeface="Times New Roman"/>
              </a:rPr>
              <a:t>Beware of duplicates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8"/>
                                        </p:tgtEl>
                                        <p:attrNameLst>
                                          <p:attrName>style.visibility</p:attrName>
                                        </p:attrNameLst>
                                      </p:cBhvr>
                                      <p:to>
                                        <p:strVal val="visible"/>
                                      </p:to>
                                    </p:set>
                                    <p:animEffect transition="in" filter="fade">
                                      <p:cBhvr>
                                        <p:cTn id="7"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Removing Duplicates</a:t>
            </a:r>
            <a:endParaRPr/>
          </a:p>
        </p:txBody>
      </p:sp>
      <p:sp>
        <p:nvSpPr>
          <p:cNvPr id="615" name="Google Shape;615;p56"/>
          <p:cNvSpPr txBox="1"/>
          <p:nvPr/>
        </p:nvSpPr>
        <p:spPr>
          <a:xfrm>
            <a:off x="7315200" y="4800600"/>
            <a:ext cx="145415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Now</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they are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equivalent</a:t>
            </a:r>
            <a:endParaRPr/>
          </a:p>
        </p:txBody>
      </p:sp>
      <p:sp>
        <p:nvSpPr>
          <p:cNvPr id="616" name="Google Shape;616;p56"/>
          <p:cNvSpPr txBox="1"/>
          <p:nvPr/>
        </p:nvSpPr>
        <p:spPr>
          <a:xfrm>
            <a:off x="609600" y="1676400"/>
            <a:ext cx="7526337" cy="26574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rgbClr val="FF0066"/>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Company.city</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Company</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Company.name  </a:t>
            </a:r>
            <a:r>
              <a:rPr lang="en-US" sz="2400" b="0" i="0" u="none">
                <a:solidFill>
                  <a:srgbClr val="FF0066"/>
                </a:solidFill>
                <a:latin typeface="Times New Roman"/>
                <a:ea typeface="Times New Roman"/>
                <a:cs typeface="Times New Roman"/>
                <a:sym typeface="Times New Roman"/>
              </a:rPr>
              <a:t>IN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Product.maker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 , Product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Product.pname=Purchase.product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AND Purchase .buyer = ‘Joe Blow‘);</a:t>
            </a:r>
            <a:endParaRPr/>
          </a:p>
        </p:txBody>
      </p:sp>
      <p:sp>
        <p:nvSpPr>
          <p:cNvPr id="617" name="Google Shape;617;p56"/>
          <p:cNvSpPr txBox="1"/>
          <p:nvPr/>
        </p:nvSpPr>
        <p:spPr>
          <a:xfrm>
            <a:off x="685800" y="4648200"/>
            <a:ext cx="6418262"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rgbClr val="FF0066"/>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Company.city</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Company, Product, Purchase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Company.name= Product.maker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AND  Product.pname  = Purchase.product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AND  Purchase.buyer = ‘Joe Blow’</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5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Subqueries Returning Relations</a:t>
            </a:r>
            <a:endParaRPr/>
          </a:p>
        </p:txBody>
      </p:sp>
      <p:sp>
        <p:nvSpPr>
          <p:cNvPr id="624" name="Google Shape;624;p57"/>
          <p:cNvSpPr txBox="1"/>
          <p:nvPr/>
        </p:nvSpPr>
        <p:spPr>
          <a:xfrm>
            <a:off x="762000" y="4572000"/>
            <a:ext cx="7459662"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name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price &gt;  </a:t>
            </a:r>
            <a:r>
              <a:rPr lang="en-US" sz="2400" b="0" i="0" u="none">
                <a:solidFill>
                  <a:srgbClr val="FF0066"/>
                </a:solidFill>
                <a:latin typeface="Times New Roman"/>
                <a:ea typeface="Times New Roman"/>
                <a:cs typeface="Times New Roman"/>
                <a:sym typeface="Times New Roman"/>
              </a:rPr>
              <a:t>ALL</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price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maker=‘Gizmo-Works’)</a:t>
            </a:r>
            <a:endParaRPr/>
          </a:p>
        </p:txBody>
      </p:sp>
      <p:sp>
        <p:nvSpPr>
          <p:cNvPr id="625" name="Google Shape;625;p57"/>
          <p:cNvSpPr txBox="1"/>
          <p:nvPr/>
        </p:nvSpPr>
        <p:spPr>
          <a:xfrm>
            <a:off x="609600" y="3124200"/>
            <a:ext cx="77597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 ( pname,  price, category, maker)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Find products that are more expensive than all those produced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By “Gizmo-Works”</a:t>
            </a:r>
            <a:endParaRPr/>
          </a:p>
        </p:txBody>
      </p:sp>
      <p:sp>
        <p:nvSpPr>
          <p:cNvPr id="626" name="Google Shape;626;p57"/>
          <p:cNvSpPr txBox="1"/>
          <p:nvPr/>
        </p:nvSpPr>
        <p:spPr>
          <a:xfrm>
            <a:off x="838200" y="1905000"/>
            <a:ext cx="3929062"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You can also use:   s &gt; ALL 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 &gt; ANY 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EXISTS 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Question for Database Fans</a:t>
            </a:r>
            <a:br>
              <a:rPr lang="en-US" sz="4400" b="0" i="0" u="none">
                <a:solidFill>
                  <a:schemeClr val="dk2"/>
                </a:solidFill>
                <a:latin typeface="Times New Roman"/>
                <a:ea typeface="Times New Roman"/>
                <a:cs typeface="Times New Roman"/>
                <a:sym typeface="Times New Roman"/>
              </a:rPr>
            </a:br>
            <a:r>
              <a:rPr lang="en-US" sz="4400" b="0" i="0" u="none">
                <a:solidFill>
                  <a:schemeClr val="dk2"/>
                </a:solidFill>
                <a:latin typeface="Times New Roman"/>
                <a:ea typeface="Times New Roman"/>
                <a:cs typeface="Times New Roman"/>
                <a:sym typeface="Times New Roman"/>
              </a:rPr>
              <a:t>and their Friends</a:t>
            </a:r>
            <a:endParaRPr/>
          </a:p>
        </p:txBody>
      </p:sp>
      <p:sp>
        <p:nvSpPr>
          <p:cNvPr id="633" name="Google Shape;633;p58"/>
          <p:cNvSpPr txBox="1">
            <a:spLocks noGrp="1"/>
          </p:cNvSpPr>
          <p:nvPr>
            <p:ph type="body" idx="1"/>
          </p:nvPr>
        </p:nvSpPr>
        <p:spPr>
          <a:xfrm>
            <a:off x="685800" y="21336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Can we express this query as a single SELECT-FROM-WHERE query, without subqueries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Question for Database Fans</a:t>
            </a:r>
            <a:br>
              <a:rPr lang="en-US" sz="4400" b="0" i="0" u="none">
                <a:solidFill>
                  <a:schemeClr val="dk2"/>
                </a:solidFill>
                <a:latin typeface="Times New Roman"/>
                <a:ea typeface="Times New Roman"/>
                <a:cs typeface="Times New Roman"/>
                <a:sym typeface="Times New Roman"/>
              </a:rPr>
            </a:br>
            <a:r>
              <a:rPr lang="en-US" sz="4400" b="0" i="0" u="none">
                <a:solidFill>
                  <a:schemeClr val="dk2"/>
                </a:solidFill>
                <a:latin typeface="Times New Roman"/>
                <a:ea typeface="Times New Roman"/>
                <a:cs typeface="Times New Roman"/>
                <a:sym typeface="Times New Roman"/>
              </a:rPr>
              <a:t>and their Friends</a:t>
            </a:r>
            <a:endParaRPr/>
          </a:p>
        </p:txBody>
      </p:sp>
      <p:sp>
        <p:nvSpPr>
          <p:cNvPr id="640" name="Google Shape;640;p59"/>
          <p:cNvSpPr txBox="1">
            <a:spLocks noGrp="1"/>
          </p:cNvSpPr>
          <p:nvPr>
            <p:ph type="body" idx="1"/>
          </p:nvPr>
        </p:nvSpPr>
        <p:spPr>
          <a:xfrm>
            <a:off x="685800" y="21336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600"/>
              <a:buFont typeface="Times New Roman"/>
              <a:buChar char="•"/>
            </a:pPr>
            <a:r>
              <a:rPr lang="en-US" sz="3600" b="0" i="0" u="none">
                <a:solidFill>
                  <a:schemeClr val="dk1"/>
                </a:solidFill>
                <a:latin typeface="Times New Roman"/>
                <a:ea typeface="Times New Roman"/>
                <a:cs typeface="Times New Roman"/>
                <a:sym typeface="Times New Roman"/>
              </a:rPr>
              <a:t>Answer:  all SFW queries are </a:t>
            </a:r>
            <a:r>
              <a:rPr lang="en-US" sz="3600" b="0" i="0" u="none">
                <a:solidFill>
                  <a:srgbClr val="FF5050"/>
                </a:solidFill>
                <a:latin typeface="Times New Roman"/>
                <a:ea typeface="Times New Roman"/>
                <a:cs typeface="Times New Roman"/>
                <a:sym typeface="Times New Roman"/>
              </a:rPr>
              <a:t>monotone</a:t>
            </a:r>
            <a:r>
              <a:rPr lang="en-US" sz="3600" b="0" i="0" u="none">
                <a:solidFill>
                  <a:schemeClr val="dk1"/>
                </a:solidFill>
                <a:latin typeface="Times New Roman"/>
                <a:ea typeface="Times New Roman"/>
                <a:cs typeface="Times New Roman"/>
                <a:sym typeface="Times New Roman"/>
              </a:rPr>
              <a:t> (figure out what this means).  A query with </a:t>
            </a:r>
            <a:r>
              <a:rPr lang="en-US" sz="3600" b="1" i="0" u="none">
                <a:solidFill>
                  <a:schemeClr val="dk1"/>
                </a:solidFill>
                <a:latin typeface="Times New Roman"/>
                <a:ea typeface="Times New Roman"/>
                <a:cs typeface="Times New Roman"/>
                <a:sym typeface="Times New Roman"/>
              </a:rPr>
              <a:t>ALL</a:t>
            </a:r>
            <a:r>
              <a:rPr lang="en-US" sz="3600" b="0" i="0" u="none">
                <a:solidFill>
                  <a:schemeClr val="dk1"/>
                </a:solidFill>
                <a:latin typeface="Times New Roman"/>
                <a:ea typeface="Times New Roman"/>
                <a:cs typeface="Times New Roman"/>
                <a:sym typeface="Times New Roman"/>
              </a:rPr>
              <a:t> is not monotone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6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Correlated Queries</a:t>
            </a:r>
            <a:endParaRPr/>
          </a:p>
        </p:txBody>
      </p:sp>
      <p:sp>
        <p:nvSpPr>
          <p:cNvPr id="647" name="Google Shape;647;p60"/>
          <p:cNvSpPr txBox="1"/>
          <p:nvPr/>
        </p:nvSpPr>
        <p:spPr>
          <a:xfrm>
            <a:off x="1295400" y="3276600"/>
            <a:ext cx="5554662" cy="22923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title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Movie AS </a:t>
            </a:r>
            <a:r>
              <a:rPr lang="en-US" sz="2400" b="0" i="0" u="none">
                <a:solidFill>
                  <a:srgbClr val="FF5050"/>
                </a:solidFill>
                <a:latin typeface="Times New Roman"/>
                <a:ea typeface="Times New Roman"/>
                <a:cs typeface="Times New Roman"/>
                <a:sym typeface="Times New Roman"/>
              </a:rPr>
              <a:t>x</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year &lt;&gt; </a:t>
            </a:r>
            <a:r>
              <a:rPr lang="en-US" sz="2400" b="0" i="0" u="none">
                <a:solidFill>
                  <a:schemeClr val="accent2"/>
                </a:solidFill>
                <a:latin typeface="Times New Roman"/>
                <a:ea typeface="Times New Roman"/>
                <a:cs typeface="Times New Roman"/>
                <a:sym typeface="Times New Roman"/>
              </a:rPr>
              <a:t>ANY</a:t>
            </a:r>
            <a:r>
              <a:rPr lang="en-US" sz="2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year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Movie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title =  </a:t>
            </a:r>
            <a:r>
              <a:rPr lang="en-US" sz="2400" b="0" i="0" u="none">
                <a:solidFill>
                  <a:srgbClr val="FF5050"/>
                </a:solidFill>
                <a:latin typeface="Times New Roman"/>
                <a:ea typeface="Times New Roman"/>
                <a:cs typeface="Times New Roman"/>
                <a:sym typeface="Times New Roman"/>
              </a:rPr>
              <a:t>x</a:t>
            </a:r>
            <a:r>
              <a:rPr lang="en-US" sz="2400" b="0" i="0" u="none">
                <a:solidFill>
                  <a:schemeClr val="dk1"/>
                </a:solidFill>
                <a:latin typeface="Times New Roman"/>
                <a:ea typeface="Times New Roman"/>
                <a:cs typeface="Times New Roman"/>
                <a:sym typeface="Times New Roman"/>
              </a:rPr>
              <a:t>.title);</a:t>
            </a:r>
            <a:endParaRPr/>
          </a:p>
        </p:txBody>
      </p:sp>
      <p:sp>
        <p:nvSpPr>
          <p:cNvPr id="648" name="Google Shape;648;p60"/>
          <p:cNvSpPr txBox="1"/>
          <p:nvPr/>
        </p:nvSpPr>
        <p:spPr>
          <a:xfrm>
            <a:off x="609600" y="1828800"/>
            <a:ext cx="6448425"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Movie (</a:t>
            </a:r>
            <a:r>
              <a:rPr lang="en-US" sz="2400" b="0" i="0" u="sng">
                <a:solidFill>
                  <a:schemeClr val="accent2"/>
                </a:solidFill>
                <a:latin typeface="Times New Roman"/>
                <a:ea typeface="Times New Roman"/>
                <a:cs typeface="Times New Roman"/>
                <a:sym typeface="Times New Roman"/>
              </a:rPr>
              <a:t>title,  year</a:t>
            </a:r>
            <a:r>
              <a:rPr lang="en-US" sz="2400" b="0" i="0" u="none">
                <a:solidFill>
                  <a:schemeClr val="accent2"/>
                </a:solidFill>
                <a:latin typeface="Times New Roman"/>
                <a:ea typeface="Times New Roman"/>
                <a:cs typeface="Times New Roman"/>
                <a:sym typeface="Times New Roman"/>
              </a:rPr>
              <a:t>,  director, length)</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Find movies whose title appears more than once.</a:t>
            </a:r>
            <a:endParaRPr/>
          </a:p>
        </p:txBody>
      </p:sp>
      <p:sp>
        <p:nvSpPr>
          <p:cNvPr id="649" name="Google Shape;649;p60"/>
          <p:cNvSpPr txBox="1"/>
          <p:nvPr/>
        </p:nvSpPr>
        <p:spPr>
          <a:xfrm>
            <a:off x="0" y="5867400"/>
            <a:ext cx="89455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Note (1) scope of variables (2) this can still be expressed as single SFW</a:t>
            </a:r>
            <a:endParaRPr/>
          </a:p>
        </p:txBody>
      </p:sp>
      <p:sp>
        <p:nvSpPr>
          <p:cNvPr id="650" name="Google Shape;650;p60"/>
          <p:cNvSpPr/>
          <p:nvPr/>
        </p:nvSpPr>
        <p:spPr>
          <a:xfrm>
            <a:off x="6934200" y="2438400"/>
            <a:ext cx="1524000" cy="762000"/>
          </a:xfrm>
          <a:prstGeom prst="ellipse">
            <a:avLst/>
          </a:prstGeom>
          <a:solidFill>
            <a:srgbClr val="C0C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correlation</a:t>
            </a:r>
            <a:endParaRPr/>
          </a:p>
        </p:txBody>
      </p:sp>
      <p:cxnSp>
        <p:nvCxnSpPr>
          <p:cNvPr id="651" name="Google Shape;651;p60"/>
          <p:cNvCxnSpPr/>
          <p:nvPr/>
        </p:nvCxnSpPr>
        <p:spPr>
          <a:xfrm flipH="1">
            <a:off x="4495800" y="2895600"/>
            <a:ext cx="2438400" cy="914400"/>
          </a:xfrm>
          <a:prstGeom prst="straightConnector1">
            <a:avLst/>
          </a:prstGeom>
          <a:noFill/>
          <a:ln w="9525" cap="flat" cmpd="sng">
            <a:solidFill>
              <a:schemeClr val="dk1"/>
            </a:solidFill>
            <a:prstDash val="solid"/>
            <a:miter lim="800000"/>
            <a:headEnd type="none" w="med" len="med"/>
            <a:tailEnd type="triangle" w="med" len="med"/>
          </a:ln>
        </p:spPr>
      </p:cxnSp>
      <p:cxnSp>
        <p:nvCxnSpPr>
          <p:cNvPr id="652" name="Google Shape;652;p60"/>
          <p:cNvCxnSpPr/>
          <p:nvPr/>
        </p:nvCxnSpPr>
        <p:spPr>
          <a:xfrm flipH="1">
            <a:off x="5867400" y="3200400"/>
            <a:ext cx="1600200" cy="20574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Complex Correlated Query</a:t>
            </a:r>
            <a:endParaRPr/>
          </a:p>
        </p:txBody>
      </p:sp>
      <p:sp>
        <p:nvSpPr>
          <p:cNvPr id="659" name="Google Shape;659;p61"/>
          <p:cNvSpPr txBox="1">
            <a:spLocks noGrp="1"/>
          </p:cNvSpPr>
          <p:nvPr>
            <p:ph type="body" idx="1"/>
          </p:nvPr>
        </p:nvSpPr>
        <p:spPr>
          <a:xfrm>
            <a:off x="228600" y="1981200"/>
            <a:ext cx="86868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 ( pname,  price, category, maker, year)</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Find products (and their manufacturers) that are more expensive than all products made by the same manufacturer before 1972</a:t>
            </a:r>
            <a:endParaRPr/>
          </a:p>
          <a:p>
            <a:pPr marL="342900" lvl="0" indent="-342900" algn="l" rtl="0">
              <a:lnSpc>
                <a:spcPct val="90000"/>
              </a:lnSpc>
              <a:spcBef>
                <a:spcPts val="0"/>
              </a:spcBef>
              <a:spcAft>
                <a:spcPts val="0"/>
              </a:spcAft>
              <a:buClr>
                <a:schemeClr val="dk1"/>
              </a:buClr>
              <a:buSzPts val="2400"/>
              <a:buFont typeface="Times New Roman"/>
              <a:buNone/>
            </a:pPr>
            <a:endParaRPr sz="2400" b="0" i="0" u="none">
              <a:solidFill>
                <a:schemeClr val="accent2"/>
              </a:solidFill>
              <a:latin typeface="Times New Roman"/>
              <a:ea typeface="Times New Roman"/>
              <a:cs typeface="Times New Roman"/>
              <a:sym typeface="Times New Roman"/>
            </a:endParaRPr>
          </a:p>
          <a:p>
            <a:pPr marL="342900" lvl="0" indent="-342900" algn="l" rtl="0">
              <a:lnSpc>
                <a:spcPct val="9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0"/>
              </a:spcBef>
              <a:spcAft>
                <a:spcPts val="0"/>
              </a:spcAft>
              <a:buClr>
                <a:schemeClr val="dk1"/>
              </a:buClr>
              <a:buSzPts val="2400"/>
              <a:buFont typeface="Times New Roman"/>
              <a:buNone/>
            </a:pPr>
            <a:endParaRPr sz="2400" b="0" i="0" u="none">
              <a:solidFill>
                <a:srgbClr val="FF5050"/>
              </a:solidFill>
              <a:latin typeface="Times New Roman"/>
              <a:ea typeface="Times New Roman"/>
              <a:cs typeface="Times New Roman"/>
              <a:sym typeface="Times New Roman"/>
            </a:endParaRPr>
          </a:p>
          <a:p>
            <a:pPr marL="342900" lvl="0" indent="-342900" algn="l" rtl="0">
              <a:lnSpc>
                <a:spcPct val="90000"/>
              </a:lnSpc>
              <a:spcBef>
                <a:spcPts val="0"/>
              </a:spcBef>
              <a:spcAft>
                <a:spcPts val="0"/>
              </a:spcAft>
              <a:buClr>
                <a:schemeClr val="dk1"/>
              </a:buClr>
              <a:buSzPts val="2400"/>
              <a:buFont typeface="Times New Roman"/>
              <a:buNone/>
            </a:pPr>
            <a:endParaRPr sz="2400" b="0" i="0" u="none">
              <a:solidFill>
                <a:srgbClr val="FF5050"/>
              </a:solidFill>
              <a:latin typeface="Times New Roman"/>
              <a:ea typeface="Times New Roman"/>
              <a:cs typeface="Times New Roman"/>
              <a:sym typeface="Times New Roman"/>
            </a:endParaRPr>
          </a:p>
          <a:p>
            <a:pPr marL="342900" lvl="0" indent="-342900" algn="l" rtl="0">
              <a:lnSpc>
                <a:spcPct val="90000"/>
              </a:lnSpc>
              <a:spcBef>
                <a:spcPts val="0"/>
              </a:spcBef>
              <a:spcAft>
                <a:spcPts val="0"/>
              </a:spcAft>
              <a:buClr>
                <a:srgbClr val="FF5050"/>
              </a:buClr>
              <a:buSzPts val="2400"/>
              <a:buFont typeface="Times New Roman"/>
              <a:buNone/>
            </a:pPr>
            <a:r>
              <a:rPr lang="en-US" sz="2400" b="0" i="0" u="none">
                <a:solidFill>
                  <a:srgbClr val="FF5050"/>
                </a:solidFill>
                <a:latin typeface="Times New Roman"/>
                <a:ea typeface="Times New Roman"/>
                <a:cs typeface="Times New Roman"/>
                <a:sym typeface="Times New Roman"/>
              </a:rPr>
              <a:t>Very powerful ! Also much harder to optimize.</a:t>
            </a:r>
            <a:endParaRPr/>
          </a:p>
        </p:txBody>
      </p:sp>
      <p:sp>
        <p:nvSpPr>
          <p:cNvPr id="660" name="Google Shape;660;p61"/>
          <p:cNvSpPr txBox="1"/>
          <p:nvPr/>
        </p:nvSpPr>
        <p:spPr>
          <a:xfrm>
            <a:off x="304800" y="3505200"/>
            <a:ext cx="7921625" cy="1474787"/>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 DISTINCT</a:t>
            </a:r>
            <a:r>
              <a:rPr lang="en-US" sz="2000" b="0" i="0" u="none">
                <a:solidFill>
                  <a:schemeClr val="dk1"/>
                </a:solidFill>
                <a:latin typeface="Times New Roman"/>
                <a:ea typeface="Times New Roman"/>
                <a:cs typeface="Times New Roman"/>
                <a:sym typeface="Times New Roman"/>
              </a:rPr>
              <a:t>  pname, maker</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Product AS x</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price &gt; </a:t>
            </a:r>
            <a:r>
              <a:rPr lang="en-US" sz="2000" b="0" i="0" u="none">
                <a:solidFill>
                  <a:schemeClr val="accent2"/>
                </a:solidFill>
                <a:latin typeface="Times New Roman"/>
                <a:ea typeface="Times New Roman"/>
                <a:cs typeface="Times New Roman"/>
                <a:sym typeface="Times New Roman"/>
              </a:rPr>
              <a:t>ALL</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price</a:t>
            </a:r>
            <a:endParaRPr/>
          </a:p>
          <a:p>
            <a:pPr marL="0" marR="0" lvl="0" indent="0" algn="l" rtl="0">
              <a:lnSpc>
                <a:spcPct val="9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Product AS y</a:t>
            </a:r>
            <a:endParaRPr/>
          </a:p>
          <a:p>
            <a:pPr marL="0" marR="0" lvl="0" indent="0" algn="l" rtl="0">
              <a:lnSpc>
                <a:spcPct val="9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x.maker = y.maker AND y.year &lt; 1972);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Aggregation</a:t>
            </a:r>
            <a:endParaRPr/>
          </a:p>
        </p:txBody>
      </p:sp>
      <p:sp>
        <p:nvSpPr>
          <p:cNvPr id="667" name="Google Shape;667;p62"/>
          <p:cNvSpPr txBox="1"/>
          <p:nvPr/>
        </p:nvSpPr>
        <p:spPr>
          <a:xfrm>
            <a:off x="5181600" y="1905000"/>
            <a:ext cx="2963862"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count(*)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year &gt; 1995</a:t>
            </a:r>
            <a:endParaRPr/>
          </a:p>
        </p:txBody>
      </p:sp>
      <p:sp>
        <p:nvSpPr>
          <p:cNvPr id="668" name="Google Shape;668;p62"/>
          <p:cNvSpPr txBox="1"/>
          <p:nvPr/>
        </p:nvSpPr>
        <p:spPr>
          <a:xfrm>
            <a:off x="914400" y="5562600"/>
            <a:ext cx="70485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Except count, all aggregations apply to a single attribute</a:t>
            </a:r>
            <a:endParaRPr/>
          </a:p>
        </p:txBody>
      </p:sp>
      <p:sp>
        <p:nvSpPr>
          <p:cNvPr id="669" name="Google Shape;669;p62"/>
          <p:cNvSpPr txBox="1"/>
          <p:nvPr/>
        </p:nvSpPr>
        <p:spPr>
          <a:xfrm>
            <a:off x="609600" y="1905000"/>
            <a:ext cx="3573462"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avg(price)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1"/>
                </a:solidFill>
                <a:latin typeface="Times New Roman"/>
                <a:ea typeface="Times New Roman"/>
                <a:cs typeface="Times New Roman"/>
                <a:sym typeface="Times New Roman"/>
              </a:rPr>
              <a:t>  maker=“Toyota”</a:t>
            </a:r>
            <a:endParaRPr/>
          </a:p>
        </p:txBody>
      </p:sp>
      <p:sp>
        <p:nvSpPr>
          <p:cNvPr id="670" name="Google Shape;670;p62"/>
          <p:cNvSpPr txBox="1"/>
          <p:nvPr/>
        </p:nvSpPr>
        <p:spPr>
          <a:xfrm>
            <a:off x="685800" y="3657600"/>
            <a:ext cx="5754687"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SQL supports several aggregation operations:</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sum, count, min, max, avg</a:t>
            </a:r>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779462" y="242887"/>
            <a:ext cx="7772400" cy="6556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Client - Server Databases</a:t>
            </a:r>
            <a:endParaRPr/>
          </a:p>
        </p:txBody>
      </p:sp>
      <p:sp>
        <p:nvSpPr>
          <p:cNvPr id="141" name="Google Shape;141;p18"/>
          <p:cNvSpPr txBox="1">
            <a:spLocks noGrp="1"/>
          </p:cNvSpPr>
          <p:nvPr>
            <p:ph type="body" idx="1"/>
          </p:nvPr>
        </p:nvSpPr>
        <p:spPr>
          <a:xfrm>
            <a:off x="611187" y="1543050"/>
            <a:ext cx="7921625" cy="15922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Database </a:t>
            </a:r>
            <a:r>
              <a:rPr lang="en-US" sz="2400" b="0" i="0" u="none">
                <a:solidFill>
                  <a:srgbClr val="CC0000"/>
                </a:solidFill>
                <a:latin typeface="Times New Roman"/>
                <a:ea typeface="Times New Roman"/>
                <a:cs typeface="Times New Roman"/>
                <a:sym typeface="Times New Roman"/>
              </a:rPr>
              <a:t>Server</a:t>
            </a:r>
            <a:r>
              <a:rPr lang="en-US" sz="2400" b="0" i="0" u="none">
                <a:solidFill>
                  <a:schemeClr val="dk1"/>
                </a:solidFill>
                <a:latin typeface="Times New Roman"/>
                <a:ea typeface="Times New Roman"/>
                <a:cs typeface="Times New Roman"/>
                <a:sym typeface="Times New Roman"/>
              </a:rPr>
              <a:t> is a separate </a:t>
            </a:r>
            <a:r>
              <a:rPr lang="en-US" sz="2400" b="0" i="1" u="none">
                <a:solidFill>
                  <a:schemeClr val="dk1"/>
                </a:solidFill>
                <a:latin typeface="Times New Roman"/>
                <a:ea typeface="Times New Roman"/>
                <a:cs typeface="Times New Roman"/>
                <a:sym typeface="Times New Roman"/>
              </a:rPr>
              <a:t>process</a:t>
            </a:r>
            <a:r>
              <a:rPr lang="en-US" sz="2400" b="0" i="0" u="none">
                <a:solidFill>
                  <a:schemeClr val="dk1"/>
                </a:solidFill>
                <a:latin typeface="Times New Roman"/>
                <a:ea typeface="Times New Roman"/>
                <a:cs typeface="Times New Roman"/>
                <a:sym typeface="Times New Roman"/>
              </a:rPr>
              <a:t> on a host.</a:t>
            </a:r>
            <a:endParaRPr/>
          </a:p>
          <a:p>
            <a:pPr marL="342900" lvl="0" indent="-342900" algn="l" rtl="0">
              <a:lnSpc>
                <a:spcPct val="100000"/>
              </a:lnSpc>
              <a:spcBef>
                <a:spcPts val="480"/>
              </a:spcBef>
              <a:spcAft>
                <a:spcPts val="0"/>
              </a:spcAft>
              <a:buClr>
                <a:srgbClr val="CC0000"/>
              </a:buClr>
              <a:buSzPts val="2400"/>
              <a:buFont typeface="Times New Roman"/>
              <a:buChar char="•"/>
            </a:pPr>
            <a:r>
              <a:rPr lang="en-US" sz="2400" b="0" i="0" u="none">
                <a:solidFill>
                  <a:srgbClr val="CC0000"/>
                </a:solidFill>
                <a:latin typeface="Times New Roman"/>
                <a:ea typeface="Times New Roman"/>
                <a:cs typeface="Times New Roman"/>
                <a:sym typeface="Times New Roman"/>
              </a:rPr>
              <a:t>Clients</a:t>
            </a:r>
            <a:r>
              <a:rPr lang="en-US" sz="2400" b="0" i="0" u="none">
                <a:solidFill>
                  <a:schemeClr val="dk1"/>
                </a:solidFill>
                <a:latin typeface="Times New Roman"/>
                <a:ea typeface="Times New Roman"/>
                <a:cs typeface="Times New Roman"/>
                <a:sym typeface="Times New Roman"/>
              </a:rPr>
              <a:t> can be on </a:t>
            </a:r>
            <a:r>
              <a:rPr lang="en-US" sz="2400" b="0" i="0" u="none">
                <a:solidFill>
                  <a:schemeClr val="dk2"/>
                </a:solidFill>
                <a:latin typeface="Times New Roman"/>
                <a:ea typeface="Times New Roman"/>
                <a:cs typeface="Times New Roman"/>
                <a:sym typeface="Times New Roman"/>
              </a:rPr>
              <a:t>any machine</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480"/>
              </a:spcBef>
              <a:spcAft>
                <a:spcPts val="0"/>
              </a:spcAft>
              <a:buClr>
                <a:schemeClr val="dk2"/>
              </a:buClr>
              <a:buSzPts val="2400"/>
              <a:buFont typeface="Times New Roman"/>
              <a:buChar char="•"/>
            </a:pPr>
            <a:r>
              <a:rPr lang="en-US" sz="2400" b="0" i="0" u="none">
                <a:solidFill>
                  <a:schemeClr val="dk2"/>
                </a:solidFill>
                <a:latin typeface="Times New Roman"/>
                <a:ea typeface="Times New Roman"/>
                <a:cs typeface="Times New Roman"/>
                <a:sym typeface="Times New Roman"/>
              </a:rPr>
              <a:t>Many programs</a:t>
            </a:r>
            <a:r>
              <a:rPr lang="en-US" sz="2400" b="0" i="0" u="none">
                <a:solidFill>
                  <a:schemeClr val="dk1"/>
                </a:solidFill>
                <a:latin typeface="Times New Roman"/>
                <a:ea typeface="Times New Roman"/>
                <a:cs typeface="Times New Roman"/>
                <a:sym typeface="Times New Roman"/>
              </a:rPr>
              <a:t> may be </a:t>
            </a:r>
            <a:r>
              <a:rPr lang="en-US" sz="2400" b="0" i="0" u="none">
                <a:solidFill>
                  <a:schemeClr val="dk2"/>
                </a:solidFill>
                <a:latin typeface="Times New Roman"/>
                <a:ea typeface="Times New Roman"/>
                <a:cs typeface="Times New Roman"/>
                <a:sym typeface="Times New Roman"/>
              </a:rPr>
              <a:t>clients</a:t>
            </a:r>
            <a:r>
              <a:rPr lang="en-US" sz="2400" b="0" i="0" u="none">
                <a:solidFill>
                  <a:schemeClr val="dk1"/>
                </a:solidFill>
                <a:latin typeface="Times New Roman"/>
                <a:ea typeface="Times New Roman"/>
                <a:cs typeface="Times New Roman"/>
                <a:sym typeface="Times New Roman"/>
              </a:rPr>
              <a:t> using a </a:t>
            </a:r>
            <a:r>
              <a:rPr lang="en-US" sz="2400" b="0" i="0" u="none">
                <a:solidFill>
                  <a:srgbClr val="CC0000"/>
                </a:solidFill>
                <a:latin typeface="Times New Roman"/>
                <a:ea typeface="Times New Roman"/>
                <a:cs typeface="Times New Roman"/>
                <a:sym typeface="Times New Roman"/>
              </a:rPr>
              <a:t>standard API.</a:t>
            </a:r>
            <a:r>
              <a:rPr lang="en-US" sz="2400" b="0" i="0" u="none">
                <a:solidFill>
                  <a:schemeClr val="dk1"/>
                </a:solidFill>
                <a:latin typeface="Times New Roman"/>
                <a:ea typeface="Times New Roman"/>
                <a:cs typeface="Times New Roman"/>
                <a:sym typeface="Times New Roman"/>
              </a:rPr>
              <a:t> </a:t>
            </a:r>
            <a:endParaRPr/>
          </a:p>
        </p:txBody>
      </p:sp>
      <p:pic>
        <p:nvPicPr>
          <p:cNvPr id="142" name="Google Shape;142;p18"/>
          <p:cNvPicPr preferRelativeResize="0"/>
          <p:nvPr/>
        </p:nvPicPr>
        <p:blipFill rotWithShape="1">
          <a:blip r:embed="rId3">
            <a:alphaModFix/>
          </a:blip>
          <a:srcRect/>
          <a:stretch/>
        </p:blipFill>
        <p:spPr>
          <a:xfrm>
            <a:off x="6197600" y="4195762"/>
            <a:ext cx="820737" cy="1190625"/>
          </a:xfrm>
          <a:prstGeom prst="rect">
            <a:avLst/>
          </a:prstGeom>
          <a:noFill/>
          <a:ln>
            <a:noFill/>
          </a:ln>
        </p:spPr>
      </p:pic>
      <p:pic>
        <p:nvPicPr>
          <p:cNvPr id="143" name="Google Shape;143;p18"/>
          <p:cNvPicPr preferRelativeResize="0"/>
          <p:nvPr/>
        </p:nvPicPr>
        <p:blipFill rotWithShape="1">
          <a:blip r:embed="rId4">
            <a:alphaModFix/>
          </a:blip>
          <a:srcRect/>
          <a:stretch/>
        </p:blipFill>
        <p:spPr>
          <a:xfrm>
            <a:off x="2614612" y="3055937"/>
            <a:ext cx="623887" cy="628650"/>
          </a:xfrm>
          <a:prstGeom prst="rect">
            <a:avLst/>
          </a:prstGeom>
          <a:noFill/>
          <a:ln>
            <a:noFill/>
          </a:ln>
        </p:spPr>
      </p:pic>
      <p:sp>
        <p:nvSpPr>
          <p:cNvPr id="144" name="Google Shape;144;p18"/>
          <p:cNvSpPr txBox="1"/>
          <p:nvPr/>
        </p:nvSpPr>
        <p:spPr>
          <a:xfrm>
            <a:off x="5805487" y="3303587"/>
            <a:ext cx="1308100" cy="822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A50021"/>
              </a:buClr>
              <a:buSzPts val="2400"/>
              <a:buFont typeface="Courier New"/>
              <a:buNone/>
            </a:pPr>
            <a:r>
              <a:rPr lang="en-US" sz="2400" b="1" i="0" u="none">
                <a:solidFill>
                  <a:srgbClr val="A50021"/>
                </a:solidFill>
                <a:latin typeface="Courier New"/>
                <a:ea typeface="Courier New"/>
                <a:cs typeface="Courier New"/>
                <a:sym typeface="Courier New"/>
              </a:rPr>
              <a:t>Server</a:t>
            </a:r>
            <a:endParaRPr/>
          </a:p>
          <a:p>
            <a:pPr marL="0" marR="0" lvl="0" indent="0" algn="ctr" rtl="0">
              <a:lnSpc>
                <a:spcPct val="100000"/>
              </a:lnSpc>
              <a:spcBef>
                <a:spcPts val="400"/>
              </a:spcBef>
              <a:spcAft>
                <a:spcPts val="0"/>
              </a:spcAft>
              <a:buClr>
                <a:schemeClr val="dk1"/>
              </a:buClr>
              <a:buSzPts val="2000"/>
              <a:buFont typeface="Courier New"/>
              <a:buNone/>
            </a:pPr>
            <a:r>
              <a:rPr lang="en-US" sz="2000" b="1" i="0" u="none">
                <a:solidFill>
                  <a:schemeClr val="dk1"/>
                </a:solidFill>
                <a:latin typeface="Courier New"/>
                <a:ea typeface="Courier New"/>
                <a:cs typeface="Courier New"/>
                <a:sym typeface="Courier New"/>
              </a:rPr>
              <a:t>mysqld</a:t>
            </a:r>
            <a:endParaRPr/>
          </a:p>
        </p:txBody>
      </p:sp>
      <p:sp>
        <p:nvSpPr>
          <p:cNvPr id="145" name="Google Shape;145;p18"/>
          <p:cNvSpPr txBox="1"/>
          <p:nvPr/>
        </p:nvSpPr>
        <p:spPr>
          <a:xfrm>
            <a:off x="990600" y="3135312"/>
            <a:ext cx="1527175"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"mysql" </a:t>
            </a:r>
            <a:r>
              <a:rPr lang="en-US" sz="2400" b="0" i="0" u="none">
                <a:solidFill>
                  <a:srgbClr val="CC0000"/>
                </a:solidFill>
                <a:latin typeface="Arial"/>
                <a:ea typeface="Arial"/>
                <a:cs typeface="Arial"/>
                <a:sym typeface="Arial"/>
              </a:rPr>
              <a:t>utility</a:t>
            </a:r>
            <a:endParaRPr/>
          </a:p>
        </p:txBody>
      </p:sp>
      <p:pic>
        <p:nvPicPr>
          <p:cNvPr id="146" name="Google Shape;146;p18"/>
          <p:cNvPicPr preferRelativeResize="0"/>
          <p:nvPr/>
        </p:nvPicPr>
        <p:blipFill rotWithShape="1">
          <a:blip r:embed="rId4">
            <a:alphaModFix/>
          </a:blip>
          <a:srcRect/>
          <a:stretch/>
        </p:blipFill>
        <p:spPr>
          <a:xfrm>
            <a:off x="749300" y="3927475"/>
            <a:ext cx="623887" cy="628650"/>
          </a:xfrm>
          <a:prstGeom prst="rect">
            <a:avLst/>
          </a:prstGeom>
          <a:noFill/>
          <a:ln>
            <a:noFill/>
          </a:ln>
        </p:spPr>
      </p:pic>
      <p:sp>
        <p:nvSpPr>
          <p:cNvPr id="147" name="Google Shape;147;p18"/>
          <p:cNvSpPr txBox="1"/>
          <p:nvPr/>
        </p:nvSpPr>
        <p:spPr>
          <a:xfrm>
            <a:off x="363537" y="4495800"/>
            <a:ext cx="1511300" cy="6413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Java App </a:t>
            </a:r>
            <a:br>
              <a:rPr lang="en-US" sz="2400" b="0" i="0" u="none">
                <a:solidFill>
                  <a:srgbClr val="CC0000"/>
                </a:solidFill>
                <a:latin typeface="Arial"/>
                <a:ea typeface="Arial"/>
                <a:cs typeface="Arial"/>
                <a:sym typeface="Arial"/>
              </a:rPr>
            </a:br>
            <a:r>
              <a:rPr lang="en-US" sz="2400" b="0" i="0" u="none">
                <a:solidFill>
                  <a:srgbClr val="CC0000"/>
                </a:solidFill>
                <a:latin typeface="Arial"/>
                <a:ea typeface="Arial"/>
                <a:cs typeface="Arial"/>
                <a:sym typeface="Arial"/>
              </a:rPr>
              <a:t>+JDBC </a:t>
            </a:r>
            <a:r>
              <a:rPr lang="en-US" sz="2400" b="0" i="0" u="none">
                <a:solidFill>
                  <a:schemeClr val="dk1"/>
                </a:solidFill>
                <a:latin typeface="Arial"/>
                <a:ea typeface="Arial"/>
                <a:cs typeface="Arial"/>
                <a:sym typeface="Arial"/>
              </a:rPr>
              <a:t>client</a:t>
            </a:r>
            <a:endParaRPr/>
          </a:p>
        </p:txBody>
      </p:sp>
      <p:sp>
        <p:nvSpPr>
          <p:cNvPr id="148" name="Google Shape;148;p18"/>
          <p:cNvSpPr txBox="1"/>
          <p:nvPr/>
        </p:nvSpPr>
        <p:spPr>
          <a:xfrm>
            <a:off x="2347912" y="5481637"/>
            <a:ext cx="14668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Excel </a:t>
            </a:r>
            <a:r>
              <a:rPr lang="en-US" sz="2400" b="0" i="0" u="none">
                <a:solidFill>
                  <a:schemeClr val="dk1"/>
                </a:solidFill>
                <a:latin typeface="Arial"/>
                <a:ea typeface="Arial"/>
                <a:cs typeface="Arial"/>
                <a:sym typeface="Arial"/>
              </a:rPr>
              <a:t>client </a:t>
            </a:r>
            <a:r>
              <a:rPr lang="en-US" sz="2400" b="0" i="0" u="none">
                <a:solidFill>
                  <a:srgbClr val="CC0000"/>
                </a:solidFill>
                <a:latin typeface="Arial"/>
                <a:ea typeface="Arial"/>
                <a:cs typeface="Arial"/>
                <a:sym typeface="Arial"/>
              </a:rPr>
              <a:t> </a:t>
            </a:r>
            <a:endParaRPr/>
          </a:p>
        </p:txBody>
      </p:sp>
      <p:cxnSp>
        <p:nvCxnSpPr>
          <p:cNvPr id="149" name="Google Shape;149;p18"/>
          <p:cNvCxnSpPr/>
          <p:nvPr/>
        </p:nvCxnSpPr>
        <p:spPr>
          <a:xfrm>
            <a:off x="3259137" y="5026025"/>
            <a:ext cx="995362" cy="1587"/>
          </a:xfrm>
          <a:prstGeom prst="straightConnector1">
            <a:avLst/>
          </a:prstGeom>
          <a:noFill/>
          <a:ln w="9525" cap="flat" cmpd="sng">
            <a:solidFill>
              <a:schemeClr val="dk1"/>
            </a:solidFill>
            <a:prstDash val="solid"/>
            <a:miter lim="800000"/>
            <a:headEnd type="none" w="med" len="med"/>
            <a:tailEnd type="none" w="med" len="med"/>
          </a:ln>
        </p:spPr>
      </p:cxnSp>
      <p:cxnSp>
        <p:nvCxnSpPr>
          <p:cNvPr id="150" name="Google Shape;150;p18"/>
          <p:cNvCxnSpPr/>
          <p:nvPr/>
        </p:nvCxnSpPr>
        <p:spPr>
          <a:xfrm>
            <a:off x="3041650" y="3729037"/>
            <a:ext cx="1711325" cy="1203325"/>
          </a:xfrm>
          <a:prstGeom prst="straightConnector1">
            <a:avLst/>
          </a:prstGeom>
          <a:noFill/>
          <a:ln w="9525" cap="flat" cmpd="sng">
            <a:solidFill>
              <a:schemeClr val="dk1"/>
            </a:solidFill>
            <a:prstDash val="solid"/>
            <a:miter lim="800000"/>
            <a:headEnd type="none" w="med" len="med"/>
            <a:tailEnd type="none" w="med" len="med"/>
          </a:ln>
        </p:spPr>
      </p:cxnSp>
      <p:cxnSp>
        <p:nvCxnSpPr>
          <p:cNvPr id="151" name="Google Shape;151;p18"/>
          <p:cNvCxnSpPr/>
          <p:nvPr/>
        </p:nvCxnSpPr>
        <p:spPr>
          <a:xfrm>
            <a:off x="1196975" y="4319587"/>
            <a:ext cx="3079750" cy="601662"/>
          </a:xfrm>
          <a:prstGeom prst="straightConnector1">
            <a:avLst/>
          </a:prstGeom>
          <a:noFill/>
          <a:ln w="9525" cap="flat" cmpd="sng">
            <a:solidFill>
              <a:schemeClr val="dk1"/>
            </a:solidFill>
            <a:prstDash val="solid"/>
            <a:miter lim="800000"/>
            <a:headEnd type="none" w="med" len="med"/>
            <a:tailEnd type="none" w="med" len="med"/>
          </a:ln>
        </p:spPr>
      </p:cxnSp>
      <p:grpSp>
        <p:nvGrpSpPr>
          <p:cNvPr id="152" name="Google Shape;152;p18"/>
          <p:cNvGrpSpPr/>
          <p:nvPr/>
        </p:nvGrpSpPr>
        <p:grpSpPr>
          <a:xfrm>
            <a:off x="4254500" y="4943475"/>
            <a:ext cx="887412" cy="203200"/>
            <a:chOff x="4018" y="2032"/>
            <a:chExt cx="559" cy="128"/>
          </a:xfrm>
        </p:grpSpPr>
        <p:sp>
          <p:nvSpPr>
            <p:cNvPr id="153" name="Google Shape;153;p18"/>
            <p:cNvSpPr/>
            <p:nvPr/>
          </p:nvSpPr>
          <p:spPr>
            <a:xfrm>
              <a:off x="4018" y="2032"/>
              <a:ext cx="548" cy="36"/>
            </a:xfrm>
            <a:custGeom>
              <a:avLst/>
              <a:gdLst/>
              <a:ahLst/>
              <a:cxnLst/>
              <a:rect l="l" t="t" r="r" b="b"/>
              <a:pathLst>
                <a:path w="1098" h="71" extrusionOk="0">
                  <a:moveTo>
                    <a:pt x="1098" y="71"/>
                  </a:moveTo>
                  <a:lnTo>
                    <a:pt x="79" y="71"/>
                  </a:lnTo>
                  <a:lnTo>
                    <a:pt x="0" y="0"/>
                  </a:lnTo>
                  <a:lnTo>
                    <a:pt x="1019" y="0"/>
                  </a:lnTo>
                  <a:lnTo>
                    <a:pt x="1098" y="71"/>
                  </a:lnTo>
                  <a:close/>
                </a:path>
              </a:pathLst>
            </a:custGeom>
            <a:solidFill>
              <a:srgbClr val="E9E7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54" name="Google Shape;154;p18"/>
            <p:cNvSpPr/>
            <p:nvPr/>
          </p:nvSpPr>
          <p:spPr>
            <a:xfrm>
              <a:off x="4019" y="2032"/>
              <a:ext cx="43" cy="128"/>
            </a:xfrm>
            <a:custGeom>
              <a:avLst/>
              <a:gdLst/>
              <a:ahLst/>
              <a:cxnLst/>
              <a:rect l="l" t="t" r="r" b="b"/>
              <a:pathLst>
                <a:path w="87" h="256" extrusionOk="0">
                  <a:moveTo>
                    <a:pt x="87" y="67"/>
                  </a:moveTo>
                  <a:lnTo>
                    <a:pt x="87" y="256"/>
                  </a:lnTo>
                  <a:lnTo>
                    <a:pt x="0" y="189"/>
                  </a:lnTo>
                  <a:lnTo>
                    <a:pt x="0" y="0"/>
                  </a:lnTo>
                  <a:lnTo>
                    <a:pt x="87" y="67"/>
                  </a:lnTo>
                  <a:close/>
                </a:path>
              </a:pathLst>
            </a:custGeom>
            <a:solidFill>
              <a:srgbClr val="7167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55" name="Google Shape;155;p18"/>
            <p:cNvSpPr txBox="1"/>
            <p:nvPr/>
          </p:nvSpPr>
          <p:spPr>
            <a:xfrm>
              <a:off x="4049" y="2064"/>
              <a:ext cx="528" cy="96"/>
            </a:xfrm>
            <a:prstGeom prst="rect">
              <a:avLst/>
            </a:prstGeom>
            <a:solidFill>
              <a:srgbClr val="BCB7A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156" name="Google Shape;156;p18"/>
            <p:cNvGrpSpPr/>
            <p:nvPr/>
          </p:nvGrpSpPr>
          <p:grpSpPr>
            <a:xfrm>
              <a:off x="4443" y="2075"/>
              <a:ext cx="102" cy="75"/>
              <a:chOff x="4381" y="2372"/>
              <a:chExt cx="102" cy="75"/>
            </a:xfrm>
          </p:grpSpPr>
          <p:grpSp>
            <p:nvGrpSpPr>
              <p:cNvPr id="157" name="Google Shape;157;p18"/>
              <p:cNvGrpSpPr/>
              <p:nvPr/>
            </p:nvGrpSpPr>
            <p:grpSpPr>
              <a:xfrm>
                <a:off x="4381" y="2372"/>
                <a:ext cx="28" cy="35"/>
                <a:chOff x="4381" y="2372"/>
                <a:chExt cx="28" cy="35"/>
              </a:xfrm>
            </p:grpSpPr>
            <p:grpSp>
              <p:nvGrpSpPr>
                <p:cNvPr id="158" name="Google Shape;158;p18"/>
                <p:cNvGrpSpPr/>
                <p:nvPr/>
              </p:nvGrpSpPr>
              <p:grpSpPr>
                <a:xfrm>
                  <a:off x="4381" y="2372"/>
                  <a:ext cx="28" cy="35"/>
                  <a:chOff x="4381" y="2372"/>
                  <a:chExt cx="28" cy="35"/>
                </a:xfrm>
              </p:grpSpPr>
              <p:sp>
                <p:nvSpPr>
                  <p:cNvPr id="159" name="Google Shape;159;p18"/>
                  <p:cNvSpPr txBox="1"/>
                  <p:nvPr/>
                </p:nvSpPr>
                <p:spPr>
                  <a:xfrm>
                    <a:off x="4383" y="2373"/>
                    <a:ext cx="23" cy="32"/>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0" name="Google Shape;160;p18"/>
                  <p:cNvSpPr txBox="1"/>
                  <p:nvPr/>
                </p:nvSpPr>
                <p:spPr>
                  <a:xfrm>
                    <a:off x="4381" y="2372"/>
                    <a:ext cx="28" cy="35"/>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61" name="Google Shape;161;p18"/>
                <p:cNvGrpSpPr/>
                <p:nvPr/>
              </p:nvGrpSpPr>
              <p:grpSpPr>
                <a:xfrm>
                  <a:off x="4384" y="2375"/>
                  <a:ext cx="22" cy="14"/>
                  <a:chOff x="4384" y="2375"/>
                  <a:chExt cx="22" cy="14"/>
                </a:xfrm>
              </p:grpSpPr>
              <p:sp>
                <p:nvSpPr>
                  <p:cNvPr id="162" name="Google Shape;162;p18"/>
                  <p:cNvSpPr txBox="1"/>
                  <p:nvPr/>
                </p:nvSpPr>
                <p:spPr>
                  <a:xfrm>
                    <a:off x="4387" y="2377"/>
                    <a:ext cx="17" cy="11"/>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3" name="Google Shape;163;p18"/>
                  <p:cNvSpPr txBox="1"/>
                  <p:nvPr/>
                </p:nvSpPr>
                <p:spPr>
                  <a:xfrm>
                    <a:off x="4384" y="2375"/>
                    <a:ext cx="22" cy="14"/>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64" name="Google Shape;164;p18"/>
                <p:cNvSpPr txBox="1"/>
                <p:nvPr/>
              </p:nvSpPr>
              <p:spPr>
                <a:xfrm>
                  <a:off x="4386" y="2376"/>
                  <a:ext cx="19" cy="18"/>
                </a:xfrm>
                <a:prstGeom prst="rect">
                  <a:avLst/>
                </a:prstGeom>
                <a:solidFill>
                  <a:srgbClr val="E9E7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65" name="Google Shape;165;p18"/>
              <p:cNvGrpSpPr/>
              <p:nvPr/>
            </p:nvGrpSpPr>
            <p:grpSpPr>
              <a:xfrm>
                <a:off x="4381" y="2412"/>
                <a:ext cx="28" cy="35"/>
                <a:chOff x="4381" y="2412"/>
                <a:chExt cx="28" cy="35"/>
              </a:xfrm>
            </p:grpSpPr>
            <p:grpSp>
              <p:nvGrpSpPr>
                <p:cNvPr id="166" name="Google Shape;166;p18"/>
                <p:cNvGrpSpPr/>
                <p:nvPr/>
              </p:nvGrpSpPr>
              <p:grpSpPr>
                <a:xfrm>
                  <a:off x="4381" y="2412"/>
                  <a:ext cx="28" cy="35"/>
                  <a:chOff x="4381" y="2412"/>
                  <a:chExt cx="28" cy="35"/>
                </a:xfrm>
              </p:grpSpPr>
              <p:sp>
                <p:nvSpPr>
                  <p:cNvPr id="167" name="Google Shape;167;p18"/>
                  <p:cNvSpPr txBox="1"/>
                  <p:nvPr/>
                </p:nvSpPr>
                <p:spPr>
                  <a:xfrm>
                    <a:off x="4383" y="2413"/>
                    <a:ext cx="23" cy="31"/>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8" name="Google Shape;168;p18"/>
                  <p:cNvSpPr txBox="1"/>
                  <p:nvPr/>
                </p:nvSpPr>
                <p:spPr>
                  <a:xfrm>
                    <a:off x="4381" y="2412"/>
                    <a:ext cx="28" cy="35"/>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69" name="Google Shape;169;p18"/>
                <p:cNvGrpSpPr/>
                <p:nvPr/>
              </p:nvGrpSpPr>
              <p:grpSpPr>
                <a:xfrm>
                  <a:off x="4384" y="2415"/>
                  <a:ext cx="22" cy="15"/>
                  <a:chOff x="4384" y="2415"/>
                  <a:chExt cx="22" cy="15"/>
                </a:xfrm>
              </p:grpSpPr>
              <p:sp>
                <p:nvSpPr>
                  <p:cNvPr id="170" name="Google Shape;170;p18"/>
                  <p:cNvSpPr txBox="1"/>
                  <p:nvPr/>
                </p:nvSpPr>
                <p:spPr>
                  <a:xfrm>
                    <a:off x="4387" y="2416"/>
                    <a:ext cx="17" cy="12"/>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1" name="Google Shape;171;p18"/>
                  <p:cNvSpPr txBox="1"/>
                  <p:nvPr/>
                </p:nvSpPr>
                <p:spPr>
                  <a:xfrm>
                    <a:off x="4384" y="2415"/>
                    <a:ext cx="22" cy="15"/>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72" name="Google Shape;172;p18"/>
                <p:cNvSpPr txBox="1"/>
                <p:nvPr/>
              </p:nvSpPr>
              <p:spPr>
                <a:xfrm>
                  <a:off x="4386" y="2415"/>
                  <a:ext cx="19" cy="19"/>
                </a:xfrm>
                <a:prstGeom prst="rect">
                  <a:avLst/>
                </a:prstGeom>
                <a:solidFill>
                  <a:srgbClr val="E9E7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73" name="Google Shape;173;p18"/>
              <p:cNvGrpSpPr/>
              <p:nvPr/>
            </p:nvGrpSpPr>
            <p:grpSpPr>
              <a:xfrm>
                <a:off x="4418" y="2372"/>
                <a:ext cx="28" cy="35"/>
                <a:chOff x="4418" y="2372"/>
                <a:chExt cx="28" cy="35"/>
              </a:xfrm>
            </p:grpSpPr>
            <p:grpSp>
              <p:nvGrpSpPr>
                <p:cNvPr id="174" name="Google Shape;174;p18"/>
                <p:cNvGrpSpPr/>
                <p:nvPr/>
              </p:nvGrpSpPr>
              <p:grpSpPr>
                <a:xfrm>
                  <a:off x="4418" y="2372"/>
                  <a:ext cx="28" cy="35"/>
                  <a:chOff x="4418" y="2372"/>
                  <a:chExt cx="28" cy="35"/>
                </a:xfrm>
              </p:grpSpPr>
              <p:sp>
                <p:nvSpPr>
                  <p:cNvPr id="175" name="Google Shape;175;p18"/>
                  <p:cNvSpPr txBox="1"/>
                  <p:nvPr/>
                </p:nvSpPr>
                <p:spPr>
                  <a:xfrm>
                    <a:off x="4420" y="2373"/>
                    <a:ext cx="24" cy="32"/>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6" name="Google Shape;176;p18"/>
                  <p:cNvSpPr txBox="1"/>
                  <p:nvPr/>
                </p:nvSpPr>
                <p:spPr>
                  <a:xfrm>
                    <a:off x="4418" y="2372"/>
                    <a:ext cx="28" cy="35"/>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77" name="Google Shape;177;p18"/>
                <p:cNvGrpSpPr/>
                <p:nvPr/>
              </p:nvGrpSpPr>
              <p:grpSpPr>
                <a:xfrm>
                  <a:off x="4422" y="2375"/>
                  <a:ext cx="21" cy="14"/>
                  <a:chOff x="4422" y="2375"/>
                  <a:chExt cx="21" cy="14"/>
                </a:xfrm>
              </p:grpSpPr>
              <p:sp>
                <p:nvSpPr>
                  <p:cNvPr id="178" name="Google Shape;178;p18"/>
                  <p:cNvSpPr txBox="1"/>
                  <p:nvPr/>
                </p:nvSpPr>
                <p:spPr>
                  <a:xfrm>
                    <a:off x="4424" y="2377"/>
                    <a:ext cx="16" cy="11"/>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9" name="Google Shape;179;p18"/>
                  <p:cNvSpPr txBox="1"/>
                  <p:nvPr/>
                </p:nvSpPr>
                <p:spPr>
                  <a:xfrm>
                    <a:off x="4422" y="2375"/>
                    <a:ext cx="21" cy="14"/>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80" name="Google Shape;180;p18"/>
                <p:cNvSpPr txBox="1"/>
                <p:nvPr/>
              </p:nvSpPr>
              <p:spPr>
                <a:xfrm>
                  <a:off x="4423" y="2376"/>
                  <a:ext cx="19" cy="18"/>
                </a:xfrm>
                <a:prstGeom prst="rect">
                  <a:avLst/>
                </a:prstGeom>
                <a:solidFill>
                  <a:srgbClr val="E9E7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81" name="Google Shape;181;p18"/>
              <p:cNvGrpSpPr/>
              <p:nvPr/>
            </p:nvGrpSpPr>
            <p:grpSpPr>
              <a:xfrm>
                <a:off x="4418" y="2412"/>
                <a:ext cx="28" cy="35"/>
                <a:chOff x="4418" y="2412"/>
                <a:chExt cx="28" cy="35"/>
              </a:xfrm>
            </p:grpSpPr>
            <p:grpSp>
              <p:nvGrpSpPr>
                <p:cNvPr id="182" name="Google Shape;182;p18"/>
                <p:cNvGrpSpPr/>
                <p:nvPr/>
              </p:nvGrpSpPr>
              <p:grpSpPr>
                <a:xfrm>
                  <a:off x="4418" y="2412"/>
                  <a:ext cx="28" cy="35"/>
                  <a:chOff x="4418" y="2412"/>
                  <a:chExt cx="28" cy="35"/>
                </a:xfrm>
              </p:grpSpPr>
              <p:sp>
                <p:nvSpPr>
                  <p:cNvPr id="183" name="Google Shape;183;p18"/>
                  <p:cNvSpPr txBox="1"/>
                  <p:nvPr/>
                </p:nvSpPr>
                <p:spPr>
                  <a:xfrm>
                    <a:off x="4420" y="2413"/>
                    <a:ext cx="24" cy="31"/>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4" name="Google Shape;184;p18"/>
                  <p:cNvSpPr txBox="1"/>
                  <p:nvPr/>
                </p:nvSpPr>
                <p:spPr>
                  <a:xfrm>
                    <a:off x="4418" y="2412"/>
                    <a:ext cx="28" cy="35"/>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85" name="Google Shape;185;p18"/>
                <p:cNvGrpSpPr/>
                <p:nvPr/>
              </p:nvGrpSpPr>
              <p:grpSpPr>
                <a:xfrm>
                  <a:off x="4422" y="2415"/>
                  <a:ext cx="21" cy="15"/>
                  <a:chOff x="4422" y="2415"/>
                  <a:chExt cx="21" cy="15"/>
                </a:xfrm>
              </p:grpSpPr>
              <p:sp>
                <p:nvSpPr>
                  <p:cNvPr id="186" name="Google Shape;186;p18"/>
                  <p:cNvSpPr txBox="1"/>
                  <p:nvPr/>
                </p:nvSpPr>
                <p:spPr>
                  <a:xfrm>
                    <a:off x="4424" y="2416"/>
                    <a:ext cx="16" cy="12"/>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7" name="Google Shape;187;p18"/>
                  <p:cNvSpPr txBox="1"/>
                  <p:nvPr/>
                </p:nvSpPr>
                <p:spPr>
                  <a:xfrm>
                    <a:off x="4422" y="2415"/>
                    <a:ext cx="21" cy="15"/>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88" name="Google Shape;188;p18"/>
                <p:cNvSpPr txBox="1"/>
                <p:nvPr/>
              </p:nvSpPr>
              <p:spPr>
                <a:xfrm>
                  <a:off x="4423" y="2415"/>
                  <a:ext cx="19" cy="19"/>
                </a:xfrm>
                <a:prstGeom prst="rect">
                  <a:avLst/>
                </a:prstGeom>
                <a:solidFill>
                  <a:srgbClr val="E9E7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89" name="Google Shape;189;p18"/>
              <p:cNvGrpSpPr/>
              <p:nvPr/>
            </p:nvGrpSpPr>
            <p:grpSpPr>
              <a:xfrm>
                <a:off x="4455" y="2372"/>
                <a:ext cx="28" cy="35"/>
                <a:chOff x="4455" y="2372"/>
                <a:chExt cx="28" cy="35"/>
              </a:xfrm>
            </p:grpSpPr>
            <p:grpSp>
              <p:nvGrpSpPr>
                <p:cNvPr id="190" name="Google Shape;190;p18"/>
                <p:cNvGrpSpPr/>
                <p:nvPr/>
              </p:nvGrpSpPr>
              <p:grpSpPr>
                <a:xfrm>
                  <a:off x="4455" y="2372"/>
                  <a:ext cx="28" cy="35"/>
                  <a:chOff x="4455" y="2372"/>
                  <a:chExt cx="28" cy="35"/>
                </a:xfrm>
              </p:grpSpPr>
              <p:sp>
                <p:nvSpPr>
                  <p:cNvPr id="191" name="Google Shape;191;p18"/>
                  <p:cNvSpPr txBox="1"/>
                  <p:nvPr/>
                </p:nvSpPr>
                <p:spPr>
                  <a:xfrm>
                    <a:off x="4458" y="2373"/>
                    <a:ext cx="23" cy="32"/>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2" name="Google Shape;192;p18"/>
                  <p:cNvSpPr txBox="1"/>
                  <p:nvPr/>
                </p:nvSpPr>
                <p:spPr>
                  <a:xfrm>
                    <a:off x="4455" y="2372"/>
                    <a:ext cx="28" cy="35"/>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93" name="Google Shape;193;p18"/>
                <p:cNvGrpSpPr/>
                <p:nvPr/>
              </p:nvGrpSpPr>
              <p:grpSpPr>
                <a:xfrm>
                  <a:off x="4459" y="2375"/>
                  <a:ext cx="21" cy="14"/>
                  <a:chOff x="4459" y="2375"/>
                  <a:chExt cx="21" cy="14"/>
                </a:xfrm>
              </p:grpSpPr>
              <p:sp>
                <p:nvSpPr>
                  <p:cNvPr id="194" name="Google Shape;194;p18"/>
                  <p:cNvSpPr txBox="1"/>
                  <p:nvPr/>
                </p:nvSpPr>
                <p:spPr>
                  <a:xfrm>
                    <a:off x="4461" y="2377"/>
                    <a:ext cx="17" cy="11"/>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5" name="Google Shape;195;p18"/>
                  <p:cNvSpPr txBox="1"/>
                  <p:nvPr/>
                </p:nvSpPr>
                <p:spPr>
                  <a:xfrm>
                    <a:off x="4459" y="2375"/>
                    <a:ext cx="21" cy="14"/>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96" name="Google Shape;196;p18"/>
                <p:cNvSpPr txBox="1"/>
                <p:nvPr/>
              </p:nvSpPr>
              <p:spPr>
                <a:xfrm>
                  <a:off x="4460" y="2376"/>
                  <a:ext cx="19" cy="18"/>
                </a:xfrm>
                <a:prstGeom prst="rect">
                  <a:avLst/>
                </a:prstGeom>
                <a:solidFill>
                  <a:srgbClr val="E9E7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97" name="Google Shape;197;p18"/>
              <p:cNvGrpSpPr/>
              <p:nvPr/>
            </p:nvGrpSpPr>
            <p:grpSpPr>
              <a:xfrm>
                <a:off x="4455" y="2412"/>
                <a:ext cx="28" cy="35"/>
                <a:chOff x="4455" y="2412"/>
                <a:chExt cx="28" cy="35"/>
              </a:xfrm>
            </p:grpSpPr>
            <p:grpSp>
              <p:nvGrpSpPr>
                <p:cNvPr id="198" name="Google Shape;198;p18"/>
                <p:cNvGrpSpPr/>
                <p:nvPr/>
              </p:nvGrpSpPr>
              <p:grpSpPr>
                <a:xfrm>
                  <a:off x="4455" y="2412"/>
                  <a:ext cx="28" cy="35"/>
                  <a:chOff x="4455" y="2412"/>
                  <a:chExt cx="28" cy="35"/>
                </a:xfrm>
              </p:grpSpPr>
              <p:sp>
                <p:nvSpPr>
                  <p:cNvPr id="199" name="Google Shape;199;p18"/>
                  <p:cNvSpPr txBox="1"/>
                  <p:nvPr/>
                </p:nvSpPr>
                <p:spPr>
                  <a:xfrm>
                    <a:off x="4458" y="2413"/>
                    <a:ext cx="23" cy="31"/>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00" name="Google Shape;200;p18"/>
                  <p:cNvSpPr txBox="1"/>
                  <p:nvPr/>
                </p:nvSpPr>
                <p:spPr>
                  <a:xfrm>
                    <a:off x="4455" y="2412"/>
                    <a:ext cx="28" cy="35"/>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201" name="Google Shape;201;p18"/>
                <p:cNvGrpSpPr/>
                <p:nvPr/>
              </p:nvGrpSpPr>
              <p:grpSpPr>
                <a:xfrm>
                  <a:off x="4459" y="2415"/>
                  <a:ext cx="21" cy="15"/>
                  <a:chOff x="4459" y="2415"/>
                  <a:chExt cx="21" cy="15"/>
                </a:xfrm>
              </p:grpSpPr>
              <p:sp>
                <p:nvSpPr>
                  <p:cNvPr id="202" name="Google Shape;202;p18"/>
                  <p:cNvSpPr txBox="1"/>
                  <p:nvPr/>
                </p:nvSpPr>
                <p:spPr>
                  <a:xfrm>
                    <a:off x="4461" y="2416"/>
                    <a:ext cx="17" cy="12"/>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03" name="Google Shape;203;p18"/>
                  <p:cNvSpPr txBox="1"/>
                  <p:nvPr/>
                </p:nvSpPr>
                <p:spPr>
                  <a:xfrm>
                    <a:off x="4459" y="2415"/>
                    <a:ext cx="21" cy="15"/>
                  </a:xfrm>
                  <a:prstGeom prst="rect">
                    <a:avLst/>
                  </a:prstGeom>
                  <a:solidFill>
                    <a:srgbClr val="322D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204" name="Google Shape;204;p18"/>
                <p:cNvSpPr txBox="1"/>
                <p:nvPr/>
              </p:nvSpPr>
              <p:spPr>
                <a:xfrm>
                  <a:off x="4460" y="2415"/>
                  <a:ext cx="19" cy="19"/>
                </a:xfrm>
                <a:prstGeom prst="rect">
                  <a:avLst/>
                </a:prstGeom>
                <a:solidFill>
                  <a:srgbClr val="E9E7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grpSp>
      <p:pic>
        <p:nvPicPr>
          <p:cNvPr id="205" name="Google Shape;205;p18"/>
          <p:cNvPicPr preferRelativeResize="0"/>
          <p:nvPr/>
        </p:nvPicPr>
        <p:blipFill rotWithShape="1">
          <a:blip r:embed="rId4">
            <a:alphaModFix/>
          </a:blip>
          <a:srcRect/>
          <a:stretch/>
        </p:blipFill>
        <p:spPr>
          <a:xfrm>
            <a:off x="2703512" y="4843462"/>
            <a:ext cx="623887" cy="628650"/>
          </a:xfrm>
          <a:prstGeom prst="rect">
            <a:avLst/>
          </a:prstGeom>
          <a:noFill/>
          <a:ln>
            <a:noFill/>
          </a:ln>
        </p:spPr>
      </p:pic>
      <p:cxnSp>
        <p:nvCxnSpPr>
          <p:cNvPr id="206" name="Google Shape;206;p18"/>
          <p:cNvCxnSpPr/>
          <p:nvPr/>
        </p:nvCxnSpPr>
        <p:spPr>
          <a:xfrm>
            <a:off x="5133975" y="5049837"/>
            <a:ext cx="1123950" cy="0"/>
          </a:xfrm>
          <a:prstGeom prst="straightConnector1">
            <a:avLst/>
          </a:prstGeom>
          <a:noFill/>
          <a:ln w="9525" cap="flat" cmpd="sng">
            <a:solidFill>
              <a:schemeClr val="dk1"/>
            </a:solidFill>
            <a:prstDash val="solid"/>
            <a:miter lim="800000"/>
            <a:headEnd type="none" w="med" len="med"/>
            <a:tailEnd type="none" w="med" len="med"/>
          </a:ln>
        </p:spPr>
      </p:cxnSp>
      <p:sp>
        <p:nvSpPr>
          <p:cNvPr id="207" name="Google Shape;207;p18"/>
          <p:cNvSpPr/>
          <p:nvPr/>
        </p:nvSpPr>
        <p:spPr>
          <a:xfrm rot="5400000">
            <a:off x="6296818" y="5280818"/>
            <a:ext cx="206375" cy="1668462"/>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08" name="Google Shape;208;p18"/>
          <p:cNvSpPr txBox="1"/>
          <p:nvPr/>
        </p:nvSpPr>
        <p:spPr>
          <a:xfrm>
            <a:off x="5303837" y="6156325"/>
            <a:ext cx="23955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2400"/>
              <a:buFont typeface="Arial"/>
              <a:buNone/>
            </a:pPr>
            <a:r>
              <a:rPr lang="en-US" sz="2400" b="0" i="0" u="none">
                <a:solidFill>
                  <a:schemeClr val="dk2"/>
                </a:solidFill>
                <a:latin typeface="Arial"/>
                <a:ea typeface="Arial"/>
                <a:cs typeface="Arial"/>
                <a:sym typeface="Arial"/>
              </a:rPr>
              <a:t>Server side</a:t>
            </a:r>
            <a:endParaRPr/>
          </a:p>
        </p:txBody>
      </p:sp>
      <p:sp>
        <p:nvSpPr>
          <p:cNvPr id="209" name="Google Shape;209;p18"/>
          <p:cNvSpPr/>
          <p:nvPr/>
        </p:nvSpPr>
        <p:spPr>
          <a:xfrm rot="5400000">
            <a:off x="2360612" y="4365625"/>
            <a:ext cx="206375" cy="3184525"/>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0" name="Google Shape;210;p18"/>
          <p:cNvSpPr txBox="1"/>
          <p:nvPr/>
        </p:nvSpPr>
        <p:spPr>
          <a:xfrm>
            <a:off x="779462" y="6089650"/>
            <a:ext cx="33353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2400"/>
              <a:buFont typeface="Arial"/>
              <a:buNone/>
            </a:pPr>
            <a:r>
              <a:rPr lang="en-US" sz="2400" b="0" i="0" u="none">
                <a:solidFill>
                  <a:schemeClr val="dk2"/>
                </a:solidFill>
                <a:latin typeface="Arial"/>
                <a:ea typeface="Arial"/>
                <a:cs typeface="Arial"/>
                <a:sym typeface="Arial"/>
              </a:rPr>
              <a:t>Client side</a:t>
            </a:r>
            <a:endParaRPr/>
          </a:p>
        </p:txBody>
      </p:sp>
      <p:sp>
        <p:nvSpPr>
          <p:cNvPr id="211" name="Google Shape;211;p18"/>
          <p:cNvSpPr/>
          <p:nvPr/>
        </p:nvSpPr>
        <p:spPr>
          <a:xfrm>
            <a:off x="7627937" y="4003675"/>
            <a:ext cx="822325" cy="1076325"/>
          </a:xfrm>
          <a:prstGeom prst="flowChartMagneticDisk">
            <a:avLst/>
          </a:prstGeom>
          <a:gradFill>
            <a:gsLst>
              <a:gs pos="0">
                <a:srgbClr val="2F4776"/>
              </a:gs>
              <a:gs pos="50000">
                <a:srgbClr val="6699FF"/>
              </a:gs>
              <a:gs pos="100000">
                <a:srgbClr val="2F4776"/>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212" name="Google Shape;212;p18"/>
          <p:cNvCxnSpPr/>
          <p:nvPr/>
        </p:nvCxnSpPr>
        <p:spPr>
          <a:xfrm>
            <a:off x="6837362" y="4572000"/>
            <a:ext cx="720725" cy="0"/>
          </a:xfrm>
          <a:prstGeom prst="straightConnector1">
            <a:avLst/>
          </a:prstGeom>
          <a:noFill/>
          <a:ln w="9525" cap="flat" cmpd="sng">
            <a:solidFill>
              <a:schemeClr val="dk1"/>
            </a:solidFill>
            <a:prstDash val="solid"/>
            <a:miter lim="800000"/>
            <a:headEnd type="none" w="med" len="med"/>
            <a:tailEnd type="triangle" w="med" len="med"/>
          </a:ln>
        </p:spPr>
      </p:cxnSp>
      <p:sp>
        <p:nvSpPr>
          <p:cNvPr id="213" name="Google Shape;213;p18"/>
          <p:cNvSpPr txBox="1"/>
          <p:nvPr/>
        </p:nvSpPr>
        <p:spPr>
          <a:xfrm>
            <a:off x="7054850" y="5008562"/>
            <a:ext cx="2089150" cy="1006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server controls access to database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63"/>
          <p:cNvSpPr txBox="1"/>
          <p:nvPr/>
        </p:nvSpPr>
        <p:spPr>
          <a:xfrm>
            <a:off x="517525" y="1946275"/>
            <a:ext cx="69992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COUNT   applies to duplicates, unless otherwise stated:</a:t>
            </a:r>
            <a:endParaRPr/>
          </a:p>
        </p:txBody>
      </p:sp>
      <p:sp>
        <p:nvSpPr>
          <p:cNvPr id="677" name="Google Shape;677;p63"/>
          <p:cNvSpPr txBox="1"/>
          <p:nvPr/>
        </p:nvSpPr>
        <p:spPr>
          <a:xfrm>
            <a:off x="609600" y="2819400"/>
            <a:ext cx="3536950"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Count(category)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year &gt; 1995</a:t>
            </a:r>
            <a:endParaRPr/>
          </a:p>
        </p:txBody>
      </p:sp>
      <p:sp>
        <p:nvSpPr>
          <p:cNvPr id="678" name="Google Shape;678;p63"/>
          <p:cNvSpPr txBox="1"/>
          <p:nvPr/>
        </p:nvSpPr>
        <p:spPr>
          <a:xfrm>
            <a:off x="4495800" y="2743200"/>
            <a:ext cx="2317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same as Count(*)</a:t>
            </a:r>
            <a:endParaRPr/>
          </a:p>
        </p:txBody>
      </p:sp>
      <p:sp>
        <p:nvSpPr>
          <p:cNvPr id="679" name="Google Shape;679;p63"/>
          <p:cNvSpPr txBox="1"/>
          <p:nvPr/>
        </p:nvSpPr>
        <p:spPr>
          <a:xfrm>
            <a:off x="457200" y="4343400"/>
            <a:ext cx="25209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probably want:</a:t>
            </a:r>
            <a:endParaRPr/>
          </a:p>
        </p:txBody>
      </p:sp>
      <p:sp>
        <p:nvSpPr>
          <p:cNvPr id="680" name="Google Shape;680;p63"/>
          <p:cNvSpPr txBox="1"/>
          <p:nvPr/>
        </p:nvSpPr>
        <p:spPr>
          <a:xfrm>
            <a:off x="685800" y="5029200"/>
            <a:ext cx="4926012"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Count(</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category)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year &gt; 1995</a:t>
            </a:r>
            <a:endParaRPr/>
          </a:p>
        </p:txBody>
      </p:sp>
      <p:sp>
        <p:nvSpPr>
          <p:cNvPr id="681" name="Google Shape;681;p6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Aggregation: Count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64"/>
          <p:cNvSpPr txBox="1"/>
          <p:nvPr/>
        </p:nvSpPr>
        <p:spPr>
          <a:xfrm>
            <a:off x="533400" y="1981200"/>
            <a:ext cx="49911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Purchase(product, date, price, quantity)</a:t>
            </a:r>
            <a:endParaRPr/>
          </a:p>
        </p:txBody>
      </p:sp>
      <p:sp>
        <p:nvSpPr>
          <p:cNvPr id="688" name="Google Shape;688;p6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More Examples</a:t>
            </a:r>
            <a:endParaRPr/>
          </a:p>
        </p:txBody>
      </p:sp>
      <p:sp>
        <p:nvSpPr>
          <p:cNvPr id="689" name="Google Shape;689;p64"/>
          <p:cNvSpPr txBox="1"/>
          <p:nvPr/>
        </p:nvSpPr>
        <p:spPr>
          <a:xfrm>
            <a:off x="762000" y="3352800"/>
            <a:ext cx="4138612" cy="8318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Sum(price * quantity)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a:t>
            </a:r>
            <a:endParaRPr/>
          </a:p>
        </p:txBody>
      </p:sp>
      <p:sp>
        <p:nvSpPr>
          <p:cNvPr id="690" name="Google Shape;690;p64"/>
          <p:cNvSpPr txBox="1"/>
          <p:nvPr/>
        </p:nvSpPr>
        <p:spPr>
          <a:xfrm>
            <a:off x="685800" y="5029200"/>
            <a:ext cx="4138612"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Sum(price * quantity)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1"/>
                </a:solidFill>
                <a:latin typeface="Times New Roman"/>
                <a:ea typeface="Times New Roman"/>
                <a:cs typeface="Times New Roman"/>
                <a:sym typeface="Times New Roman"/>
              </a:rPr>
              <a:t>  product = ‘bagel’</a:t>
            </a:r>
            <a:endParaRPr/>
          </a:p>
        </p:txBody>
      </p:sp>
      <p:sp>
        <p:nvSpPr>
          <p:cNvPr id="691" name="Google Shape;691;p64"/>
          <p:cNvSpPr/>
          <p:nvPr/>
        </p:nvSpPr>
        <p:spPr>
          <a:xfrm>
            <a:off x="6172200" y="4038600"/>
            <a:ext cx="2279650" cy="1136650"/>
          </a:xfrm>
          <a:prstGeom prst="ellipse">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What do</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they mean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Simple Aggregations</a:t>
            </a:r>
            <a:endParaRPr/>
          </a:p>
        </p:txBody>
      </p:sp>
      <p:sp>
        <p:nvSpPr>
          <p:cNvPr id="698" name="Google Shape;698;p65"/>
          <p:cNvSpPr txBox="1"/>
          <p:nvPr/>
        </p:nvSpPr>
        <p:spPr>
          <a:xfrm>
            <a:off x="304800" y="1196975"/>
            <a:ext cx="165100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Times New Roman"/>
              <a:buNone/>
            </a:pPr>
            <a:r>
              <a:rPr lang="en-US" sz="3200" b="0" i="0" u="none">
                <a:solidFill>
                  <a:schemeClr val="accent2"/>
                </a:solidFill>
                <a:latin typeface="Times New Roman"/>
                <a:ea typeface="Times New Roman"/>
                <a:cs typeface="Times New Roman"/>
                <a:sym typeface="Times New Roman"/>
              </a:rPr>
              <a:t>Purchase</a:t>
            </a:r>
            <a:endParaRPr/>
          </a:p>
        </p:txBody>
      </p:sp>
      <p:graphicFrame>
        <p:nvGraphicFramePr>
          <p:cNvPr id="699" name="Google Shape;699;p65"/>
          <p:cNvGraphicFramePr/>
          <p:nvPr/>
        </p:nvGraphicFramePr>
        <p:xfrm>
          <a:off x="990600" y="1905000"/>
          <a:ext cx="3000000" cy="3000000"/>
        </p:xfrm>
        <a:graphic>
          <a:graphicData uri="http://schemas.openxmlformats.org/drawingml/2006/table">
            <a:tbl>
              <a:tblPr>
                <a:noFill/>
                <a:tableStyleId>{8BC734D3-0524-4FA6-953F-D8A9E32F7087}</a:tableStyleId>
              </a:tblPr>
              <a:tblGrid>
                <a:gridCol w="1619250"/>
                <a:gridCol w="1619250"/>
                <a:gridCol w="1619250"/>
                <a:gridCol w="1619250"/>
              </a:tblGrid>
              <a:tr h="579425">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Product</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Date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Quantity</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Bagel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10/21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20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7850">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Banana</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10/3</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0.5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Banana</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10/10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Bagel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10/25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1.50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20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700" name="Google Shape;700;p65"/>
          <p:cNvSpPr txBox="1"/>
          <p:nvPr/>
        </p:nvSpPr>
        <p:spPr>
          <a:xfrm>
            <a:off x="457200" y="5181600"/>
            <a:ext cx="4138612"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Sum(price * quantity)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1"/>
                </a:solidFill>
                <a:latin typeface="Times New Roman"/>
                <a:ea typeface="Times New Roman"/>
                <a:cs typeface="Times New Roman"/>
                <a:sym typeface="Times New Roman"/>
              </a:rPr>
              <a:t>  product = ‘bagel’</a:t>
            </a:r>
            <a:endParaRPr/>
          </a:p>
        </p:txBody>
      </p:sp>
      <p:sp>
        <p:nvSpPr>
          <p:cNvPr id="701" name="Google Shape;701;p65"/>
          <p:cNvSpPr/>
          <p:nvPr/>
        </p:nvSpPr>
        <p:spPr>
          <a:xfrm>
            <a:off x="5029200" y="5562600"/>
            <a:ext cx="976312" cy="485775"/>
          </a:xfrm>
          <a:prstGeom prst="rightArrow">
            <a:avLst>
              <a:gd name="adj1" fmla="val 50000"/>
              <a:gd name="adj2" fmla="val 50000"/>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02" name="Google Shape;702;p65"/>
          <p:cNvSpPr txBox="1"/>
          <p:nvPr/>
        </p:nvSpPr>
        <p:spPr>
          <a:xfrm>
            <a:off x="6629400" y="5562600"/>
            <a:ext cx="18732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50  (= 20+30)</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6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Grouping and Aggregation</a:t>
            </a:r>
            <a:endParaRPr/>
          </a:p>
        </p:txBody>
      </p:sp>
      <p:sp>
        <p:nvSpPr>
          <p:cNvPr id="709" name="Google Shape;709;p66"/>
          <p:cNvSpPr txBox="1"/>
          <p:nvPr/>
        </p:nvSpPr>
        <p:spPr>
          <a:xfrm>
            <a:off x="288925" y="1641475"/>
            <a:ext cx="49911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Purchase(product, date, price, quantity)</a:t>
            </a:r>
            <a:endParaRPr/>
          </a:p>
        </p:txBody>
      </p:sp>
      <p:sp>
        <p:nvSpPr>
          <p:cNvPr id="710" name="Google Shape;710;p66"/>
          <p:cNvSpPr txBox="1"/>
          <p:nvPr/>
        </p:nvSpPr>
        <p:spPr>
          <a:xfrm>
            <a:off x="533400" y="3733800"/>
            <a:ext cx="7354887" cy="15621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 </a:t>
            </a:r>
            <a:r>
              <a:rPr lang="en-US" sz="2400" b="0" i="0" u="none">
                <a:solidFill>
                  <a:schemeClr val="dk1"/>
                </a:solidFill>
                <a:latin typeface="Times New Roman"/>
                <a:ea typeface="Times New Roman"/>
                <a:cs typeface="Times New Roman"/>
                <a:sym typeface="Times New Roman"/>
              </a:rPr>
              <a:t>       product, Sum(price*quantity) AS TotalSales</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date &gt; ‘10/1/2005’</a:t>
            </a:r>
            <a:endParaRPr/>
          </a:p>
          <a:p>
            <a:pPr marL="0" marR="0" lvl="0" indent="0" algn="l" rtl="0">
              <a:lnSpc>
                <a:spcPct val="100000"/>
              </a:lnSpc>
              <a:spcBef>
                <a:spcPts val="0"/>
              </a:spcBef>
              <a:spcAft>
                <a:spcPts val="0"/>
              </a:spcAft>
              <a:buClr>
                <a:srgbClr val="FF0066"/>
              </a:buClr>
              <a:buSzPts val="2400"/>
              <a:buFont typeface="Times New Roman"/>
              <a:buNone/>
            </a:pPr>
            <a:r>
              <a:rPr lang="en-US" sz="2400" b="0" i="0" u="none">
                <a:solidFill>
                  <a:srgbClr val="FF0066"/>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product</a:t>
            </a:r>
            <a:endParaRPr/>
          </a:p>
        </p:txBody>
      </p:sp>
      <p:sp>
        <p:nvSpPr>
          <p:cNvPr id="711" name="Google Shape;711;p66"/>
          <p:cNvSpPr txBox="1"/>
          <p:nvPr/>
        </p:nvSpPr>
        <p:spPr>
          <a:xfrm>
            <a:off x="1050925" y="5984875"/>
            <a:ext cx="36210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Let’s see what this means…</a:t>
            </a:r>
            <a:endParaRPr/>
          </a:p>
        </p:txBody>
      </p:sp>
      <p:sp>
        <p:nvSpPr>
          <p:cNvPr id="712" name="Google Shape;712;p66"/>
          <p:cNvSpPr txBox="1"/>
          <p:nvPr/>
        </p:nvSpPr>
        <p:spPr>
          <a:xfrm>
            <a:off x="457200" y="2590800"/>
            <a:ext cx="55260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Find total sales after 10/1/2005 per product.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Grouping and Aggregation</a:t>
            </a:r>
            <a:endParaRPr/>
          </a:p>
        </p:txBody>
      </p:sp>
      <p:sp>
        <p:nvSpPr>
          <p:cNvPr id="719" name="Google Shape;719;p67"/>
          <p:cNvSpPr txBox="1"/>
          <p:nvPr/>
        </p:nvSpPr>
        <p:spPr>
          <a:xfrm>
            <a:off x="381000" y="2209800"/>
            <a:ext cx="8428037" cy="2282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1. Compute the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and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clauses.</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2. Group by the attributes in the </a:t>
            </a:r>
            <a:r>
              <a:rPr lang="en-US" sz="2400" b="0" i="0" u="none">
                <a:solidFill>
                  <a:schemeClr val="accent2"/>
                </a:solidFill>
                <a:latin typeface="Times New Roman"/>
                <a:ea typeface="Times New Roman"/>
                <a:cs typeface="Times New Roman"/>
                <a:sym typeface="Times New Roman"/>
              </a:rPr>
              <a:t>GROUPBY</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3. Compute the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clause: grouped attributes and aggregates.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68"/>
          <p:cNvSpPr txBox="1">
            <a:spLocks noGrp="1"/>
          </p:cNvSpPr>
          <p:nvPr>
            <p:ph type="title"/>
          </p:nvPr>
        </p:nvSpPr>
        <p:spPr>
          <a:xfrm>
            <a:off x="381000" y="609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1&amp;2. FROM-WHERE-GROUPBY</a:t>
            </a:r>
            <a:endParaRPr/>
          </a:p>
        </p:txBody>
      </p:sp>
      <p:graphicFrame>
        <p:nvGraphicFramePr>
          <p:cNvPr id="726" name="Google Shape;726;p68"/>
          <p:cNvGraphicFramePr/>
          <p:nvPr/>
        </p:nvGraphicFramePr>
        <p:xfrm>
          <a:off x="1066800" y="2438400"/>
          <a:ext cx="3000000" cy="3000000"/>
        </p:xfrm>
        <a:graphic>
          <a:graphicData uri="http://schemas.openxmlformats.org/drawingml/2006/table">
            <a:tbl>
              <a:tblPr>
                <a:noFill/>
                <a:tableStyleId>{8BC734D3-0524-4FA6-953F-D8A9E32F7087}</a:tableStyleId>
              </a:tblPr>
              <a:tblGrid>
                <a:gridCol w="1619250"/>
                <a:gridCol w="1619250"/>
                <a:gridCol w="1619250"/>
                <a:gridCol w="1619250"/>
              </a:tblGrid>
              <a:tr h="579425">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Product</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Date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Quantity</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Bagel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10/21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20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7850">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Bagel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10/25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1.50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20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7850">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Banana</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10/3</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0.5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Banana</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10/10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6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3. SELECT</a:t>
            </a:r>
            <a:endParaRPr/>
          </a:p>
        </p:txBody>
      </p:sp>
      <p:sp>
        <p:nvSpPr>
          <p:cNvPr id="733" name="Google Shape;733;p69"/>
          <p:cNvSpPr txBox="1"/>
          <p:nvPr/>
        </p:nvSpPr>
        <p:spPr>
          <a:xfrm>
            <a:off x="533400" y="4648200"/>
            <a:ext cx="7354887" cy="15621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 </a:t>
            </a:r>
            <a:r>
              <a:rPr lang="en-US" sz="2400" b="0" i="0" u="none">
                <a:solidFill>
                  <a:schemeClr val="dk1"/>
                </a:solidFill>
                <a:latin typeface="Times New Roman"/>
                <a:ea typeface="Times New Roman"/>
                <a:cs typeface="Times New Roman"/>
                <a:sym typeface="Times New Roman"/>
              </a:rPr>
              <a:t>       product, Sum(price*quantity) AS TotalSales</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date &gt; ‘10/1/2005’</a:t>
            </a:r>
            <a:endParaRPr/>
          </a:p>
          <a:p>
            <a:pPr marL="0" marR="0" lvl="0" indent="0" algn="l" rtl="0">
              <a:lnSpc>
                <a:spcPct val="100000"/>
              </a:lnSpc>
              <a:spcBef>
                <a:spcPts val="0"/>
              </a:spcBef>
              <a:spcAft>
                <a:spcPts val="0"/>
              </a:spcAft>
              <a:buClr>
                <a:srgbClr val="FF0066"/>
              </a:buClr>
              <a:buSzPts val="2400"/>
              <a:buFont typeface="Times New Roman"/>
              <a:buNone/>
            </a:pPr>
            <a:r>
              <a:rPr lang="en-US" sz="2400" b="0" i="0" u="none">
                <a:solidFill>
                  <a:srgbClr val="FF0066"/>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product</a:t>
            </a:r>
            <a:endParaRPr/>
          </a:p>
        </p:txBody>
      </p:sp>
      <p:graphicFrame>
        <p:nvGraphicFramePr>
          <p:cNvPr id="734" name="Google Shape;734;p69"/>
          <p:cNvGraphicFramePr/>
          <p:nvPr/>
        </p:nvGraphicFramePr>
        <p:xfrm>
          <a:off x="228600" y="1981200"/>
          <a:ext cx="3000000" cy="3000000"/>
        </p:xfrm>
        <a:graphic>
          <a:graphicData uri="http://schemas.openxmlformats.org/drawingml/2006/table">
            <a:tbl>
              <a:tblPr>
                <a:noFill/>
                <a:tableStyleId>{8BC734D3-0524-4FA6-953F-D8A9E32F7087}</a:tableStyleId>
              </a:tblPr>
              <a:tblGrid>
                <a:gridCol w="1009650"/>
                <a:gridCol w="1009650"/>
                <a:gridCol w="890575"/>
                <a:gridCol w="1128700"/>
              </a:tblGrid>
              <a:tr h="365125">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none" strike="noStrike" cap="none">
                          <a:solidFill>
                            <a:schemeClr val="accent2"/>
                          </a:solidFill>
                          <a:latin typeface="Times New Roman"/>
                          <a:ea typeface="Times New Roman"/>
                          <a:cs typeface="Times New Roman"/>
                          <a:sym typeface="Times New Roman"/>
                        </a:rPr>
                        <a:t>Product</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none" strike="noStrike" cap="none">
                          <a:solidFill>
                            <a:schemeClr val="accent2"/>
                          </a:solidFill>
                          <a:latin typeface="Times New Roman"/>
                          <a:ea typeface="Times New Roman"/>
                          <a:cs typeface="Times New Roman"/>
                          <a:sym typeface="Times New Roman"/>
                        </a:rPr>
                        <a:t>Date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800"/>
                        <a:buFont typeface="Times New Roman"/>
                        <a:buNone/>
                      </a:pPr>
                      <a:r>
                        <a:rPr lang="en-US" sz="1800" b="0" i="0" u="none" strike="noStrike" cap="none">
                          <a:solidFill>
                            <a:schemeClr val="accent2"/>
                          </a:solidFill>
                          <a:latin typeface="Times New Roman"/>
                          <a:ea typeface="Times New Roman"/>
                          <a:cs typeface="Times New Roman"/>
                          <a:sym typeface="Times New Roman"/>
                        </a:rPr>
                        <a:t>Quantity</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Bagel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10/21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Bagel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10/25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1.50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Banana</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10/3</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0.5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Banana</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10/10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graphicFrame>
        <p:nvGraphicFramePr>
          <p:cNvPr id="735" name="Google Shape;735;p69"/>
          <p:cNvGraphicFramePr/>
          <p:nvPr/>
        </p:nvGraphicFramePr>
        <p:xfrm>
          <a:off x="5562600" y="1905000"/>
          <a:ext cx="3000000" cy="3000000"/>
        </p:xfrm>
        <a:graphic>
          <a:graphicData uri="http://schemas.openxmlformats.org/drawingml/2006/table">
            <a:tbl>
              <a:tblPr>
                <a:noFill/>
                <a:tableStyleId>{8BC734D3-0524-4FA6-953F-D8A9E32F7087}</a:tableStyleId>
              </a:tblPr>
              <a:tblGrid>
                <a:gridCol w="1524000"/>
                <a:gridCol w="1905000"/>
              </a:tblGrid>
              <a:tr h="601650">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Product</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Times New Roman"/>
                        <a:buNone/>
                      </a:pPr>
                      <a:r>
                        <a:rPr lang="en-US" sz="2800" b="0" i="0" u="none" strike="noStrike" cap="none">
                          <a:solidFill>
                            <a:schemeClr val="accent2"/>
                          </a:solidFill>
                          <a:latin typeface="Times New Roman"/>
                          <a:ea typeface="Times New Roman"/>
                          <a:cs typeface="Times New Roman"/>
                          <a:sym typeface="Times New Roman"/>
                        </a:rPr>
                        <a:t>TotalSales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00075">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Bagel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50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01650">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Banana</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15</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736" name="Google Shape;736;p69"/>
          <p:cNvSpPr/>
          <p:nvPr/>
        </p:nvSpPr>
        <p:spPr>
          <a:xfrm>
            <a:off x="4419600" y="2667000"/>
            <a:ext cx="976312" cy="485775"/>
          </a:xfrm>
          <a:prstGeom prst="rightArrow">
            <a:avLst>
              <a:gd name="adj1" fmla="val 50000"/>
              <a:gd name="adj2" fmla="val 50000"/>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70"/>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GROUP BY v.s. Nested Quereis</a:t>
            </a:r>
            <a:endParaRPr/>
          </a:p>
        </p:txBody>
      </p:sp>
      <p:sp>
        <p:nvSpPr>
          <p:cNvPr id="743" name="Google Shape;743;p70"/>
          <p:cNvSpPr txBox="1"/>
          <p:nvPr/>
        </p:nvSpPr>
        <p:spPr>
          <a:xfrm>
            <a:off x="609600" y="1524000"/>
            <a:ext cx="7278687" cy="15621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 </a:t>
            </a:r>
            <a:r>
              <a:rPr lang="en-US" sz="2400" b="0" i="0" u="none">
                <a:solidFill>
                  <a:schemeClr val="dk1"/>
                </a:solidFill>
                <a:latin typeface="Times New Roman"/>
                <a:ea typeface="Times New Roman"/>
                <a:cs typeface="Times New Roman"/>
                <a:sym typeface="Times New Roman"/>
              </a:rPr>
              <a:t>      product, Sum(price*quantity) </a:t>
            </a:r>
            <a:r>
              <a:rPr lang="en-US" sz="2400" b="0" i="0" u="none">
                <a:solidFill>
                  <a:schemeClr val="accent2"/>
                </a:solidFill>
                <a:latin typeface="Times New Roman"/>
                <a:ea typeface="Times New Roman"/>
                <a:cs typeface="Times New Roman"/>
                <a:sym typeface="Times New Roman"/>
              </a:rPr>
              <a:t>AS</a:t>
            </a:r>
            <a:r>
              <a:rPr lang="en-US" sz="2400" b="0" i="0" u="none">
                <a:solidFill>
                  <a:schemeClr val="dk1"/>
                </a:solidFill>
                <a:latin typeface="Times New Roman"/>
                <a:ea typeface="Times New Roman"/>
                <a:cs typeface="Times New Roman"/>
                <a:sym typeface="Times New Roman"/>
              </a:rPr>
              <a:t> TotalSales</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date &gt; ‘10/1/2005’</a:t>
            </a:r>
            <a:endParaRPr/>
          </a:p>
          <a:p>
            <a:pPr marL="0" marR="0" lvl="0" indent="0" algn="l" rtl="0">
              <a:lnSpc>
                <a:spcPct val="100000"/>
              </a:lnSpc>
              <a:spcBef>
                <a:spcPts val="0"/>
              </a:spcBef>
              <a:spcAft>
                <a:spcPts val="0"/>
              </a:spcAft>
              <a:buClr>
                <a:srgbClr val="FF5050"/>
              </a:buClr>
              <a:buSzPts val="2400"/>
              <a:buFont typeface="Times New Roman"/>
              <a:buNone/>
            </a:pPr>
            <a:r>
              <a:rPr lang="en-US" sz="2400" b="0" i="0" u="none">
                <a:solidFill>
                  <a:srgbClr val="FF5050"/>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product</a:t>
            </a:r>
            <a:endParaRPr/>
          </a:p>
        </p:txBody>
      </p:sp>
      <p:sp>
        <p:nvSpPr>
          <p:cNvPr id="744" name="Google Shape;744;p70"/>
          <p:cNvSpPr txBox="1"/>
          <p:nvPr/>
        </p:nvSpPr>
        <p:spPr>
          <a:xfrm>
            <a:off x="152400" y="3505200"/>
            <a:ext cx="8637587" cy="30226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 DISTINCT</a:t>
            </a:r>
            <a:r>
              <a:rPr lang="en-US" sz="2400" b="0" i="0" u="none">
                <a:solidFill>
                  <a:schemeClr val="dk1"/>
                </a:solidFill>
                <a:latin typeface="Times New Roman"/>
                <a:ea typeface="Times New Roman"/>
                <a:cs typeface="Times New Roman"/>
                <a:sym typeface="Times New Roman"/>
              </a:rPr>
              <a:t>  x.product,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Sum(y.price*y.quantity)</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 y</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x.product = y.product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AND y.date &gt; ‘10/1/2005’)</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AS</a:t>
            </a:r>
            <a:r>
              <a:rPr lang="en-US" sz="2400" b="0" i="0" u="none">
                <a:solidFill>
                  <a:schemeClr val="dk1"/>
                </a:solidFill>
                <a:latin typeface="Times New Roman"/>
                <a:ea typeface="Times New Roman"/>
                <a:cs typeface="Times New Roman"/>
                <a:sym typeface="Times New Roman"/>
              </a:rPr>
              <a:t> TotalSales</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 x</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x.date &gt; ‘10/1/2005’</a:t>
            </a:r>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7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Another Example</a:t>
            </a:r>
            <a:endParaRPr/>
          </a:p>
        </p:txBody>
      </p:sp>
      <p:sp>
        <p:nvSpPr>
          <p:cNvPr id="751" name="Google Shape;751;p71"/>
          <p:cNvSpPr txBox="1"/>
          <p:nvPr/>
        </p:nvSpPr>
        <p:spPr>
          <a:xfrm>
            <a:off x="838200" y="3048000"/>
            <a:ext cx="6162675"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sum(price * quantity) AS SumSales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max(quantity) AS MaxQuantity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rgbClr val="FF5050"/>
              </a:buClr>
              <a:buSzPts val="2400"/>
              <a:buFont typeface="Times New Roman"/>
              <a:buNone/>
            </a:pPr>
            <a:r>
              <a:rPr lang="en-US" sz="2400" b="0" i="0" u="none">
                <a:solidFill>
                  <a:srgbClr val="FF5050"/>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product</a:t>
            </a:r>
            <a:endParaRPr/>
          </a:p>
        </p:txBody>
      </p:sp>
      <p:sp>
        <p:nvSpPr>
          <p:cNvPr id="752" name="Google Shape;752;p71"/>
          <p:cNvSpPr/>
          <p:nvPr/>
        </p:nvSpPr>
        <p:spPr>
          <a:xfrm>
            <a:off x="6477000" y="1676400"/>
            <a:ext cx="2025650" cy="1136650"/>
          </a:xfrm>
          <a:prstGeom prst="ellipse">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What does</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it mean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7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HAVING Clause</a:t>
            </a:r>
            <a:endParaRPr/>
          </a:p>
        </p:txBody>
      </p:sp>
      <p:sp>
        <p:nvSpPr>
          <p:cNvPr id="759" name="Google Shape;759;p72"/>
          <p:cNvSpPr txBox="1"/>
          <p:nvPr/>
        </p:nvSpPr>
        <p:spPr>
          <a:xfrm>
            <a:off x="914400" y="3352800"/>
            <a:ext cx="5602287"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 Sum(price * quantity)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date &gt; ‘10/1/2005’</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GROUP</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BY</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rgbClr val="FF0066"/>
              </a:buClr>
              <a:buSzPts val="2400"/>
              <a:buFont typeface="Times New Roman"/>
              <a:buNone/>
            </a:pPr>
            <a:r>
              <a:rPr lang="en-US" sz="2400" b="0" i="0" u="none">
                <a:solidFill>
                  <a:srgbClr val="FF0066"/>
                </a:solidFill>
                <a:latin typeface="Times New Roman"/>
                <a:ea typeface="Times New Roman"/>
                <a:cs typeface="Times New Roman"/>
                <a:sym typeface="Times New Roman"/>
              </a:rPr>
              <a:t>HAVING</a:t>
            </a:r>
            <a:r>
              <a:rPr lang="en-US" sz="2400" b="0" i="0" u="none">
                <a:solidFill>
                  <a:schemeClr val="dk1"/>
                </a:solidFill>
                <a:latin typeface="Times New Roman"/>
                <a:ea typeface="Times New Roman"/>
                <a:cs typeface="Times New Roman"/>
                <a:sym typeface="Times New Roman"/>
              </a:rPr>
              <a:t>      Sum(quantity) &gt; 30</a:t>
            </a:r>
            <a:endParaRPr/>
          </a:p>
        </p:txBody>
      </p:sp>
      <p:sp>
        <p:nvSpPr>
          <p:cNvPr id="760" name="Google Shape;760;p72"/>
          <p:cNvSpPr txBox="1"/>
          <p:nvPr/>
        </p:nvSpPr>
        <p:spPr>
          <a:xfrm>
            <a:off x="609600" y="1600200"/>
            <a:ext cx="7446962"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Same query, except that we consider only products that had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least 100 buyers.</a:t>
            </a:r>
            <a:endParaRPr/>
          </a:p>
        </p:txBody>
      </p:sp>
      <p:sp>
        <p:nvSpPr>
          <p:cNvPr id="761" name="Google Shape;761;p72"/>
          <p:cNvSpPr txBox="1"/>
          <p:nvPr/>
        </p:nvSpPr>
        <p:spPr>
          <a:xfrm>
            <a:off x="441325" y="5603875"/>
            <a:ext cx="64992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HAVING clause contains conditions on aggregates.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671512" y="128587"/>
            <a:ext cx="7772400" cy="5905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Structure of a Database</a:t>
            </a:r>
            <a:endParaRPr/>
          </a:p>
        </p:txBody>
      </p:sp>
      <p:sp>
        <p:nvSpPr>
          <p:cNvPr id="219" name="Google Shape;219;p19"/>
          <p:cNvSpPr txBox="1">
            <a:spLocks noGrp="1"/>
          </p:cNvSpPr>
          <p:nvPr>
            <p:ph type="body" idx="1"/>
          </p:nvPr>
        </p:nvSpPr>
        <p:spPr>
          <a:xfrm>
            <a:off x="396875" y="825500"/>
            <a:ext cx="7921625" cy="11033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 </a:t>
            </a:r>
            <a:r>
              <a:rPr lang="en-US" sz="2800" b="0" i="0" u="none">
                <a:solidFill>
                  <a:srgbClr val="A50021"/>
                </a:solidFill>
                <a:latin typeface="Times New Roman"/>
                <a:ea typeface="Times New Roman"/>
                <a:cs typeface="Times New Roman"/>
                <a:sym typeface="Times New Roman"/>
              </a:rPr>
              <a:t>database </a:t>
            </a:r>
            <a:r>
              <a:rPr lang="en-US" sz="2800" b="0" i="1" u="none">
                <a:solidFill>
                  <a:srgbClr val="A50021"/>
                </a:solidFill>
                <a:latin typeface="Times New Roman"/>
                <a:ea typeface="Times New Roman"/>
                <a:cs typeface="Times New Roman"/>
                <a:sym typeface="Times New Roman"/>
              </a:rPr>
              <a:t>system</a:t>
            </a:r>
            <a:r>
              <a:rPr lang="en-US" sz="2800" b="0" i="0" u="none">
                <a:solidFill>
                  <a:schemeClr val="dk1"/>
                </a:solidFill>
                <a:latin typeface="Times New Roman"/>
                <a:ea typeface="Times New Roman"/>
                <a:cs typeface="Times New Roman"/>
                <a:sym typeface="Times New Roman"/>
              </a:rPr>
              <a:t> may contain </a:t>
            </a:r>
            <a:r>
              <a:rPr lang="en-US" sz="2800" b="0" i="0" u="none">
                <a:solidFill>
                  <a:srgbClr val="CC0000"/>
                </a:solidFill>
                <a:latin typeface="Times New Roman"/>
                <a:ea typeface="Times New Roman"/>
                <a:cs typeface="Times New Roman"/>
                <a:sym typeface="Times New Roman"/>
              </a:rPr>
              <a:t>many</a:t>
            </a:r>
            <a:r>
              <a:rPr lang="en-US" sz="2800" b="0" i="0" u="none">
                <a:solidFill>
                  <a:schemeClr val="dk1"/>
                </a:solidFill>
                <a:latin typeface="Times New Roman"/>
                <a:ea typeface="Times New Roman"/>
                <a:cs typeface="Times New Roman"/>
                <a:sym typeface="Times New Roman"/>
              </a:rPr>
              <a:t> </a:t>
            </a:r>
            <a:r>
              <a:rPr lang="en-US" sz="2800" b="1" i="0" u="none">
                <a:solidFill>
                  <a:schemeClr val="dk2"/>
                </a:solidFill>
                <a:latin typeface="Times New Roman"/>
                <a:ea typeface="Times New Roman"/>
                <a:cs typeface="Times New Roman"/>
                <a:sym typeface="Times New Roman"/>
              </a:rPr>
              <a:t>databases</a:t>
            </a:r>
            <a:r>
              <a:rPr lang="en-US" sz="28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Each database is composed of </a:t>
            </a:r>
            <a:r>
              <a:rPr lang="en-US" sz="2800" b="1" i="0" u="none">
                <a:solidFill>
                  <a:srgbClr val="A50021"/>
                </a:solidFill>
                <a:latin typeface="Times New Roman"/>
                <a:ea typeface="Times New Roman"/>
                <a:cs typeface="Times New Roman"/>
                <a:sym typeface="Times New Roman"/>
              </a:rPr>
              <a:t>schema</a:t>
            </a:r>
            <a:r>
              <a:rPr lang="en-US" sz="2800" b="0" i="0" u="none">
                <a:solidFill>
                  <a:schemeClr val="dk1"/>
                </a:solidFill>
                <a:latin typeface="Times New Roman"/>
                <a:ea typeface="Times New Roman"/>
                <a:cs typeface="Times New Roman"/>
                <a:sym typeface="Times New Roman"/>
              </a:rPr>
              <a:t> and </a:t>
            </a:r>
            <a:r>
              <a:rPr lang="en-US" sz="2800" b="1" i="0" u="none">
                <a:solidFill>
                  <a:srgbClr val="A50021"/>
                </a:solidFill>
                <a:latin typeface="Times New Roman"/>
                <a:ea typeface="Times New Roman"/>
                <a:cs typeface="Times New Roman"/>
                <a:sym typeface="Times New Roman"/>
              </a:rPr>
              <a:t>tables</a:t>
            </a:r>
            <a:r>
              <a:rPr lang="en-US" sz="2800" b="0" i="0" u="none">
                <a:solidFill>
                  <a:schemeClr val="dk1"/>
                </a:solidFill>
                <a:latin typeface="Times New Roman"/>
                <a:ea typeface="Times New Roman"/>
                <a:cs typeface="Times New Roman"/>
                <a:sym typeface="Times New Roman"/>
              </a:rPr>
              <a:t>.</a:t>
            </a:r>
            <a:endParaRPr/>
          </a:p>
          <a:p>
            <a:pPr marL="342900" lvl="0" indent="-165100" algn="l" rtl="0">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
        <p:nvSpPr>
          <p:cNvPr id="220" name="Google Shape;220;p19"/>
          <p:cNvSpPr txBox="1"/>
          <p:nvPr/>
        </p:nvSpPr>
        <p:spPr>
          <a:xfrm>
            <a:off x="5265737" y="3948112"/>
            <a:ext cx="3286125" cy="2363787"/>
          </a:xfrm>
          <a:prstGeom prst="rect">
            <a:avLst/>
          </a:prstGeom>
          <a:solidFill>
            <a:srgbClr val="FFFFCC"/>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sql&gt; </a:t>
            </a:r>
            <a:r>
              <a:rPr lang="en-US" sz="1800" b="1" i="0" u="none">
                <a:solidFill>
                  <a:schemeClr val="dk2"/>
                </a:solidFill>
                <a:latin typeface="Courier New"/>
                <a:ea typeface="Courier New"/>
                <a:cs typeface="Courier New"/>
                <a:sym typeface="Courier New"/>
              </a:rPr>
              <a:t>USE bank</a:t>
            </a: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360"/>
              </a:spcBef>
              <a:spcAft>
                <a:spcPts val="0"/>
              </a:spcAft>
              <a:buClr>
                <a:schemeClr val="dk1"/>
              </a:buClr>
              <a:buSzPts val="1600"/>
              <a:buFont typeface="Courier New"/>
              <a:buNone/>
            </a:pPr>
            <a:r>
              <a:rPr lang="en-US" sz="1600" b="1" i="0" u="none">
                <a:solidFill>
                  <a:schemeClr val="dk1"/>
                </a:solidFill>
                <a:latin typeface="Courier New"/>
                <a:ea typeface="Courier New"/>
                <a:cs typeface="Courier New"/>
                <a:sym typeface="Courier New"/>
              </a:rPr>
              <a:t>sql&gt; </a:t>
            </a:r>
            <a:r>
              <a:rPr lang="en-US" sz="1800" b="1" i="0" u="none">
                <a:solidFill>
                  <a:schemeClr val="dk2"/>
                </a:solidFill>
                <a:latin typeface="Courier New"/>
                <a:ea typeface="Courier New"/>
                <a:cs typeface="Courier New"/>
                <a:sym typeface="Courier New"/>
              </a:rPr>
              <a:t>SHOW tables</a:t>
            </a: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Tables_in_bank |</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accounts       |</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clients        |</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p:txBody>
      </p:sp>
      <p:sp>
        <p:nvSpPr>
          <p:cNvPr id="221" name="Google Shape;221;p19"/>
          <p:cNvSpPr/>
          <p:nvPr/>
        </p:nvSpPr>
        <p:spPr>
          <a:xfrm>
            <a:off x="6070600" y="2382837"/>
            <a:ext cx="822325" cy="1076325"/>
          </a:xfrm>
          <a:prstGeom prst="flowChartMagneticDisk">
            <a:avLst/>
          </a:prstGeom>
          <a:gradFill>
            <a:gsLst>
              <a:gs pos="0">
                <a:srgbClr val="2F4776"/>
              </a:gs>
              <a:gs pos="50000">
                <a:srgbClr val="6699FF"/>
              </a:gs>
              <a:gs pos="100000">
                <a:srgbClr val="2F4776"/>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2" name="Google Shape;222;p19"/>
          <p:cNvSpPr/>
          <p:nvPr/>
        </p:nvSpPr>
        <p:spPr>
          <a:xfrm>
            <a:off x="7219950" y="2400300"/>
            <a:ext cx="822325" cy="1076325"/>
          </a:xfrm>
          <a:prstGeom prst="flowChartMagneticDisk">
            <a:avLst/>
          </a:prstGeom>
          <a:gradFill>
            <a:gsLst>
              <a:gs pos="0">
                <a:srgbClr val="2F4776"/>
              </a:gs>
              <a:gs pos="50000">
                <a:srgbClr val="6699FF"/>
              </a:gs>
              <a:gs pos="100000">
                <a:srgbClr val="2F4776"/>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3" name="Google Shape;223;p19"/>
          <p:cNvSpPr/>
          <p:nvPr/>
        </p:nvSpPr>
        <p:spPr>
          <a:xfrm>
            <a:off x="6651625" y="2686050"/>
            <a:ext cx="822325" cy="1076325"/>
          </a:xfrm>
          <a:prstGeom prst="flowChartMagneticDisk">
            <a:avLst/>
          </a:prstGeom>
          <a:gradFill>
            <a:gsLst>
              <a:gs pos="0">
                <a:srgbClr val="2F4776"/>
              </a:gs>
              <a:gs pos="50000">
                <a:srgbClr val="6699FF"/>
              </a:gs>
              <a:gs pos="100000">
                <a:srgbClr val="2F4776"/>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4" name="Google Shape;224;p19"/>
          <p:cNvSpPr txBox="1"/>
          <p:nvPr/>
        </p:nvSpPr>
        <p:spPr>
          <a:xfrm>
            <a:off x="687387" y="2546350"/>
            <a:ext cx="3870325" cy="3121025"/>
          </a:xfrm>
          <a:prstGeom prst="rect">
            <a:avLst/>
          </a:prstGeom>
          <a:solidFill>
            <a:srgbClr val="FFFFCC"/>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ourier New"/>
              <a:buNone/>
            </a:pPr>
            <a:r>
              <a:rPr lang="en-US" sz="2400" b="1" i="0" u="none">
                <a:solidFill>
                  <a:schemeClr val="dk1"/>
                </a:solidFill>
                <a:latin typeface="Courier New"/>
                <a:ea typeface="Courier New"/>
                <a:cs typeface="Courier New"/>
                <a:sym typeface="Courier New"/>
              </a:rPr>
              <a:t>sql&gt; </a:t>
            </a:r>
            <a:r>
              <a:rPr lang="en-US" sz="2400" b="1" i="0" u="none">
                <a:solidFill>
                  <a:schemeClr val="dk2"/>
                </a:solidFill>
                <a:latin typeface="Courier New"/>
                <a:ea typeface="Courier New"/>
                <a:cs typeface="Courier New"/>
                <a:sym typeface="Courier New"/>
              </a:rPr>
              <a:t>SHOW databases;</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Database     |</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mysql        |</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test         |</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bank         |</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world        |</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p:txBody>
      </p:sp>
      <p:sp>
        <p:nvSpPr>
          <p:cNvPr id="225" name="Google Shape;225;p19"/>
          <p:cNvSpPr txBox="1"/>
          <p:nvPr/>
        </p:nvSpPr>
        <p:spPr>
          <a:xfrm>
            <a:off x="396875" y="5730875"/>
            <a:ext cx="4395787" cy="71120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000"/>
              <a:buFont typeface="Comic Sans MS"/>
              <a:buNone/>
            </a:pPr>
            <a:r>
              <a:rPr lang="en-US" sz="2000" b="0" i="1" u="none">
                <a:solidFill>
                  <a:schemeClr val="dk2"/>
                </a:solidFill>
                <a:latin typeface="Comic Sans MS"/>
                <a:ea typeface="Comic Sans MS"/>
                <a:cs typeface="Comic Sans MS"/>
                <a:sym typeface="Comic Sans MS"/>
              </a:rPr>
              <a:t>MySQL only shows databases that a user has permission to access.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7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General form of Grouping and Aggregation</a:t>
            </a:r>
            <a:endParaRPr/>
          </a:p>
        </p:txBody>
      </p:sp>
      <p:sp>
        <p:nvSpPr>
          <p:cNvPr id="768" name="Google Shape;768;p7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SELECT</a:t>
            </a:r>
            <a:r>
              <a:rPr lang="en-US" sz="2800" b="0" i="0" u="none">
                <a:solidFill>
                  <a:schemeClr val="dk1"/>
                </a:solidFill>
                <a:latin typeface="Times New Roman"/>
                <a:ea typeface="Times New Roman"/>
                <a:cs typeface="Times New Roman"/>
                <a:sym typeface="Times New Roman"/>
              </a:rPr>
              <a:t>    S</a:t>
            </a:r>
            <a:endParaRPr/>
          </a:p>
          <a:p>
            <a:pPr marL="342900" lvl="0" indent="-342900" algn="l" rtl="0">
              <a:lnSpc>
                <a:spcPct val="90000"/>
              </a:lnSpc>
              <a:spcBef>
                <a:spcPts val="56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FROM</a:t>
            </a:r>
            <a:r>
              <a:rPr lang="en-US" sz="2800" b="0" i="0" u="none">
                <a:solidFill>
                  <a:schemeClr val="dk1"/>
                </a:solidFill>
                <a:latin typeface="Times New Roman"/>
                <a:ea typeface="Times New Roman"/>
                <a:cs typeface="Times New Roman"/>
                <a:sym typeface="Times New Roman"/>
              </a:rPr>
              <a:t>       R</a:t>
            </a:r>
            <a:r>
              <a:rPr lang="en-US" sz="2800" b="0" i="0" u="none" baseline="-25000">
                <a:solidFill>
                  <a:schemeClr val="dk1"/>
                </a:solidFill>
                <a:latin typeface="Times New Roman"/>
                <a:ea typeface="Times New Roman"/>
                <a:cs typeface="Times New Roman"/>
                <a:sym typeface="Times New Roman"/>
              </a:rPr>
              <a:t>1</a:t>
            </a:r>
            <a:r>
              <a:rPr lang="en-US" sz="2800" b="0" i="0" u="none">
                <a:solidFill>
                  <a:schemeClr val="dk1"/>
                </a:solidFill>
                <a:latin typeface="Times New Roman"/>
                <a:ea typeface="Times New Roman"/>
                <a:cs typeface="Times New Roman"/>
                <a:sym typeface="Times New Roman"/>
              </a:rPr>
              <a:t>,…,R</a:t>
            </a:r>
            <a:r>
              <a:rPr lang="en-US" sz="2800" b="0" i="0" u="none" baseline="-25000">
                <a:solidFill>
                  <a:schemeClr val="dk1"/>
                </a:solidFill>
                <a:latin typeface="Times New Roman"/>
                <a:ea typeface="Times New Roman"/>
                <a:cs typeface="Times New Roman"/>
                <a:sym typeface="Times New Roman"/>
              </a:rPr>
              <a:t>n</a:t>
            </a:r>
            <a:endParaRPr/>
          </a:p>
          <a:p>
            <a:pPr marL="342900" lvl="0" indent="-342900" algn="l" rtl="0">
              <a:lnSpc>
                <a:spcPct val="90000"/>
              </a:lnSpc>
              <a:spcBef>
                <a:spcPts val="56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WHERE</a:t>
            </a:r>
            <a:r>
              <a:rPr lang="en-US" sz="2800" b="0" i="0" u="none">
                <a:solidFill>
                  <a:schemeClr val="dk1"/>
                </a:solidFill>
                <a:latin typeface="Times New Roman"/>
                <a:ea typeface="Times New Roman"/>
                <a:cs typeface="Times New Roman"/>
                <a:sym typeface="Times New Roman"/>
              </a:rPr>
              <a:t>    C1</a:t>
            </a:r>
            <a:endParaRPr/>
          </a:p>
          <a:p>
            <a:pPr marL="342900" lvl="0" indent="-342900" algn="l" rtl="0">
              <a:lnSpc>
                <a:spcPct val="90000"/>
              </a:lnSpc>
              <a:spcBef>
                <a:spcPts val="56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GROUP BY</a:t>
            </a:r>
            <a:r>
              <a:rPr lang="en-US" sz="2800" b="0" i="0" u="none">
                <a:solidFill>
                  <a:schemeClr val="dk1"/>
                </a:solidFill>
                <a:latin typeface="Times New Roman"/>
                <a:ea typeface="Times New Roman"/>
                <a:cs typeface="Times New Roman"/>
                <a:sym typeface="Times New Roman"/>
              </a:rPr>
              <a:t> a</a:t>
            </a:r>
            <a:r>
              <a:rPr lang="en-US" sz="2800" b="0" i="0" u="none" baseline="-25000">
                <a:solidFill>
                  <a:schemeClr val="dk1"/>
                </a:solidFill>
                <a:latin typeface="Times New Roman"/>
                <a:ea typeface="Times New Roman"/>
                <a:cs typeface="Times New Roman"/>
                <a:sym typeface="Times New Roman"/>
              </a:rPr>
              <a:t>1</a:t>
            </a:r>
            <a:r>
              <a:rPr lang="en-US" sz="2800" b="0" i="0" u="none">
                <a:solidFill>
                  <a:schemeClr val="dk1"/>
                </a:solidFill>
                <a:latin typeface="Times New Roman"/>
                <a:ea typeface="Times New Roman"/>
                <a:cs typeface="Times New Roman"/>
                <a:sym typeface="Times New Roman"/>
              </a:rPr>
              <a:t>,…,a</a:t>
            </a:r>
            <a:r>
              <a:rPr lang="en-US" sz="2800" b="0" i="0" u="none" baseline="-25000">
                <a:solidFill>
                  <a:schemeClr val="dk1"/>
                </a:solidFill>
                <a:latin typeface="Times New Roman"/>
                <a:ea typeface="Times New Roman"/>
                <a:cs typeface="Times New Roman"/>
                <a:sym typeface="Times New Roman"/>
              </a:rPr>
              <a:t>k</a:t>
            </a:r>
            <a:endParaRPr/>
          </a:p>
          <a:p>
            <a:pPr marL="342900" lvl="0" indent="-342900" algn="l" rtl="0">
              <a:lnSpc>
                <a:spcPct val="90000"/>
              </a:lnSpc>
              <a:spcBef>
                <a:spcPts val="56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HAVING</a:t>
            </a:r>
            <a:r>
              <a:rPr lang="en-US" sz="2800" b="0" i="0" u="none">
                <a:solidFill>
                  <a:schemeClr val="dk1"/>
                </a:solidFill>
                <a:latin typeface="Times New Roman"/>
                <a:ea typeface="Times New Roman"/>
                <a:cs typeface="Times New Roman"/>
                <a:sym typeface="Times New Roman"/>
              </a:rPr>
              <a:t>     C2</a:t>
            </a:r>
            <a:endParaRPr/>
          </a:p>
          <a:p>
            <a:pPr marL="342900" lvl="0" indent="-342900" algn="l" rtl="0">
              <a:lnSpc>
                <a:spcPct val="9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 = may contain attributes a</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,…,a</a:t>
            </a:r>
            <a:r>
              <a:rPr lang="en-US" sz="2000" b="0" i="0" u="none" baseline="-25000">
                <a:solidFill>
                  <a:schemeClr val="dk1"/>
                </a:solidFill>
                <a:latin typeface="Times New Roman"/>
                <a:ea typeface="Times New Roman"/>
                <a:cs typeface="Times New Roman"/>
                <a:sym typeface="Times New Roman"/>
              </a:rPr>
              <a:t>k</a:t>
            </a:r>
            <a:r>
              <a:rPr lang="en-US" sz="2000" b="0" i="0" u="none">
                <a:solidFill>
                  <a:schemeClr val="dk1"/>
                </a:solidFill>
                <a:latin typeface="Times New Roman"/>
                <a:ea typeface="Times New Roman"/>
                <a:cs typeface="Times New Roman"/>
                <a:sym typeface="Times New Roman"/>
              </a:rPr>
              <a:t> and/or any aggregates but NO OTHER ATTRIBUTES</a:t>
            </a:r>
            <a:endParaRPr/>
          </a:p>
          <a:p>
            <a:pPr marL="342900" lvl="0" indent="-342900" algn="l" rtl="0">
              <a:lnSpc>
                <a:spcPct val="9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C1 = is any condition on the attributes in R</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,…,R</a:t>
            </a:r>
            <a:r>
              <a:rPr lang="en-US" sz="2000" b="0" i="0" u="none" baseline="-25000">
                <a:solidFill>
                  <a:schemeClr val="dk1"/>
                </a:solidFill>
                <a:latin typeface="Times New Roman"/>
                <a:ea typeface="Times New Roman"/>
                <a:cs typeface="Times New Roman"/>
                <a:sym typeface="Times New Roman"/>
              </a:rPr>
              <a:t>n</a:t>
            </a:r>
            <a:endParaRPr/>
          </a:p>
          <a:p>
            <a:pPr marL="342900" lvl="0" indent="-342900" algn="l" rtl="0">
              <a:lnSpc>
                <a:spcPct val="9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C2 = is any condition on aggregate expressions</a:t>
            </a:r>
            <a:endParaRPr/>
          </a:p>
        </p:txBody>
      </p:sp>
      <p:sp>
        <p:nvSpPr>
          <p:cNvPr id="769" name="Google Shape;769;p73"/>
          <p:cNvSpPr/>
          <p:nvPr/>
        </p:nvSpPr>
        <p:spPr>
          <a:xfrm>
            <a:off x="7315200" y="3276600"/>
            <a:ext cx="1330325" cy="619125"/>
          </a:xfrm>
          <a:prstGeom prst="wedgeEllipseCallout">
            <a:avLst>
              <a:gd name="adj1" fmla="val 4691"/>
              <a:gd name="adj2" fmla="val 50788"/>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Why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7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General form of Grouping and Aggregation</a:t>
            </a:r>
            <a:endParaRPr/>
          </a:p>
        </p:txBody>
      </p:sp>
      <p:sp>
        <p:nvSpPr>
          <p:cNvPr id="776" name="Google Shape;776;p74"/>
          <p:cNvSpPr txBox="1">
            <a:spLocks noGrp="1"/>
          </p:cNvSpPr>
          <p:nvPr>
            <p:ph type="body" idx="4294967295"/>
          </p:nvPr>
        </p:nvSpPr>
        <p:spPr>
          <a:xfrm>
            <a:off x="609600" y="4114800"/>
            <a:ext cx="7785100" cy="2209800"/>
          </a:xfrm>
          <a:prstGeom prst="rect">
            <a:avLst/>
          </a:prstGeom>
          <a:noFill/>
          <a:ln>
            <a:noFill/>
          </a:ln>
        </p:spPr>
        <p:txBody>
          <a:bodyPr spcFirstLastPara="1" wrap="square" lIns="91425" tIns="45700" rIns="91425" bIns="45700" anchor="t" anchorCtr="0">
            <a:spAutoFit/>
          </a:bodyPr>
          <a:lstStyle/>
          <a:p>
            <a:pPr marL="609600" marR="0" lvl="0" indent="-6096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Evaluation steps:</a:t>
            </a:r>
            <a:endParaRPr/>
          </a:p>
          <a:p>
            <a:pPr marL="609600" marR="0" lvl="0" indent="-609600" algn="l" rtl="0">
              <a:lnSpc>
                <a:spcPct val="10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Evaluate FROM-WHERE, apply condition C1</a:t>
            </a:r>
            <a:endParaRPr/>
          </a:p>
          <a:p>
            <a:pPr marL="609600" marR="0" lvl="0" indent="-609600" algn="l" rtl="0">
              <a:lnSpc>
                <a:spcPct val="100000"/>
              </a:lnSpc>
              <a:spcBef>
                <a:spcPts val="64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Group by the attributes a</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,…,a</a:t>
            </a:r>
            <a:r>
              <a:rPr lang="en-US" sz="2400" b="0" i="0" u="none" baseline="-25000">
                <a:solidFill>
                  <a:schemeClr val="dk1"/>
                </a:solidFill>
                <a:latin typeface="Times New Roman"/>
                <a:ea typeface="Times New Roman"/>
                <a:cs typeface="Times New Roman"/>
                <a:sym typeface="Times New Roman"/>
              </a:rPr>
              <a:t>k</a:t>
            </a:r>
            <a:r>
              <a:rPr lang="en-US" sz="3200" b="0" i="0" u="none" baseline="-25000">
                <a:solidFill>
                  <a:schemeClr val="dk1"/>
                </a:solidFill>
                <a:latin typeface="Times New Roman"/>
                <a:ea typeface="Times New Roman"/>
                <a:cs typeface="Times New Roman"/>
                <a:sym typeface="Times New Roman"/>
              </a:rPr>
              <a:t> </a:t>
            </a:r>
            <a:endParaRPr/>
          </a:p>
          <a:p>
            <a:pPr marL="609600" marR="0" lvl="0" indent="-609600" algn="l" rtl="0">
              <a:lnSpc>
                <a:spcPct val="10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Apply condition C2 to each group (may have aggregates)</a:t>
            </a:r>
            <a:endParaRPr/>
          </a:p>
          <a:p>
            <a:pPr marL="609600" marR="0" lvl="0" indent="-609600" algn="l" rtl="0">
              <a:lnSpc>
                <a:spcPct val="10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Compute aggregates in S and return the result</a:t>
            </a:r>
            <a:endParaRPr/>
          </a:p>
        </p:txBody>
      </p:sp>
      <p:sp>
        <p:nvSpPr>
          <p:cNvPr id="777" name="Google Shape;777;p74"/>
          <p:cNvSpPr txBox="1"/>
          <p:nvPr/>
        </p:nvSpPr>
        <p:spPr>
          <a:xfrm>
            <a:off x="1066800" y="1981200"/>
            <a:ext cx="2733675" cy="2036762"/>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a:t>
            </a:r>
            <a:endParaRPr/>
          </a:p>
          <a:p>
            <a:pPr marL="0" marR="0" lvl="0" indent="0" algn="l" rtl="0">
              <a:lnSpc>
                <a:spcPct val="90000"/>
              </a:lnSpc>
              <a:spcBef>
                <a:spcPts val="48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R</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,…,R</a:t>
            </a:r>
            <a:r>
              <a:rPr lang="en-US" sz="2400" b="0" i="0" u="none" baseline="-25000">
                <a:solidFill>
                  <a:schemeClr val="dk1"/>
                </a:solidFill>
                <a:latin typeface="Times New Roman"/>
                <a:ea typeface="Times New Roman"/>
                <a:cs typeface="Times New Roman"/>
                <a:sym typeface="Times New Roman"/>
              </a:rPr>
              <a:t>n</a:t>
            </a:r>
            <a:endParaRPr/>
          </a:p>
          <a:p>
            <a:pPr marL="0" marR="0" lvl="0" indent="0" algn="l" rtl="0">
              <a:lnSpc>
                <a:spcPct val="90000"/>
              </a:lnSpc>
              <a:spcBef>
                <a:spcPts val="48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C1</a:t>
            </a:r>
            <a:endParaRPr/>
          </a:p>
          <a:p>
            <a:pPr marL="0" marR="0" lvl="0" indent="0" algn="l" rtl="0">
              <a:lnSpc>
                <a:spcPct val="90000"/>
              </a:lnSpc>
              <a:spcBef>
                <a:spcPts val="48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a</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,…,a</a:t>
            </a:r>
            <a:r>
              <a:rPr lang="en-US" sz="2400" b="0" i="0" u="none" baseline="-25000">
                <a:solidFill>
                  <a:schemeClr val="dk1"/>
                </a:solidFill>
                <a:latin typeface="Times New Roman"/>
                <a:ea typeface="Times New Roman"/>
                <a:cs typeface="Times New Roman"/>
                <a:sym typeface="Times New Roman"/>
              </a:rPr>
              <a:t>k</a:t>
            </a:r>
            <a:endParaRPr/>
          </a:p>
          <a:p>
            <a:pPr marL="0" marR="0" lvl="0" indent="0" algn="l" rtl="0">
              <a:lnSpc>
                <a:spcPct val="90000"/>
              </a:lnSpc>
              <a:spcBef>
                <a:spcPts val="48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HAVING</a:t>
            </a:r>
            <a:r>
              <a:rPr lang="en-US" sz="2400" b="0" i="0" u="none">
                <a:solidFill>
                  <a:schemeClr val="dk1"/>
                </a:solidFill>
                <a:latin typeface="Times New Roman"/>
                <a:ea typeface="Times New Roman"/>
                <a:cs typeface="Times New Roman"/>
                <a:sym typeface="Times New Roman"/>
              </a:rPr>
              <a:t>     C2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7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Advanced SQLizing</a:t>
            </a:r>
            <a:endParaRPr/>
          </a:p>
        </p:txBody>
      </p:sp>
      <p:sp>
        <p:nvSpPr>
          <p:cNvPr id="784" name="Google Shape;784;p75"/>
          <p:cNvSpPr txBox="1">
            <a:spLocks noGrp="1"/>
          </p:cNvSpPr>
          <p:nvPr>
            <p:ph type="body" idx="1"/>
          </p:nvPr>
        </p:nvSpPr>
        <p:spPr>
          <a:xfrm>
            <a:off x="685800" y="1981200"/>
            <a:ext cx="8001000" cy="41148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3200"/>
              <a:buFont typeface="Times"/>
              <a:buAutoNum type="arabicPeriod"/>
            </a:pPr>
            <a:r>
              <a:rPr lang="en-US" sz="3200" b="0" i="0" u="none">
                <a:solidFill>
                  <a:schemeClr val="dk1"/>
                </a:solidFill>
                <a:latin typeface="Times New Roman"/>
                <a:ea typeface="Times New Roman"/>
                <a:cs typeface="Times New Roman"/>
                <a:sym typeface="Times New Roman"/>
              </a:rPr>
              <a:t>Getting around INTERSECT and EXCEPT</a:t>
            </a:r>
            <a:endParaRPr/>
          </a:p>
          <a:p>
            <a:pPr marL="609600" lvl="0" indent="-406400" algn="l" rtl="0">
              <a:lnSpc>
                <a:spcPct val="100000"/>
              </a:lnSpc>
              <a:spcBef>
                <a:spcPts val="640"/>
              </a:spcBef>
              <a:spcAft>
                <a:spcPts val="0"/>
              </a:spcAft>
              <a:buClr>
                <a:schemeClr val="dk1"/>
              </a:buClr>
              <a:buSzPts val="3200"/>
              <a:buFont typeface="Times"/>
              <a:buNone/>
            </a:pPr>
            <a:endParaRPr sz="3200" b="0" i="0" u="none">
              <a:solidFill>
                <a:schemeClr val="dk1"/>
              </a:solidFill>
              <a:latin typeface="Times New Roman"/>
              <a:ea typeface="Times New Roman"/>
              <a:cs typeface="Times New Roman"/>
              <a:sym typeface="Times New Roman"/>
            </a:endParaRPr>
          </a:p>
          <a:p>
            <a:pPr marL="609600" lvl="0" indent="-609600" algn="l" rtl="0">
              <a:lnSpc>
                <a:spcPct val="100000"/>
              </a:lnSpc>
              <a:spcBef>
                <a:spcPts val="640"/>
              </a:spcBef>
              <a:spcAft>
                <a:spcPts val="0"/>
              </a:spcAft>
              <a:buClr>
                <a:schemeClr val="dk1"/>
              </a:buClr>
              <a:buSzPts val="3200"/>
              <a:buFont typeface="Times"/>
              <a:buAutoNum type="arabicPeriod"/>
            </a:pPr>
            <a:r>
              <a:rPr lang="en-US" sz="3200" b="0" i="0" u="none">
                <a:solidFill>
                  <a:schemeClr val="dk1"/>
                </a:solidFill>
                <a:latin typeface="Times New Roman"/>
                <a:ea typeface="Times New Roman"/>
                <a:cs typeface="Times New Roman"/>
                <a:sym typeface="Times New Roman"/>
              </a:rPr>
              <a:t>Quantifiers</a:t>
            </a:r>
            <a:endParaRPr/>
          </a:p>
          <a:p>
            <a:pPr marL="609600" lvl="0" indent="-406400" algn="l" rtl="0">
              <a:lnSpc>
                <a:spcPct val="100000"/>
              </a:lnSpc>
              <a:spcBef>
                <a:spcPts val="640"/>
              </a:spcBef>
              <a:spcAft>
                <a:spcPts val="0"/>
              </a:spcAft>
              <a:buClr>
                <a:schemeClr val="dk1"/>
              </a:buClr>
              <a:buSzPts val="3200"/>
              <a:buFont typeface="Times"/>
              <a:buNone/>
            </a:pPr>
            <a:endParaRPr sz="3200" b="0" i="0" u="none">
              <a:solidFill>
                <a:schemeClr val="dk1"/>
              </a:solidFill>
              <a:latin typeface="Times New Roman"/>
              <a:ea typeface="Times New Roman"/>
              <a:cs typeface="Times New Roman"/>
              <a:sym typeface="Times New Roman"/>
            </a:endParaRPr>
          </a:p>
          <a:p>
            <a:pPr marL="609600" lvl="0" indent="-609600" algn="l" rtl="0">
              <a:lnSpc>
                <a:spcPct val="100000"/>
              </a:lnSpc>
              <a:spcBef>
                <a:spcPts val="640"/>
              </a:spcBef>
              <a:spcAft>
                <a:spcPts val="0"/>
              </a:spcAft>
              <a:buClr>
                <a:schemeClr val="dk1"/>
              </a:buClr>
              <a:buSzPts val="3200"/>
              <a:buFont typeface="Times"/>
              <a:buAutoNum type="arabicPeriod"/>
            </a:pPr>
            <a:r>
              <a:rPr lang="en-US" sz="3200" b="0" i="0" u="none">
                <a:solidFill>
                  <a:schemeClr val="dk1"/>
                </a:solidFill>
                <a:latin typeface="Times New Roman"/>
                <a:ea typeface="Times New Roman"/>
                <a:cs typeface="Times New Roman"/>
                <a:sym typeface="Times New Roman"/>
              </a:rPr>
              <a:t>Aggregation v.s. subqueries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7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1. INTERSECT and EXCEPT:</a:t>
            </a:r>
            <a:endParaRPr/>
          </a:p>
        </p:txBody>
      </p:sp>
      <p:sp>
        <p:nvSpPr>
          <p:cNvPr id="791" name="Google Shape;791;p76"/>
          <p:cNvSpPr txBox="1"/>
          <p:nvPr/>
        </p:nvSpPr>
        <p:spPr>
          <a:xfrm>
            <a:off x="228600" y="2286000"/>
            <a:ext cx="2219325" cy="1474787"/>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R.A, R.B</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R)</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rgbClr val="FF5050"/>
                </a:solidFill>
                <a:latin typeface="Times New Roman"/>
                <a:ea typeface="Times New Roman"/>
                <a:cs typeface="Times New Roman"/>
                <a:sym typeface="Times New Roman"/>
              </a:rPr>
              <a:t>INTERSECT</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S.A, S.B</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S)</a:t>
            </a:r>
            <a:endParaRPr/>
          </a:p>
        </p:txBody>
      </p:sp>
      <p:sp>
        <p:nvSpPr>
          <p:cNvPr id="792" name="Google Shape;792;p76"/>
          <p:cNvSpPr txBox="1"/>
          <p:nvPr/>
        </p:nvSpPr>
        <p:spPr>
          <a:xfrm>
            <a:off x="3733800" y="2286000"/>
            <a:ext cx="4875212" cy="17494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R.A, R.B</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R</a:t>
            </a:r>
            <a:br>
              <a:rPr lang="en-US" sz="2000" b="0" i="0" u="none">
                <a:solidFill>
                  <a:schemeClr val="dk1"/>
                </a:solidFill>
                <a:latin typeface="Times New Roman"/>
                <a:ea typeface="Times New Roman"/>
                <a:cs typeface="Times New Roman"/>
                <a:sym typeface="Times New Roman"/>
              </a:rPr>
            </a:b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rgbClr val="FF5050"/>
                </a:solidFill>
                <a:latin typeface="Times New Roman"/>
                <a:ea typeface="Times New Roman"/>
                <a:cs typeface="Times New Roman"/>
                <a:sym typeface="Times New Roman"/>
              </a:rPr>
              <a:t>EXISTS</a:t>
            </a:r>
            <a:r>
              <a:rPr lang="en-US" sz="2000" b="0" i="0" u="none">
                <a:solidFill>
                  <a:schemeClr val="dk1"/>
                </a:solidFill>
                <a:latin typeface="Times New Roman"/>
                <a:ea typeface="Times New Roman"/>
                <a:cs typeface="Times New Roman"/>
                <a:sym typeface="Times New Roman"/>
              </a:rPr>
              <a:t>(</a:t>
            </a: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S</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R.A=S.A and R.B=S.B)</a:t>
            </a:r>
            <a:endParaRPr/>
          </a:p>
        </p:txBody>
      </p:sp>
      <p:sp>
        <p:nvSpPr>
          <p:cNvPr id="793" name="Google Shape;793;p76"/>
          <p:cNvSpPr/>
          <p:nvPr/>
        </p:nvSpPr>
        <p:spPr>
          <a:xfrm>
            <a:off x="2667000" y="2895600"/>
            <a:ext cx="976312" cy="485775"/>
          </a:xfrm>
          <a:prstGeom prst="rightArrow">
            <a:avLst>
              <a:gd name="adj1" fmla="val 50000"/>
              <a:gd name="adj2" fmla="val 50000"/>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94" name="Google Shape;794;p76"/>
          <p:cNvSpPr txBox="1"/>
          <p:nvPr/>
        </p:nvSpPr>
        <p:spPr>
          <a:xfrm>
            <a:off x="304800" y="4495800"/>
            <a:ext cx="2219325" cy="1474787"/>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R.A, R.B</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R)</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rgbClr val="FF5050"/>
                </a:solidFill>
                <a:latin typeface="Times New Roman"/>
                <a:ea typeface="Times New Roman"/>
                <a:cs typeface="Times New Roman"/>
                <a:sym typeface="Times New Roman"/>
              </a:rPr>
              <a:t>EXCEPT</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S.A, S.B</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S)</a:t>
            </a:r>
            <a:endParaRPr/>
          </a:p>
        </p:txBody>
      </p:sp>
      <p:sp>
        <p:nvSpPr>
          <p:cNvPr id="795" name="Google Shape;795;p76"/>
          <p:cNvSpPr txBox="1"/>
          <p:nvPr/>
        </p:nvSpPr>
        <p:spPr>
          <a:xfrm>
            <a:off x="3810000" y="4495800"/>
            <a:ext cx="4875212" cy="17494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R.A, R.B</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R</a:t>
            </a:r>
            <a:br>
              <a:rPr lang="en-US" sz="2000" b="0" i="0" u="none">
                <a:solidFill>
                  <a:schemeClr val="dk1"/>
                </a:solidFill>
                <a:latin typeface="Times New Roman"/>
                <a:ea typeface="Times New Roman"/>
                <a:cs typeface="Times New Roman"/>
                <a:sym typeface="Times New Roman"/>
              </a:rPr>
            </a:b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rgbClr val="FF5050"/>
                </a:solidFill>
                <a:latin typeface="Times New Roman"/>
                <a:ea typeface="Times New Roman"/>
                <a:cs typeface="Times New Roman"/>
                <a:sym typeface="Times New Roman"/>
              </a:rPr>
              <a:t>NOT</a:t>
            </a:r>
            <a:r>
              <a:rPr lang="en-US" sz="2000" b="0" i="0" u="none">
                <a:solidFill>
                  <a:schemeClr val="dk1"/>
                </a:solidFill>
                <a:latin typeface="Times New Roman"/>
                <a:ea typeface="Times New Roman"/>
                <a:cs typeface="Times New Roman"/>
                <a:sym typeface="Times New Roman"/>
              </a:rPr>
              <a:t>  </a:t>
            </a:r>
            <a:r>
              <a:rPr lang="en-US" sz="2000" b="0" i="0" u="none">
                <a:solidFill>
                  <a:srgbClr val="FF5050"/>
                </a:solidFill>
                <a:latin typeface="Times New Roman"/>
                <a:ea typeface="Times New Roman"/>
                <a:cs typeface="Times New Roman"/>
                <a:sym typeface="Times New Roman"/>
              </a:rPr>
              <a:t>EXISTS</a:t>
            </a:r>
            <a:r>
              <a:rPr lang="en-US" sz="2000" b="0" i="0" u="none">
                <a:solidFill>
                  <a:schemeClr val="dk1"/>
                </a:solidFill>
                <a:latin typeface="Times New Roman"/>
                <a:ea typeface="Times New Roman"/>
                <a:cs typeface="Times New Roman"/>
                <a:sym typeface="Times New Roman"/>
              </a:rPr>
              <a:t>(</a:t>
            </a: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S</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R.A=S.A and R.B=S.B)</a:t>
            </a:r>
            <a:endParaRPr/>
          </a:p>
        </p:txBody>
      </p:sp>
      <p:sp>
        <p:nvSpPr>
          <p:cNvPr id="796" name="Google Shape;796;p76"/>
          <p:cNvSpPr/>
          <p:nvPr/>
        </p:nvSpPr>
        <p:spPr>
          <a:xfrm>
            <a:off x="2743200" y="5105400"/>
            <a:ext cx="976312" cy="485775"/>
          </a:xfrm>
          <a:prstGeom prst="rightArrow">
            <a:avLst>
              <a:gd name="adj1" fmla="val 50000"/>
              <a:gd name="adj2" fmla="val 50000"/>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97" name="Google Shape;797;p76"/>
          <p:cNvSpPr/>
          <p:nvPr/>
        </p:nvSpPr>
        <p:spPr>
          <a:xfrm>
            <a:off x="6553200" y="1143000"/>
            <a:ext cx="2468562" cy="1831975"/>
          </a:xfrm>
          <a:prstGeom prst="wedgeEllipseCallout">
            <a:avLst>
              <a:gd name="adj1" fmla="val -1980"/>
              <a:gd name="adj2" fmla="val 20477"/>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If R, S have no</a:t>
            </a:r>
            <a:br>
              <a:rPr lang="en-US" sz="1600" b="0" i="0" u="none">
                <a:solidFill>
                  <a:schemeClr val="dk1"/>
                </a:solidFill>
                <a:latin typeface="Times New Roman"/>
                <a:ea typeface="Times New Roman"/>
                <a:cs typeface="Times New Roman"/>
                <a:sym typeface="Times New Roman"/>
              </a:rPr>
            </a:br>
            <a:r>
              <a:rPr lang="en-US" sz="1600" b="0" i="0" u="none">
                <a:solidFill>
                  <a:schemeClr val="dk1"/>
                </a:solidFill>
                <a:latin typeface="Times New Roman"/>
                <a:ea typeface="Times New Roman"/>
                <a:cs typeface="Times New Roman"/>
                <a:sym typeface="Times New Roman"/>
              </a:rPr>
              <a:t>duplicates, then can</a:t>
            </a:r>
            <a:br>
              <a:rPr lang="en-US" sz="1600" b="0" i="0" u="none">
                <a:solidFill>
                  <a:schemeClr val="dk1"/>
                </a:solidFill>
                <a:latin typeface="Times New Roman"/>
                <a:ea typeface="Times New Roman"/>
                <a:cs typeface="Times New Roman"/>
                <a:sym typeface="Times New Roman"/>
              </a:rPr>
            </a:br>
            <a:r>
              <a:rPr lang="en-US" sz="1600" b="0" i="0" u="none">
                <a:solidFill>
                  <a:schemeClr val="dk1"/>
                </a:solidFill>
                <a:latin typeface="Times New Roman"/>
                <a:ea typeface="Times New Roman"/>
                <a:cs typeface="Times New Roman"/>
                <a:sym typeface="Times New Roman"/>
              </a:rPr>
              <a:t>write without</a:t>
            </a:r>
            <a:br>
              <a:rPr lang="en-US" sz="1600" b="0" i="0" u="none">
                <a:solidFill>
                  <a:schemeClr val="dk1"/>
                </a:solidFill>
                <a:latin typeface="Times New Roman"/>
                <a:ea typeface="Times New Roman"/>
                <a:cs typeface="Times New Roman"/>
                <a:sym typeface="Times New Roman"/>
              </a:rPr>
            </a:br>
            <a:r>
              <a:rPr lang="en-US" sz="1600" b="0" i="0" u="none">
                <a:solidFill>
                  <a:schemeClr val="dk1"/>
                </a:solidFill>
                <a:latin typeface="Times New Roman"/>
                <a:ea typeface="Times New Roman"/>
                <a:cs typeface="Times New Roman"/>
                <a:sym typeface="Times New Roman"/>
              </a:rPr>
              <a:t>subqueries</a:t>
            </a:r>
            <a:br>
              <a:rPr lang="en-US" sz="1600" b="0" i="0" u="none">
                <a:solidFill>
                  <a:schemeClr val="dk1"/>
                </a:solidFill>
                <a:latin typeface="Times New Roman"/>
                <a:ea typeface="Times New Roman"/>
                <a:cs typeface="Times New Roman"/>
                <a:sym typeface="Times New Roman"/>
              </a:rPr>
            </a:br>
            <a:r>
              <a:rPr lang="en-US" sz="1600" b="0" i="0" u="none">
                <a:solidFill>
                  <a:schemeClr val="dk1"/>
                </a:solidFill>
                <a:latin typeface="Times New Roman"/>
                <a:ea typeface="Times New Roman"/>
                <a:cs typeface="Times New Roman"/>
                <a:sym typeface="Times New Roman"/>
              </a:rPr>
              <a:t>(HOW ?)</a:t>
            </a:r>
            <a:endParaRPr/>
          </a:p>
        </p:txBody>
      </p:sp>
      <p:sp>
        <p:nvSpPr>
          <p:cNvPr id="798" name="Google Shape;798;p76"/>
          <p:cNvSpPr/>
          <p:nvPr/>
        </p:nvSpPr>
        <p:spPr>
          <a:xfrm>
            <a:off x="227012" y="152400"/>
            <a:ext cx="6018212" cy="508000"/>
          </a:xfrm>
          <a:prstGeom prst="roundRect">
            <a:avLst>
              <a:gd name="adj" fmla="val 16667"/>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INTERSECT and EXCEPT: not in SQL Server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3"/>
                                        </p:tgtEl>
                                        <p:attrNameLst>
                                          <p:attrName>style.visibility</p:attrName>
                                        </p:attrNameLst>
                                      </p:cBhvr>
                                      <p:to>
                                        <p:strVal val="visible"/>
                                      </p:to>
                                    </p:set>
                                    <p:animEffect transition="in" filter="fade">
                                      <p:cBhvr>
                                        <p:cTn id="7" dur="500"/>
                                        <p:tgtEl>
                                          <p:spTgt spid="79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92"/>
                                        </p:tgtEl>
                                        <p:attrNameLst>
                                          <p:attrName>style.visibility</p:attrName>
                                        </p:attrNameLst>
                                      </p:cBhvr>
                                      <p:to>
                                        <p:strVal val="visible"/>
                                      </p:to>
                                    </p:set>
                                    <p:animEffect transition="in" filter="fade">
                                      <p:cBhvr>
                                        <p:cTn id="11" dur="500"/>
                                        <p:tgtEl>
                                          <p:spTgt spid="79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97"/>
                                        </p:tgtEl>
                                        <p:attrNameLst>
                                          <p:attrName>style.visibility</p:attrName>
                                        </p:attrNameLst>
                                      </p:cBhvr>
                                      <p:to>
                                        <p:strVal val="visible"/>
                                      </p:to>
                                    </p:set>
                                    <p:animEffect transition="in" filter="fade">
                                      <p:cBhvr>
                                        <p:cTn id="16" dur="500"/>
                                        <p:tgtEl>
                                          <p:spTgt spid="79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96"/>
                                        </p:tgtEl>
                                        <p:attrNameLst>
                                          <p:attrName>style.visibility</p:attrName>
                                        </p:attrNameLst>
                                      </p:cBhvr>
                                      <p:to>
                                        <p:strVal val="visible"/>
                                      </p:to>
                                    </p:set>
                                    <p:animEffect transition="in" filter="fade">
                                      <p:cBhvr>
                                        <p:cTn id="21" dur="500"/>
                                        <p:tgtEl>
                                          <p:spTgt spid="79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95"/>
                                        </p:tgtEl>
                                        <p:attrNameLst>
                                          <p:attrName>style.visibility</p:attrName>
                                        </p:attrNameLst>
                                      </p:cBhvr>
                                      <p:to>
                                        <p:strVal val="visible"/>
                                      </p:to>
                                    </p:set>
                                    <p:animEffect transition="in" filter="fade">
                                      <p:cBhvr>
                                        <p:cTn id="25" dur="500"/>
                                        <p:tgtEl>
                                          <p:spTgt spid="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7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2. Quantifiers</a:t>
            </a:r>
            <a:endParaRPr/>
          </a:p>
        </p:txBody>
      </p:sp>
      <p:sp>
        <p:nvSpPr>
          <p:cNvPr id="805" name="Google Shape;805;p77"/>
          <p:cNvSpPr txBox="1"/>
          <p:nvPr/>
        </p:nvSpPr>
        <p:spPr>
          <a:xfrm>
            <a:off x="914400" y="2057400"/>
            <a:ext cx="44069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 ( pname,  price, company)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Company( cname, city)</a:t>
            </a:r>
            <a:endParaRPr/>
          </a:p>
        </p:txBody>
      </p:sp>
      <p:sp>
        <p:nvSpPr>
          <p:cNvPr id="806" name="Google Shape;806;p77"/>
          <p:cNvSpPr txBox="1"/>
          <p:nvPr/>
        </p:nvSpPr>
        <p:spPr>
          <a:xfrm>
            <a:off x="533400" y="3352800"/>
            <a:ext cx="77041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Find all companies that make </a:t>
            </a:r>
            <a:r>
              <a:rPr lang="en-US" sz="2400" b="0" i="0" u="sng">
                <a:solidFill>
                  <a:schemeClr val="dk1"/>
                </a:solidFill>
                <a:latin typeface="Times New Roman"/>
                <a:ea typeface="Times New Roman"/>
                <a:cs typeface="Times New Roman"/>
                <a:sym typeface="Times New Roman"/>
              </a:rPr>
              <a:t>some</a:t>
            </a:r>
            <a:r>
              <a:rPr lang="en-US" sz="2400" b="0" i="0" u="none">
                <a:solidFill>
                  <a:schemeClr val="dk1"/>
                </a:solidFill>
                <a:latin typeface="Times New Roman"/>
                <a:ea typeface="Times New Roman"/>
                <a:cs typeface="Times New Roman"/>
                <a:sym typeface="Times New Roman"/>
              </a:rPr>
              <a:t> products with price &lt; 100</a:t>
            </a:r>
            <a:endParaRPr/>
          </a:p>
        </p:txBody>
      </p:sp>
      <p:sp>
        <p:nvSpPr>
          <p:cNvPr id="807" name="Google Shape;807;p77"/>
          <p:cNvSpPr txBox="1"/>
          <p:nvPr/>
        </p:nvSpPr>
        <p:spPr>
          <a:xfrm>
            <a:off x="457200" y="4648200"/>
            <a:ext cx="7499350" cy="925512"/>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 DISTINCT</a:t>
            </a:r>
            <a:r>
              <a:rPr lang="en-US" sz="2000" b="0" i="0" u="none">
                <a:solidFill>
                  <a:schemeClr val="dk1"/>
                </a:solidFill>
                <a:latin typeface="Times New Roman"/>
                <a:ea typeface="Times New Roman"/>
                <a:cs typeface="Times New Roman"/>
                <a:sym typeface="Times New Roman"/>
              </a:rPr>
              <a:t>  Company.cname</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Company, Product</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Company.cname = Product.company and Product.price &lt; 100</a:t>
            </a:r>
            <a:endParaRPr/>
          </a:p>
        </p:txBody>
      </p:sp>
      <p:sp>
        <p:nvSpPr>
          <p:cNvPr id="808" name="Google Shape;808;p77"/>
          <p:cNvSpPr txBox="1"/>
          <p:nvPr/>
        </p:nvSpPr>
        <p:spPr>
          <a:xfrm>
            <a:off x="2346325" y="5884862"/>
            <a:ext cx="364172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5050"/>
              </a:buClr>
              <a:buSzPts val="3200"/>
              <a:buFont typeface="Times New Roman"/>
              <a:buNone/>
            </a:pPr>
            <a:r>
              <a:rPr lang="en-US" sz="3200" b="0" i="0" u="none">
                <a:solidFill>
                  <a:srgbClr val="FF5050"/>
                </a:solidFill>
                <a:latin typeface="Times New Roman"/>
                <a:ea typeface="Times New Roman"/>
                <a:cs typeface="Times New Roman"/>
                <a:sym typeface="Times New Roman"/>
              </a:rPr>
              <a:t>Existential: easy  !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7"/>
                                        </p:tgtEl>
                                        <p:attrNameLst>
                                          <p:attrName>style.visibility</p:attrName>
                                        </p:attrNameLst>
                                      </p:cBhvr>
                                      <p:to>
                                        <p:strVal val="visible"/>
                                      </p:to>
                                    </p:set>
                                    <p:animEffect transition="in" filter="fade">
                                      <p:cBhvr>
                                        <p:cTn id="7" dur="500"/>
                                        <p:tgtEl>
                                          <p:spTgt spid="8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8"/>
                                        </p:tgtEl>
                                        <p:attrNameLst>
                                          <p:attrName>style.visibility</p:attrName>
                                        </p:attrNameLst>
                                      </p:cBhvr>
                                      <p:to>
                                        <p:strVal val="visible"/>
                                      </p:to>
                                    </p:set>
                                    <p:animEffect transition="in" filter="fade">
                                      <p:cBhvr>
                                        <p:cTn id="12" dur="500"/>
                                        <p:tgtEl>
                                          <p:spTgt spid="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7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2. Quantifiers</a:t>
            </a:r>
            <a:endParaRPr/>
          </a:p>
        </p:txBody>
      </p:sp>
      <p:sp>
        <p:nvSpPr>
          <p:cNvPr id="815" name="Google Shape;815;p78"/>
          <p:cNvSpPr txBox="1"/>
          <p:nvPr/>
        </p:nvSpPr>
        <p:spPr>
          <a:xfrm>
            <a:off x="914400" y="2057400"/>
            <a:ext cx="44069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 ( pname,  price, company)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Company( cname, city)</a:t>
            </a:r>
            <a:endParaRPr/>
          </a:p>
        </p:txBody>
      </p:sp>
      <p:sp>
        <p:nvSpPr>
          <p:cNvPr id="816" name="Google Shape;816;p78"/>
          <p:cNvSpPr txBox="1"/>
          <p:nvPr/>
        </p:nvSpPr>
        <p:spPr>
          <a:xfrm>
            <a:off x="685800" y="4495800"/>
            <a:ext cx="75263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Find all companies s.t. </a:t>
            </a:r>
            <a:r>
              <a:rPr lang="en-US" sz="2400" b="0" i="0" u="sng">
                <a:solidFill>
                  <a:schemeClr val="dk1"/>
                </a:solidFill>
                <a:latin typeface="Times New Roman"/>
                <a:ea typeface="Times New Roman"/>
                <a:cs typeface="Times New Roman"/>
                <a:sym typeface="Times New Roman"/>
              </a:rPr>
              <a:t>all</a:t>
            </a:r>
            <a:r>
              <a:rPr lang="en-US" sz="2400" b="0" i="0" u="none">
                <a:solidFill>
                  <a:schemeClr val="dk1"/>
                </a:solidFill>
                <a:latin typeface="Times New Roman"/>
                <a:ea typeface="Times New Roman"/>
                <a:cs typeface="Times New Roman"/>
                <a:sym typeface="Times New Roman"/>
              </a:rPr>
              <a:t> of their products have price &lt; 100</a:t>
            </a:r>
            <a:endParaRPr/>
          </a:p>
        </p:txBody>
      </p:sp>
      <p:sp>
        <p:nvSpPr>
          <p:cNvPr id="817" name="Google Shape;817;p78"/>
          <p:cNvSpPr txBox="1"/>
          <p:nvPr/>
        </p:nvSpPr>
        <p:spPr>
          <a:xfrm>
            <a:off x="2667000" y="5562600"/>
            <a:ext cx="34829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5050"/>
              </a:buClr>
              <a:buSzPts val="3200"/>
              <a:buFont typeface="Times New Roman"/>
              <a:buNone/>
            </a:pPr>
            <a:r>
              <a:rPr lang="en-US" sz="3200" b="0" i="0" u="none">
                <a:solidFill>
                  <a:srgbClr val="FF5050"/>
                </a:solidFill>
                <a:latin typeface="Times New Roman"/>
                <a:ea typeface="Times New Roman"/>
                <a:cs typeface="Times New Roman"/>
                <a:sym typeface="Times New Roman"/>
              </a:rPr>
              <a:t>Universal: hard !  ☹</a:t>
            </a:r>
            <a:endParaRPr/>
          </a:p>
        </p:txBody>
      </p:sp>
      <p:sp>
        <p:nvSpPr>
          <p:cNvPr id="818" name="Google Shape;818;p78"/>
          <p:cNvSpPr txBox="1"/>
          <p:nvPr/>
        </p:nvSpPr>
        <p:spPr>
          <a:xfrm>
            <a:off x="685800" y="3276600"/>
            <a:ext cx="76025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Find all companies that make </a:t>
            </a:r>
            <a:r>
              <a:rPr lang="en-US" sz="2400" b="0" i="0" u="sng">
                <a:solidFill>
                  <a:schemeClr val="dk1"/>
                </a:solidFill>
                <a:latin typeface="Times New Roman"/>
                <a:ea typeface="Times New Roman"/>
                <a:cs typeface="Times New Roman"/>
                <a:sym typeface="Times New Roman"/>
              </a:rPr>
              <a:t>only</a:t>
            </a:r>
            <a:r>
              <a:rPr lang="en-US" sz="2400" b="0" i="0" u="none">
                <a:solidFill>
                  <a:schemeClr val="dk1"/>
                </a:solidFill>
                <a:latin typeface="Times New Roman"/>
                <a:ea typeface="Times New Roman"/>
                <a:cs typeface="Times New Roman"/>
                <a:sym typeface="Times New Roman"/>
              </a:rPr>
              <a:t> products with price &lt; 100</a:t>
            </a:r>
            <a:endParaRPr/>
          </a:p>
        </p:txBody>
      </p:sp>
      <p:sp>
        <p:nvSpPr>
          <p:cNvPr id="819" name="Google Shape;819;p78"/>
          <p:cNvSpPr txBox="1"/>
          <p:nvPr/>
        </p:nvSpPr>
        <p:spPr>
          <a:xfrm>
            <a:off x="3348037" y="3886200"/>
            <a:ext cx="12255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same as: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7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2. Quantifiers</a:t>
            </a:r>
            <a:endParaRPr/>
          </a:p>
        </p:txBody>
      </p:sp>
      <p:sp>
        <p:nvSpPr>
          <p:cNvPr id="826" name="Google Shape;826;p79"/>
          <p:cNvSpPr txBox="1"/>
          <p:nvPr/>
        </p:nvSpPr>
        <p:spPr>
          <a:xfrm>
            <a:off x="228600" y="4343400"/>
            <a:ext cx="75009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2. Find all companies s.t. </a:t>
            </a:r>
            <a:r>
              <a:rPr lang="en-US" sz="2400" b="0" i="0" u="sng">
                <a:solidFill>
                  <a:schemeClr val="dk1"/>
                </a:solidFill>
                <a:latin typeface="Times New Roman"/>
                <a:ea typeface="Times New Roman"/>
                <a:cs typeface="Times New Roman"/>
                <a:sym typeface="Times New Roman"/>
              </a:rPr>
              <a:t>all</a:t>
            </a:r>
            <a:r>
              <a:rPr lang="en-US" sz="2400" b="0" i="0" u="none">
                <a:solidFill>
                  <a:schemeClr val="dk1"/>
                </a:solidFill>
                <a:latin typeface="Times New Roman"/>
                <a:ea typeface="Times New Roman"/>
                <a:cs typeface="Times New Roman"/>
                <a:sym typeface="Times New Roman"/>
              </a:rPr>
              <a:t> their products have price &lt; 100</a:t>
            </a:r>
            <a:endParaRPr/>
          </a:p>
        </p:txBody>
      </p:sp>
      <p:sp>
        <p:nvSpPr>
          <p:cNvPr id="827" name="Google Shape;827;p79"/>
          <p:cNvSpPr txBox="1"/>
          <p:nvPr/>
        </p:nvSpPr>
        <p:spPr>
          <a:xfrm>
            <a:off x="228600" y="1828800"/>
            <a:ext cx="70643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1. Find </a:t>
            </a:r>
            <a:r>
              <a:rPr lang="en-US" sz="2400" b="0" i="1" u="none">
                <a:solidFill>
                  <a:schemeClr val="dk1"/>
                </a:solidFill>
                <a:latin typeface="Times New Roman"/>
                <a:ea typeface="Times New Roman"/>
                <a:cs typeface="Times New Roman"/>
                <a:sym typeface="Times New Roman"/>
              </a:rPr>
              <a:t>the other </a:t>
            </a:r>
            <a:r>
              <a:rPr lang="en-US" sz="2400" b="0" i="0" u="none">
                <a:solidFill>
                  <a:schemeClr val="dk1"/>
                </a:solidFill>
                <a:latin typeface="Times New Roman"/>
                <a:ea typeface="Times New Roman"/>
                <a:cs typeface="Times New Roman"/>
                <a:sym typeface="Times New Roman"/>
              </a:rPr>
              <a:t>companies: i.e. s.t. </a:t>
            </a:r>
            <a:r>
              <a:rPr lang="en-US" sz="2400" b="0" i="0" u="sng">
                <a:solidFill>
                  <a:schemeClr val="dk1"/>
                </a:solidFill>
                <a:latin typeface="Times New Roman"/>
                <a:ea typeface="Times New Roman"/>
                <a:cs typeface="Times New Roman"/>
                <a:sym typeface="Times New Roman"/>
              </a:rPr>
              <a:t>some</a:t>
            </a:r>
            <a:r>
              <a:rPr lang="en-US" sz="2400" b="0" i="0" u="none">
                <a:solidFill>
                  <a:schemeClr val="dk1"/>
                </a:solidFill>
                <a:latin typeface="Times New Roman"/>
                <a:ea typeface="Times New Roman"/>
                <a:cs typeface="Times New Roman"/>
                <a:sym typeface="Times New Roman"/>
              </a:rPr>
              <a:t> product ≥ 100</a:t>
            </a:r>
            <a:endParaRPr/>
          </a:p>
        </p:txBody>
      </p:sp>
      <p:sp>
        <p:nvSpPr>
          <p:cNvPr id="828" name="Google Shape;828;p79"/>
          <p:cNvSpPr txBox="1"/>
          <p:nvPr/>
        </p:nvSpPr>
        <p:spPr>
          <a:xfrm>
            <a:off x="685800" y="2438400"/>
            <a:ext cx="6483350" cy="1474787"/>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 DISTINCT</a:t>
            </a:r>
            <a:r>
              <a:rPr lang="en-US" sz="2000" b="0" i="0" u="none">
                <a:solidFill>
                  <a:schemeClr val="dk1"/>
                </a:solidFill>
                <a:latin typeface="Times New Roman"/>
                <a:ea typeface="Times New Roman"/>
                <a:cs typeface="Times New Roman"/>
                <a:sym typeface="Times New Roman"/>
              </a:rPr>
              <a:t>  Company.cname</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Company</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Company.cname </a:t>
            </a:r>
            <a:r>
              <a:rPr lang="en-US" sz="2000" b="0" i="0" u="none">
                <a:solidFill>
                  <a:schemeClr val="accent2"/>
                </a:solidFill>
                <a:latin typeface="Times New Roman"/>
                <a:ea typeface="Times New Roman"/>
                <a:cs typeface="Times New Roman"/>
                <a:sym typeface="Times New Roman"/>
              </a:rPr>
              <a:t>IN</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Product.company</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Product</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Produc.price &gt;= 100</a:t>
            </a:r>
            <a:endParaRPr/>
          </a:p>
        </p:txBody>
      </p:sp>
      <p:sp>
        <p:nvSpPr>
          <p:cNvPr id="829" name="Google Shape;829;p79"/>
          <p:cNvSpPr txBox="1"/>
          <p:nvPr/>
        </p:nvSpPr>
        <p:spPr>
          <a:xfrm>
            <a:off x="762000" y="4953000"/>
            <a:ext cx="7054850" cy="1474787"/>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SELECT DISTINCT</a:t>
            </a:r>
            <a:r>
              <a:rPr lang="en-US" sz="2000" b="0" i="0" u="none">
                <a:solidFill>
                  <a:schemeClr val="dk1"/>
                </a:solidFill>
                <a:latin typeface="Times New Roman"/>
                <a:ea typeface="Times New Roman"/>
                <a:cs typeface="Times New Roman"/>
                <a:sym typeface="Times New Roman"/>
              </a:rPr>
              <a:t>  Company.cname</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Company</a:t>
            </a:r>
            <a:endParaRPr/>
          </a:p>
          <a:p>
            <a:pPr marL="0" marR="0" lvl="0" indent="0" algn="l" rtl="0">
              <a:lnSpc>
                <a:spcPct val="9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Company.cname </a:t>
            </a:r>
            <a:r>
              <a:rPr lang="en-US" sz="2000" b="0" i="0" u="none">
                <a:solidFill>
                  <a:schemeClr val="accent2"/>
                </a:solidFill>
                <a:latin typeface="Times New Roman"/>
                <a:ea typeface="Times New Roman"/>
                <a:cs typeface="Times New Roman"/>
                <a:sym typeface="Times New Roman"/>
              </a:rPr>
              <a:t>NOT</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IN</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SELECT</a:t>
            </a:r>
            <a:r>
              <a:rPr lang="en-US" sz="2000" b="0" i="0" u="none">
                <a:solidFill>
                  <a:schemeClr val="dk1"/>
                </a:solidFill>
                <a:latin typeface="Times New Roman"/>
                <a:ea typeface="Times New Roman"/>
                <a:cs typeface="Times New Roman"/>
                <a:sym typeface="Times New Roman"/>
              </a:rPr>
              <a:t> Product.company</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FROM</a:t>
            </a:r>
            <a:r>
              <a:rPr lang="en-US" sz="2000" b="0" i="0" u="none">
                <a:solidFill>
                  <a:schemeClr val="dk1"/>
                </a:solidFill>
                <a:latin typeface="Times New Roman"/>
                <a:ea typeface="Times New Roman"/>
                <a:cs typeface="Times New Roman"/>
                <a:sym typeface="Times New Roman"/>
              </a:rPr>
              <a:t> Product</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WHERE</a:t>
            </a:r>
            <a:r>
              <a:rPr lang="en-US" sz="2000" b="0" i="0" u="none">
                <a:solidFill>
                  <a:schemeClr val="dk1"/>
                </a:solidFill>
                <a:latin typeface="Times New Roman"/>
                <a:ea typeface="Times New Roman"/>
                <a:cs typeface="Times New Roman"/>
                <a:sym typeface="Times New Roman"/>
              </a:rPr>
              <a:t> Produc.price &gt;= 100</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8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3. Group-by v.s. Nested Query</a:t>
            </a:r>
            <a:endParaRPr/>
          </a:p>
        </p:txBody>
      </p:sp>
      <p:sp>
        <p:nvSpPr>
          <p:cNvPr id="836" name="Google Shape;836;p80"/>
          <p:cNvSpPr txBox="1">
            <a:spLocks noGrp="1"/>
          </p:cNvSpPr>
          <p:nvPr>
            <p:ph type="body" idx="1"/>
          </p:nvPr>
        </p:nvSpPr>
        <p:spPr>
          <a:xfrm>
            <a:off x="228600" y="2667000"/>
            <a:ext cx="7772400" cy="2209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Find authors who wrote </a:t>
            </a:r>
            <a:r>
              <a:rPr lang="en-US" sz="3200" b="0" i="0" u="none">
                <a:solidFill>
                  <a:schemeClr val="dk1"/>
                </a:solidFill>
                <a:latin typeface="Noto Sans Symbols"/>
                <a:ea typeface="Noto Sans Symbols"/>
                <a:cs typeface="Noto Sans Symbols"/>
                <a:sym typeface="Noto Sans Symbols"/>
              </a:rPr>
              <a:t>≥</a:t>
            </a:r>
            <a:r>
              <a:rPr lang="en-US" sz="3200" b="0" i="0" u="none">
                <a:solidFill>
                  <a:schemeClr val="dk1"/>
                </a:solidFill>
                <a:latin typeface="Times New Roman"/>
                <a:ea typeface="Times New Roman"/>
                <a:cs typeface="Times New Roman"/>
                <a:sym typeface="Times New Roman"/>
              </a:rPr>
              <a:t> 10 documents:</a:t>
            </a:r>
            <a:endParaRPr/>
          </a:p>
          <a:p>
            <a:pPr marL="34290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Attempt 1: with nested queries</a:t>
            </a:r>
            <a:endParaRPr/>
          </a:p>
        </p:txBody>
      </p:sp>
      <p:sp>
        <p:nvSpPr>
          <p:cNvPr id="837" name="Google Shape;837;p80"/>
          <p:cNvSpPr txBox="1"/>
          <p:nvPr/>
        </p:nvSpPr>
        <p:spPr>
          <a:xfrm>
            <a:off x="990600" y="4038600"/>
            <a:ext cx="7172325" cy="22923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Author.name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   </a:t>
            </a:r>
            <a:r>
              <a:rPr lang="en-US" sz="2400" b="0" i="0" u="none">
                <a:solidFill>
                  <a:schemeClr val="dk1"/>
                </a:solidFill>
                <a:latin typeface="Times New Roman"/>
                <a:ea typeface="Times New Roman"/>
                <a:cs typeface="Times New Roman"/>
                <a:sym typeface="Times New Roman"/>
              </a:rPr>
              <a:t>       Author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1"/>
                </a:solidFill>
                <a:latin typeface="Times New Roman"/>
                <a:ea typeface="Times New Roman"/>
                <a:cs typeface="Times New Roman"/>
                <a:sym typeface="Times New Roman"/>
              </a:rPr>
              <a:t>count(</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Wrote.url</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Wrote</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Author.login=Wrote.login)</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&gt; 10</a:t>
            </a:r>
            <a:endParaRPr/>
          </a:p>
        </p:txBody>
      </p:sp>
      <p:sp>
        <p:nvSpPr>
          <p:cNvPr id="838" name="Google Shape;838;p80"/>
          <p:cNvSpPr/>
          <p:nvPr/>
        </p:nvSpPr>
        <p:spPr>
          <a:xfrm>
            <a:off x="7091362" y="2667000"/>
            <a:ext cx="1643062" cy="1651000"/>
          </a:xfrm>
          <a:prstGeom prst="wedgeEllipseCallout">
            <a:avLst>
              <a:gd name="adj1" fmla="val -11028"/>
              <a:gd name="adj2" fmla="val 18443"/>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This is</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SQL by</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a novice</a:t>
            </a:r>
            <a:endParaRPr/>
          </a:p>
        </p:txBody>
      </p:sp>
      <p:sp>
        <p:nvSpPr>
          <p:cNvPr id="839" name="Google Shape;839;p80"/>
          <p:cNvSpPr txBox="1"/>
          <p:nvPr/>
        </p:nvSpPr>
        <p:spPr>
          <a:xfrm>
            <a:off x="304800" y="1447800"/>
            <a:ext cx="3422650" cy="1163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Times New Roman"/>
              <a:buNone/>
            </a:pPr>
            <a:r>
              <a:rPr lang="en-US" sz="3200" b="0" i="0" u="none">
                <a:solidFill>
                  <a:schemeClr val="accent2"/>
                </a:solidFill>
                <a:latin typeface="Times New Roman"/>
                <a:ea typeface="Times New Roman"/>
                <a:cs typeface="Times New Roman"/>
                <a:sym typeface="Times New Roman"/>
              </a:rPr>
              <a:t>Author(</a:t>
            </a:r>
            <a:r>
              <a:rPr lang="en-US" sz="3200" b="0" i="0" u="sng">
                <a:solidFill>
                  <a:schemeClr val="accent2"/>
                </a:solidFill>
                <a:latin typeface="Times New Roman"/>
                <a:ea typeface="Times New Roman"/>
                <a:cs typeface="Times New Roman"/>
                <a:sym typeface="Times New Roman"/>
              </a:rPr>
              <a:t>login</a:t>
            </a:r>
            <a:r>
              <a:rPr lang="en-US" sz="3200" b="0" i="0" u="none">
                <a:solidFill>
                  <a:schemeClr val="accent2"/>
                </a:solidFill>
                <a:latin typeface="Times New Roman"/>
                <a:ea typeface="Times New Roman"/>
                <a:cs typeface="Times New Roman"/>
                <a:sym typeface="Times New Roman"/>
              </a:rPr>
              <a:t>,name)</a:t>
            </a:r>
            <a:endParaRPr/>
          </a:p>
          <a:p>
            <a:pPr marL="0" marR="0" lvl="0" indent="0" algn="l" rtl="0">
              <a:lnSpc>
                <a:spcPct val="100000"/>
              </a:lnSpc>
              <a:spcBef>
                <a:spcPts val="640"/>
              </a:spcBef>
              <a:spcAft>
                <a:spcPts val="0"/>
              </a:spcAft>
              <a:buClr>
                <a:schemeClr val="accent2"/>
              </a:buClr>
              <a:buSzPts val="3200"/>
              <a:buFont typeface="Times New Roman"/>
              <a:buNone/>
            </a:pPr>
            <a:r>
              <a:rPr lang="en-US" sz="3200" b="0" i="0" u="none">
                <a:solidFill>
                  <a:schemeClr val="accent2"/>
                </a:solidFill>
                <a:latin typeface="Times New Roman"/>
                <a:ea typeface="Times New Roman"/>
                <a:cs typeface="Times New Roman"/>
                <a:sym typeface="Times New Roman"/>
              </a:rPr>
              <a:t>Wrote(login,url)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500"/>
                                        <p:tgtEl>
                                          <p:spTgt spid="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8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3. Group-by v.s. Nested Query</a:t>
            </a:r>
            <a:endParaRPr/>
          </a:p>
        </p:txBody>
      </p:sp>
      <p:sp>
        <p:nvSpPr>
          <p:cNvPr id="846" name="Google Shape;846;p8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Find all authors who wrote at least 10 documents:</a:t>
            </a:r>
            <a:endParaRPr/>
          </a:p>
          <a:p>
            <a:pPr marL="34290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Attempt 2: SQL style (with GROUP BY)</a:t>
            </a:r>
            <a:endParaRPr/>
          </a:p>
        </p:txBody>
      </p:sp>
      <p:sp>
        <p:nvSpPr>
          <p:cNvPr id="847" name="Google Shape;847;p81"/>
          <p:cNvSpPr txBox="1"/>
          <p:nvPr/>
        </p:nvSpPr>
        <p:spPr>
          <a:xfrm>
            <a:off x="1828800" y="3962400"/>
            <a:ext cx="5013325"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Author.name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   </a:t>
            </a:r>
            <a:r>
              <a:rPr lang="en-US" sz="2400" b="0" i="0" u="none">
                <a:solidFill>
                  <a:schemeClr val="dk1"/>
                </a:solidFill>
                <a:latin typeface="Times New Roman"/>
                <a:ea typeface="Times New Roman"/>
                <a:cs typeface="Times New Roman"/>
                <a:sym typeface="Times New Roman"/>
              </a:rPr>
              <a:t>       Author, Wrote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Author.login=Wrote.login</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Author.name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HAVING     </a:t>
            </a:r>
            <a:r>
              <a:rPr lang="en-US" sz="2400" b="0" i="0" u="none">
                <a:solidFill>
                  <a:schemeClr val="dk1"/>
                </a:solidFill>
                <a:latin typeface="Times New Roman"/>
                <a:ea typeface="Times New Roman"/>
                <a:cs typeface="Times New Roman"/>
                <a:sym typeface="Times New Roman"/>
              </a:rPr>
              <a:t> count(wrote.url) &gt; 10</a:t>
            </a:r>
            <a:endParaRPr/>
          </a:p>
        </p:txBody>
      </p:sp>
      <p:sp>
        <p:nvSpPr>
          <p:cNvPr id="848" name="Google Shape;848;p81"/>
          <p:cNvSpPr/>
          <p:nvPr/>
        </p:nvSpPr>
        <p:spPr>
          <a:xfrm>
            <a:off x="7019925" y="3733800"/>
            <a:ext cx="1785937" cy="1651000"/>
          </a:xfrm>
          <a:prstGeom prst="wedgeEllipseCallout">
            <a:avLst>
              <a:gd name="adj1" fmla="val -10186"/>
              <a:gd name="adj2" fmla="val 3489"/>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This is</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SQL  by</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an expert</a:t>
            </a:r>
            <a:endParaRPr/>
          </a:p>
        </p:txBody>
      </p:sp>
      <p:sp>
        <p:nvSpPr>
          <p:cNvPr id="849" name="Google Shape;849;p81"/>
          <p:cNvSpPr txBox="1"/>
          <p:nvPr/>
        </p:nvSpPr>
        <p:spPr>
          <a:xfrm>
            <a:off x="898525" y="6137275"/>
            <a:ext cx="72024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 need for </a:t>
            </a:r>
            <a:r>
              <a:rPr lang="en-US" sz="2400" b="0" i="0" u="none">
                <a:solidFill>
                  <a:schemeClr val="accent2"/>
                </a:solidFill>
                <a:latin typeface="Times New Roman"/>
                <a:ea typeface="Times New Roman"/>
                <a:cs typeface="Times New Roman"/>
                <a:sym typeface="Times New Roman"/>
              </a:rPr>
              <a:t>DISTINCT</a:t>
            </a:r>
            <a:r>
              <a:rPr lang="en-US" sz="2400" b="0" i="0" u="none">
                <a:solidFill>
                  <a:schemeClr val="dk1"/>
                </a:solidFill>
                <a:latin typeface="Times New Roman"/>
                <a:ea typeface="Times New Roman"/>
                <a:cs typeface="Times New Roman"/>
                <a:sym typeface="Times New Roman"/>
              </a:rPr>
              <a:t>: automatically from </a:t>
            </a:r>
            <a:r>
              <a:rPr lang="en-US" sz="2400" b="0" i="0" u="none">
                <a:solidFill>
                  <a:schemeClr val="accent2"/>
                </a:solidFill>
                <a:latin typeface="Times New Roman"/>
                <a:ea typeface="Times New Roman"/>
                <a:cs typeface="Times New Roman"/>
                <a:sym typeface="Times New Roman"/>
              </a:rPr>
              <a:t>GROUP BY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8"/>
                                        </p:tgtEl>
                                        <p:attrNameLst>
                                          <p:attrName>style.visibility</p:attrName>
                                        </p:attrNameLst>
                                      </p:cBhvr>
                                      <p:to>
                                        <p:strVal val="visible"/>
                                      </p:to>
                                    </p:set>
                                    <p:animEffect transition="in" filter="fade">
                                      <p:cBhvr>
                                        <p:cTn id="7" dur="500"/>
                                        <p:tgtEl>
                                          <p:spTgt spid="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8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3. Group-by v.s. Nested Query</a:t>
            </a:r>
            <a:endParaRPr/>
          </a:p>
        </p:txBody>
      </p:sp>
      <p:sp>
        <p:nvSpPr>
          <p:cNvPr id="856" name="Google Shape;856;p82"/>
          <p:cNvSpPr txBox="1">
            <a:spLocks noGrp="1"/>
          </p:cNvSpPr>
          <p:nvPr>
            <p:ph type="body" idx="4294967295"/>
          </p:nvPr>
        </p:nvSpPr>
        <p:spPr>
          <a:xfrm>
            <a:off x="152400" y="3429000"/>
            <a:ext cx="7610475" cy="5794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Find authors with vocabulary </a:t>
            </a:r>
            <a:r>
              <a:rPr lang="en-US" sz="3200" b="0" i="0" u="none">
                <a:solidFill>
                  <a:schemeClr val="dk1"/>
                </a:solidFill>
                <a:latin typeface="Noto Sans Symbols"/>
                <a:ea typeface="Noto Sans Symbols"/>
                <a:cs typeface="Noto Sans Symbols"/>
                <a:sym typeface="Noto Sans Symbols"/>
              </a:rPr>
              <a:t>≥</a:t>
            </a:r>
            <a:r>
              <a:rPr lang="en-US" sz="3200" b="0" i="0" u="none">
                <a:solidFill>
                  <a:schemeClr val="dk1"/>
                </a:solidFill>
                <a:latin typeface="Times New Roman"/>
                <a:ea typeface="Times New Roman"/>
                <a:cs typeface="Times New Roman"/>
                <a:sym typeface="Times New Roman"/>
              </a:rPr>
              <a:t> 10000 words:</a:t>
            </a:r>
            <a:endParaRPr/>
          </a:p>
        </p:txBody>
      </p:sp>
      <p:sp>
        <p:nvSpPr>
          <p:cNvPr id="857" name="Google Shape;857;p82"/>
          <p:cNvSpPr txBox="1"/>
          <p:nvPr/>
        </p:nvSpPr>
        <p:spPr>
          <a:xfrm>
            <a:off x="152400" y="4321175"/>
            <a:ext cx="8740775"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Author.name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Author, Wrote, Mentions</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1"/>
                </a:solidFill>
                <a:latin typeface="Times New Roman"/>
                <a:ea typeface="Times New Roman"/>
                <a:cs typeface="Times New Roman"/>
                <a:sym typeface="Times New Roman"/>
              </a:rPr>
              <a:t>      Author.login=Wrote.login AND Wrote.url=Mentions.url</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Author.name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HAVING     </a:t>
            </a:r>
            <a:r>
              <a:rPr lang="en-US" sz="2400" b="0" i="0" u="none">
                <a:solidFill>
                  <a:schemeClr val="dk1"/>
                </a:solidFill>
                <a:latin typeface="Times New Roman"/>
                <a:ea typeface="Times New Roman"/>
                <a:cs typeface="Times New Roman"/>
                <a:sym typeface="Times New Roman"/>
              </a:rPr>
              <a:t> count(distinct Mentions.word) &gt; 10000</a:t>
            </a:r>
            <a:endParaRPr/>
          </a:p>
        </p:txBody>
      </p:sp>
      <p:sp>
        <p:nvSpPr>
          <p:cNvPr id="858" name="Google Shape;858;p82"/>
          <p:cNvSpPr txBox="1"/>
          <p:nvPr/>
        </p:nvSpPr>
        <p:spPr>
          <a:xfrm>
            <a:off x="228600" y="1676400"/>
            <a:ext cx="3017837" cy="154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Author(</a:t>
            </a:r>
            <a:r>
              <a:rPr lang="en-US" sz="2800" b="0" i="0" u="sng">
                <a:solidFill>
                  <a:schemeClr val="accent2"/>
                </a:solidFill>
                <a:latin typeface="Times New Roman"/>
                <a:ea typeface="Times New Roman"/>
                <a:cs typeface="Times New Roman"/>
                <a:sym typeface="Times New Roman"/>
              </a:rPr>
              <a:t>login</a:t>
            </a:r>
            <a:r>
              <a:rPr lang="en-US" sz="2800" b="0" i="0" u="none">
                <a:solidFill>
                  <a:schemeClr val="accent2"/>
                </a:solidFill>
                <a:latin typeface="Times New Roman"/>
                <a:ea typeface="Times New Roman"/>
                <a:cs typeface="Times New Roman"/>
                <a:sym typeface="Times New Roman"/>
              </a:rPr>
              <a:t>,name)</a:t>
            </a:r>
            <a:endParaRPr/>
          </a:p>
          <a:p>
            <a:pPr marL="0" marR="0" lvl="0" indent="0" algn="l" rtl="0">
              <a:lnSpc>
                <a:spcPct val="100000"/>
              </a:lnSpc>
              <a:spcBef>
                <a:spcPts val="56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Wrote(login,url)</a:t>
            </a:r>
            <a:endParaRPr/>
          </a:p>
          <a:p>
            <a:pPr marL="0" marR="0" lvl="0" indent="0" algn="l" rtl="0">
              <a:lnSpc>
                <a:spcPct val="100000"/>
              </a:lnSpc>
              <a:spcBef>
                <a:spcPts val="56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Mentions(url,word)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0"/>
          <p:cNvSpPr txBox="1">
            <a:spLocks noGrp="1"/>
          </p:cNvSpPr>
          <p:nvPr>
            <p:ph type="title"/>
          </p:nvPr>
        </p:nvSpPr>
        <p:spPr>
          <a:xfrm>
            <a:off x="671512" y="211137"/>
            <a:ext cx="7772400" cy="5794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 Database Structure</a:t>
            </a:r>
            <a:endParaRPr/>
          </a:p>
        </p:txBody>
      </p:sp>
      <p:sp>
        <p:nvSpPr>
          <p:cNvPr id="231" name="Google Shape;231;p20"/>
          <p:cNvSpPr txBox="1"/>
          <p:nvPr/>
        </p:nvSpPr>
        <p:spPr>
          <a:xfrm>
            <a:off x="1809750" y="1476375"/>
            <a:ext cx="1174750" cy="379412"/>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Database</a:t>
            </a:r>
            <a:endParaRPr/>
          </a:p>
        </p:txBody>
      </p:sp>
      <p:sp>
        <p:nvSpPr>
          <p:cNvPr id="232" name="Google Shape;232;p20"/>
          <p:cNvSpPr txBox="1"/>
          <p:nvPr/>
        </p:nvSpPr>
        <p:spPr>
          <a:xfrm>
            <a:off x="1195387" y="2449512"/>
            <a:ext cx="1035050" cy="379412"/>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Schema</a:t>
            </a:r>
            <a:endParaRPr/>
          </a:p>
        </p:txBody>
      </p:sp>
      <p:grpSp>
        <p:nvGrpSpPr>
          <p:cNvPr id="233" name="Google Shape;233;p20"/>
          <p:cNvGrpSpPr/>
          <p:nvPr/>
        </p:nvGrpSpPr>
        <p:grpSpPr>
          <a:xfrm>
            <a:off x="165100" y="3314700"/>
            <a:ext cx="971550" cy="1112837"/>
            <a:chOff x="129" y="2393"/>
            <a:chExt cx="612" cy="701"/>
          </a:xfrm>
        </p:grpSpPr>
        <p:sp>
          <p:nvSpPr>
            <p:cNvPr id="234" name="Google Shape;234;p20"/>
            <p:cNvSpPr txBox="1"/>
            <p:nvPr/>
          </p:nvSpPr>
          <p:spPr>
            <a:xfrm>
              <a:off x="131" y="2393"/>
              <a:ext cx="608" cy="701"/>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Table</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field1: t1</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field2: t2</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field3: t3</a:t>
              </a:r>
              <a:endParaRPr/>
            </a:p>
          </p:txBody>
        </p:sp>
        <p:cxnSp>
          <p:nvCxnSpPr>
            <p:cNvPr id="235" name="Google Shape;235;p20"/>
            <p:cNvCxnSpPr/>
            <p:nvPr/>
          </p:nvCxnSpPr>
          <p:spPr>
            <a:xfrm>
              <a:off x="129" y="2594"/>
              <a:ext cx="612" cy="0"/>
            </a:xfrm>
            <a:prstGeom prst="straightConnector1">
              <a:avLst/>
            </a:prstGeom>
            <a:noFill/>
            <a:ln w="12700" cap="flat" cmpd="sng">
              <a:solidFill>
                <a:schemeClr val="dk2"/>
              </a:solidFill>
              <a:prstDash val="solid"/>
              <a:miter lim="800000"/>
              <a:headEnd type="none" w="med" len="med"/>
              <a:tailEnd type="none" w="med" len="med"/>
            </a:ln>
          </p:spPr>
        </p:cxnSp>
      </p:grpSp>
      <p:sp>
        <p:nvSpPr>
          <p:cNvPr id="236" name="Google Shape;236;p20"/>
          <p:cNvSpPr/>
          <p:nvPr/>
        </p:nvSpPr>
        <p:spPr>
          <a:xfrm>
            <a:off x="180975" y="4654550"/>
            <a:ext cx="960437" cy="693737"/>
          </a:xfrm>
          <a:prstGeom prst="upArrowCallout">
            <a:avLst>
              <a:gd name="adj1" fmla="val 25000"/>
              <a:gd name="adj2" fmla="val 25000"/>
              <a:gd name="adj3" fmla="val 4646"/>
              <a:gd name="adj4" fmla="val 9318"/>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37" name="Google Shape;237;p20"/>
          <p:cNvSpPr txBox="1"/>
          <p:nvPr/>
        </p:nvSpPr>
        <p:spPr>
          <a:xfrm>
            <a:off x="192087" y="4965700"/>
            <a:ext cx="936625"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indexes</a:t>
            </a:r>
            <a:endParaRPr/>
          </a:p>
        </p:txBody>
      </p:sp>
      <p:sp>
        <p:nvSpPr>
          <p:cNvPr id="238" name="Google Shape;238;p20"/>
          <p:cNvSpPr txBox="1"/>
          <p:nvPr/>
        </p:nvSpPr>
        <p:spPr>
          <a:xfrm>
            <a:off x="3148012" y="2476500"/>
            <a:ext cx="1035050" cy="379412"/>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Schema</a:t>
            </a:r>
            <a:endParaRPr/>
          </a:p>
        </p:txBody>
      </p:sp>
      <p:grpSp>
        <p:nvGrpSpPr>
          <p:cNvPr id="239" name="Google Shape;239;p20"/>
          <p:cNvGrpSpPr/>
          <p:nvPr/>
        </p:nvGrpSpPr>
        <p:grpSpPr>
          <a:xfrm>
            <a:off x="1219200" y="3324225"/>
            <a:ext cx="971550" cy="1112837"/>
            <a:chOff x="129" y="2393"/>
            <a:chExt cx="612" cy="701"/>
          </a:xfrm>
        </p:grpSpPr>
        <p:sp>
          <p:nvSpPr>
            <p:cNvPr id="240" name="Google Shape;240;p20"/>
            <p:cNvSpPr txBox="1"/>
            <p:nvPr/>
          </p:nvSpPr>
          <p:spPr>
            <a:xfrm>
              <a:off x="131" y="2393"/>
              <a:ext cx="608" cy="701"/>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Table</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field1: t1</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field2: t2</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field3: t3</a:t>
              </a:r>
              <a:endParaRPr/>
            </a:p>
          </p:txBody>
        </p:sp>
        <p:cxnSp>
          <p:nvCxnSpPr>
            <p:cNvPr id="241" name="Google Shape;241;p20"/>
            <p:cNvCxnSpPr/>
            <p:nvPr/>
          </p:nvCxnSpPr>
          <p:spPr>
            <a:xfrm>
              <a:off x="129" y="2594"/>
              <a:ext cx="612" cy="0"/>
            </a:xfrm>
            <a:prstGeom prst="straightConnector1">
              <a:avLst/>
            </a:prstGeom>
            <a:noFill/>
            <a:ln w="12700" cap="flat" cmpd="sng">
              <a:solidFill>
                <a:schemeClr val="dk2"/>
              </a:solidFill>
              <a:prstDash val="solid"/>
              <a:miter lim="800000"/>
              <a:headEnd type="none" w="med" len="med"/>
              <a:tailEnd type="none" w="med" len="med"/>
            </a:ln>
          </p:spPr>
        </p:cxnSp>
      </p:grpSp>
      <p:sp>
        <p:nvSpPr>
          <p:cNvPr id="242" name="Google Shape;242;p20"/>
          <p:cNvSpPr/>
          <p:nvPr/>
        </p:nvSpPr>
        <p:spPr>
          <a:xfrm>
            <a:off x="1235075" y="4664075"/>
            <a:ext cx="960437" cy="693737"/>
          </a:xfrm>
          <a:prstGeom prst="upArrowCallout">
            <a:avLst>
              <a:gd name="adj1" fmla="val 25000"/>
              <a:gd name="adj2" fmla="val 25000"/>
              <a:gd name="adj3" fmla="val 4646"/>
              <a:gd name="adj4" fmla="val 9318"/>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3" name="Google Shape;243;p20"/>
          <p:cNvSpPr txBox="1"/>
          <p:nvPr/>
        </p:nvSpPr>
        <p:spPr>
          <a:xfrm>
            <a:off x="1246187" y="4975225"/>
            <a:ext cx="936625"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indexes</a:t>
            </a:r>
            <a:endParaRPr/>
          </a:p>
        </p:txBody>
      </p:sp>
      <p:grpSp>
        <p:nvGrpSpPr>
          <p:cNvPr id="244" name="Google Shape;244;p20"/>
          <p:cNvGrpSpPr/>
          <p:nvPr/>
        </p:nvGrpSpPr>
        <p:grpSpPr>
          <a:xfrm>
            <a:off x="2316162" y="3324225"/>
            <a:ext cx="971550" cy="1112837"/>
            <a:chOff x="129" y="2393"/>
            <a:chExt cx="612" cy="701"/>
          </a:xfrm>
        </p:grpSpPr>
        <p:sp>
          <p:nvSpPr>
            <p:cNvPr id="245" name="Google Shape;245;p20"/>
            <p:cNvSpPr txBox="1"/>
            <p:nvPr/>
          </p:nvSpPr>
          <p:spPr>
            <a:xfrm>
              <a:off x="131" y="2393"/>
              <a:ext cx="608" cy="701"/>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Table</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field1: t1</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field2: t2</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field3: t3</a:t>
              </a:r>
              <a:endParaRPr/>
            </a:p>
          </p:txBody>
        </p:sp>
        <p:cxnSp>
          <p:nvCxnSpPr>
            <p:cNvPr id="246" name="Google Shape;246;p20"/>
            <p:cNvCxnSpPr/>
            <p:nvPr/>
          </p:nvCxnSpPr>
          <p:spPr>
            <a:xfrm>
              <a:off x="129" y="2594"/>
              <a:ext cx="612" cy="0"/>
            </a:xfrm>
            <a:prstGeom prst="straightConnector1">
              <a:avLst/>
            </a:prstGeom>
            <a:noFill/>
            <a:ln w="12700" cap="flat" cmpd="sng">
              <a:solidFill>
                <a:schemeClr val="dk2"/>
              </a:solidFill>
              <a:prstDash val="solid"/>
              <a:miter lim="800000"/>
              <a:headEnd type="none" w="med" len="med"/>
              <a:tailEnd type="none" w="med" len="med"/>
            </a:ln>
          </p:spPr>
        </p:cxnSp>
      </p:grpSp>
      <p:sp>
        <p:nvSpPr>
          <p:cNvPr id="247" name="Google Shape;247;p20"/>
          <p:cNvSpPr/>
          <p:nvPr/>
        </p:nvSpPr>
        <p:spPr>
          <a:xfrm>
            <a:off x="2332037" y="4664075"/>
            <a:ext cx="960437" cy="693737"/>
          </a:xfrm>
          <a:prstGeom prst="upArrowCallout">
            <a:avLst>
              <a:gd name="adj1" fmla="val 25000"/>
              <a:gd name="adj2" fmla="val 25000"/>
              <a:gd name="adj3" fmla="val 4646"/>
              <a:gd name="adj4" fmla="val 9318"/>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8" name="Google Shape;248;p20"/>
          <p:cNvSpPr txBox="1"/>
          <p:nvPr/>
        </p:nvSpPr>
        <p:spPr>
          <a:xfrm>
            <a:off x="2343150" y="4975225"/>
            <a:ext cx="936625"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indexes</a:t>
            </a:r>
            <a:endParaRPr/>
          </a:p>
        </p:txBody>
      </p:sp>
      <p:grpSp>
        <p:nvGrpSpPr>
          <p:cNvPr id="249" name="Google Shape;249;p20"/>
          <p:cNvGrpSpPr/>
          <p:nvPr/>
        </p:nvGrpSpPr>
        <p:grpSpPr>
          <a:xfrm>
            <a:off x="3375025" y="3309937"/>
            <a:ext cx="971550" cy="1112837"/>
            <a:chOff x="129" y="2393"/>
            <a:chExt cx="612" cy="701"/>
          </a:xfrm>
        </p:grpSpPr>
        <p:sp>
          <p:nvSpPr>
            <p:cNvPr id="250" name="Google Shape;250;p20"/>
            <p:cNvSpPr txBox="1"/>
            <p:nvPr/>
          </p:nvSpPr>
          <p:spPr>
            <a:xfrm>
              <a:off x="131" y="2393"/>
              <a:ext cx="608" cy="701"/>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Table</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field1: t1</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field2: t2</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field3: t3</a:t>
              </a:r>
              <a:endParaRPr/>
            </a:p>
          </p:txBody>
        </p:sp>
        <p:cxnSp>
          <p:nvCxnSpPr>
            <p:cNvPr id="251" name="Google Shape;251;p20"/>
            <p:cNvCxnSpPr/>
            <p:nvPr/>
          </p:nvCxnSpPr>
          <p:spPr>
            <a:xfrm>
              <a:off x="129" y="2594"/>
              <a:ext cx="612" cy="0"/>
            </a:xfrm>
            <a:prstGeom prst="straightConnector1">
              <a:avLst/>
            </a:prstGeom>
            <a:noFill/>
            <a:ln w="12700" cap="flat" cmpd="sng">
              <a:solidFill>
                <a:schemeClr val="dk2"/>
              </a:solidFill>
              <a:prstDash val="solid"/>
              <a:miter lim="800000"/>
              <a:headEnd type="none" w="med" len="med"/>
              <a:tailEnd type="none" w="med" len="med"/>
            </a:ln>
          </p:spPr>
        </p:cxnSp>
      </p:grpSp>
      <p:sp>
        <p:nvSpPr>
          <p:cNvPr id="252" name="Google Shape;252;p20"/>
          <p:cNvSpPr/>
          <p:nvPr/>
        </p:nvSpPr>
        <p:spPr>
          <a:xfrm>
            <a:off x="3390900" y="4649787"/>
            <a:ext cx="960437" cy="693737"/>
          </a:xfrm>
          <a:prstGeom prst="upArrowCallout">
            <a:avLst>
              <a:gd name="adj1" fmla="val 25000"/>
              <a:gd name="adj2" fmla="val 25000"/>
              <a:gd name="adj3" fmla="val 4646"/>
              <a:gd name="adj4" fmla="val 9318"/>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3" name="Google Shape;253;p20"/>
          <p:cNvSpPr txBox="1"/>
          <p:nvPr/>
        </p:nvSpPr>
        <p:spPr>
          <a:xfrm>
            <a:off x="3402012" y="4960937"/>
            <a:ext cx="936625"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indexes</a:t>
            </a:r>
            <a:endParaRPr/>
          </a:p>
        </p:txBody>
      </p:sp>
      <p:cxnSp>
        <p:nvCxnSpPr>
          <p:cNvPr id="254" name="Google Shape;254;p20"/>
          <p:cNvCxnSpPr/>
          <p:nvPr/>
        </p:nvCxnSpPr>
        <p:spPr>
          <a:xfrm flipH="1">
            <a:off x="1736725" y="1889125"/>
            <a:ext cx="544512" cy="565150"/>
          </a:xfrm>
          <a:prstGeom prst="straightConnector1">
            <a:avLst/>
          </a:prstGeom>
          <a:noFill/>
          <a:ln w="9525" cap="flat" cmpd="sng">
            <a:solidFill>
              <a:schemeClr val="dk1"/>
            </a:solidFill>
            <a:prstDash val="solid"/>
            <a:miter lim="800000"/>
            <a:headEnd type="none" w="med" len="med"/>
            <a:tailEnd type="none" w="med" len="med"/>
          </a:ln>
        </p:spPr>
      </p:cxnSp>
      <p:cxnSp>
        <p:nvCxnSpPr>
          <p:cNvPr id="255" name="Google Shape;255;p20"/>
          <p:cNvCxnSpPr/>
          <p:nvPr/>
        </p:nvCxnSpPr>
        <p:spPr>
          <a:xfrm flipH="1">
            <a:off x="757237" y="2846387"/>
            <a:ext cx="757237" cy="484187"/>
          </a:xfrm>
          <a:prstGeom prst="straightConnector1">
            <a:avLst/>
          </a:prstGeom>
          <a:noFill/>
          <a:ln w="9525" cap="flat" cmpd="sng">
            <a:solidFill>
              <a:schemeClr val="dk1"/>
            </a:solidFill>
            <a:prstDash val="solid"/>
            <a:miter lim="800000"/>
            <a:headEnd type="none" w="med" len="med"/>
            <a:tailEnd type="none" w="med" len="med"/>
          </a:ln>
        </p:spPr>
      </p:cxnSp>
      <p:cxnSp>
        <p:nvCxnSpPr>
          <p:cNvPr id="256" name="Google Shape;256;p20"/>
          <p:cNvCxnSpPr/>
          <p:nvPr/>
        </p:nvCxnSpPr>
        <p:spPr>
          <a:xfrm>
            <a:off x="1724025" y="2820987"/>
            <a:ext cx="0" cy="509587"/>
          </a:xfrm>
          <a:prstGeom prst="straightConnector1">
            <a:avLst/>
          </a:prstGeom>
          <a:noFill/>
          <a:ln w="9525" cap="flat" cmpd="sng">
            <a:solidFill>
              <a:schemeClr val="dk1"/>
            </a:solidFill>
            <a:prstDash val="solid"/>
            <a:miter lim="800000"/>
            <a:headEnd type="none" w="med" len="med"/>
            <a:tailEnd type="none" w="med" len="med"/>
          </a:ln>
        </p:spPr>
      </p:cxnSp>
      <p:cxnSp>
        <p:nvCxnSpPr>
          <p:cNvPr id="257" name="Google Shape;257;p20"/>
          <p:cNvCxnSpPr/>
          <p:nvPr/>
        </p:nvCxnSpPr>
        <p:spPr>
          <a:xfrm>
            <a:off x="1919287" y="2820987"/>
            <a:ext cx="823912" cy="509587"/>
          </a:xfrm>
          <a:prstGeom prst="straightConnector1">
            <a:avLst/>
          </a:prstGeom>
          <a:noFill/>
          <a:ln w="9525" cap="flat" cmpd="sng">
            <a:solidFill>
              <a:schemeClr val="dk1"/>
            </a:solidFill>
            <a:prstDash val="solid"/>
            <a:miter lim="800000"/>
            <a:headEnd type="none" w="med" len="med"/>
            <a:tailEnd type="none" w="med" len="med"/>
          </a:ln>
        </p:spPr>
      </p:cxnSp>
      <p:cxnSp>
        <p:nvCxnSpPr>
          <p:cNvPr id="258" name="Google Shape;258;p20"/>
          <p:cNvCxnSpPr/>
          <p:nvPr/>
        </p:nvCxnSpPr>
        <p:spPr>
          <a:xfrm>
            <a:off x="2743200" y="1901825"/>
            <a:ext cx="754062" cy="539750"/>
          </a:xfrm>
          <a:prstGeom prst="straightConnector1">
            <a:avLst/>
          </a:prstGeom>
          <a:noFill/>
          <a:ln w="9525" cap="flat" cmpd="sng">
            <a:solidFill>
              <a:schemeClr val="dk1"/>
            </a:solidFill>
            <a:prstDash val="solid"/>
            <a:miter lim="800000"/>
            <a:headEnd type="none" w="med" len="med"/>
            <a:tailEnd type="none" w="med" len="med"/>
          </a:ln>
        </p:spPr>
      </p:cxnSp>
      <p:cxnSp>
        <p:nvCxnSpPr>
          <p:cNvPr id="259" name="Google Shape;259;p20"/>
          <p:cNvCxnSpPr/>
          <p:nvPr/>
        </p:nvCxnSpPr>
        <p:spPr>
          <a:xfrm>
            <a:off x="3630612" y="2846387"/>
            <a:ext cx="144462" cy="471487"/>
          </a:xfrm>
          <a:prstGeom prst="straightConnector1">
            <a:avLst/>
          </a:prstGeom>
          <a:noFill/>
          <a:ln w="9525" cap="flat" cmpd="sng">
            <a:solidFill>
              <a:schemeClr val="dk1"/>
            </a:solidFill>
            <a:prstDash val="solid"/>
            <a:miter lim="800000"/>
            <a:headEnd type="none" w="med" len="med"/>
            <a:tailEnd type="none" w="med" len="med"/>
          </a:ln>
        </p:spPr>
      </p:cxnSp>
      <p:sp>
        <p:nvSpPr>
          <p:cNvPr id="260" name="Google Shape;260;p20"/>
          <p:cNvSpPr txBox="1"/>
          <p:nvPr/>
        </p:nvSpPr>
        <p:spPr>
          <a:xfrm>
            <a:off x="4557712" y="1465262"/>
            <a:ext cx="4249737" cy="4473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A database contains schema, which describe the organization of the database.</a:t>
            </a:r>
            <a:endParaRPr/>
          </a:p>
          <a:p>
            <a:pPr marL="0" marR="0" lvl="0" indent="0" algn="l" rtl="0">
              <a:lnSpc>
                <a:spcPct val="100000"/>
              </a:lnSpc>
              <a:spcBef>
                <a:spcPts val="120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A schema can contain:</a:t>
            </a:r>
            <a:endParaRPr/>
          </a:p>
          <a:p>
            <a:pPr marL="0" marR="0" lvl="0" indent="0" algn="l" rtl="0">
              <a:lnSpc>
                <a:spcPct val="100000"/>
              </a:lnSpc>
              <a:spcBef>
                <a:spcPts val="1200"/>
              </a:spcBef>
              <a:spcAft>
                <a:spcPts val="0"/>
              </a:spcAft>
              <a:buClr>
                <a:schemeClr val="dk2"/>
              </a:buClr>
              <a:buSzPts val="2400"/>
              <a:buFont typeface="Arial"/>
              <a:buNone/>
            </a:pPr>
            <a:r>
              <a:rPr lang="en-US" sz="2400" b="0" i="0" u="none">
                <a:solidFill>
                  <a:schemeClr val="dk2"/>
                </a:solidFill>
                <a:latin typeface="Arial"/>
                <a:ea typeface="Arial"/>
                <a:cs typeface="Arial"/>
                <a:sym typeface="Arial"/>
              </a:rPr>
              <a:t>tables</a:t>
            </a:r>
            <a:r>
              <a:rPr lang="en-US" sz="2400" b="0" i="0" u="none">
                <a:solidFill>
                  <a:schemeClr val="dk1"/>
                </a:solidFill>
                <a:latin typeface="Arial"/>
                <a:ea typeface="Arial"/>
                <a:cs typeface="Arial"/>
                <a:sym typeface="Arial"/>
              </a:rPr>
              <a:t> - containing data</a:t>
            </a:r>
            <a:endParaRPr/>
          </a:p>
          <a:p>
            <a:pPr marL="0" marR="0" lvl="0" indent="0" algn="l" rtl="0">
              <a:lnSpc>
                <a:spcPct val="100000"/>
              </a:lnSpc>
              <a:spcBef>
                <a:spcPts val="1200"/>
              </a:spcBef>
              <a:spcAft>
                <a:spcPts val="0"/>
              </a:spcAft>
              <a:buClr>
                <a:schemeClr val="dk2"/>
              </a:buClr>
              <a:buSzPts val="2400"/>
              <a:buFont typeface="Arial"/>
              <a:buNone/>
            </a:pPr>
            <a:r>
              <a:rPr lang="en-US" sz="2400" b="0" i="0" u="none">
                <a:solidFill>
                  <a:schemeClr val="dk2"/>
                </a:solidFill>
                <a:latin typeface="Arial"/>
                <a:ea typeface="Arial"/>
                <a:cs typeface="Arial"/>
                <a:sym typeface="Arial"/>
              </a:rPr>
              <a:t>index files</a:t>
            </a:r>
            <a:r>
              <a:rPr lang="en-US" sz="2400" b="0" i="0" u="none">
                <a:solidFill>
                  <a:schemeClr val="dk1"/>
                </a:solidFill>
                <a:latin typeface="Arial"/>
                <a:ea typeface="Arial"/>
                <a:cs typeface="Arial"/>
                <a:sym typeface="Arial"/>
              </a:rPr>
              <a:t> - for fast lookup of data</a:t>
            </a:r>
            <a:endParaRPr/>
          </a:p>
          <a:p>
            <a:pPr marL="0" marR="0" lvl="0" indent="0" algn="l" rtl="0">
              <a:lnSpc>
                <a:spcPct val="100000"/>
              </a:lnSpc>
              <a:spcBef>
                <a:spcPts val="1200"/>
              </a:spcBef>
              <a:spcAft>
                <a:spcPts val="0"/>
              </a:spcAft>
              <a:buClr>
                <a:schemeClr val="dk2"/>
              </a:buClr>
              <a:buSzPts val="2400"/>
              <a:buFont typeface="Arial"/>
              <a:buNone/>
            </a:pPr>
            <a:r>
              <a:rPr lang="en-US" sz="2400" b="0" i="0" u="none">
                <a:solidFill>
                  <a:schemeClr val="dk2"/>
                </a:solidFill>
                <a:latin typeface="Arial"/>
                <a:ea typeface="Arial"/>
                <a:cs typeface="Arial"/>
                <a:sym typeface="Arial"/>
              </a:rPr>
              <a:t>stored procedures</a:t>
            </a:r>
            <a:r>
              <a:rPr lang="en-US" sz="2400" b="0" i="0" u="none">
                <a:solidFill>
                  <a:schemeClr val="dk1"/>
                </a:solidFill>
                <a:latin typeface="Arial"/>
                <a:ea typeface="Arial"/>
                <a:cs typeface="Arial"/>
                <a:sym typeface="Arial"/>
              </a:rPr>
              <a:t>, </a:t>
            </a:r>
            <a:r>
              <a:rPr lang="en-US" sz="2400" b="0" i="0" u="none">
                <a:solidFill>
                  <a:schemeClr val="dk2"/>
                </a:solidFill>
                <a:latin typeface="Arial"/>
                <a:ea typeface="Arial"/>
                <a:cs typeface="Arial"/>
                <a:sym typeface="Arial"/>
              </a:rPr>
              <a:t>constraints</a:t>
            </a:r>
            <a:r>
              <a:rPr lang="en-US" sz="2400" b="0" i="0" u="none">
                <a:solidFill>
                  <a:schemeClr val="dk1"/>
                </a:solidFill>
                <a:latin typeface="Arial"/>
                <a:ea typeface="Arial"/>
                <a:cs typeface="Arial"/>
                <a:sym typeface="Arial"/>
              </a:rPr>
              <a:t>, </a:t>
            </a:r>
            <a:r>
              <a:rPr lang="en-US" sz="2400" b="0" i="0" u="none">
                <a:solidFill>
                  <a:schemeClr val="dk2"/>
                </a:solidFill>
                <a:latin typeface="Arial"/>
                <a:ea typeface="Arial"/>
                <a:cs typeface="Arial"/>
                <a:sym typeface="Arial"/>
              </a:rPr>
              <a:t>triggers</a:t>
            </a:r>
            <a:r>
              <a:rPr lang="en-US" sz="2400" b="0" i="0" u="none">
                <a:solidFill>
                  <a:schemeClr val="dk1"/>
                </a:solidFill>
                <a:latin typeface="Arial"/>
                <a:ea typeface="Arial"/>
                <a:cs typeface="Arial"/>
                <a:sym typeface="Arial"/>
              </a:rPr>
              <a:t>, and more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Two Examples</a:t>
            </a:r>
            <a:endParaRPr/>
          </a:p>
        </p:txBody>
      </p:sp>
      <p:sp>
        <p:nvSpPr>
          <p:cNvPr id="865" name="Google Shape;865;p83"/>
          <p:cNvSpPr txBox="1"/>
          <p:nvPr/>
        </p:nvSpPr>
        <p:spPr>
          <a:xfrm>
            <a:off x="685800" y="2187575"/>
            <a:ext cx="4587875" cy="946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Store(sid, sname)</a:t>
            </a:r>
            <a:endParaRPr/>
          </a:p>
          <a:p>
            <a:pPr marL="0" marR="0" lvl="0" indent="0" algn="l" rtl="0">
              <a:lnSpc>
                <a:spcPct val="10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Product(pid, pname, price, sid)</a:t>
            </a:r>
            <a:endParaRPr/>
          </a:p>
        </p:txBody>
      </p:sp>
      <p:sp>
        <p:nvSpPr>
          <p:cNvPr id="866" name="Google Shape;866;p83"/>
          <p:cNvSpPr txBox="1"/>
          <p:nvPr/>
        </p:nvSpPr>
        <p:spPr>
          <a:xfrm>
            <a:off x="457200" y="3886200"/>
            <a:ext cx="7851775" cy="2227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Find all stores that sell </a:t>
            </a:r>
            <a:r>
              <a:rPr lang="en-US" sz="2800" b="0" i="1" u="none">
                <a:solidFill>
                  <a:schemeClr val="dk1"/>
                </a:solidFill>
                <a:latin typeface="Times New Roman"/>
                <a:ea typeface="Times New Roman"/>
                <a:cs typeface="Times New Roman"/>
                <a:sym typeface="Times New Roman"/>
              </a:rPr>
              <a:t>only </a:t>
            </a:r>
            <a:r>
              <a:rPr lang="en-US" sz="2800" b="0" i="0" u="none">
                <a:solidFill>
                  <a:schemeClr val="dk1"/>
                </a:solidFill>
                <a:latin typeface="Times New Roman"/>
                <a:ea typeface="Times New Roman"/>
                <a:cs typeface="Times New Roman"/>
                <a:sym typeface="Times New Roman"/>
              </a:rPr>
              <a:t>products with price &gt; 100</a:t>
            </a:r>
            <a:endParaRPr/>
          </a:p>
          <a:p>
            <a:pPr marL="0" marR="0" lvl="0" indent="0" algn="l" rtl="0">
              <a:lnSpc>
                <a:spcPct val="100000"/>
              </a:lnSpc>
              <a:spcBef>
                <a:spcPts val="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same as:</a:t>
            </a:r>
            <a:endParaRPr/>
          </a:p>
          <a:p>
            <a:pPr marL="0" marR="0" lvl="0" indent="0" algn="l" rtl="0">
              <a:lnSpc>
                <a:spcPct val="100000"/>
              </a:lnSpc>
              <a:spcBef>
                <a:spcPts val="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Find all stores s.t. all their products have price &gt; 100)</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84"/>
          <p:cNvSpPr txBox="1"/>
          <p:nvPr/>
        </p:nvSpPr>
        <p:spPr>
          <a:xfrm>
            <a:off x="152400" y="130175"/>
            <a:ext cx="4564062"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Store.name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Store,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Store.sid = Product.sid</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Store.sid, Store.name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HAVING </a:t>
            </a:r>
            <a:r>
              <a:rPr lang="en-US" sz="2400" b="0" i="0" u="none">
                <a:solidFill>
                  <a:schemeClr val="dk1"/>
                </a:solidFill>
                <a:latin typeface="Times New Roman"/>
                <a:ea typeface="Times New Roman"/>
                <a:cs typeface="Times New Roman"/>
                <a:sym typeface="Times New Roman"/>
              </a:rPr>
              <a:t>100 &lt; min(Product.price)</a:t>
            </a:r>
            <a:endParaRPr/>
          </a:p>
        </p:txBody>
      </p:sp>
      <p:sp>
        <p:nvSpPr>
          <p:cNvPr id="873" name="Google Shape;873;p84"/>
          <p:cNvSpPr txBox="1"/>
          <p:nvPr/>
        </p:nvSpPr>
        <p:spPr>
          <a:xfrm>
            <a:off x="1447800" y="4494212"/>
            <a:ext cx="5794375" cy="22923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Store.name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Store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Store.sid </a:t>
            </a:r>
            <a:r>
              <a:rPr lang="en-US" sz="2400" b="0" i="0" u="none">
                <a:solidFill>
                  <a:schemeClr val="accent2"/>
                </a:solidFill>
                <a:latin typeface="Times New Roman"/>
                <a:ea typeface="Times New Roman"/>
                <a:cs typeface="Times New Roman"/>
                <a:sym typeface="Times New Roman"/>
              </a:rPr>
              <a:t>NOT</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IN</a:t>
            </a:r>
            <a:r>
              <a:rPr lang="en-US" sz="2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Product.sid</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FROM </a:t>
            </a:r>
            <a:r>
              <a:rPr lang="en-US" sz="2400" b="0" i="0" u="none">
                <a:solidFill>
                  <a:schemeClr val="dk1"/>
                </a:solidFill>
                <a:latin typeface="Times New Roman"/>
                <a:ea typeface="Times New Roman"/>
                <a:cs typeface="Times New Roman"/>
                <a:sym typeface="Times New Roman"/>
              </a:rPr>
              <a:t>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WHERE</a:t>
            </a:r>
            <a:r>
              <a:rPr lang="en-US" sz="2400" b="0" i="0" u="none">
                <a:solidFill>
                  <a:schemeClr val="dk1"/>
                </a:solidFill>
                <a:latin typeface="Times New Roman"/>
                <a:ea typeface="Times New Roman"/>
                <a:cs typeface="Times New Roman"/>
                <a:sym typeface="Times New Roman"/>
              </a:rPr>
              <a:t>  Product.price &lt;= 100)</a:t>
            </a:r>
            <a:endParaRPr/>
          </a:p>
        </p:txBody>
      </p:sp>
      <p:sp>
        <p:nvSpPr>
          <p:cNvPr id="874" name="Google Shape;874;p84"/>
          <p:cNvSpPr txBox="1"/>
          <p:nvPr/>
        </p:nvSpPr>
        <p:spPr>
          <a:xfrm>
            <a:off x="2895600" y="2133600"/>
            <a:ext cx="5986462" cy="22923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Store.name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Store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100 &lt; </a:t>
            </a:r>
            <a:r>
              <a:rPr lang="en-US" sz="2400" b="0" i="0" u="none">
                <a:solidFill>
                  <a:schemeClr val="accent2"/>
                </a:solidFill>
                <a:latin typeface="Times New Roman"/>
                <a:ea typeface="Times New Roman"/>
                <a:cs typeface="Times New Roman"/>
                <a:sym typeface="Times New Roman"/>
              </a:rPr>
              <a:t>ALL</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Product.price</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Store.sid = Product.sid)</a:t>
            </a:r>
            <a:endParaRPr/>
          </a:p>
        </p:txBody>
      </p:sp>
      <p:sp>
        <p:nvSpPr>
          <p:cNvPr id="875" name="Google Shape;875;p84"/>
          <p:cNvSpPr txBox="1"/>
          <p:nvPr/>
        </p:nvSpPr>
        <p:spPr>
          <a:xfrm>
            <a:off x="188912" y="2895600"/>
            <a:ext cx="27320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Almost equivalent…</a:t>
            </a:r>
            <a:endParaRPr/>
          </a:p>
        </p:txBody>
      </p:sp>
      <p:sp>
        <p:nvSpPr>
          <p:cNvPr id="876" name="Google Shape;876;p84"/>
          <p:cNvSpPr/>
          <p:nvPr/>
        </p:nvSpPr>
        <p:spPr>
          <a:xfrm>
            <a:off x="5927725" y="715962"/>
            <a:ext cx="2206625" cy="619125"/>
          </a:xfrm>
          <a:prstGeom prst="wedgeEllipseCallout">
            <a:avLst>
              <a:gd name="adj1" fmla="val -12596"/>
              <a:gd name="adj2" fmla="val 26585"/>
            </a:avLst>
          </a:prstGeom>
          <a:solidFill>
            <a:srgbClr val="C0C0C0">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Why both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8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Two Examples</a:t>
            </a:r>
            <a:endParaRPr/>
          </a:p>
        </p:txBody>
      </p:sp>
      <p:sp>
        <p:nvSpPr>
          <p:cNvPr id="883" name="Google Shape;883;p85"/>
          <p:cNvSpPr txBox="1"/>
          <p:nvPr/>
        </p:nvSpPr>
        <p:spPr>
          <a:xfrm>
            <a:off x="685800" y="2187575"/>
            <a:ext cx="4587875" cy="946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Store(</a:t>
            </a:r>
            <a:r>
              <a:rPr lang="en-US" sz="2800" b="0" i="0" u="sng">
                <a:solidFill>
                  <a:schemeClr val="accent2"/>
                </a:solidFill>
                <a:latin typeface="Times New Roman"/>
                <a:ea typeface="Times New Roman"/>
                <a:cs typeface="Times New Roman"/>
                <a:sym typeface="Times New Roman"/>
              </a:rPr>
              <a:t>sid</a:t>
            </a:r>
            <a:r>
              <a:rPr lang="en-US" sz="2800" b="0" i="0" u="none">
                <a:solidFill>
                  <a:schemeClr val="accent2"/>
                </a:solidFill>
                <a:latin typeface="Times New Roman"/>
                <a:ea typeface="Times New Roman"/>
                <a:cs typeface="Times New Roman"/>
                <a:sym typeface="Times New Roman"/>
              </a:rPr>
              <a:t>, sname)</a:t>
            </a:r>
            <a:endParaRPr/>
          </a:p>
          <a:p>
            <a:pPr marL="0" marR="0" lvl="0" indent="0" algn="l" rtl="0">
              <a:lnSpc>
                <a:spcPct val="10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Product(</a:t>
            </a:r>
            <a:r>
              <a:rPr lang="en-US" sz="2800" b="0" i="0" u="sng">
                <a:solidFill>
                  <a:schemeClr val="accent2"/>
                </a:solidFill>
                <a:latin typeface="Times New Roman"/>
                <a:ea typeface="Times New Roman"/>
                <a:cs typeface="Times New Roman"/>
                <a:sym typeface="Times New Roman"/>
              </a:rPr>
              <a:t>pid</a:t>
            </a:r>
            <a:r>
              <a:rPr lang="en-US" sz="2800" b="0" i="0" u="none">
                <a:solidFill>
                  <a:schemeClr val="accent2"/>
                </a:solidFill>
                <a:latin typeface="Times New Roman"/>
                <a:ea typeface="Times New Roman"/>
                <a:cs typeface="Times New Roman"/>
                <a:sym typeface="Times New Roman"/>
              </a:rPr>
              <a:t>, pname, price, sid)</a:t>
            </a:r>
            <a:endParaRPr/>
          </a:p>
        </p:txBody>
      </p:sp>
      <p:sp>
        <p:nvSpPr>
          <p:cNvPr id="884" name="Google Shape;884;p85"/>
          <p:cNvSpPr txBox="1"/>
          <p:nvPr/>
        </p:nvSpPr>
        <p:spPr>
          <a:xfrm>
            <a:off x="914400" y="3886200"/>
            <a:ext cx="4648200" cy="946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For each store, </a:t>
            </a: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find its most expensive product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8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Two Examples</a:t>
            </a:r>
            <a:endParaRPr/>
          </a:p>
        </p:txBody>
      </p:sp>
      <p:sp>
        <p:nvSpPr>
          <p:cNvPr id="891" name="Google Shape;891;p86"/>
          <p:cNvSpPr txBox="1"/>
          <p:nvPr/>
        </p:nvSpPr>
        <p:spPr>
          <a:xfrm>
            <a:off x="3124200" y="1905000"/>
            <a:ext cx="5399087" cy="15621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Store.sname, max(Product.price)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Store,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Store.sid = Product.sid</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Store.sid, Store.sname</a:t>
            </a:r>
            <a:endParaRPr/>
          </a:p>
        </p:txBody>
      </p:sp>
      <p:sp>
        <p:nvSpPr>
          <p:cNvPr id="892" name="Google Shape;892;p86"/>
          <p:cNvSpPr txBox="1"/>
          <p:nvPr/>
        </p:nvSpPr>
        <p:spPr>
          <a:xfrm>
            <a:off x="2506662" y="3962400"/>
            <a:ext cx="5876925" cy="26574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Store.sname, x.pname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Store, Product x</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Store.sid = x.sid and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x.price &gt;=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ALL</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y.price</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 y</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Store.sid = y.sid)</a:t>
            </a:r>
            <a:endParaRPr/>
          </a:p>
        </p:txBody>
      </p:sp>
      <p:sp>
        <p:nvSpPr>
          <p:cNvPr id="893" name="Google Shape;893;p86"/>
          <p:cNvSpPr txBox="1"/>
          <p:nvPr/>
        </p:nvSpPr>
        <p:spPr>
          <a:xfrm>
            <a:off x="228600" y="1524000"/>
            <a:ext cx="52974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This is easy but doesn’t do what we want:</a:t>
            </a:r>
            <a:endParaRPr/>
          </a:p>
        </p:txBody>
      </p:sp>
      <p:sp>
        <p:nvSpPr>
          <p:cNvPr id="894" name="Google Shape;894;p86"/>
          <p:cNvSpPr txBox="1"/>
          <p:nvPr/>
        </p:nvSpPr>
        <p:spPr>
          <a:xfrm>
            <a:off x="212725" y="3698875"/>
            <a:ext cx="10128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Better:</a:t>
            </a:r>
            <a:endParaRPr/>
          </a:p>
        </p:txBody>
      </p:sp>
      <p:sp>
        <p:nvSpPr>
          <p:cNvPr id="895" name="Google Shape;895;p86"/>
          <p:cNvSpPr txBox="1"/>
          <p:nvPr/>
        </p:nvSpPr>
        <p:spPr>
          <a:xfrm>
            <a:off x="304800" y="4724400"/>
            <a:ext cx="1970087" cy="191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But may</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return</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multiple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product names</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per store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4"/>
                                        </p:tgtEl>
                                        <p:attrNameLst>
                                          <p:attrName>style.visibility</p:attrName>
                                        </p:attrNameLst>
                                      </p:cBhvr>
                                      <p:to>
                                        <p:strVal val="visible"/>
                                      </p:to>
                                    </p:set>
                                    <p:anim calcmode="lin" valueType="num">
                                      <p:cBhvr additive="base">
                                        <p:cTn id="7" dur="500"/>
                                        <p:tgtEl>
                                          <p:spTgt spid="894"/>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92"/>
                                        </p:tgtEl>
                                        <p:attrNameLst>
                                          <p:attrName>style.visibility</p:attrName>
                                        </p:attrNameLst>
                                      </p:cBhvr>
                                      <p:to>
                                        <p:strVal val="visible"/>
                                      </p:to>
                                    </p:set>
                                    <p:anim calcmode="lin" valueType="num">
                                      <p:cBhvr additive="base">
                                        <p:cTn id="11" dur="500"/>
                                        <p:tgtEl>
                                          <p:spTgt spid="892"/>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895"/>
                                        </p:tgtEl>
                                        <p:attrNameLst>
                                          <p:attrName>style.visibility</p:attrName>
                                        </p:attrNameLst>
                                      </p:cBhvr>
                                      <p:to>
                                        <p:strVal val="visible"/>
                                      </p:to>
                                    </p:set>
                                    <p:anim calcmode="lin" valueType="num">
                                      <p:cBhvr additive="base">
                                        <p:cTn id="15" dur="500"/>
                                        <p:tgtEl>
                                          <p:spTgt spid="8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8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Two Examples</a:t>
            </a:r>
            <a:endParaRPr/>
          </a:p>
        </p:txBody>
      </p:sp>
      <p:sp>
        <p:nvSpPr>
          <p:cNvPr id="902" name="Google Shape;902;p87"/>
          <p:cNvSpPr txBox="1"/>
          <p:nvPr/>
        </p:nvSpPr>
        <p:spPr>
          <a:xfrm>
            <a:off x="1524000" y="2743200"/>
            <a:ext cx="5876925" cy="30226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Store.sname, max(x.pname)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Store, Product x</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Store.sid = x.sid and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x.price &gt;=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ALL</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y.price</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 y</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Store.sid = y.sid)</a:t>
            </a:r>
            <a:br>
              <a:rPr lang="en-US" sz="24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GROUP BY</a:t>
            </a:r>
            <a:r>
              <a:rPr lang="en-US" sz="2400" b="0" i="0" u="none">
                <a:solidFill>
                  <a:schemeClr val="dk1"/>
                </a:solidFill>
                <a:latin typeface="Times New Roman"/>
                <a:ea typeface="Times New Roman"/>
                <a:cs typeface="Times New Roman"/>
                <a:sym typeface="Times New Roman"/>
              </a:rPr>
              <a:t> Store.sname</a:t>
            </a:r>
            <a:endParaRPr/>
          </a:p>
        </p:txBody>
      </p:sp>
      <p:sp>
        <p:nvSpPr>
          <p:cNvPr id="903" name="Google Shape;903;p87"/>
          <p:cNvSpPr txBox="1"/>
          <p:nvPr/>
        </p:nvSpPr>
        <p:spPr>
          <a:xfrm>
            <a:off x="593725" y="1565275"/>
            <a:ext cx="6751637"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Finally, choose some pid arbitrarily, if there are many</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with highest price: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8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NULLS in SQL</a:t>
            </a:r>
            <a:endParaRPr/>
          </a:p>
        </p:txBody>
      </p:sp>
      <p:sp>
        <p:nvSpPr>
          <p:cNvPr id="910" name="Google Shape;910;p8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Whenever we don’t have a value, we can put a NULL</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Can mean many things:</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Value does not exists</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Value exists but is unknown</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Value not applicable</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Etc.</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schema specifies for each attribute if can be null (</a:t>
            </a:r>
            <a:r>
              <a:rPr lang="en-US" sz="2400" b="0" i="1" u="none">
                <a:solidFill>
                  <a:schemeClr val="dk1"/>
                </a:solidFill>
                <a:latin typeface="Times New Roman"/>
                <a:ea typeface="Times New Roman"/>
                <a:cs typeface="Times New Roman"/>
                <a:sym typeface="Times New Roman"/>
              </a:rPr>
              <a:t>nullable </a:t>
            </a:r>
            <a:r>
              <a:rPr lang="en-US" sz="2400" b="0" i="0" u="none">
                <a:solidFill>
                  <a:schemeClr val="dk1"/>
                </a:solidFill>
                <a:latin typeface="Times New Roman"/>
                <a:ea typeface="Times New Roman"/>
                <a:cs typeface="Times New Roman"/>
                <a:sym typeface="Times New Roman"/>
              </a:rPr>
              <a:t>attribute) or not</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How does SQL cope with tables that have NULLs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8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Null Values</a:t>
            </a:r>
            <a:endParaRPr/>
          </a:p>
        </p:txBody>
      </p:sp>
      <p:sp>
        <p:nvSpPr>
          <p:cNvPr id="917" name="Google Shape;917;p8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If x= NULL then 4*(3-x)/7 is still NULL</a:t>
            </a:r>
            <a:endParaRPr/>
          </a:p>
          <a:p>
            <a:pPr marL="342900" lvl="0" indent="-1397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If x= NULL then x=“Joe”    is UNKNOWN</a:t>
            </a:r>
            <a:endParaRPr/>
          </a:p>
          <a:p>
            <a:pPr marL="34290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In SQL there are three boolean values:</a:t>
            </a:r>
            <a:endParaRPr/>
          </a:p>
          <a:p>
            <a:pPr marL="742950" lvl="1" indent="-285750" algn="l" rtl="0">
              <a:lnSpc>
                <a:spcPct val="100000"/>
              </a:lnSpc>
              <a:spcBef>
                <a:spcPts val="56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FALSE             = 	0</a:t>
            </a:r>
            <a:endParaRPr/>
          </a:p>
          <a:p>
            <a:pPr marL="742950" lvl="1" indent="-285750" algn="l" rtl="0">
              <a:lnSpc>
                <a:spcPct val="100000"/>
              </a:lnSpc>
              <a:spcBef>
                <a:spcPts val="56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UNKNOWN    = 	0.5</a:t>
            </a:r>
            <a:endParaRPr/>
          </a:p>
          <a:p>
            <a:pPr marL="742950" lvl="1" indent="-285750" algn="l" rtl="0">
              <a:lnSpc>
                <a:spcPct val="100000"/>
              </a:lnSpc>
              <a:spcBef>
                <a:spcPts val="56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TRUE               = 	1</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9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Null Values</a:t>
            </a:r>
            <a:endParaRPr/>
          </a:p>
        </p:txBody>
      </p:sp>
      <p:sp>
        <p:nvSpPr>
          <p:cNvPr id="924" name="Google Shape;924;p90"/>
          <p:cNvSpPr txBox="1">
            <a:spLocks noGrp="1"/>
          </p:cNvSpPr>
          <p:nvPr>
            <p:ph type="body" idx="1"/>
          </p:nvPr>
        </p:nvSpPr>
        <p:spPr>
          <a:xfrm>
            <a:off x="685800" y="18288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C1 AND C2   =  min(C1, C2)</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C1  OR    C2  =  max(C1, C2)</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NOT C1         =  1 – C1</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Rule in SQL: include only tuples that yield TRUE</a:t>
            </a:r>
            <a:endParaRPr/>
          </a:p>
        </p:txBody>
      </p:sp>
      <p:sp>
        <p:nvSpPr>
          <p:cNvPr id="925" name="Google Shape;925;p90"/>
          <p:cNvSpPr txBox="1"/>
          <p:nvPr/>
        </p:nvSpPr>
        <p:spPr>
          <a:xfrm>
            <a:off x="762000" y="3581400"/>
            <a:ext cx="5849937" cy="16383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SELECT</a:t>
            </a:r>
            <a:r>
              <a:rPr lang="en-US" sz="2800" b="0" i="0" u="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FROM</a:t>
            </a:r>
            <a:r>
              <a:rPr lang="en-US" sz="2800" b="0" i="0" u="none">
                <a:solidFill>
                  <a:schemeClr val="dk1"/>
                </a:solidFill>
                <a:latin typeface="Times New Roman"/>
                <a:ea typeface="Times New Roman"/>
                <a:cs typeface="Times New Roman"/>
                <a:sym typeface="Times New Roman"/>
              </a:rPr>
              <a:t> Person</a:t>
            </a:r>
            <a:endParaRPr/>
          </a:p>
          <a:p>
            <a:pPr marL="0" marR="0" lvl="0" indent="0" algn="l" rtl="0">
              <a:lnSpc>
                <a:spcPct val="9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WHERE</a:t>
            </a:r>
            <a:r>
              <a:rPr lang="en-US" sz="2800" b="0" i="0" u="none">
                <a:solidFill>
                  <a:schemeClr val="dk1"/>
                </a:solidFill>
                <a:latin typeface="Times New Roman"/>
                <a:ea typeface="Times New Roman"/>
                <a:cs typeface="Times New Roman"/>
                <a:sym typeface="Times New Roman"/>
              </a:rPr>
              <a:t>  (age &lt; 25) AND </a:t>
            </a:r>
            <a:endParaRPr/>
          </a:p>
          <a:p>
            <a:pPr marL="0" marR="0" lvl="0" indent="0" algn="l" rtl="0">
              <a:lnSpc>
                <a:spcPct val="9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(height &gt; 6 OR weight &gt; 190)</a:t>
            </a:r>
            <a:endParaRPr/>
          </a:p>
        </p:txBody>
      </p:sp>
      <p:sp>
        <p:nvSpPr>
          <p:cNvPr id="926" name="Google Shape;926;p90"/>
          <p:cNvSpPr txBox="1"/>
          <p:nvPr/>
        </p:nvSpPr>
        <p:spPr>
          <a:xfrm>
            <a:off x="7239000" y="3733800"/>
            <a:ext cx="1639887"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E.g.</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age=20</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heigth=NULL</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weight=200</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9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Null Values</a:t>
            </a:r>
            <a:endParaRPr/>
          </a:p>
        </p:txBody>
      </p:sp>
      <p:sp>
        <p:nvSpPr>
          <p:cNvPr id="933" name="Google Shape;933;p91"/>
          <p:cNvSpPr txBox="1">
            <a:spLocks noGrp="1"/>
          </p:cNvSpPr>
          <p:nvPr>
            <p:ph type="body" idx="1"/>
          </p:nvPr>
        </p:nvSpPr>
        <p:spPr>
          <a:xfrm>
            <a:off x="685800" y="18288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Unexpected behavior:</a:t>
            </a:r>
            <a:endParaRPr/>
          </a:p>
          <a:p>
            <a:pPr marL="342900" lvl="0" indent="-3429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64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Some Persons are not included !</a:t>
            </a:r>
            <a:endParaRPr/>
          </a:p>
        </p:txBody>
      </p:sp>
      <p:sp>
        <p:nvSpPr>
          <p:cNvPr id="934" name="Google Shape;934;p91"/>
          <p:cNvSpPr txBox="1"/>
          <p:nvPr/>
        </p:nvSpPr>
        <p:spPr>
          <a:xfrm>
            <a:off x="914400" y="3048000"/>
            <a:ext cx="5846762" cy="1563687"/>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Times New Roman"/>
              <a:buNone/>
            </a:pPr>
            <a:r>
              <a:rPr lang="en-US" sz="3200" b="0" i="0" u="none">
                <a:solidFill>
                  <a:schemeClr val="accent2"/>
                </a:solidFill>
                <a:latin typeface="Times New Roman"/>
                <a:ea typeface="Times New Roman"/>
                <a:cs typeface="Times New Roman"/>
                <a:sym typeface="Times New Roman"/>
              </a:rPr>
              <a:t>SELECT</a:t>
            </a:r>
            <a:r>
              <a:rPr lang="en-US" sz="32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accent2"/>
              </a:buClr>
              <a:buSzPts val="3200"/>
              <a:buFont typeface="Times New Roman"/>
              <a:buNone/>
            </a:pPr>
            <a:r>
              <a:rPr lang="en-US" sz="3200" b="0" i="0" u="none">
                <a:solidFill>
                  <a:schemeClr val="accent2"/>
                </a:solidFill>
                <a:latin typeface="Times New Roman"/>
                <a:ea typeface="Times New Roman"/>
                <a:cs typeface="Times New Roman"/>
                <a:sym typeface="Times New Roman"/>
              </a:rPr>
              <a:t>FROM</a:t>
            </a:r>
            <a:r>
              <a:rPr lang="en-US" sz="3200" b="0" i="0" u="none">
                <a:solidFill>
                  <a:schemeClr val="dk1"/>
                </a:solidFill>
                <a:latin typeface="Times New Roman"/>
                <a:ea typeface="Times New Roman"/>
                <a:cs typeface="Times New Roman"/>
                <a:sym typeface="Times New Roman"/>
              </a:rPr>
              <a:t>     Person</a:t>
            </a:r>
            <a:endParaRPr/>
          </a:p>
          <a:p>
            <a:pPr marL="0" marR="0" lvl="0" indent="0" algn="l" rtl="0">
              <a:lnSpc>
                <a:spcPct val="100000"/>
              </a:lnSpc>
              <a:spcBef>
                <a:spcPts val="0"/>
              </a:spcBef>
              <a:spcAft>
                <a:spcPts val="0"/>
              </a:spcAft>
              <a:buClr>
                <a:schemeClr val="accent2"/>
              </a:buClr>
              <a:buSzPts val="3200"/>
              <a:buFont typeface="Times New Roman"/>
              <a:buNone/>
            </a:pPr>
            <a:r>
              <a:rPr lang="en-US" sz="3200" b="0" i="0" u="none">
                <a:solidFill>
                  <a:schemeClr val="accent2"/>
                </a:solidFill>
                <a:latin typeface="Times New Roman"/>
                <a:ea typeface="Times New Roman"/>
                <a:cs typeface="Times New Roman"/>
                <a:sym typeface="Times New Roman"/>
              </a:rPr>
              <a:t>WHERE</a:t>
            </a:r>
            <a:r>
              <a:rPr lang="en-US" sz="3200" b="0" i="0" u="none">
                <a:solidFill>
                  <a:schemeClr val="dk1"/>
                </a:solidFill>
                <a:latin typeface="Times New Roman"/>
                <a:ea typeface="Times New Roman"/>
                <a:cs typeface="Times New Roman"/>
                <a:sym typeface="Times New Roman"/>
              </a:rPr>
              <a:t>  age &lt; 25  OR  age &gt;= 25</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9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Null Values</a:t>
            </a:r>
            <a:endParaRPr/>
          </a:p>
        </p:txBody>
      </p:sp>
      <p:sp>
        <p:nvSpPr>
          <p:cNvPr id="941" name="Google Shape;941;p92"/>
          <p:cNvSpPr txBox="1">
            <a:spLocks noGrp="1"/>
          </p:cNvSpPr>
          <p:nvPr>
            <p:ph type="body" idx="1"/>
          </p:nvPr>
        </p:nvSpPr>
        <p:spPr>
          <a:xfrm>
            <a:off x="685800" y="1828800"/>
            <a:ext cx="82296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Can test for NULL explicitly:</a:t>
            </a:r>
            <a:endParaRPr/>
          </a:p>
          <a:p>
            <a:pPr marL="742950" lvl="1" indent="-28575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x IS NULL</a:t>
            </a:r>
            <a:endParaRPr/>
          </a:p>
          <a:p>
            <a:pPr marL="742950" lvl="1" indent="-28575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x IS NOT NULL</a:t>
            </a:r>
            <a:endParaRPr/>
          </a:p>
          <a:p>
            <a:pPr marL="342900" lvl="0" indent="-342900" algn="l" rtl="0">
              <a:lnSpc>
                <a:spcPct val="9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56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Now it includes all Persons</a:t>
            </a:r>
            <a:endParaRPr/>
          </a:p>
        </p:txBody>
      </p:sp>
      <p:sp>
        <p:nvSpPr>
          <p:cNvPr id="942" name="Google Shape;942;p92"/>
          <p:cNvSpPr txBox="1"/>
          <p:nvPr/>
        </p:nvSpPr>
        <p:spPr>
          <a:xfrm>
            <a:off x="609600" y="3505200"/>
            <a:ext cx="7747000" cy="12541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SELECT</a:t>
            </a:r>
            <a:r>
              <a:rPr lang="en-US" sz="2800" b="0" i="0" u="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FROM</a:t>
            </a:r>
            <a:r>
              <a:rPr lang="en-US" sz="2800" b="0" i="0" u="none">
                <a:solidFill>
                  <a:schemeClr val="dk1"/>
                </a:solidFill>
                <a:latin typeface="Times New Roman"/>
                <a:ea typeface="Times New Roman"/>
                <a:cs typeface="Times New Roman"/>
                <a:sym typeface="Times New Roman"/>
              </a:rPr>
              <a:t>     Person</a:t>
            </a:r>
            <a:endParaRPr/>
          </a:p>
          <a:p>
            <a:pPr marL="0" marR="0" lvl="0" indent="0" algn="l" rtl="0">
              <a:lnSpc>
                <a:spcPct val="90000"/>
              </a:lnSpc>
              <a:spcBef>
                <a:spcPts val="0"/>
              </a:spcBef>
              <a:spcAft>
                <a:spcPts val="0"/>
              </a:spcAft>
              <a:buClr>
                <a:schemeClr val="accent2"/>
              </a:buClr>
              <a:buSzPts val="2800"/>
              <a:buFont typeface="Times New Roman"/>
              <a:buNone/>
            </a:pPr>
            <a:r>
              <a:rPr lang="en-US" sz="2800" b="0" i="0" u="none">
                <a:solidFill>
                  <a:schemeClr val="accent2"/>
                </a:solidFill>
                <a:latin typeface="Times New Roman"/>
                <a:ea typeface="Times New Roman"/>
                <a:cs typeface="Times New Roman"/>
                <a:sym typeface="Times New Roman"/>
              </a:rPr>
              <a:t>WHERE</a:t>
            </a:r>
            <a:r>
              <a:rPr lang="en-US" sz="2800" b="0" i="0" u="none">
                <a:solidFill>
                  <a:schemeClr val="dk1"/>
                </a:solidFill>
                <a:latin typeface="Times New Roman"/>
                <a:ea typeface="Times New Roman"/>
                <a:cs typeface="Times New Roman"/>
                <a:sym typeface="Times New Roman"/>
              </a:rPr>
              <a:t>  age &lt; 25  OR  age &gt;= 25 OR age </a:t>
            </a:r>
            <a:r>
              <a:rPr lang="en-US" sz="2800" b="0" i="0" u="none">
                <a:solidFill>
                  <a:srgbClr val="FF5050"/>
                </a:solidFill>
                <a:latin typeface="Times New Roman"/>
                <a:ea typeface="Times New Roman"/>
                <a:cs typeface="Times New Roman"/>
                <a:sym typeface="Times New Roman"/>
              </a:rPr>
              <a:t>IS NULL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1"/>
          <p:cNvSpPr txBox="1">
            <a:spLocks noGrp="1"/>
          </p:cNvSpPr>
          <p:nvPr>
            <p:ph type="title"/>
          </p:nvPr>
        </p:nvSpPr>
        <p:spPr>
          <a:xfrm>
            <a:off x="847725" y="293687"/>
            <a:ext cx="7772400" cy="6064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Contents of a Table</a:t>
            </a:r>
            <a:endParaRPr/>
          </a:p>
        </p:txBody>
      </p:sp>
      <p:sp>
        <p:nvSpPr>
          <p:cNvPr id="266" name="Google Shape;266;p21"/>
          <p:cNvSpPr txBox="1">
            <a:spLocks noGrp="1"/>
          </p:cNvSpPr>
          <p:nvPr>
            <p:ph type="body" idx="1"/>
          </p:nvPr>
        </p:nvSpPr>
        <p:spPr>
          <a:xfrm>
            <a:off x="381000" y="946150"/>
            <a:ext cx="7921625" cy="1917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 table contains the actual data in </a:t>
            </a:r>
            <a:r>
              <a:rPr lang="en-US" sz="2800" b="0" i="0" u="none">
                <a:solidFill>
                  <a:srgbClr val="FF0000"/>
                </a:solidFill>
                <a:latin typeface="Times New Roman"/>
                <a:ea typeface="Times New Roman"/>
                <a:cs typeface="Times New Roman"/>
                <a:sym typeface="Times New Roman"/>
              </a:rPr>
              <a:t>records</a:t>
            </a:r>
            <a:r>
              <a:rPr lang="en-US" sz="2800" b="0" i="0" u="none">
                <a:solidFill>
                  <a:schemeClr val="dk1"/>
                </a:solidFill>
                <a:latin typeface="Times New Roman"/>
                <a:ea typeface="Times New Roman"/>
                <a:cs typeface="Times New Roman"/>
                <a:sym typeface="Times New Roman"/>
              </a:rPr>
              <a:t> (rows).</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 record is composed of </a:t>
            </a:r>
            <a:r>
              <a:rPr lang="en-US" sz="2800" b="0" i="0" u="none">
                <a:solidFill>
                  <a:srgbClr val="FF0000"/>
                </a:solidFill>
                <a:latin typeface="Times New Roman"/>
                <a:ea typeface="Times New Roman"/>
                <a:cs typeface="Times New Roman"/>
                <a:sym typeface="Times New Roman"/>
              </a:rPr>
              <a:t>fields </a:t>
            </a:r>
            <a:r>
              <a:rPr lang="en-US" sz="2800" b="0" i="0" u="none">
                <a:solidFill>
                  <a:schemeClr val="dk1"/>
                </a:solidFill>
                <a:latin typeface="Times New Roman"/>
                <a:ea typeface="Times New Roman"/>
                <a:cs typeface="Times New Roman"/>
                <a:sym typeface="Times New Roman"/>
              </a:rPr>
              <a:t>(columns).</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Each record contains one set of data values.</a:t>
            </a:r>
            <a:endParaRPr/>
          </a:p>
        </p:txBody>
      </p:sp>
      <p:sp>
        <p:nvSpPr>
          <p:cNvPr id="267" name="Google Shape;267;p21"/>
          <p:cNvSpPr txBox="1"/>
          <p:nvPr/>
        </p:nvSpPr>
        <p:spPr>
          <a:xfrm>
            <a:off x="1484312" y="3211512"/>
            <a:ext cx="7489825" cy="2141537"/>
          </a:xfrm>
          <a:prstGeom prst="rect">
            <a:avLst/>
          </a:prstGeom>
          <a:solidFill>
            <a:srgbClr val="FFFFCC"/>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ID   | Name       | CCode | District    | Populatn</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r>
              <a:rPr lang="en-US" sz="1800" b="1" i="0" u="none">
                <a:solidFill>
                  <a:schemeClr val="dk1"/>
                </a:solidFill>
                <a:latin typeface="Arimo"/>
                <a:ea typeface="Arimo"/>
                <a:cs typeface="Arimo"/>
                <a:sym typeface="Arimo"/>
              </a:rPr>
              <a:t>+</a:t>
            </a: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3320 | Bangkok    | THA   | Bangkok     | 6320174 |</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3321 | Nonthaburi | THA   | Nonthaburi  |  292100 |</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3323 | Chiang Mai | THA   | Chiang Mai  |  171100 |</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p:txBody>
      </p:sp>
      <p:sp>
        <p:nvSpPr>
          <p:cNvPr id="268" name="Google Shape;268;p21"/>
          <p:cNvSpPr txBox="1"/>
          <p:nvPr/>
        </p:nvSpPr>
        <p:spPr>
          <a:xfrm>
            <a:off x="49212" y="3908425"/>
            <a:ext cx="1560512" cy="946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2800"/>
              <a:buFont typeface="Comic Sans MS"/>
              <a:buNone/>
            </a:pPr>
            <a:r>
              <a:rPr lang="en-US" sz="2800" b="0" i="0" u="none">
                <a:solidFill>
                  <a:schemeClr val="dk2"/>
                </a:solidFill>
                <a:latin typeface="Comic Sans MS"/>
                <a:ea typeface="Comic Sans MS"/>
                <a:cs typeface="Comic Sans MS"/>
                <a:sym typeface="Comic Sans MS"/>
              </a:rPr>
              <a:t>records</a:t>
            </a:r>
            <a:r>
              <a:rPr lang="en-US" sz="2800" b="0" i="0" u="none">
                <a:solidFill>
                  <a:schemeClr val="dk1"/>
                </a:solidFill>
                <a:latin typeface="Comic Sans MS"/>
                <a:ea typeface="Comic Sans MS"/>
                <a:cs typeface="Comic Sans MS"/>
                <a:sym typeface="Comic Sans MS"/>
              </a:rPr>
              <a:t> </a:t>
            </a:r>
            <a:br>
              <a:rPr lang="en-US" sz="2800" b="0" i="0" u="none">
                <a:solidFill>
                  <a:schemeClr val="dk1"/>
                </a:solidFill>
                <a:latin typeface="Comic Sans MS"/>
                <a:ea typeface="Comic Sans MS"/>
                <a:cs typeface="Comic Sans MS"/>
                <a:sym typeface="Comic Sans MS"/>
              </a:rPr>
            </a:br>
            <a:r>
              <a:rPr lang="en-US" sz="2800" b="0" i="0" u="none">
                <a:solidFill>
                  <a:schemeClr val="dk1"/>
                </a:solidFill>
                <a:latin typeface="Comic Sans MS"/>
                <a:ea typeface="Comic Sans MS"/>
                <a:cs typeface="Comic Sans MS"/>
                <a:sym typeface="Comic Sans MS"/>
              </a:rPr>
              <a:t>(rows)</a:t>
            </a:r>
            <a:endParaRPr/>
          </a:p>
        </p:txBody>
      </p:sp>
      <p:sp>
        <p:nvSpPr>
          <p:cNvPr id="269" name="Google Shape;269;p21"/>
          <p:cNvSpPr txBox="1"/>
          <p:nvPr/>
        </p:nvSpPr>
        <p:spPr>
          <a:xfrm>
            <a:off x="3241675" y="5594350"/>
            <a:ext cx="350996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2800"/>
              <a:buFont typeface="Comic Sans MS"/>
              <a:buNone/>
            </a:pPr>
            <a:r>
              <a:rPr lang="en-US" sz="2800" b="0" i="0" u="none">
                <a:solidFill>
                  <a:schemeClr val="dk2"/>
                </a:solidFill>
                <a:latin typeface="Comic Sans MS"/>
                <a:ea typeface="Comic Sans MS"/>
                <a:cs typeface="Comic Sans MS"/>
                <a:sym typeface="Comic Sans MS"/>
              </a:rPr>
              <a:t>fields</a:t>
            </a:r>
            <a:r>
              <a:rPr lang="en-US" sz="2800" b="0" i="0" u="none">
                <a:solidFill>
                  <a:schemeClr val="dk1"/>
                </a:solidFill>
                <a:latin typeface="Comic Sans MS"/>
                <a:ea typeface="Comic Sans MS"/>
                <a:cs typeface="Comic Sans MS"/>
                <a:sym typeface="Comic Sans MS"/>
              </a:rPr>
              <a:t> (columns)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Outerjoins</a:t>
            </a:r>
            <a:endParaRPr/>
          </a:p>
        </p:txBody>
      </p:sp>
      <p:sp>
        <p:nvSpPr>
          <p:cNvPr id="949" name="Google Shape;949;p93"/>
          <p:cNvSpPr txBox="1">
            <a:spLocks noGrp="1"/>
          </p:cNvSpPr>
          <p:nvPr>
            <p:ph type="body" idx="1"/>
          </p:nvPr>
        </p:nvSpPr>
        <p:spPr>
          <a:xfrm>
            <a:off x="228600" y="1828800"/>
            <a:ext cx="86868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Explicit joins in SQL = “inner joins”:</a:t>
            </a:r>
            <a:endParaRPr/>
          </a:p>
          <a:p>
            <a:pPr marL="342900" lvl="0" indent="-342900" algn="l" rtl="0">
              <a:lnSpc>
                <a:spcPct val="9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Product(name, category)</a:t>
            </a:r>
            <a:endParaRPr/>
          </a:p>
          <a:p>
            <a:pPr marL="342900" lvl="0" indent="-342900" algn="l" rtl="0">
              <a:lnSpc>
                <a:spcPct val="9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Purchase(prodName, store)</a:t>
            </a:r>
            <a:endParaRPr/>
          </a:p>
        </p:txBody>
      </p:sp>
      <p:sp>
        <p:nvSpPr>
          <p:cNvPr id="950" name="Google Shape;950;p93"/>
          <p:cNvSpPr txBox="1"/>
          <p:nvPr/>
        </p:nvSpPr>
        <p:spPr>
          <a:xfrm>
            <a:off x="914400" y="2819400"/>
            <a:ext cx="6951662" cy="1233487"/>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Product.name, Purchase.store</a:t>
            </a:r>
            <a:endParaRPr/>
          </a:p>
          <a:p>
            <a:pPr marL="0" marR="0" lvl="0" indent="0" algn="l" rtl="0">
              <a:lnSpc>
                <a:spcPct val="90000"/>
              </a:lnSpc>
              <a:spcBef>
                <a:spcPts val="48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 </a:t>
            </a:r>
            <a:r>
              <a:rPr lang="en-US" sz="2400" b="0" i="0" u="none">
                <a:solidFill>
                  <a:schemeClr val="accent2"/>
                </a:solidFill>
                <a:latin typeface="Times New Roman"/>
                <a:ea typeface="Times New Roman"/>
                <a:cs typeface="Times New Roman"/>
                <a:sym typeface="Times New Roman"/>
              </a:rPr>
              <a:t>JOIN</a:t>
            </a:r>
            <a:r>
              <a:rPr lang="en-US" sz="2400" b="0" i="0" u="none">
                <a:solidFill>
                  <a:schemeClr val="dk1"/>
                </a:solidFill>
                <a:latin typeface="Times New Roman"/>
                <a:ea typeface="Times New Roman"/>
                <a:cs typeface="Times New Roman"/>
                <a:sym typeface="Times New Roman"/>
              </a:rPr>
              <a:t> Purchase </a:t>
            </a:r>
            <a:r>
              <a:rPr lang="en-US" sz="2400" b="0" i="0" u="none">
                <a:solidFill>
                  <a:schemeClr val="accent2"/>
                </a:solidFill>
                <a:latin typeface="Times New Roman"/>
                <a:ea typeface="Times New Roman"/>
                <a:cs typeface="Times New Roman"/>
                <a:sym typeface="Times New Roman"/>
              </a:rPr>
              <a:t>ON</a:t>
            </a:r>
            <a:endParaRPr/>
          </a:p>
          <a:p>
            <a:pPr marL="0" marR="0" lvl="0" indent="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Product.name = Purchase.prodName</a:t>
            </a:r>
            <a:endParaRPr/>
          </a:p>
        </p:txBody>
      </p:sp>
      <p:sp>
        <p:nvSpPr>
          <p:cNvPr id="951" name="Google Shape;951;p93"/>
          <p:cNvSpPr txBox="1"/>
          <p:nvPr/>
        </p:nvSpPr>
        <p:spPr>
          <a:xfrm>
            <a:off x="1676400" y="4495800"/>
            <a:ext cx="5976937" cy="1233487"/>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Product.name, Purchase.store</a:t>
            </a:r>
            <a:endParaRPr/>
          </a:p>
          <a:p>
            <a:pPr marL="0" marR="0" lvl="0" indent="0" algn="l" rtl="0">
              <a:lnSpc>
                <a:spcPct val="90000"/>
              </a:lnSpc>
              <a:spcBef>
                <a:spcPts val="48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 Purchase</a:t>
            </a:r>
            <a:endParaRPr/>
          </a:p>
          <a:p>
            <a:pPr marL="0" marR="0" lvl="0" indent="0" algn="l" rtl="0">
              <a:lnSpc>
                <a:spcPct val="90000"/>
              </a:lnSpc>
              <a:spcBef>
                <a:spcPts val="48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Product.name = Purchase.prodName</a:t>
            </a:r>
            <a:endParaRPr/>
          </a:p>
        </p:txBody>
      </p:sp>
      <p:sp>
        <p:nvSpPr>
          <p:cNvPr id="952" name="Google Shape;952;p93"/>
          <p:cNvSpPr txBox="1"/>
          <p:nvPr/>
        </p:nvSpPr>
        <p:spPr>
          <a:xfrm>
            <a:off x="381000" y="4419600"/>
            <a:ext cx="10033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Same as:</a:t>
            </a:r>
            <a:endParaRPr/>
          </a:p>
        </p:txBody>
      </p:sp>
      <p:sp>
        <p:nvSpPr>
          <p:cNvPr id="953" name="Google Shape;953;p93"/>
          <p:cNvSpPr txBox="1"/>
          <p:nvPr/>
        </p:nvSpPr>
        <p:spPr>
          <a:xfrm>
            <a:off x="1524000" y="5943600"/>
            <a:ext cx="5246687" cy="420687"/>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But Products that never sold will be lost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9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Outerjoins</a:t>
            </a:r>
            <a:endParaRPr/>
          </a:p>
        </p:txBody>
      </p:sp>
      <p:sp>
        <p:nvSpPr>
          <p:cNvPr id="960" name="Google Shape;960;p94"/>
          <p:cNvSpPr txBox="1">
            <a:spLocks noGrp="1"/>
          </p:cNvSpPr>
          <p:nvPr>
            <p:ph type="body" idx="1"/>
          </p:nvPr>
        </p:nvSpPr>
        <p:spPr>
          <a:xfrm>
            <a:off x="228600" y="1828800"/>
            <a:ext cx="86868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Left outer joins in SQL:</a:t>
            </a:r>
            <a:endParaRPr/>
          </a:p>
          <a:p>
            <a:pPr marL="342900" lvl="0" indent="-34290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Product(name, category)</a:t>
            </a:r>
            <a:endParaRPr/>
          </a:p>
          <a:p>
            <a:pPr marL="342900" lvl="0" indent="-34290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Purchase(prodName, store)</a:t>
            </a:r>
            <a:endParaRPr/>
          </a:p>
          <a:p>
            <a:pPr marL="342900" lvl="0" indent="-34290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a:t>
            </a:r>
            <a:endParaRPr sz="2400" b="0" i="0" u="none">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961" name="Google Shape;961;p94"/>
          <p:cNvSpPr txBox="1"/>
          <p:nvPr/>
        </p:nvSpPr>
        <p:spPr>
          <a:xfrm>
            <a:off x="685800" y="3810000"/>
            <a:ext cx="6788150"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Product.name, Purchase.store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 </a:t>
            </a:r>
            <a:r>
              <a:rPr lang="en-US" sz="2400" b="0" i="0" u="none">
                <a:solidFill>
                  <a:schemeClr val="accent2"/>
                </a:solidFill>
                <a:latin typeface="Times New Roman"/>
                <a:ea typeface="Times New Roman"/>
                <a:cs typeface="Times New Roman"/>
                <a:sym typeface="Times New Roman"/>
              </a:rPr>
              <a:t>LEFT OUTER JOIN</a:t>
            </a:r>
            <a:r>
              <a:rPr lang="en-US" sz="2400" b="0" i="0" u="none">
                <a:solidFill>
                  <a:schemeClr val="dk1"/>
                </a:solidFill>
                <a:latin typeface="Times New Roman"/>
                <a:ea typeface="Times New Roman"/>
                <a:cs typeface="Times New Roman"/>
                <a:sym typeface="Times New Roman"/>
              </a:rPr>
              <a:t> Purchase </a:t>
            </a:r>
            <a:r>
              <a:rPr lang="en-US" sz="2400" b="0" i="0" u="none">
                <a:solidFill>
                  <a:schemeClr val="accent2"/>
                </a:solidFill>
                <a:latin typeface="Times New Roman"/>
                <a:ea typeface="Times New Roman"/>
                <a:cs typeface="Times New Roman"/>
                <a:sym typeface="Times New Roman"/>
              </a:rPr>
              <a:t>ON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Product.name = Purchase.prodName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graphicFrame>
        <p:nvGraphicFramePr>
          <p:cNvPr id="967" name="Google Shape;967;p95"/>
          <p:cNvGraphicFramePr/>
          <p:nvPr/>
        </p:nvGraphicFramePr>
        <p:xfrm>
          <a:off x="457200" y="1828800"/>
          <a:ext cx="3000000" cy="3000000"/>
        </p:xfrm>
        <a:graphic>
          <a:graphicData uri="http://schemas.openxmlformats.org/drawingml/2006/table">
            <a:tbl>
              <a:tblPr>
                <a:noFill/>
                <a:tableStyleId>{8BC734D3-0524-4FA6-953F-D8A9E32F7087}</a:tableStyleId>
              </a:tblPr>
              <a:tblGrid>
                <a:gridCol w="1524000"/>
                <a:gridCol w="1524000"/>
              </a:tblGrid>
              <a:tr h="508000">
                <a:tc>
                  <a:txBody>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Name</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gadget</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Camera</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Photo</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OneClick</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Photo</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graphicFrame>
        <p:nvGraphicFramePr>
          <p:cNvPr id="968" name="Google Shape;968;p95"/>
          <p:cNvGraphicFramePr/>
          <p:nvPr/>
        </p:nvGraphicFramePr>
        <p:xfrm>
          <a:off x="5029200" y="1828800"/>
          <a:ext cx="3000000" cy="3000000"/>
        </p:xfrm>
        <a:graphic>
          <a:graphicData uri="http://schemas.openxmlformats.org/drawingml/2006/table">
            <a:tbl>
              <a:tblPr>
                <a:noFill/>
                <a:tableStyleId>{8BC734D3-0524-4FA6-953F-D8A9E32F7087}</a:tableStyleId>
              </a:tblPr>
              <a:tblGrid>
                <a:gridCol w="1524000"/>
                <a:gridCol w="1524000"/>
              </a:tblGrid>
              <a:tr h="508000">
                <a:tc>
                  <a:txBody>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ProdName</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Store</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Wiz</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Camera</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Ritz</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Camera</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Wiz</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graphicFrame>
        <p:nvGraphicFramePr>
          <p:cNvPr id="969" name="Google Shape;969;p95"/>
          <p:cNvGraphicFramePr/>
          <p:nvPr/>
        </p:nvGraphicFramePr>
        <p:xfrm>
          <a:off x="2971800" y="4038600"/>
          <a:ext cx="3000000" cy="3000000"/>
        </p:xfrm>
        <a:graphic>
          <a:graphicData uri="http://schemas.openxmlformats.org/drawingml/2006/table">
            <a:tbl>
              <a:tblPr>
                <a:noFill/>
                <a:tableStyleId>{8BC734D3-0524-4FA6-953F-D8A9E32F7087}</a:tableStyleId>
              </a:tblPr>
              <a:tblGrid>
                <a:gridCol w="1524000"/>
                <a:gridCol w="1524000"/>
              </a:tblGrid>
              <a:tr h="508000">
                <a:tc>
                  <a:txBody>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Name</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strike="noStrike" cap="none">
                          <a:solidFill>
                            <a:schemeClr val="accent2"/>
                          </a:solidFill>
                          <a:latin typeface="Times New Roman"/>
                          <a:ea typeface="Times New Roman"/>
                          <a:cs typeface="Times New Roman"/>
                          <a:sym typeface="Times New Roman"/>
                        </a:rPr>
                        <a:t>Store</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Wiz</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Camera</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Ritz</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Camera</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Wiz</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800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OneClick</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5050"/>
                        </a:buClr>
                        <a:buSzPts val="1600"/>
                        <a:buFont typeface="Times New Roman"/>
                        <a:buNone/>
                      </a:pPr>
                      <a:r>
                        <a:rPr lang="en-US" sz="1600" b="0" i="0" u="none" strike="noStrike" cap="none">
                          <a:solidFill>
                            <a:srgbClr val="FF5050"/>
                          </a:solidFill>
                          <a:latin typeface="Times New Roman"/>
                          <a:ea typeface="Times New Roman"/>
                          <a:cs typeface="Times New Roman"/>
                          <a:sym typeface="Times New Roman"/>
                        </a:rPr>
                        <a:t>NULL</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970" name="Google Shape;970;p95"/>
          <p:cNvSpPr txBox="1"/>
          <p:nvPr/>
        </p:nvSpPr>
        <p:spPr>
          <a:xfrm>
            <a:off x="457200" y="1295400"/>
            <a:ext cx="11318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a:t>
            </a:r>
            <a:endParaRPr/>
          </a:p>
        </p:txBody>
      </p:sp>
      <p:sp>
        <p:nvSpPr>
          <p:cNvPr id="971" name="Google Shape;971;p95"/>
          <p:cNvSpPr txBox="1"/>
          <p:nvPr/>
        </p:nvSpPr>
        <p:spPr>
          <a:xfrm>
            <a:off x="5029200" y="1295400"/>
            <a:ext cx="12842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Purchase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9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Application</a:t>
            </a:r>
            <a:endParaRPr/>
          </a:p>
        </p:txBody>
      </p:sp>
      <p:sp>
        <p:nvSpPr>
          <p:cNvPr id="978" name="Google Shape;978;p96"/>
          <p:cNvSpPr txBox="1">
            <a:spLocks noGrp="1"/>
          </p:cNvSpPr>
          <p:nvPr>
            <p:ph type="body" idx="1"/>
          </p:nvPr>
        </p:nvSpPr>
        <p:spPr>
          <a:xfrm>
            <a:off x="228600" y="1828800"/>
            <a:ext cx="86868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Compute, for each product, the total number of sales in ‘September’</a:t>
            </a:r>
            <a:endParaRPr/>
          </a:p>
          <a:p>
            <a:pPr marL="342900" lvl="0" indent="-34290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Product(</a:t>
            </a:r>
            <a:r>
              <a:rPr lang="en-US" sz="2400" b="0" i="0" u="sng">
                <a:solidFill>
                  <a:schemeClr val="accent2"/>
                </a:solidFill>
                <a:latin typeface="Times New Roman"/>
                <a:ea typeface="Times New Roman"/>
                <a:cs typeface="Times New Roman"/>
                <a:sym typeface="Times New Roman"/>
              </a:rPr>
              <a:t>name</a:t>
            </a:r>
            <a:r>
              <a:rPr lang="en-US" sz="2400" b="0" i="0" u="none">
                <a:solidFill>
                  <a:schemeClr val="accent2"/>
                </a:solidFill>
                <a:latin typeface="Times New Roman"/>
                <a:ea typeface="Times New Roman"/>
                <a:cs typeface="Times New Roman"/>
                <a:sym typeface="Times New Roman"/>
              </a:rPr>
              <a:t>, category)</a:t>
            </a:r>
            <a:endParaRPr/>
          </a:p>
          <a:p>
            <a:pPr marL="342900" lvl="0" indent="-34290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Purchase(prodName, month, store)</a:t>
            </a:r>
            <a:endParaRPr/>
          </a:p>
          <a:p>
            <a:pPr marL="342900" lvl="0" indent="-34290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a:t>
            </a:r>
            <a:endParaRPr sz="2400" b="0" i="0" u="none">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979" name="Google Shape;979;p96"/>
          <p:cNvSpPr txBox="1"/>
          <p:nvPr/>
        </p:nvSpPr>
        <p:spPr>
          <a:xfrm>
            <a:off x="990600" y="3352800"/>
            <a:ext cx="6053137"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Product.name, count(*)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 Purchase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Product.name = Purchase.prodName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and  Purchase.month = ‘September’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GROUP BY </a:t>
            </a:r>
            <a:r>
              <a:rPr lang="en-US" sz="2400" b="0" i="0" u="none">
                <a:solidFill>
                  <a:schemeClr val="dk1"/>
                </a:solidFill>
                <a:latin typeface="Times New Roman"/>
                <a:ea typeface="Times New Roman"/>
                <a:cs typeface="Times New Roman"/>
                <a:sym typeface="Times New Roman"/>
              </a:rPr>
              <a:t>Product.name</a:t>
            </a:r>
            <a:endParaRPr/>
          </a:p>
        </p:txBody>
      </p:sp>
      <p:sp>
        <p:nvSpPr>
          <p:cNvPr id="980" name="Google Shape;980;p96"/>
          <p:cNvSpPr txBox="1"/>
          <p:nvPr/>
        </p:nvSpPr>
        <p:spPr>
          <a:xfrm>
            <a:off x="2895600" y="5943600"/>
            <a:ext cx="21304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What’s wrong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9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Application</a:t>
            </a:r>
            <a:endParaRPr/>
          </a:p>
        </p:txBody>
      </p:sp>
      <p:sp>
        <p:nvSpPr>
          <p:cNvPr id="987" name="Google Shape;987;p97"/>
          <p:cNvSpPr txBox="1">
            <a:spLocks noGrp="1"/>
          </p:cNvSpPr>
          <p:nvPr>
            <p:ph type="body" idx="1"/>
          </p:nvPr>
        </p:nvSpPr>
        <p:spPr>
          <a:xfrm>
            <a:off x="228600" y="1828800"/>
            <a:ext cx="86868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Compute, for each product, the total number of sales in ‘September’</a:t>
            </a:r>
            <a:endParaRPr/>
          </a:p>
          <a:p>
            <a:pPr marL="342900" lvl="0" indent="-34290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Product(name, category)</a:t>
            </a:r>
            <a:endParaRPr/>
          </a:p>
          <a:p>
            <a:pPr marL="342900" lvl="0" indent="-34290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Purchase(prodName, month, store)</a:t>
            </a:r>
            <a:endParaRPr/>
          </a:p>
          <a:p>
            <a:pPr marL="342900" lvl="0" indent="-34290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a:t>
            </a:r>
            <a:endParaRPr sz="2400" b="0" i="0" u="none">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988" name="Google Shape;988;p97"/>
          <p:cNvSpPr txBox="1"/>
          <p:nvPr/>
        </p:nvSpPr>
        <p:spPr>
          <a:xfrm>
            <a:off x="762000" y="3581400"/>
            <a:ext cx="6788150"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Product.name, count(*)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 </a:t>
            </a:r>
            <a:r>
              <a:rPr lang="en-US" sz="2400" b="0" i="0" u="none">
                <a:solidFill>
                  <a:schemeClr val="accent2"/>
                </a:solidFill>
                <a:latin typeface="Times New Roman"/>
                <a:ea typeface="Times New Roman"/>
                <a:cs typeface="Times New Roman"/>
                <a:sym typeface="Times New Roman"/>
              </a:rPr>
              <a:t>LEFT OUTER JOIN</a:t>
            </a:r>
            <a:r>
              <a:rPr lang="en-US" sz="2400" b="0" i="0" u="none">
                <a:solidFill>
                  <a:schemeClr val="dk1"/>
                </a:solidFill>
                <a:latin typeface="Times New Roman"/>
                <a:ea typeface="Times New Roman"/>
                <a:cs typeface="Times New Roman"/>
                <a:sym typeface="Times New Roman"/>
              </a:rPr>
              <a:t> Purchase </a:t>
            </a:r>
            <a:r>
              <a:rPr lang="en-US" sz="2400" b="0" i="0" u="none">
                <a:solidFill>
                  <a:schemeClr val="accent2"/>
                </a:solidFill>
                <a:latin typeface="Times New Roman"/>
                <a:ea typeface="Times New Roman"/>
                <a:cs typeface="Times New Roman"/>
                <a:sym typeface="Times New Roman"/>
              </a:rPr>
              <a:t>ON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Product.name = Purchase.prodName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and  Purchase.month = ‘September’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GROUP BY </a:t>
            </a:r>
            <a:r>
              <a:rPr lang="en-US" sz="2400" b="0" i="0" u="none">
                <a:solidFill>
                  <a:schemeClr val="dk1"/>
                </a:solidFill>
                <a:latin typeface="Times New Roman"/>
                <a:ea typeface="Times New Roman"/>
                <a:cs typeface="Times New Roman"/>
                <a:sym typeface="Times New Roman"/>
              </a:rPr>
              <a:t>Product.name</a:t>
            </a:r>
            <a:endParaRPr/>
          </a:p>
        </p:txBody>
      </p:sp>
      <p:sp>
        <p:nvSpPr>
          <p:cNvPr id="989" name="Google Shape;989;p97"/>
          <p:cNvSpPr txBox="1"/>
          <p:nvPr/>
        </p:nvSpPr>
        <p:spPr>
          <a:xfrm>
            <a:off x="1295400" y="5943600"/>
            <a:ext cx="66008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Now we also get the products who sold in 0 quantity</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9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Outer Joins</a:t>
            </a:r>
            <a:endParaRPr/>
          </a:p>
        </p:txBody>
      </p:sp>
      <p:sp>
        <p:nvSpPr>
          <p:cNvPr id="996" name="Google Shape;996;p9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165100" algn="l" rtl="0">
              <a:lnSpc>
                <a:spcPct val="90000"/>
              </a:lnSpc>
              <a:spcBef>
                <a:spcPts val="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Left outer join:</a:t>
            </a:r>
            <a:endParaRPr/>
          </a:p>
          <a:p>
            <a:pPr marL="742950" lvl="1" indent="-28575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Include the left tuple even if there’s no match</a:t>
            </a:r>
            <a:endParaRPr/>
          </a:p>
          <a:p>
            <a:pPr marL="342900" lvl="0" indent="-34290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Right outer join:</a:t>
            </a:r>
            <a:endParaRPr/>
          </a:p>
          <a:p>
            <a:pPr marL="742950" lvl="1" indent="-28575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Include the right tuple even if there’s no match</a:t>
            </a:r>
            <a:endParaRPr/>
          </a:p>
          <a:p>
            <a:pPr marL="342900" lvl="0" indent="-342900" algn="l" rtl="0">
              <a:lnSpc>
                <a:spcPct val="9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Full outer join:</a:t>
            </a:r>
            <a:endParaRPr/>
          </a:p>
          <a:p>
            <a:pPr marL="742950" lvl="1" indent="-28575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Include the both left and right tuples even if there’s no match</a:t>
            </a:r>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9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Modifying the Database</a:t>
            </a:r>
            <a:endParaRPr/>
          </a:p>
        </p:txBody>
      </p:sp>
      <p:sp>
        <p:nvSpPr>
          <p:cNvPr id="1003" name="Google Shape;1003;p9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Three kinds of modifications</a:t>
            </a:r>
            <a:endParaRPr/>
          </a:p>
          <a:p>
            <a:pPr marL="34290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Insertions</a:t>
            </a:r>
            <a:endParaRPr/>
          </a:p>
          <a:p>
            <a:pPr marL="34290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Deletions</a:t>
            </a:r>
            <a:endParaRPr/>
          </a:p>
          <a:p>
            <a:pPr marL="34290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Updates</a:t>
            </a:r>
            <a:endParaRPr/>
          </a:p>
          <a:p>
            <a:pPr marL="342900" lvl="0" indent="-1397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64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Sometimes they are all called “updates”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10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Insertions</a:t>
            </a:r>
            <a:endParaRPr/>
          </a:p>
        </p:txBody>
      </p:sp>
      <p:sp>
        <p:nvSpPr>
          <p:cNvPr id="1010" name="Google Shape;1010;p100"/>
          <p:cNvSpPr txBox="1"/>
          <p:nvPr/>
        </p:nvSpPr>
        <p:spPr>
          <a:xfrm>
            <a:off x="381000" y="1752600"/>
            <a:ext cx="19018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General form:</a:t>
            </a:r>
            <a:endParaRPr/>
          </a:p>
        </p:txBody>
      </p:sp>
      <p:sp>
        <p:nvSpPr>
          <p:cNvPr id="1011" name="Google Shape;1011;p100"/>
          <p:cNvSpPr txBox="1"/>
          <p:nvPr/>
        </p:nvSpPr>
        <p:spPr>
          <a:xfrm>
            <a:off x="1447800" y="5715000"/>
            <a:ext cx="59817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Missing attribute → NULL.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May drop attribute names if give them in order.</a:t>
            </a:r>
            <a:endParaRPr/>
          </a:p>
        </p:txBody>
      </p:sp>
      <p:sp>
        <p:nvSpPr>
          <p:cNvPr id="1012" name="Google Shape;1012;p100"/>
          <p:cNvSpPr txBox="1"/>
          <p:nvPr/>
        </p:nvSpPr>
        <p:spPr>
          <a:xfrm>
            <a:off x="990600" y="2438400"/>
            <a:ext cx="7288212" cy="4667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INSERT   INTO</a:t>
            </a:r>
            <a:r>
              <a:rPr lang="en-US" sz="2400" b="0" i="0" u="none">
                <a:solidFill>
                  <a:schemeClr val="dk1"/>
                </a:solidFill>
                <a:latin typeface="Times New Roman"/>
                <a:ea typeface="Times New Roman"/>
                <a:cs typeface="Times New Roman"/>
                <a:sym typeface="Times New Roman"/>
              </a:rPr>
              <a:t>   R(A1,…., An)   </a:t>
            </a:r>
            <a:r>
              <a:rPr lang="en-US" sz="2400" b="0" i="0" u="none">
                <a:solidFill>
                  <a:schemeClr val="accent2"/>
                </a:solidFill>
                <a:latin typeface="Times New Roman"/>
                <a:ea typeface="Times New Roman"/>
                <a:cs typeface="Times New Roman"/>
                <a:sym typeface="Times New Roman"/>
              </a:rPr>
              <a:t>VALUES</a:t>
            </a:r>
            <a:r>
              <a:rPr lang="en-US" sz="2400" b="0" i="0" u="none">
                <a:solidFill>
                  <a:schemeClr val="dk1"/>
                </a:solidFill>
                <a:latin typeface="Times New Roman"/>
                <a:ea typeface="Times New Roman"/>
                <a:cs typeface="Times New Roman"/>
                <a:sym typeface="Times New Roman"/>
              </a:rPr>
              <a:t>  (v1,…., vn)</a:t>
            </a:r>
            <a:endParaRPr/>
          </a:p>
        </p:txBody>
      </p:sp>
      <p:sp>
        <p:nvSpPr>
          <p:cNvPr id="1013" name="Google Shape;1013;p100"/>
          <p:cNvSpPr txBox="1"/>
          <p:nvPr/>
        </p:nvSpPr>
        <p:spPr>
          <a:xfrm>
            <a:off x="228600" y="4114800"/>
            <a:ext cx="8724900" cy="119697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INSERT  INTO</a:t>
            </a:r>
            <a:r>
              <a:rPr lang="en-US" sz="2400" b="0" i="0" u="none">
                <a:solidFill>
                  <a:schemeClr val="dk1"/>
                </a:solidFill>
                <a:latin typeface="Times New Roman"/>
                <a:ea typeface="Times New Roman"/>
                <a:cs typeface="Times New Roman"/>
                <a:sym typeface="Times New Roman"/>
              </a:rPr>
              <a:t>  Purchase(buyer, seller, product, store)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VALUES</a:t>
            </a:r>
            <a:r>
              <a:rPr lang="en-US" sz="2400" b="0" i="0" u="none">
                <a:solidFill>
                  <a:schemeClr val="dk1"/>
                </a:solidFill>
                <a:latin typeface="Times New Roman"/>
                <a:ea typeface="Times New Roman"/>
                <a:cs typeface="Times New Roman"/>
                <a:sym typeface="Times New Roman"/>
              </a:rPr>
              <a:t>  (‘Joe’, ‘Fred’, ‘wakeup-clock-espresso-machine’,</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                                   ‘The Sharper Image’)</a:t>
            </a:r>
            <a:endParaRPr/>
          </a:p>
        </p:txBody>
      </p:sp>
      <p:sp>
        <p:nvSpPr>
          <p:cNvPr id="1014" name="Google Shape;1014;p100"/>
          <p:cNvSpPr txBox="1"/>
          <p:nvPr/>
        </p:nvSpPr>
        <p:spPr>
          <a:xfrm>
            <a:off x="228600" y="3581400"/>
            <a:ext cx="60499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 Insert a new purchase to the database: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10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Insertions</a:t>
            </a:r>
            <a:endParaRPr/>
          </a:p>
        </p:txBody>
      </p:sp>
      <p:sp>
        <p:nvSpPr>
          <p:cNvPr id="1021" name="Google Shape;1021;p101"/>
          <p:cNvSpPr txBox="1"/>
          <p:nvPr/>
        </p:nvSpPr>
        <p:spPr>
          <a:xfrm>
            <a:off x="1752600" y="2133600"/>
            <a:ext cx="5492750"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INSERT   INTO</a:t>
            </a:r>
            <a:r>
              <a:rPr lang="en-US" sz="2400" b="0" i="0" u="none">
                <a:solidFill>
                  <a:schemeClr val="dk1"/>
                </a:solidFill>
                <a:latin typeface="Times New Roman"/>
                <a:ea typeface="Times New Roman"/>
                <a:cs typeface="Times New Roman"/>
                <a:sym typeface="Times New Roman"/>
              </a:rPr>
              <a:t>   PRODUCT(name)</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  DISTINCT</a:t>
            </a:r>
            <a:r>
              <a:rPr lang="en-US" sz="2400" b="0" i="0" u="none">
                <a:solidFill>
                  <a:schemeClr val="dk1"/>
                </a:solidFill>
                <a:latin typeface="Times New Roman"/>
                <a:ea typeface="Times New Roman"/>
                <a:cs typeface="Times New Roman"/>
                <a:sym typeface="Times New Roman"/>
              </a:rPr>
              <a:t>  Purchase.product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 </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Purchase.date &gt; “10/26/01”</a:t>
            </a:r>
            <a:endParaRPr/>
          </a:p>
        </p:txBody>
      </p:sp>
      <p:sp>
        <p:nvSpPr>
          <p:cNvPr id="1022" name="Google Shape;1022;p101"/>
          <p:cNvSpPr txBox="1"/>
          <p:nvPr/>
        </p:nvSpPr>
        <p:spPr>
          <a:xfrm>
            <a:off x="990600" y="5257800"/>
            <a:ext cx="5551487"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 query replaces the VALUES keyword.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Here we insert </a:t>
            </a:r>
            <a:r>
              <a:rPr lang="en-US" sz="2400" b="0" i="1" u="none">
                <a:solidFill>
                  <a:schemeClr val="dk1"/>
                </a:solidFill>
                <a:latin typeface="Times New Roman"/>
                <a:ea typeface="Times New Roman"/>
                <a:cs typeface="Times New Roman"/>
                <a:sym typeface="Times New Roman"/>
              </a:rPr>
              <a:t>many</a:t>
            </a:r>
            <a:r>
              <a:rPr lang="en-US" sz="2400" b="0" i="0" u="none">
                <a:solidFill>
                  <a:schemeClr val="dk1"/>
                </a:solidFill>
                <a:latin typeface="Times New Roman"/>
                <a:ea typeface="Times New Roman"/>
                <a:cs typeface="Times New Roman"/>
                <a:sym typeface="Times New Roman"/>
              </a:rPr>
              <a:t> tuples into PRODUCT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10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Insertion: an Example</a:t>
            </a:r>
            <a:endParaRPr/>
          </a:p>
        </p:txBody>
      </p:sp>
      <p:sp>
        <p:nvSpPr>
          <p:cNvPr id="1029" name="Google Shape;1029;p102"/>
          <p:cNvSpPr txBox="1"/>
          <p:nvPr/>
        </p:nvSpPr>
        <p:spPr>
          <a:xfrm>
            <a:off x="304800" y="2667000"/>
            <a:ext cx="7788275"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prodName</a:t>
            </a:r>
            <a:r>
              <a:rPr lang="en-US" sz="2400" b="0" i="0" u="none">
                <a:solidFill>
                  <a:schemeClr val="dk1"/>
                </a:solidFill>
                <a:latin typeface="Times New Roman"/>
                <a:ea typeface="Times New Roman"/>
                <a:cs typeface="Times New Roman"/>
                <a:sym typeface="Times New Roman"/>
              </a:rPr>
              <a:t> is foreign key in </a:t>
            </a:r>
            <a:r>
              <a:rPr lang="en-US" sz="2400" b="0" i="0" u="none">
                <a:solidFill>
                  <a:schemeClr val="accent2"/>
                </a:solidFill>
                <a:latin typeface="Times New Roman"/>
                <a:ea typeface="Times New Roman"/>
                <a:cs typeface="Times New Roman"/>
                <a:sym typeface="Times New Roman"/>
              </a:rPr>
              <a:t>Product</a:t>
            </a:r>
            <a:r>
              <a:rPr lang="en-US" sz="2400" b="0" i="0" u="none">
                <a:solidFill>
                  <a:schemeClr val="dk1"/>
                </a:solidFill>
                <a:latin typeface="Times New Roman"/>
                <a:ea typeface="Times New Roman"/>
                <a:cs typeface="Times New Roman"/>
                <a:sym typeface="Times New Roman"/>
              </a:rPr>
              <a:t>.</a:t>
            </a:r>
            <a:r>
              <a:rPr lang="en-US" sz="2400" b="0" i="0" u="none">
                <a:solidFill>
                  <a:schemeClr val="accent2"/>
                </a:solidFill>
                <a:latin typeface="Times New Roman"/>
                <a:ea typeface="Times New Roman"/>
                <a:cs typeface="Times New Roman"/>
                <a:sym typeface="Times New Roman"/>
              </a:rPr>
              <a:t>name</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Suppose database got corrupted and we need to fix it:</a:t>
            </a:r>
            <a:endParaRPr/>
          </a:p>
        </p:txBody>
      </p:sp>
      <p:graphicFrame>
        <p:nvGraphicFramePr>
          <p:cNvPr id="1030" name="Google Shape;1030;p102"/>
          <p:cNvGraphicFramePr/>
          <p:nvPr/>
        </p:nvGraphicFramePr>
        <p:xfrm>
          <a:off x="533400" y="4572000"/>
          <a:ext cx="3000000" cy="3000000"/>
        </p:xfrm>
        <a:graphic>
          <a:graphicData uri="http://schemas.openxmlformats.org/drawingml/2006/table">
            <a:tbl>
              <a:tblPr>
                <a:noFill/>
                <a:tableStyleId>{8BC734D3-0524-4FA6-953F-D8A9E32F7087}</a:tableStyleId>
              </a:tblPr>
              <a:tblGrid>
                <a:gridCol w="1168400"/>
                <a:gridCol w="1168400"/>
                <a:gridCol w="1168400"/>
              </a:tblGrid>
              <a:tr h="596900">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name</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listPrice</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5969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100</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graphicFrame>
        <p:nvGraphicFramePr>
          <p:cNvPr id="1031" name="Google Shape;1031;p102"/>
          <p:cNvGraphicFramePr/>
          <p:nvPr/>
        </p:nvGraphicFramePr>
        <p:xfrm>
          <a:off x="4800600" y="4343400"/>
          <a:ext cx="3000000" cy="3000000"/>
        </p:xfrm>
        <a:graphic>
          <a:graphicData uri="http://schemas.openxmlformats.org/drawingml/2006/table">
            <a:tbl>
              <a:tblPr>
                <a:noFill/>
                <a:tableStyleId>{8BC734D3-0524-4FA6-953F-D8A9E32F7087}</a:tableStyleId>
              </a:tblPr>
              <a:tblGrid>
                <a:gridCol w="1092200"/>
                <a:gridCol w="1092200"/>
                <a:gridCol w="1092200"/>
              </a:tblGrid>
              <a:tr h="431800">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prodName</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buyerName</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price</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431800">
                <a:tc>
                  <a:txBody>
                    <a:bodyPr/>
                    <a:lstStyle/>
                    <a:p>
                      <a:pPr marL="0" marR="0" lvl="0" indent="0" algn="l" rtl="0">
                        <a:lnSpc>
                          <a:spcPct val="100000"/>
                        </a:lnSpc>
                        <a:spcBef>
                          <a:spcPts val="0"/>
                        </a:spcBef>
                        <a:spcAft>
                          <a:spcPts val="0"/>
                        </a:spcAft>
                        <a:buClr>
                          <a:srgbClr val="FF5050"/>
                        </a:buClr>
                        <a:buSzPts val="1400"/>
                        <a:buFont typeface="Times New Roman"/>
                        <a:buNone/>
                      </a:pPr>
                      <a:r>
                        <a:rPr lang="en-US" sz="1400" b="0" i="0" u="none" strike="noStrike" cap="none">
                          <a:solidFill>
                            <a:srgbClr val="FF5050"/>
                          </a:solidFill>
                          <a:latin typeface="Times New Roman"/>
                          <a:ea typeface="Times New Roman"/>
                          <a:cs typeface="Times New Roman"/>
                          <a:sym typeface="Times New Roman"/>
                        </a:rPr>
                        <a:t>camera</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John</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200</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318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Smith</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80</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31800">
                <a:tc>
                  <a:txBody>
                    <a:bodyPr/>
                    <a:lstStyle/>
                    <a:p>
                      <a:pPr marL="0" marR="0" lvl="0" indent="0" algn="l" rtl="0">
                        <a:lnSpc>
                          <a:spcPct val="100000"/>
                        </a:lnSpc>
                        <a:spcBef>
                          <a:spcPts val="0"/>
                        </a:spcBef>
                        <a:spcAft>
                          <a:spcPts val="0"/>
                        </a:spcAft>
                        <a:buClr>
                          <a:srgbClr val="FF5050"/>
                        </a:buClr>
                        <a:buSzPts val="1400"/>
                        <a:buFont typeface="Times New Roman"/>
                        <a:buNone/>
                      </a:pPr>
                      <a:r>
                        <a:rPr lang="en-US" sz="1400" b="0" i="0" u="none" strike="noStrike" cap="none">
                          <a:solidFill>
                            <a:srgbClr val="FF5050"/>
                          </a:solidFill>
                          <a:latin typeface="Times New Roman"/>
                          <a:ea typeface="Times New Roman"/>
                          <a:cs typeface="Times New Roman"/>
                          <a:sym typeface="Times New Roman"/>
                        </a:rPr>
                        <a:t>camera</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Smith</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225</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1032" name="Google Shape;1032;p102"/>
          <p:cNvSpPr txBox="1"/>
          <p:nvPr/>
        </p:nvSpPr>
        <p:spPr>
          <a:xfrm>
            <a:off x="685800" y="6172200"/>
            <a:ext cx="66595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Task: insert in </a:t>
            </a:r>
            <a:r>
              <a:rPr lang="en-US" sz="2400" b="0" i="0" u="none">
                <a:solidFill>
                  <a:schemeClr val="accent2"/>
                </a:solidFill>
                <a:latin typeface="Times New Roman"/>
                <a:ea typeface="Times New Roman"/>
                <a:cs typeface="Times New Roman"/>
                <a:sym typeface="Times New Roman"/>
              </a:rPr>
              <a:t>Product</a:t>
            </a:r>
            <a:r>
              <a:rPr lang="en-US" sz="2400" b="0" i="0" u="none">
                <a:solidFill>
                  <a:schemeClr val="dk1"/>
                </a:solidFill>
                <a:latin typeface="Times New Roman"/>
                <a:ea typeface="Times New Roman"/>
                <a:cs typeface="Times New Roman"/>
                <a:sym typeface="Times New Roman"/>
              </a:rPr>
              <a:t> all </a:t>
            </a:r>
            <a:r>
              <a:rPr lang="en-US" sz="2400" b="0" i="0" u="none">
                <a:solidFill>
                  <a:schemeClr val="accent2"/>
                </a:solidFill>
                <a:latin typeface="Times New Roman"/>
                <a:ea typeface="Times New Roman"/>
                <a:cs typeface="Times New Roman"/>
                <a:sym typeface="Times New Roman"/>
              </a:rPr>
              <a:t>prodNames</a:t>
            </a:r>
            <a:r>
              <a:rPr lang="en-US" sz="2400" b="0" i="0" u="none">
                <a:solidFill>
                  <a:schemeClr val="dk1"/>
                </a:solidFill>
                <a:latin typeface="Times New Roman"/>
                <a:ea typeface="Times New Roman"/>
                <a:cs typeface="Times New Roman"/>
                <a:sym typeface="Times New Roman"/>
              </a:rPr>
              <a:t> from </a:t>
            </a:r>
            <a:r>
              <a:rPr lang="en-US" sz="2400" b="0" i="0" u="none">
                <a:solidFill>
                  <a:schemeClr val="accent2"/>
                </a:solidFill>
                <a:latin typeface="Times New Roman"/>
                <a:ea typeface="Times New Roman"/>
                <a:cs typeface="Times New Roman"/>
                <a:sym typeface="Times New Roman"/>
              </a:rPr>
              <a:t>Purchase</a:t>
            </a:r>
            <a:endParaRPr/>
          </a:p>
        </p:txBody>
      </p:sp>
      <p:sp>
        <p:nvSpPr>
          <p:cNvPr id="1033" name="Google Shape;1033;p102"/>
          <p:cNvSpPr txBox="1"/>
          <p:nvPr/>
        </p:nvSpPr>
        <p:spPr>
          <a:xfrm>
            <a:off x="533400" y="4114800"/>
            <a:ext cx="11318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a:t>
            </a:r>
            <a:endParaRPr/>
          </a:p>
        </p:txBody>
      </p:sp>
      <p:sp>
        <p:nvSpPr>
          <p:cNvPr id="1034" name="Google Shape;1034;p102"/>
          <p:cNvSpPr txBox="1"/>
          <p:nvPr/>
        </p:nvSpPr>
        <p:spPr>
          <a:xfrm>
            <a:off x="1219200" y="1752600"/>
            <a:ext cx="5119687" cy="8318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Product(</a:t>
            </a:r>
            <a:r>
              <a:rPr lang="en-US" sz="2400" b="0" i="0" u="sng">
                <a:solidFill>
                  <a:schemeClr val="accent2"/>
                </a:solidFill>
                <a:latin typeface="Times New Roman"/>
                <a:ea typeface="Times New Roman"/>
                <a:cs typeface="Times New Roman"/>
                <a:sym typeface="Times New Roman"/>
              </a:rPr>
              <a:t>name</a:t>
            </a:r>
            <a:r>
              <a:rPr lang="en-US" sz="2400" b="0" i="0" u="none">
                <a:solidFill>
                  <a:schemeClr val="accent2"/>
                </a:solidFill>
                <a:latin typeface="Times New Roman"/>
                <a:ea typeface="Times New Roman"/>
                <a:cs typeface="Times New Roman"/>
                <a:sym typeface="Times New Roman"/>
              </a:rPr>
              <a:t>, listPrice, category)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Purchase(prodName, buyerName, price)</a:t>
            </a:r>
            <a:endParaRPr/>
          </a:p>
        </p:txBody>
      </p:sp>
      <p:sp>
        <p:nvSpPr>
          <p:cNvPr id="1035" name="Google Shape;1035;p102"/>
          <p:cNvSpPr txBox="1"/>
          <p:nvPr/>
        </p:nvSpPr>
        <p:spPr>
          <a:xfrm>
            <a:off x="4800600" y="3886200"/>
            <a:ext cx="12842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Purchase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A50021"/>
              </a:buClr>
              <a:buSzPts val="4400"/>
              <a:buFont typeface="Times New Roman"/>
              <a:buNone/>
            </a:pPr>
            <a:r>
              <a:rPr lang="en-US" sz="4400" b="0" i="0" u="none">
                <a:solidFill>
                  <a:srgbClr val="A50021"/>
                </a:solidFill>
                <a:latin typeface="Times New Roman"/>
                <a:ea typeface="Times New Roman"/>
                <a:cs typeface="Times New Roman"/>
                <a:sym typeface="Times New Roman"/>
              </a:rPr>
              <a:t>Key</a:t>
            </a:r>
            <a:r>
              <a:rPr lang="en-US" sz="4400" b="0" i="0" u="none">
                <a:solidFill>
                  <a:schemeClr val="dk2"/>
                </a:solidFill>
                <a:latin typeface="Times New Roman"/>
                <a:ea typeface="Times New Roman"/>
                <a:cs typeface="Times New Roman"/>
                <a:sym typeface="Times New Roman"/>
              </a:rPr>
              <a:t> field for Identifying Rows</a:t>
            </a:r>
            <a:endParaRPr/>
          </a:p>
        </p:txBody>
      </p:sp>
      <p:sp>
        <p:nvSpPr>
          <p:cNvPr id="275" name="Google Shape;275;p22"/>
          <p:cNvSpPr txBox="1">
            <a:spLocks noGrp="1"/>
          </p:cNvSpPr>
          <p:nvPr>
            <p:ph type="body" idx="1"/>
          </p:nvPr>
        </p:nvSpPr>
        <p:spPr>
          <a:xfrm>
            <a:off x="611187" y="1543050"/>
            <a:ext cx="7921625" cy="25971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table contains a </a:t>
            </a:r>
            <a:r>
              <a:rPr lang="en-US" sz="2400" b="1" i="1" u="none">
                <a:solidFill>
                  <a:srgbClr val="7030A0"/>
                </a:solidFill>
                <a:latin typeface="Times New Roman"/>
                <a:ea typeface="Times New Roman"/>
                <a:cs typeface="Times New Roman"/>
                <a:sym typeface="Times New Roman"/>
              </a:rPr>
              <a:t>primary key</a:t>
            </a:r>
            <a:r>
              <a:rPr lang="en-US" sz="2400" b="0" i="0" u="none">
                <a:solidFill>
                  <a:srgbClr val="7030A0"/>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that </a:t>
            </a:r>
            <a:r>
              <a:rPr lang="en-US" sz="2400" b="0" i="0" u="none">
                <a:solidFill>
                  <a:schemeClr val="dk2"/>
                </a:solidFill>
                <a:latin typeface="Times New Roman"/>
                <a:ea typeface="Times New Roman"/>
                <a:cs typeface="Times New Roman"/>
                <a:sym typeface="Times New Roman"/>
              </a:rPr>
              <a:t>uniquely</a:t>
            </a:r>
            <a:r>
              <a:rPr lang="en-US" sz="2400" b="0" i="0" u="none">
                <a:solidFill>
                  <a:schemeClr val="dk1"/>
                </a:solidFill>
                <a:latin typeface="Times New Roman"/>
                <a:ea typeface="Times New Roman"/>
                <a:cs typeface="Times New Roman"/>
                <a:sym typeface="Times New Roman"/>
              </a:rPr>
              <a:t> identifies a row of data.</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Each record must have a distinct value of primary key</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primary key is used to relate (</a:t>
            </a:r>
            <a:r>
              <a:rPr lang="en-US" sz="2400" b="0" i="0" u="none">
                <a:solidFill>
                  <a:srgbClr val="A50021"/>
                </a:solidFill>
                <a:latin typeface="Times New Roman"/>
                <a:ea typeface="Times New Roman"/>
                <a:cs typeface="Times New Roman"/>
                <a:sym typeface="Times New Roman"/>
              </a:rPr>
              <a:t>join</a:t>
            </a:r>
            <a:r>
              <a:rPr lang="en-US" sz="2400" b="0" i="0" u="none">
                <a:solidFill>
                  <a:schemeClr val="dk1"/>
                </a:solidFill>
                <a:latin typeface="Times New Roman"/>
                <a:ea typeface="Times New Roman"/>
                <a:cs typeface="Times New Roman"/>
                <a:sym typeface="Times New Roman"/>
              </a:rPr>
              <a:t>) tables.</a:t>
            </a:r>
            <a:endParaRPr/>
          </a:p>
        </p:txBody>
      </p:sp>
      <p:sp>
        <p:nvSpPr>
          <p:cNvPr id="276" name="Google Shape;276;p22"/>
          <p:cNvSpPr/>
          <p:nvPr/>
        </p:nvSpPr>
        <p:spPr>
          <a:xfrm>
            <a:off x="4716462" y="4319587"/>
            <a:ext cx="214312" cy="320675"/>
          </a:xfrm>
          <a:prstGeom prst="downArrow">
            <a:avLst>
              <a:gd name="adj1" fmla="val 50000"/>
              <a:gd name="adj2" fmla="val 50000"/>
            </a:avLst>
          </a:prstGeom>
          <a:no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txBox="1"/>
          <p:nvPr/>
        </p:nvSpPr>
        <p:spPr>
          <a:xfrm rot="5400000">
            <a:off x="4690058" y="4399546"/>
            <a:ext cx="267097" cy="1071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8" name="Google Shape;278;p22"/>
          <p:cNvSpPr txBox="1"/>
          <p:nvPr/>
        </p:nvSpPr>
        <p:spPr>
          <a:xfrm>
            <a:off x="812800" y="3908425"/>
            <a:ext cx="7489825" cy="2141537"/>
          </a:xfrm>
          <a:prstGeom prst="rect">
            <a:avLst/>
          </a:prstGeom>
          <a:solidFill>
            <a:srgbClr val="FFFFCC"/>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a:t>
            </a:r>
            <a:r>
              <a:rPr lang="en-US" sz="1800" b="1" i="0" u="none">
                <a:solidFill>
                  <a:srgbClr val="FF0000"/>
                </a:solidFill>
                <a:latin typeface="Courier New"/>
                <a:ea typeface="Courier New"/>
                <a:cs typeface="Courier New"/>
                <a:sym typeface="Courier New"/>
              </a:rPr>
              <a:t>ID</a:t>
            </a:r>
            <a:r>
              <a:rPr lang="en-US" sz="1800" b="1" i="0" u="none">
                <a:solidFill>
                  <a:schemeClr val="dk1"/>
                </a:solidFill>
                <a:latin typeface="Courier New"/>
                <a:ea typeface="Courier New"/>
                <a:cs typeface="Courier New"/>
                <a:sym typeface="Courier New"/>
              </a:rPr>
              <a:t>   | Name       | CCode | District    | Populatn</a:t>
            </a:r>
            <a:endParaRPr/>
          </a:p>
          <a:p>
            <a:pPr marL="0" marR="0" lvl="0" indent="0" algn="l" rtl="0">
              <a:lnSpc>
                <a:spcPct val="100000"/>
              </a:lnSpc>
              <a:spcBef>
                <a:spcPts val="36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r>
              <a:rPr lang="en-US" sz="1800" b="1" i="0" u="none">
                <a:solidFill>
                  <a:schemeClr val="dk1"/>
                </a:solidFill>
                <a:latin typeface="Arimo"/>
                <a:ea typeface="Arimo"/>
                <a:cs typeface="Arimo"/>
                <a:sym typeface="Arimo"/>
              </a:rPr>
              <a:t>+</a:t>
            </a:r>
            <a:r>
              <a:rPr lang="en-US" sz="1800" b="1" i="0" u="none">
                <a:solidFill>
                  <a:schemeClr val="dk1"/>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a:t>
            </a:r>
            <a:r>
              <a:rPr lang="en-US" sz="1800" b="1" i="0" u="none">
                <a:solidFill>
                  <a:srgbClr val="FF0000"/>
                </a:solidFill>
                <a:latin typeface="Courier New"/>
                <a:ea typeface="Courier New"/>
                <a:cs typeface="Courier New"/>
                <a:sym typeface="Courier New"/>
              </a:rPr>
              <a:t>3320</a:t>
            </a:r>
            <a:r>
              <a:rPr lang="en-US" sz="1800" b="1" i="0" u="none">
                <a:solidFill>
                  <a:schemeClr val="dk1"/>
                </a:solidFill>
                <a:latin typeface="Courier New"/>
                <a:ea typeface="Courier New"/>
                <a:cs typeface="Courier New"/>
                <a:sym typeface="Courier New"/>
              </a:rPr>
              <a:t> | Bangkok    | THA   | Bangkok     | 6320174 |</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a:t>
            </a:r>
            <a:r>
              <a:rPr lang="en-US" sz="1800" b="1" i="0" u="none">
                <a:solidFill>
                  <a:srgbClr val="FF0000"/>
                </a:solidFill>
                <a:latin typeface="Courier New"/>
                <a:ea typeface="Courier New"/>
                <a:cs typeface="Courier New"/>
                <a:sym typeface="Courier New"/>
              </a:rPr>
              <a:t>3321</a:t>
            </a:r>
            <a:r>
              <a:rPr lang="en-US" sz="1800" b="1" i="0" u="none">
                <a:solidFill>
                  <a:schemeClr val="dk1"/>
                </a:solidFill>
                <a:latin typeface="Courier New"/>
                <a:ea typeface="Courier New"/>
                <a:cs typeface="Courier New"/>
                <a:sym typeface="Courier New"/>
              </a:rPr>
              <a:t> | Nonthaburi | THA   | Nonthaburi  |  292100 |</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a:t>
            </a:r>
            <a:r>
              <a:rPr lang="en-US" sz="1800" b="1" i="0" u="none">
                <a:solidFill>
                  <a:srgbClr val="FF0000"/>
                </a:solidFill>
                <a:latin typeface="Courier New"/>
                <a:ea typeface="Courier New"/>
                <a:cs typeface="Courier New"/>
                <a:sym typeface="Courier New"/>
              </a:rPr>
              <a:t>3332</a:t>
            </a:r>
            <a:r>
              <a:rPr lang="en-US" sz="1800" b="1" i="0" u="none">
                <a:solidFill>
                  <a:schemeClr val="dk1"/>
                </a:solidFill>
                <a:latin typeface="Courier New"/>
                <a:ea typeface="Courier New"/>
                <a:cs typeface="Courier New"/>
                <a:sym typeface="Courier New"/>
              </a:rPr>
              <a:t> | Chiang Mai | THA   | Chiang Mai  |  171100 |</a:t>
            </a:r>
            <a:endParaRPr/>
          </a:p>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a:t>
            </a:r>
            <a:endParaRPr/>
          </a:p>
        </p:txBody>
      </p:sp>
      <p:sp>
        <p:nvSpPr>
          <p:cNvPr id="279" name="Google Shape;279;p22"/>
          <p:cNvSpPr txBox="1"/>
          <p:nvPr/>
        </p:nvSpPr>
        <p:spPr>
          <a:xfrm>
            <a:off x="550862" y="3541712"/>
            <a:ext cx="1336675" cy="2728912"/>
          </a:xfrm>
          <a:prstGeom prst="rect">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80" name="Google Shape;280;p22"/>
          <p:cNvSpPr txBox="1"/>
          <p:nvPr/>
        </p:nvSpPr>
        <p:spPr>
          <a:xfrm>
            <a:off x="2162175" y="3381375"/>
            <a:ext cx="45720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ID is the primary key in City table.</a:t>
            </a:r>
            <a:endParaRPr/>
          </a:p>
        </p:txBody>
      </p:sp>
      <p:cxnSp>
        <p:nvCxnSpPr>
          <p:cNvPr id="281" name="Google Shape;281;p22"/>
          <p:cNvCxnSpPr/>
          <p:nvPr/>
        </p:nvCxnSpPr>
        <p:spPr>
          <a:xfrm flipH="1">
            <a:off x="1552575" y="3541712"/>
            <a:ext cx="609600" cy="7112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10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Insertion: an Example</a:t>
            </a:r>
            <a:endParaRPr/>
          </a:p>
        </p:txBody>
      </p:sp>
      <p:sp>
        <p:nvSpPr>
          <p:cNvPr id="1042" name="Google Shape;1042;p103"/>
          <p:cNvSpPr txBox="1"/>
          <p:nvPr/>
        </p:nvSpPr>
        <p:spPr>
          <a:xfrm>
            <a:off x="457200" y="1828800"/>
            <a:ext cx="8294687"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INSERT   INTO</a:t>
            </a:r>
            <a:r>
              <a:rPr lang="en-US" sz="2400" b="0" i="0" u="none">
                <a:solidFill>
                  <a:schemeClr val="dk1"/>
                </a:solidFill>
                <a:latin typeface="Times New Roman"/>
                <a:ea typeface="Times New Roman"/>
                <a:cs typeface="Times New Roman"/>
                <a:sym typeface="Times New Roman"/>
              </a:rPr>
              <a:t>   Product(name)</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  DISTINCT</a:t>
            </a:r>
            <a:r>
              <a:rPr lang="en-US" sz="2400" b="0" i="0" u="none">
                <a:solidFill>
                  <a:schemeClr val="dk1"/>
                </a:solidFill>
                <a:latin typeface="Times New Roman"/>
                <a:ea typeface="Times New Roman"/>
                <a:cs typeface="Times New Roman"/>
                <a:sym typeface="Times New Roman"/>
              </a:rPr>
              <a:t>  prodName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 </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prodName  </a:t>
            </a:r>
            <a:r>
              <a:rPr lang="en-US" sz="2400" b="0" i="0" u="none">
                <a:solidFill>
                  <a:schemeClr val="accent2"/>
                </a:solidFill>
                <a:latin typeface="Times New Roman"/>
                <a:ea typeface="Times New Roman"/>
                <a:cs typeface="Times New Roman"/>
                <a:sym typeface="Times New Roman"/>
              </a:rPr>
              <a:t>NOT IN</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name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p:txBody>
      </p:sp>
      <p:graphicFrame>
        <p:nvGraphicFramePr>
          <p:cNvPr id="1043" name="Google Shape;1043;p103"/>
          <p:cNvGraphicFramePr/>
          <p:nvPr/>
        </p:nvGraphicFramePr>
        <p:xfrm>
          <a:off x="1676400" y="4419600"/>
          <a:ext cx="3000000" cy="3000000"/>
        </p:xfrm>
        <a:graphic>
          <a:graphicData uri="http://schemas.openxmlformats.org/drawingml/2006/table">
            <a:tbl>
              <a:tblPr>
                <a:noFill/>
                <a:tableStyleId>{8BC734D3-0524-4FA6-953F-D8A9E32F7087}</a:tableStyleId>
              </a:tblPr>
              <a:tblGrid>
                <a:gridCol w="1168400"/>
                <a:gridCol w="1168400"/>
                <a:gridCol w="1168400"/>
              </a:tblGrid>
              <a:tr h="596900">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name</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listPrice</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5969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100</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5969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camera</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10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Insertion: an Example</a:t>
            </a:r>
            <a:endParaRPr/>
          </a:p>
        </p:txBody>
      </p:sp>
      <p:sp>
        <p:nvSpPr>
          <p:cNvPr id="1050" name="Google Shape;1050;p104"/>
          <p:cNvSpPr txBox="1"/>
          <p:nvPr/>
        </p:nvSpPr>
        <p:spPr>
          <a:xfrm>
            <a:off x="381000" y="1981200"/>
            <a:ext cx="8294687" cy="1927225"/>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INSERT   INTO</a:t>
            </a:r>
            <a:r>
              <a:rPr lang="en-US" sz="2400" b="0" i="0" u="none">
                <a:solidFill>
                  <a:schemeClr val="dk1"/>
                </a:solidFill>
                <a:latin typeface="Times New Roman"/>
                <a:ea typeface="Times New Roman"/>
                <a:cs typeface="Times New Roman"/>
                <a:sym typeface="Times New Roman"/>
              </a:rPr>
              <a:t>   Product(name, listPrice)</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  DISTINCT</a:t>
            </a:r>
            <a:r>
              <a:rPr lang="en-US" sz="2400" b="0" i="0" u="none">
                <a:solidFill>
                  <a:schemeClr val="dk1"/>
                </a:solidFill>
                <a:latin typeface="Times New Roman"/>
                <a:ea typeface="Times New Roman"/>
                <a:cs typeface="Times New Roman"/>
                <a:sym typeface="Times New Roman"/>
              </a:rPr>
              <a:t>  prodName, price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 </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prodName  </a:t>
            </a:r>
            <a:r>
              <a:rPr lang="en-US" sz="2400" b="0" i="0" u="none">
                <a:solidFill>
                  <a:schemeClr val="accent2"/>
                </a:solidFill>
                <a:latin typeface="Times New Roman"/>
                <a:ea typeface="Times New Roman"/>
                <a:cs typeface="Times New Roman"/>
                <a:sym typeface="Times New Roman"/>
              </a:rPr>
              <a:t>NOT IN</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name </a:t>
            </a:r>
            <a:r>
              <a:rPr lang="en-US" sz="2400" b="0" i="0" u="none">
                <a:solidFill>
                  <a:schemeClr val="accent2"/>
                </a:solidFill>
                <a:latin typeface="Times New Roman"/>
                <a:ea typeface="Times New Roman"/>
                <a:cs typeface="Times New Roman"/>
                <a:sym typeface="Times New Roman"/>
              </a:rPr>
              <a:t>FROM</a:t>
            </a:r>
            <a:r>
              <a:rPr lang="en-US" sz="2400" b="0" i="0" u="none">
                <a:solidFill>
                  <a:schemeClr val="dk1"/>
                </a:solidFill>
                <a:latin typeface="Times New Roman"/>
                <a:ea typeface="Times New Roman"/>
                <a:cs typeface="Times New Roman"/>
                <a:sym typeface="Times New Roman"/>
              </a:rPr>
              <a:t>  Product)</a:t>
            </a:r>
            <a:endParaRPr/>
          </a:p>
        </p:txBody>
      </p:sp>
      <p:graphicFrame>
        <p:nvGraphicFramePr>
          <p:cNvPr id="1051" name="Google Shape;1051;p104"/>
          <p:cNvGraphicFramePr/>
          <p:nvPr/>
        </p:nvGraphicFramePr>
        <p:xfrm>
          <a:off x="685800" y="4191000"/>
          <a:ext cx="3000000" cy="3000000"/>
        </p:xfrm>
        <a:graphic>
          <a:graphicData uri="http://schemas.openxmlformats.org/drawingml/2006/table">
            <a:tbl>
              <a:tblPr>
                <a:noFill/>
                <a:tableStyleId>{8BC734D3-0524-4FA6-953F-D8A9E32F7087}</a:tableStyleId>
              </a:tblPr>
              <a:tblGrid>
                <a:gridCol w="1168400"/>
                <a:gridCol w="1168400"/>
                <a:gridCol w="1168400"/>
              </a:tblGrid>
              <a:tr h="596900">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name</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listPrice</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imes New Roman"/>
                        <a:buNone/>
                      </a:pPr>
                      <a:r>
                        <a:rPr lang="en-US" sz="1400" b="0" i="0" u="none" strike="noStrike" cap="none">
                          <a:solidFill>
                            <a:schemeClr val="accent2"/>
                          </a:solidFill>
                          <a:latin typeface="Times New Roman"/>
                          <a:ea typeface="Times New Roman"/>
                          <a:cs typeface="Times New Roman"/>
                          <a:sym typeface="Times New Roman"/>
                        </a:rPr>
                        <a:t>category</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5969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gizmo</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100</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Gadgets</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5969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camera</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200</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5969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camera ??</a:t>
                      </a:r>
                      <a:endParaRPr/>
                    </a:p>
                  </a:txBody>
                  <a:tcPr marL="91450" marR="91450" marT="45725" marB="45725" anchor="ctr" anchorCtr="1">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225  ??</a:t>
                      </a:r>
                      <a:endParaRPr/>
                    </a:p>
                  </a:txBody>
                  <a:tcPr marL="91450" marR="91450" marT="45725" marB="45725" anchor="ctr" anchorCtr="1">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nchorCtr="1">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1052" name="Google Shape;1052;p104"/>
          <p:cNvSpPr txBox="1"/>
          <p:nvPr/>
        </p:nvSpPr>
        <p:spPr>
          <a:xfrm>
            <a:off x="4724400" y="6019800"/>
            <a:ext cx="40687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Depends on the implementation</a:t>
            </a:r>
            <a:endParaRPr/>
          </a:p>
        </p:txBody>
      </p:sp>
      <p:cxnSp>
        <p:nvCxnSpPr>
          <p:cNvPr id="1053" name="Google Shape;1053;p104"/>
          <p:cNvCxnSpPr/>
          <p:nvPr/>
        </p:nvCxnSpPr>
        <p:spPr>
          <a:xfrm rot="10800000">
            <a:off x="4267200" y="6248400"/>
            <a:ext cx="304800" cy="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0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Deletions</a:t>
            </a:r>
            <a:endParaRPr/>
          </a:p>
        </p:txBody>
      </p:sp>
      <p:sp>
        <p:nvSpPr>
          <p:cNvPr id="1060" name="Google Shape;1060;p105"/>
          <p:cNvSpPr txBox="1"/>
          <p:nvPr/>
        </p:nvSpPr>
        <p:spPr>
          <a:xfrm>
            <a:off x="2209800" y="2514600"/>
            <a:ext cx="5081587" cy="156210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DELETE    FROM</a:t>
            </a:r>
            <a:r>
              <a:rPr lang="en-US" sz="2400" b="0" i="0" u="none">
                <a:solidFill>
                  <a:schemeClr val="dk1"/>
                </a:solidFill>
                <a:latin typeface="Times New Roman"/>
                <a:ea typeface="Times New Roman"/>
                <a:cs typeface="Times New Roman"/>
                <a:sym typeface="Times New Roman"/>
              </a:rPr>
              <a:t>    PURCHASE</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 </a:t>
            </a:r>
            <a:r>
              <a:rPr lang="en-US" sz="2400" b="0" i="0" u="none">
                <a:solidFill>
                  <a:schemeClr val="dk1"/>
                </a:solidFill>
                <a:latin typeface="Times New Roman"/>
                <a:ea typeface="Times New Roman"/>
                <a:cs typeface="Times New Roman"/>
                <a:sym typeface="Times New Roman"/>
              </a:rPr>
              <a:t>   seller = ‘Joe’   AND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product = ‘Brooklyn Bridge’</a:t>
            </a:r>
            <a:endParaRPr/>
          </a:p>
        </p:txBody>
      </p:sp>
      <p:sp>
        <p:nvSpPr>
          <p:cNvPr id="1061" name="Google Shape;1061;p105"/>
          <p:cNvSpPr txBox="1"/>
          <p:nvPr/>
        </p:nvSpPr>
        <p:spPr>
          <a:xfrm>
            <a:off x="914400" y="4572000"/>
            <a:ext cx="7615237"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Factoid about SQL:  there is no way to delete only a single</a:t>
            </a:r>
            <a:endParaRPr/>
          </a:p>
          <a:p>
            <a:pPr marL="0" marR="0" lvl="0" indent="0" algn="l" rtl="0">
              <a:lnSpc>
                <a:spcPct val="100000"/>
              </a:lnSpc>
              <a:spcBef>
                <a:spcPts val="12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occurrence of a tuple that appears twice</a:t>
            </a:r>
            <a:endParaRPr/>
          </a:p>
          <a:p>
            <a:pPr marL="0" marR="0" lvl="0" indent="0" algn="l" rtl="0">
              <a:lnSpc>
                <a:spcPct val="100000"/>
              </a:lnSpc>
              <a:spcBef>
                <a:spcPts val="12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in a relation.</a:t>
            </a:r>
            <a:endParaRPr/>
          </a:p>
        </p:txBody>
      </p:sp>
      <p:sp>
        <p:nvSpPr>
          <p:cNvPr id="1062" name="Google Shape;1062;p105"/>
          <p:cNvSpPr txBox="1"/>
          <p:nvPr/>
        </p:nvSpPr>
        <p:spPr>
          <a:xfrm>
            <a:off x="685800" y="1676400"/>
            <a:ext cx="13525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0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Updates</a:t>
            </a:r>
            <a:endParaRPr/>
          </a:p>
        </p:txBody>
      </p:sp>
      <p:sp>
        <p:nvSpPr>
          <p:cNvPr id="1069" name="Google Shape;1069;p106"/>
          <p:cNvSpPr txBox="1"/>
          <p:nvPr/>
        </p:nvSpPr>
        <p:spPr>
          <a:xfrm>
            <a:off x="1371600" y="2438400"/>
            <a:ext cx="5978525" cy="2292350"/>
          </a:xfrm>
          <a:prstGeom prst="rect">
            <a:avLst/>
          </a:prstGeom>
          <a:solidFill>
            <a:schemeClr val="lt1"/>
          </a:solidFill>
          <a:ln w="9525" cap="flat" cmpd="sng">
            <a:solidFill>
              <a:schemeClr val="dk1"/>
            </a:solidFill>
            <a:prstDash val="solid"/>
            <a:miter lim="800000"/>
            <a:headEnd type="none" w="sm" len="sm"/>
            <a:tailEnd type="none" w="sm" len="sm"/>
          </a:ln>
          <a:effectLst>
            <a:outerShdw blurRad="63500" dist="107763" dir="270000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UPDATE</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SET</a:t>
            </a:r>
            <a:r>
              <a:rPr lang="en-US" sz="2400" b="0" i="0" u="none">
                <a:solidFill>
                  <a:schemeClr val="dk1"/>
                </a:solidFill>
                <a:latin typeface="Times New Roman"/>
                <a:ea typeface="Times New Roman"/>
                <a:cs typeface="Times New Roman"/>
                <a:sym typeface="Times New Roman"/>
              </a:rPr>
              <a:t>    price = price/2</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Product.name  </a:t>
            </a:r>
            <a:r>
              <a:rPr lang="en-US" sz="2400" b="0" i="0" u="none">
                <a:solidFill>
                  <a:schemeClr val="accent2"/>
                </a:solidFill>
                <a:latin typeface="Times New Roman"/>
                <a:ea typeface="Times New Roman"/>
                <a:cs typeface="Times New Roman"/>
                <a:sym typeface="Times New Roman"/>
              </a:rPr>
              <a:t>IN </a:t>
            </a:r>
            <a:r>
              <a:rPr lang="en-US" sz="2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SELECT</a:t>
            </a:r>
            <a:r>
              <a:rPr lang="en-US" sz="2400" b="0" i="0" u="none">
                <a:solidFill>
                  <a:schemeClr val="dk1"/>
                </a:solidFill>
                <a:latin typeface="Times New Roman"/>
                <a:ea typeface="Times New Roman"/>
                <a:cs typeface="Times New Roman"/>
                <a:sym typeface="Times New Roman"/>
              </a:rPr>
              <a:t> product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FROM    </a:t>
            </a:r>
            <a:r>
              <a:rPr lang="en-US" sz="2400" b="0" i="0" u="none">
                <a:solidFill>
                  <a:schemeClr val="dk1"/>
                </a:solidFill>
                <a:latin typeface="Times New Roman"/>
                <a:ea typeface="Times New Roman"/>
                <a:cs typeface="Times New Roman"/>
                <a:sym typeface="Times New Roman"/>
              </a:rPr>
              <a:t>Purchase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WHERE</a:t>
            </a:r>
            <a:r>
              <a:rPr lang="en-US" sz="2400" b="0" i="0" u="none">
                <a:solidFill>
                  <a:schemeClr val="dk1"/>
                </a:solidFill>
                <a:latin typeface="Times New Roman"/>
                <a:ea typeface="Times New Roman"/>
                <a:cs typeface="Times New Roman"/>
                <a:sym typeface="Times New Roman"/>
              </a:rPr>
              <a:t>  Date =‘Oct, 25, 1999’);</a:t>
            </a:r>
            <a:endParaRPr/>
          </a:p>
        </p:txBody>
      </p:sp>
      <p:sp>
        <p:nvSpPr>
          <p:cNvPr id="1070" name="Google Shape;1070;p106"/>
          <p:cNvSpPr txBox="1"/>
          <p:nvPr/>
        </p:nvSpPr>
        <p:spPr>
          <a:xfrm>
            <a:off x="746125" y="1717675"/>
            <a:ext cx="13525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a:t>
            </a:r>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4476</Words>
  <Application>Microsoft Office PowerPoint</Application>
  <PresentationFormat>On-screen Show (4:3)</PresentationFormat>
  <Paragraphs>1277</Paragraphs>
  <Slides>93</Slides>
  <Notes>93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Times</vt:lpstr>
      <vt:lpstr>Courier New</vt:lpstr>
      <vt:lpstr>Times New Roman</vt:lpstr>
      <vt:lpstr>Comic Sans MS</vt:lpstr>
      <vt:lpstr>Arial</vt:lpstr>
      <vt:lpstr>Noto Sans Symbols</vt:lpstr>
      <vt:lpstr>Arimo</vt:lpstr>
      <vt:lpstr>Default Design</vt:lpstr>
      <vt:lpstr>SQL</vt:lpstr>
      <vt:lpstr>SQL Introduction</vt:lpstr>
      <vt:lpstr>What is SQL…</vt:lpstr>
      <vt:lpstr>Client - Server Databases</vt:lpstr>
      <vt:lpstr>Client - Server Databases</vt:lpstr>
      <vt:lpstr>Structure of a Database</vt:lpstr>
      <vt:lpstr>A Database Structure</vt:lpstr>
      <vt:lpstr>Contents of a Table</vt:lpstr>
      <vt:lpstr>Key field for Identifying Rows</vt:lpstr>
      <vt:lpstr>Structure of a Table</vt:lpstr>
      <vt:lpstr>Structure of a Table</vt:lpstr>
      <vt:lpstr>DESCRIBE</vt:lpstr>
      <vt:lpstr>Exercise: Case Sensitivity</vt:lpstr>
      <vt:lpstr>Tables in SQL</vt:lpstr>
      <vt:lpstr>Tables Explained</vt:lpstr>
      <vt:lpstr>Tables Explained</vt:lpstr>
      <vt:lpstr>PowerPoint Presentation</vt:lpstr>
      <vt:lpstr>Datatypes in SQL</vt:lpstr>
      <vt:lpstr>Data Types in SQL</vt:lpstr>
      <vt:lpstr>Operators and expressions in SQL</vt:lpstr>
      <vt:lpstr>SQL syntax and query</vt:lpstr>
      <vt:lpstr>SQL Query</vt:lpstr>
      <vt:lpstr>Simple SQL Query</vt:lpstr>
      <vt:lpstr>Simple SQL Query</vt:lpstr>
      <vt:lpstr>Notation</vt:lpstr>
      <vt:lpstr>Details</vt:lpstr>
      <vt:lpstr>The LIKE operator</vt:lpstr>
      <vt:lpstr>Eliminating Duplicates</vt:lpstr>
      <vt:lpstr>Ordering the Results</vt:lpstr>
      <vt:lpstr>PowerPoint Presentation</vt:lpstr>
      <vt:lpstr>Keys and Foreign Keys</vt:lpstr>
      <vt:lpstr>PowerPoint Presentation</vt:lpstr>
      <vt:lpstr>Joins</vt:lpstr>
      <vt:lpstr>Joins</vt:lpstr>
      <vt:lpstr>More Joins</vt:lpstr>
      <vt:lpstr>A Subtlety about Joins</vt:lpstr>
      <vt:lpstr>A Subtlety about Joins</vt:lpstr>
      <vt:lpstr>Tuple Variables</vt:lpstr>
      <vt:lpstr>Meaning (Semantics) of SQL Queries</vt:lpstr>
      <vt:lpstr>An Unintuitive Query</vt:lpstr>
      <vt:lpstr>Subqueries Returning Relations</vt:lpstr>
      <vt:lpstr>Subqueries Returning Relations</vt:lpstr>
      <vt:lpstr>Removing Duplicates</vt:lpstr>
      <vt:lpstr>Subqueries Returning Relations</vt:lpstr>
      <vt:lpstr>Question for Database Fans and their Friends</vt:lpstr>
      <vt:lpstr>Question for Database Fans and their Friends</vt:lpstr>
      <vt:lpstr>Correlated Queries</vt:lpstr>
      <vt:lpstr>Complex Correlated Query</vt:lpstr>
      <vt:lpstr>Aggregation</vt:lpstr>
      <vt:lpstr>Aggregation: Count</vt:lpstr>
      <vt:lpstr>More Examples</vt:lpstr>
      <vt:lpstr>Simple Aggregations</vt:lpstr>
      <vt:lpstr>Grouping and Aggregation</vt:lpstr>
      <vt:lpstr>Grouping and Aggregation</vt:lpstr>
      <vt:lpstr>1&amp;2. FROM-WHERE-GROUPBY</vt:lpstr>
      <vt:lpstr>3. SELECT</vt:lpstr>
      <vt:lpstr>GROUP BY v.s. Nested Quereis</vt:lpstr>
      <vt:lpstr>Another Example</vt:lpstr>
      <vt:lpstr>HAVING Clause</vt:lpstr>
      <vt:lpstr>General form of Grouping and Aggregation</vt:lpstr>
      <vt:lpstr>General form of Grouping and Aggregation</vt:lpstr>
      <vt:lpstr>Advanced SQLizing</vt:lpstr>
      <vt:lpstr>1. INTERSECT and EXCEPT:</vt:lpstr>
      <vt:lpstr>2. Quantifiers</vt:lpstr>
      <vt:lpstr>2. Quantifiers</vt:lpstr>
      <vt:lpstr>2. Quantifiers</vt:lpstr>
      <vt:lpstr>3. Group-by v.s. Nested Query</vt:lpstr>
      <vt:lpstr>3. Group-by v.s. Nested Query</vt:lpstr>
      <vt:lpstr>3. Group-by v.s. Nested Query</vt:lpstr>
      <vt:lpstr>Two Examples</vt:lpstr>
      <vt:lpstr>PowerPoint Presentation</vt:lpstr>
      <vt:lpstr>Two Examples</vt:lpstr>
      <vt:lpstr>Two Examples</vt:lpstr>
      <vt:lpstr>Two Examples</vt:lpstr>
      <vt:lpstr>NULLS in SQL</vt:lpstr>
      <vt:lpstr>Null Values</vt:lpstr>
      <vt:lpstr>Null Values</vt:lpstr>
      <vt:lpstr>Null Values</vt:lpstr>
      <vt:lpstr>Null Values</vt:lpstr>
      <vt:lpstr>Outerjoins</vt:lpstr>
      <vt:lpstr>Outerjoins</vt:lpstr>
      <vt:lpstr>PowerPoint Presentation</vt:lpstr>
      <vt:lpstr>Application</vt:lpstr>
      <vt:lpstr>Application</vt:lpstr>
      <vt:lpstr>Outer Joins</vt:lpstr>
      <vt:lpstr>Modifying the Database</vt:lpstr>
      <vt:lpstr>Insertions</vt:lpstr>
      <vt:lpstr>Insertions</vt:lpstr>
      <vt:lpstr>Insertion: an Example</vt:lpstr>
      <vt:lpstr>Insertion: an Example</vt:lpstr>
      <vt:lpstr>Insertion: an Example</vt:lpstr>
      <vt:lpstr>Deletions</vt:lpstr>
      <vt:lpstr>Updates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Administrator</dc:creator>
  <cp:lastModifiedBy>Administrator</cp:lastModifiedBy>
  <cp:revision>1</cp:revision>
  <dcterms:modified xsi:type="dcterms:W3CDTF">2022-09-29T07:15:03Z</dcterms:modified>
</cp:coreProperties>
</file>