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5.xml" ContentType="application/vnd.openxmlformats-officedocument.drawingml.chart+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542" r:id="rId2"/>
    <p:sldId id="985" r:id="rId3"/>
    <p:sldId id="986" r:id="rId4"/>
    <p:sldId id="987" r:id="rId5"/>
    <p:sldId id="988" r:id="rId6"/>
    <p:sldId id="989" r:id="rId7"/>
    <p:sldId id="990" r:id="rId8"/>
    <p:sldId id="991" r:id="rId9"/>
    <p:sldId id="992" r:id="rId10"/>
    <p:sldId id="993" r:id="rId11"/>
    <p:sldId id="994" r:id="rId12"/>
    <p:sldId id="995" r:id="rId13"/>
    <p:sldId id="996" r:id="rId14"/>
    <p:sldId id="997" r:id="rId15"/>
    <p:sldId id="998" r:id="rId16"/>
    <p:sldId id="999" r:id="rId17"/>
    <p:sldId id="1000" r:id="rId18"/>
    <p:sldId id="1001" r:id="rId19"/>
    <p:sldId id="1002" r:id="rId20"/>
    <p:sldId id="1004" r:id="rId21"/>
    <p:sldId id="1005" r:id="rId22"/>
    <p:sldId id="1006" r:id="rId23"/>
    <p:sldId id="1007" r:id="rId24"/>
    <p:sldId id="1008" r:id="rId25"/>
    <p:sldId id="1009" r:id="rId26"/>
    <p:sldId id="1010" r:id="rId27"/>
    <p:sldId id="1011" r:id="rId28"/>
    <p:sldId id="1012" r:id="rId29"/>
    <p:sldId id="1013" r:id="rId30"/>
    <p:sldId id="1014" r:id="rId31"/>
    <p:sldId id="1015" r:id="rId32"/>
    <p:sldId id="1016" r:id="rId33"/>
    <p:sldId id="1017" r:id="rId34"/>
    <p:sldId id="1018" r:id="rId35"/>
    <p:sldId id="1019" r:id="rId36"/>
    <p:sldId id="1020" r:id="rId37"/>
    <p:sldId id="1021" r:id="rId38"/>
    <p:sldId id="1022" r:id="rId39"/>
    <p:sldId id="1023" r:id="rId40"/>
    <p:sldId id="1024" r:id="rId41"/>
    <p:sldId id="1025" r:id="rId42"/>
    <p:sldId id="1026" r:id="rId43"/>
    <p:sldId id="1027" r:id="rId44"/>
    <p:sldId id="1028" r:id="rId45"/>
    <p:sldId id="1029" r:id="rId46"/>
    <p:sldId id="1030" r:id="rId47"/>
    <p:sldId id="1031" r:id="rId48"/>
    <p:sldId id="1032" r:id="rId49"/>
    <p:sldId id="1033" r:id="rId50"/>
    <p:sldId id="1034" r:id="rId51"/>
    <p:sldId id="1035" r:id="rId52"/>
    <p:sldId id="1036" r:id="rId53"/>
    <p:sldId id="1037" r:id="rId54"/>
    <p:sldId id="1038" r:id="rId55"/>
    <p:sldId id="1039" r:id="rId56"/>
    <p:sldId id="1040" r:id="rId57"/>
    <p:sldId id="1041" r:id="rId58"/>
    <p:sldId id="1042" r:id="rId59"/>
    <p:sldId id="1043" r:id="rId60"/>
    <p:sldId id="1044" r:id="rId61"/>
    <p:sldId id="1045" r:id="rId62"/>
    <p:sldId id="1046" r:id="rId63"/>
    <p:sldId id="1047" r:id="rId64"/>
    <p:sldId id="1048" r:id="rId65"/>
    <p:sldId id="1049" r:id="rId66"/>
  </p:sldIdLst>
  <p:sldSz cx="9144000" cy="6858000" type="screen4x3"/>
  <p:notesSz cx="7302500" cy="9586913"/>
  <p:custDataLst>
    <p:tags r:id="rId69"/>
  </p:custDataLst>
  <p:defaultTextStyle>
    <a:defPPr>
      <a:defRPr lang="en-US"/>
    </a:defPPr>
    <a:lvl1pPr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1pPr>
    <a:lvl2pPr marL="4572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2pPr>
    <a:lvl3pPr marL="9144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3pPr>
    <a:lvl4pPr marL="13716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4pPr>
    <a:lvl5pPr marL="18288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5pPr>
    <a:lvl6pPr marL="22860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6pPr>
    <a:lvl7pPr marL="27432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7pPr>
    <a:lvl8pPr marL="32004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8pPr>
    <a:lvl9pPr marL="36576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F5BD"/>
    <a:srgbClr val="990000"/>
    <a:srgbClr val="D5F1CF"/>
    <a:srgbClr val="F1C7C7"/>
    <a:srgbClr val="CDF1C5"/>
    <a:srgbClr val="FF9999"/>
    <a:srgbClr val="A8E7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95085" autoAdjust="0"/>
  </p:normalViewPr>
  <p:slideViewPr>
    <p:cSldViewPr snapToObjects="1">
      <p:cViewPr varScale="1">
        <p:scale>
          <a:sx n="96" d="100"/>
          <a:sy n="96" d="100"/>
        </p:scale>
        <p:origin x="7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42" d="100"/>
          <a:sy n="42" d="100"/>
        </p:scale>
        <p:origin x="-1728" y="-120"/>
      </p:cViewPr>
      <p:guideLst>
        <p:guide orient="horz" pos="3019"/>
        <p:guide pos="23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tags" Target="tags/tag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droh:Downloads:corei7mountain.xls" TargetMode="External"/><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droh:Downloads:corei7mountain.xls" TargetMode="External"/><Relationship Id="rId2"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droh:Downloads:corei7mountain.xls" TargetMode="External"/><Relationship Id="rId2"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
          <c:y val="0.0392156862745098"/>
          <c:w val="0.561481481481481"/>
          <c:h val="0.836601307189542"/>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data!$B$2:$B$9</c:f>
              <c:numCache>
                <c:formatCode>#,##0</c:formatCode>
                <c:ptCount val="8"/>
                <c:pt idx="0">
                  <c:v>8.7E7</c:v>
                </c:pt>
                <c:pt idx="1">
                  <c:v>7.5E7</c:v>
                </c:pt>
                <c:pt idx="2">
                  <c:v>2.8E7</c:v>
                </c:pt>
                <c:pt idx="3">
                  <c:v>1.0E7</c:v>
                </c:pt>
                <c:pt idx="4">
                  <c:v>8.0E6</c:v>
                </c:pt>
                <c:pt idx="5">
                  <c:v>8.0E6</c:v>
                </c:pt>
                <c:pt idx="6">
                  <c:v>8.0E6</c:v>
                </c:pt>
                <c:pt idx="7">
                  <c:v>8.0E6</c:v>
                </c:pt>
              </c:numCache>
            </c:numRef>
          </c:val>
          <c:smooth val="0"/>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data!$C$2:$C$9</c:f>
              <c:numCache>
                <c:formatCode>General</c:formatCode>
                <c:ptCount val="8"/>
                <c:pt idx="7" formatCode="#,##0">
                  <c:v>75000.0</c:v>
                </c:pt>
              </c:numCache>
            </c:numRef>
          </c:val>
          <c:smooth val="0"/>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data!$D$2:$D$9</c:f>
              <c:numCache>
                <c:formatCode>General</c:formatCode>
                <c:ptCount val="8"/>
                <c:pt idx="0">
                  <c:v>375.0</c:v>
                </c:pt>
                <c:pt idx="1">
                  <c:v>200.0</c:v>
                </c:pt>
                <c:pt idx="2" formatCode="#,##0">
                  <c:v>100.0</c:v>
                </c:pt>
                <c:pt idx="3">
                  <c:v>70.0</c:v>
                </c:pt>
                <c:pt idx="4">
                  <c:v>60.0</c:v>
                </c:pt>
                <c:pt idx="5">
                  <c:v>55.0</c:v>
                </c:pt>
                <c:pt idx="6">
                  <c:v>50.0</c:v>
                </c:pt>
                <c:pt idx="7">
                  <c:v>40.0</c:v>
                </c:pt>
              </c:numCache>
            </c:numRef>
          </c:val>
          <c:smooth val="0"/>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data!$E$2:$E$9</c:f>
              <c:numCache>
                <c:formatCode>General</c:formatCode>
                <c:ptCount val="8"/>
                <c:pt idx="0">
                  <c:v>300.0</c:v>
                </c:pt>
                <c:pt idx="1">
                  <c:v>150.0</c:v>
                </c:pt>
                <c:pt idx="2">
                  <c:v>35.0</c:v>
                </c:pt>
                <c:pt idx="3">
                  <c:v>15.0</c:v>
                </c:pt>
                <c:pt idx="4">
                  <c:v>3.0</c:v>
                </c:pt>
                <c:pt idx="5">
                  <c:v>2.5</c:v>
                </c:pt>
                <c:pt idx="6">
                  <c:v>2.0</c:v>
                </c:pt>
                <c:pt idx="7">
                  <c:v>1.5</c:v>
                </c:pt>
              </c:numCache>
            </c:numRef>
          </c:val>
          <c:smooth val="0"/>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data!$F$2:$F$9</c:f>
              <c:numCache>
                <c:formatCode>General</c:formatCode>
                <c:ptCount val="8"/>
                <c:pt idx="0">
                  <c:v>1000.0</c:v>
                </c:pt>
                <c:pt idx="1">
                  <c:v>166.0</c:v>
                </c:pt>
                <c:pt idx="2">
                  <c:v>50.0</c:v>
                </c:pt>
                <c:pt idx="3">
                  <c:v>6.0</c:v>
                </c:pt>
                <c:pt idx="4">
                  <c:v>1.6</c:v>
                </c:pt>
                <c:pt idx="5">
                  <c:v>0.3</c:v>
                </c:pt>
                <c:pt idx="6">
                  <c:v>0.5</c:v>
                </c:pt>
                <c:pt idx="7">
                  <c:v>0.4</c:v>
                </c:pt>
              </c:numCache>
            </c:numRef>
          </c:val>
          <c:smooth val="0"/>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data!$G$2:$G$9</c:f>
              <c:numCache>
                <c:formatCode>General</c:formatCode>
                <c:ptCount val="8"/>
                <c:pt idx="5">
                  <c:v>0.3</c:v>
                </c:pt>
                <c:pt idx="6">
                  <c:v>0.25</c:v>
                </c:pt>
                <c:pt idx="7">
                  <c:v>0.1</c:v>
                </c:pt>
              </c:numCache>
            </c:numRef>
          </c:val>
          <c:smooth val="0"/>
        </c:ser>
        <c:dLbls>
          <c:showLegendKey val="0"/>
          <c:showVal val="0"/>
          <c:showCatName val="0"/>
          <c:showSerName val="0"/>
          <c:showPercent val="0"/>
          <c:showBubbleSize val="0"/>
        </c:dLbls>
        <c:marker val="1"/>
        <c:smooth val="0"/>
        <c:axId val="-2094585792"/>
        <c:axId val="2091198208"/>
      </c:lineChart>
      <c:catAx>
        <c:axId val="-209458579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091198208"/>
        <c:crossesAt val="0.01"/>
        <c:auto val="1"/>
        <c:lblAlgn val="ctr"/>
        <c:lblOffset val="100"/>
        <c:tickLblSkip val="1"/>
        <c:tickMarkSkip val="1"/>
        <c:noMultiLvlLbl val="0"/>
      </c:catAx>
      <c:valAx>
        <c:axId val="2091198208"/>
        <c:scaling>
          <c:logBase val="10.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0.0133333333333333"/>
              <c:y val="0.437908496732026"/>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094585792"/>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
          <c:y val="0.339869281045752"/>
          <c:w val="0.247407407407407"/>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805.4599999999994</c:v>
                </c:pt>
                <c:pt idx="10">
                  <c:v>773.78</c:v>
                </c:pt>
                <c:pt idx="11">
                  <c:v>757.9400000000001</c:v>
                </c:pt>
                <c:pt idx="12">
                  <c:v>727.91</c:v>
                </c:pt>
                <c:pt idx="13">
                  <c:v>712.66</c:v>
                </c:pt>
                <c:pt idx="14">
                  <c:v>705.63</c:v>
                </c:pt>
                <c:pt idx="15">
                  <c:v>701.98</c:v>
                </c:pt>
                <c:pt idx="16">
                  <c:v>598.19</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1038.37</c:v>
                </c:pt>
                <c:pt idx="7">
                  <c:v>911.7</c:v>
                </c:pt>
                <c:pt idx="8">
                  <c:v>870.39</c:v>
                </c:pt>
                <c:pt idx="9">
                  <c:v>835.3099999999994</c:v>
                </c:pt>
                <c:pt idx="10">
                  <c:v>809.25</c:v>
                </c:pt>
                <c:pt idx="11">
                  <c:v>798.05</c:v>
                </c:pt>
                <c:pt idx="12">
                  <c:v>780.28</c:v>
                </c:pt>
                <c:pt idx="13">
                  <c:v>778.37</c:v>
                </c:pt>
                <c:pt idx="14">
                  <c:v>787.2</c:v>
                </c:pt>
                <c:pt idx="15">
                  <c:v>744.13</c:v>
                </c:pt>
                <c:pt idx="16">
                  <c:v>633.53</c:v>
                </c:pt>
                <c:pt idx="17">
                  <c:v>608.8599999999982</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2535.22</c:v>
                </c:pt>
                <c:pt idx="7">
                  <c:v>2248.83</c:v>
                </c:pt>
                <c:pt idx="8">
                  <c:v>2227.41</c:v>
                </c:pt>
                <c:pt idx="9">
                  <c:v>2203.98</c:v>
                </c:pt>
                <c:pt idx="10">
                  <c:v>2187.29</c:v>
                </c:pt>
                <c:pt idx="11">
                  <c:v>2164.18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c:v>
                </c:pt>
                <c:pt idx="1">
                  <c:v>4659.06</c:v>
                </c:pt>
                <c:pt idx="2">
                  <c:v>4153.1</c:v>
                </c:pt>
                <c:pt idx="3">
                  <c:v>4016.4</c:v>
                </c:pt>
                <c:pt idx="4">
                  <c:v>3540.78</c:v>
                </c:pt>
                <c:pt idx="5">
                  <c:v>3027.05</c:v>
                </c:pt>
                <c:pt idx="6">
                  <c:v>2625.06</c:v>
                </c:pt>
                <c:pt idx="7">
                  <c:v>2321.73</c:v>
                </c:pt>
                <c:pt idx="8">
                  <c:v>2306.4</c:v>
                </c:pt>
                <c:pt idx="9">
                  <c:v>2292.86</c:v>
                </c:pt>
                <c:pt idx="10">
                  <c:v>2282.38</c:v>
                </c:pt>
                <c:pt idx="11">
                  <c:v>2270.35</c:v>
                </c:pt>
                <c:pt idx="12">
                  <c:v>2264.14</c:v>
                </c:pt>
                <c:pt idx="13">
                  <c:v>2259.8</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c:v>
                </c:pt>
                <c:pt idx="1">
                  <c:v>4656.98</c:v>
                </c:pt>
                <c:pt idx="2">
                  <c:v>4156.32</c:v>
                </c:pt>
                <c:pt idx="3">
                  <c:v>4012.65</c:v>
                </c:pt>
                <c:pt idx="4">
                  <c:v>3535.85</c:v>
                </c:pt>
                <c:pt idx="5">
                  <c:v>3021.82</c:v>
                </c:pt>
                <c:pt idx="6">
                  <c:v>2623.08</c:v>
                </c:pt>
                <c:pt idx="7">
                  <c:v>2318.19</c:v>
                </c:pt>
                <c:pt idx="8">
                  <c:v>2303.72</c:v>
                </c:pt>
                <c:pt idx="9">
                  <c:v>2291.55</c:v>
                </c:pt>
                <c:pt idx="10">
                  <c:v>2280.42</c:v>
                </c:pt>
                <c:pt idx="11">
                  <c:v>2270.24</c:v>
                </c:pt>
                <c:pt idx="12">
                  <c:v>2264.82</c:v>
                </c:pt>
                <c:pt idx="13">
                  <c:v>2261.86</c:v>
                </c:pt>
                <c:pt idx="14">
                  <c:v>2261.31</c:v>
                </c:pt>
                <c:pt idx="15">
                  <c:v>2271.41</c:v>
                </c:pt>
                <c:pt idx="16">
                  <c:v>2237.27</c:v>
                </c:pt>
                <c:pt idx="17">
                  <c:v>2432.74</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4673.0</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c:v>
                </c:pt>
                <c:pt idx="1">
                  <c:v>4645.58</c:v>
                </c:pt>
                <c:pt idx="2">
                  <c:v>4300.1</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c:v>
                </c:pt>
                <c:pt idx="1">
                  <c:v>4661.44</c:v>
                </c:pt>
                <c:pt idx="2">
                  <c:v>4661.75</c:v>
                </c:pt>
                <c:pt idx="3">
                  <c:v>4570.55</c:v>
                </c:pt>
                <c:pt idx="4">
                  <c:v>4453.42</c:v>
                </c:pt>
                <c:pt idx="5">
                  <c:v>4070.1</c:v>
                </c:pt>
                <c:pt idx="6">
                  <c:v>3626.17</c:v>
                </c:pt>
                <c:pt idx="7">
                  <c:v>2349.05</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4664.69</c:v>
                </c:pt>
                <c:pt idx="1">
                  <c:v>4647.96</c:v>
                </c:pt>
                <c:pt idx="2">
                  <c:v>4646.51</c:v>
                </c:pt>
                <c:pt idx="3">
                  <c:v>4575.1</c:v>
                </c:pt>
                <c:pt idx="4">
                  <c:v>4473.68</c:v>
                </c:pt>
                <c:pt idx="5">
                  <c:v>4218.51</c:v>
                </c:pt>
                <c:pt idx="6">
                  <c:v>3642.61</c:v>
                </c:pt>
                <c:pt idx="7">
                  <c:v>3334.78</c:v>
                </c:pt>
                <c:pt idx="8">
                  <c:v>3395.82</c:v>
                </c:pt>
                <c:pt idx="9">
                  <c:v>3398.0</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4631.69</c:v>
                </c:pt>
                <c:pt idx="3">
                  <c:v>4615.62</c:v>
                </c:pt>
                <c:pt idx="4">
                  <c:v>4600.39</c:v>
                </c:pt>
                <c:pt idx="5">
                  <c:v>4585.6</c:v>
                </c:pt>
                <c:pt idx="6">
                  <c:v>4572.8</c:v>
                </c:pt>
                <c:pt idx="7">
                  <c:v>4809.1</c:v>
                </c:pt>
                <c:pt idx="8">
                  <c:v>4803.13</c:v>
                </c:pt>
                <c:pt idx="9">
                  <c:v>4789.7</c:v>
                </c:pt>
                <c:pt idx="10">
                  <c:v>4790.97</c:v>
                </c:pt>
                <c:pt idx="11">
                  <c:v>4784.65</c:v>
                </c:pt>
                <c:pt idx="12">
                  <c:v>4754.23</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c:v>
                </c:pt>
                <c:pt idx="2">
                  <c:v>4577.76</c:v>
                </c:pt>
                <c:pt idx="3">
                  <c:v>4797.16</c:v>
                </c:pt>
                <c:pt idx="4">
                  <c:v>4781.06</c:v>
                </c:pt>
                <c:pt idx="5">
                  <c:v>4773.37</c:v>
                </c:pt>
                <c:pt idx="6">
                  <c:v>4756.19</c:v>
                </c:pt>
                <c:pt idx="7">
                  <c:v>4729.65</c:v>
                </c:pt>
                <c:pt idx="8">
                  <c:v>4701.3</c:v>
                </c:pt>
                <c:pt idx="9">
                  <c:v>4716.39</c:v>
                </c:pt>
                <c:pt idx="10">
                  <c:v>4668.13</c:v>
                </c:pt>
                <c:pt idx="11">
                  <c:v>4653.51</c:v>
                </c:pt>
                <c:pt idx="12">
                  <c:v>4678.67</c:v>
                </c:pt>
                <c:pt idx="13">
                  <c:v>4620.23</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c:v>
                </c:pt>
                <c:pt idx="2">
                  <c:v>4771.36</c:v>
                </c:pt>
                <c:pt idx="3">
                  <c:v>4725.95</c:v>
                </c:pt>
                <c:pt idx="4">
                  <c:v>4709.61</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4617.86</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4754.15</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2094910144"/>
        <c:axId val="-2094134368"/>
        <c:axId val="-2094210704"/>
      </c:surface3DChart>
      <c:catAx>
        <c:axId val="-209491014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5"/>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094134368"/>
        <c:crosses val="autoZero"/>
        <c:auto val="1"/>
        <c:lblAlgn val="ctr"/>
        <c:lblOffset val="100"/>
        <c:tickLblSkip val="2"/>
        <c:tickMarkSkip val="1"/>
        <c:noMultiLvlLbl val="1"/>
      </c:catAx>
      <c:valAx>
        <c:axId val="-2094134368"/>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0.0973025371828521"/>
              <c:y val="0.06771224675346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2094910144"/>
        <c:crosses val="autoZero"/>
        <c:crossBetween val="between"/>
      </c:valAx>
      <c:serAx>
        <c:axId val="-209421070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
              <c:y val="0.813482064741907"/>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094134368"/>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805.4599999999994</c:v>
                </c:pt>
                <c:pt idx="10">
                  <c:v>773.78</c:v>
                </c:pt>
                <c:pt idx="11">
                  <c:v>757.9400000000001</c:v>
                </c:pt>
                <c:pt idx="12">
                  <c:v>727.91</c:v>
                </c:pt>
                <c:pt idx="13">
                  <c:v>712.66</c:v>
                </c:pt>
                <c:pt idx="14">
                  <c:v>705.63</c:v>
                </c:pt>
                <c:pt idx="15">
                  <c:v>701.98</c:v>
                </c:pt>
                <c:pt idx="16">
                  <c:v>598.19</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1038.37</c:v>
                </c:pt>
                <c:pt idx="7">
                  <c:v>911.7</c:v>
                </c:pt>
                <c:pt idx="8">
                  <c:v>870.39</c:v>
                </c:pt>
                <c:pt idx="9">
                  <c:v>835.3099999999994</c:v>
                </c:pt>
                <c:pt idx="10">
                  <c:v>809.25</c:v>
                </c:pt>
                <c:pt idx="11">
                  <c:v>798.05</c:v>
                </c:pt>
                <c:pt idx="12">
                  <c:v>780.28</c:v>
                </c:pt>
                <c:pt idx="13">
                  <c:v>778.37</c:v>
                </c:pt>
                <c:pt idx="14">
                  <c:v>787.2</c:v>
                </c:pt>
                <c:pt idx="15">
                  <c:v>744.13</c:v>
                </c:pt>
                <c:pt idx="16">
                  <c:v>633.53</c:v>
                </c:pt>
                <c:pt idx="17">
                  <c:v>608.8599999999982</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2535.22</c:v>
                </c:pt>
                <c:pt idx="7">
                  <c:v>2248.83</c:v>
                </c:pt>
                <c:pt idx="8">
                  <c:v>2227.41</c:v>
                </c:pt>
                <c:pt idx="9">
                  <c:v>2203.98</c:v>
                </c:pt>
                <c:pt idx="10">
                  <c:v>2187.29</c:v>
                </c:pt>
                <c:pt idx="11">
                  <c:v>2164.18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c:v>
                </c:pt>
                <c:pt idx="1">
                  <c:v>4659.06</c:v>
                </c:pt>
                <c:pt idx="2">
                  <c:v>4153.1</c:v>
                </c:pt>
                <c:pt idx="3">
                  <c:v>4016.4</c:v>
                </c:pt>
                <c:pt idx="4">
                  <c:v>3540.78</c:v>
                </c:pt>
                <c:pt idx="5">
                  <c:v>3027.05</c:v>
                </c:pt>
                <c:pt idx="6">
                  <c:v>2625.06</c:v>
                </c:pt>
                <c:pt idx="7">
                  <c:v>2321.73</c:v>
                </c:pt>
                <c:pt idx="8">
                  <c:v>2306.4</c:v>
                </c:pt>
                <c:pt idx="9">
                  <c:v>2292.86</c:v>
                </c:pt>
                <c:pt idx="10">
                  <c:v>2282.38</c:v>
                </c:pt>
                <c:pt idx="11">
                  <c:v>2270.35</c:v>
                </c:pt>
                <c:pt idx="12">
                  <c:v>2264.14</c:v>
                </c:pt>
                <c:pt idx="13">
                  <c:v>2259.8</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c:v>
                </c:pt>
                <c:pt idx="1">
                  <c:v>4656.98</c:v>
                </c:pt>
                <c:pt idx="2">
                  <c:v>4156.32</c:v>
                </c:pt>
                <c:pt idx="3">
                  <c:v>4012.65</c:v>
                </c:pt>
                <c:pt idx="4">
                  <c:v>3535.85</c:v>
                </c:pt>
                <c:pt idx="5">
                  <c:v>3021.82</c:v>
                </c:pt>
                <c:pt idx="6">
                  <c:v>2623.08</c:v>
                </c:pt>
                <c:pt idx="7">
                  <c:v>2318.19</c:v>
                </c:pt>
                <c:pt idx="8">
                  <c:v>2303.72</c:v>
                </c:pt>
                <c:pt idx="9">
                  <c:v>2291.55</c:v>
                </c:pt>
                <c:pt idx="10">
                  <c:v>2280.42</c:v>
                </c:pt>
                <c:pt idx="11">
                  <c:v>2270.24</c:v>
                </c:pt>
                <c:pt idx="12">
                  <c:v>2264.82</c:v>
                </c:pt>
                <c:pt idx="13">
                  <c:v>2261.86</c:v>
                </c:pt>
                <c:pt idx="14">
                  <c:v>2261.31</c:v>
                </c:pt>
                <c:pt idx="15">
                  <c:v>2271.41</c:v>
                </c:pt>
                <c:pt idx="16">
                  <c:v>2237.27</c:v>
                </c:pt>
                <c:pt idx="17">
                  <c:v>2432.74</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4673.0</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c:v>
                </c:pt>
                <c:pt idx="1">
                  <c:v>4645.58</c:v>
                </c:pt>
                <c:pt idx="2">
                  <c:v>4300.1</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c:v>
                </c:pt>
                <c:pt idx="1">
                  <c:v>4661.44</c:v>
                </c:pt>
                <c:pt idx="2">
                  <c:v>4661.75</c:v>
                </c:pt>
                <c:pt idx="3">
                  <c:v>4570.55</c:v>
                </c:pt>
                <c:pt idx="4">
                  <c:v>4453.42</c:v>
                </c:pt>
                <c:pt idx="5">
                  <c:v>4070.1</c:v>
                </c:pt>
                <c:pt idx="6">
                  <c:v>3626.17</c:v>
                </c:pt>
                <c:pt idx="7">
                  <c:v>2349.05</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4664.69</c:v>
                </c:pt>
                <c:pt idx="1">
                  <c:v>4647.96</c:v>
                </c:pt>
                <c:pt idx="2">
                  <c:v>4646.51</c:v>
                </c:pt>
                <c:pt idx="3">
                  <c:v>4575.1</c:v>
                </c:pt>
                <c:pt idx="4">
                  <c:v>4473.68</c:v>
                </c:pt>
                <c:pt idx="5">
                  <c:v>4218.51</c:v>
                </c:pt>
                <c:pt idx="6">
                  <c:v>3642.61</c:v>
                </c:pt>
                <c:pt idx="7">
                  <c:v>3334.78</c:v>
                </c:pt>
                <c:pt idx="8">
                  <c:v>3395.82</c:v>
                </c:pt>
                <c:pt idx="9">
                  <c:v>3398.0</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4631.69</c:v>
                </c:pt>
                <c:pt idx="3">
                  <c:v>4615.62</c:v>
                </c:pt>
                <c:pt idx="4">
                  <c:v>4600.39</c:v>
                </c:pt>
                <c:pt idx="5">
                  <c:v>4585.6</c:v>
                </c:pt>
                <c:pt idx="6">
                  <c:v>4572.8</c:v>
                </c:pt>
                <c:pt idx="7">
                  <c:v>4809.1</c:v>
                </c:pt>
                <c:pt idx="8">
                  <c:v>4803.13</c:v>
                </c:pt>
                <c:pt idx="9">
                  <c:v>4789.7</c:v>
                </c:pt>
                <c:pt idx="10">
                  <c:v>4790.97</c:v>
                </c:pt>
                <c:pt idx="11">
                  <c:v>4784.65</c:v>
                </c:pt>
                <c:pt idx="12">
                  <c:v>4754.23</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c:v>
                </c:pt>
                <c:pt idx="2">
                  <c:v>4577.76</c:v>
                </c:pt>
                <c:pt idx="3">
                  <c:v>4797.16</c:v>
                </c:pt>
                <c:pt idx="4">
                  <c:v>4781.06</c:v>
                </c:pt>
                <c:pt idx="5">
                  <c:v>4773.37</c:v>
                </c:pt>
                <c:pt idx="6">
                  <c:v>4756.19</c:v>
                </c:pt>
                <c:pt idx="7">
                  <c:v>4729.65</c:v>
                </c:pt>
                <c:pt idx="8">
                  <c:v>4701.3</c:v>
                </c:pt>
                <c:pt idx="9">
                  <c:v>4716.39</c:v>
                </c:pt>
                <c:pt idx="10">
                  <c:v>4668.13</c:v>
                </c:pt>
                <c:pt idx="11">
                  <c:v>4653.51</c:v>
                </c:pt>
                <c:pt idx="12">
                  <c:v>4678.67</c:v>
                </c:pt>
                <c:pt idx="13">
                  <c:v>4620.23</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c:v>
                </c:pt>
                <c:pt idx="2">
                  <c:v>4771.36</c:v>
                </c:pt>
                <c:pt idx="3">
                  <c:v>4725.95</c:v>
                </c:pt>
                <c:pt idx="4">
                  <c:v>4709.61</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4617.86</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4754.15</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2070400192"/>
        <c:axId val="-2114727344"/>
        <c:axId val="-2114344944"/>
      </c:surface3DChart>
      <c:catAx>
        <c:axId val="207040019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5"/>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114727344"/>
        <c:crosses val="autoZero"/>
        <c:auto val="1"/>
        <c:lblAlgn val="ctr"/>
        <c:lblOffset val="100"/>
        <c:tickLblSkip val="2"/>
        <c:tickMarkSkip val="1"/>
        <c:noMultiLvlLbl val="1"/>
      </c:catAx>
      <c:valAx>
        <c:axId val="-2114727344"/>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0.0973025371828521"/>
              <c:y val="0.06771224675346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2070400192"/>
        <c:crosses val="autoZero"/>
        <c:crossBetween val="between"/>
      </c:valAx>
      <c:serAx>
        <c:axId val="-211434494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
              <c:y val="0.813482064741907"/>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114727344"/>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805.4599999999994</c:v>
                </c:pt>
                <c:pt idx="10">
                  <c:v>773.78</c:v>
                </c:pt>
                <c:pt idx="11">
                  <c:v>757.9400000000001</c:v>
                </c:pt>
                <c:pt idx="12">
                  <c:v>727.91</c:v>
                </c:pt>
                <c:pt idx="13">
                  <c:v>712.66</c:v>
                </c:pt>
                <c:pt idx="14">
                  <c:v>705.63</c:v>
                </c:pt>
                <c:pt idx="15">
                  <c:v>701.98</c:v>
                </c:pt>
                <c:pt idx="16">
                  <c:v>598.19</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1038.37</c:v>
                </c:pt>
                <c:pt idx="7">
                  <c:v>911.7</c:v>
                </c:pt>
                <c:pt idx="8">
                  <c:v>870.39</c:v>
                </c:pt>
                <c:pt idx="9">
                  <c:v>835.3099999999994</c:v>
                </c:pt>
                <c:pt idx="10">
                  <c:v>809.25</c:v>
                </c:pt>
                <c:pt idx="11">
                  <c:v>798.05</c:v>
                </c:pt>
                <c:pt idx="12">
                  <c:v>780.28</c:v>
                </c:pt>
                <c:pt idx="13">
                  <c:v>778.37</c:v>
                </c:pt>
                <c:pt idx="14">
                  <c:v>787.2</c:v>
                </c:pt>
                <c:pt idx="15">
                  <c:v>744.13</c:v>
                </c:pt>
                <c:pt idx="16">
                  <c:v>633.53</c:v>
                </c:pt>
                <c:pt idx="17">
                  <c:v>608.8599999999982</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2535.22</c:v>
                </c:pt>
                <c:pt idx="7">
                  <c:v>2248.83</c:v>
                </c:pt>
                <c:pt idx="8">
                  <c:v>2227.41</c:v>
                </c:pt>
                <c:pt idx="9">
                  <c:v>2203.98</c:v>
                </c:pt>
                <c:pt idx="10">
                  <c:v>2187.29</c:v>
                </c:pt>
                <c:pt idx="11">
                  <c:v>2164.18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c:v>
                </c:pt>
                <c:pt idx="1">
                  <c:v>4659.06</c:v>
                </c:pt>
                <c:pt idx="2">
                  <c:v>4153.1</c:v>
                </c:pt>
                <c:pt idx="3">
                  <c:v>4016.4</c:v>
                </c:pt>
                <c:pt idx="4">
                  <c:v>3540.78</c:v>
                </c:pt>
                <c:pt idx="5">
                  <c:v>3027.05</c:v>
                </c:pt>
                <c:pt idx="6">
                  <c:v>2625.06</c:v>
                </c:pt>
                <c:pt idx="7">
                  <c:v>2321.73</c:v>
                </c:pt>
                <c:pt idx="8">
                  <c:v>2306.4</c:v>
                </c:pt>
                <c:pt idx="9">
                  <c:v>2292.86</c:v>
                </c:pt>
                <c:pt idx="10">
                  <c:v>2282.38</c:v>
                </c:pt>
                <c:pt idx="11">
                  <c:v>2270.35</c:v>
                </c:pt>
                <c:pt idx="12">
                  <c:v>2264.14</c:v>
                </c:pt>
                <c:pt idx="13">
                  <c:v>2259.8</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c:v>
                </c:pt>
                <c:pt idx="1">
                  <c:v>4656.98</c:v>
                </c:pt>
                <c:pt idx="2">
                  <c:v>4156.32</c:v>
                </c:pt>
                <c:pt idx="3">
                  <c:v>4012.65</c:v>
                </c:pt>
                <c:pt idx="4">
                  <c:v>3535.85</c:v>
                </c:pt>
                <c:pt idx="5">
                  <c:v>3021.82</c:v>
                </c:pt>
                <c:pt idx="6">
                  <c:v>2623.08</c:v>
                </c:pt>
                <c:pt idx="7">
                  <c:v>2318.19</c:v>
                </c:pt>
                <c:pt idx="8">
                  <c:v>2303.72</c:v>
                </c:pt>
                <c:pt idx="9">
                  <c:v>2291.55</c:v>
                </c:pt>
                <c:pt idx="10">
                  <c:v>2280.42</c:v>
                </c:pt>
                <c:pt idx="11">
                  <c:v>2270.24</c:v>
                </c:pt>
                <c:pt idx="12">
                  <c:v>2264.82</c:v>
                </c:pt>
                <c:pt idx="13">
                  <c:v>2261.86</c:v>
                </c:pt>
                <c:pt idx="14">
                  <c:v>2261.31</c:v>
                </c:pt>
                <c:pt idx="15">
                  <c:v>2271.41</c:v>
                </c:pt>
                <c:pt idx="16">
                  <c:v>2237.27</c:v>
                </c:pt>
                <c:pt idx="17">
                  <c:v>2432.74</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4673.0</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c:v>
                </c:pt>
                <c:pt idx="1">
                  <c:v>4645.58</c:v>
                </c:pt>
                <c:pt idx="2">
                  <c:v>4300.1</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c:v>
                </c:pt>
                <c:pt idx="1">
                  <c:v>4661.44</c:v>
                </c:pt>
                <c:pt idx="2">
                  <c:v>4661.75</c:v>
                </c:pt>
                <c:pt idx="3">
                  <c:v>4570.55</c:v>
                </c:pt>
                <c:pt idx="4">
                  <c:v>4453.42</c:v>
                </c:pt>
                <c:pt idx="5">
                  <c:v>4070.1</c:v>
                </c:pt>
                <c:pt idx="6">
                  <c:v>3626.17</c:v>
                </c:pt>
                <c:pt idx="7">
                  <c:v>2349.05</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4664.69</c:v>
                </c:pt>
                <c:pt idx="1">
                  <c:v>4647.96</c:v>
                </c:pt>
                <c:pt idx="2">
                  <c:v>4646.51</c:v>
                </c:pt>
                <c:pt idx="3">
                  <c:v>4575.1</c:v>
                </c:pt>
                <c:pt idx="4">
                  <c:v>4473.68</c:v>
                </c:pt>
                <c:pt idx="5">
                  <c:v>4218.51</c:v>
                </c:pt>
                <c:pt idx="6">
                  <c:v>3642.61</c:v>
                </c:pt>
                <c:pt idx="7">
                  <c:v>3334.78</c:v>
                </c:pt>
                <c:pt idx="8">
                  <c:v>3395.82</c:v>
                </c:pt>
                <c:pt idx="9">
                  <c:v>3398.0</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4631.69</c:v>
                </c:pt>
                <c:pt idx="3">
                  <c:v>4615.62</c:v>
                </c:pt>
                <c:pt idx="4">
                  <c:v>4600.39</c:v>
                </c:pt>
                <c:pt idx="5">
                  <c:v>4585.6</c:v>
                </c:pt>
                <c:pt idx="6">
                  <c:v>4572.8</c:v>
                </c:pt>
                <c:pt idx="7">
                  <c:v>4809.1</c:v>
                </c:pt>
                <c:pt idx="8">
                  <c:v>4803.13</c:v>
                </c:pt>
                <c:pt idx="9">
                  <c:v>4789.7</c:v>
                </c:pt>
                <c:pt idx="10">
                  <c:v>4790.97</c:v>
                </c:pt>
                <c:pt idx="11">
                  <c:v>4784.65</c:v>
                </c:pt>
                <c:pt idx="12">
                  <c:v>4754.23</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c:v>
                </c:pt>
                <c:pt idx="2">
                  <c:v>4577.76</c:v>
                </c:pt>
                <c:pt idx="3">
                  <c:v>4797.16</c:v>
                </c:pt>
                <c:pt idx="4">
                  <c:v>4781.06</c:v>
                </c:pt>
                <c:pt idx="5">
                  <c:v>4773.37</c:v>
                </c:pt>
                <c:pt idx="6">
                  <c:v>4756.19</c:v>
                </c:pt>
                <c:pt idx="7">
                  <c:v>4729.65</c:v>
                </c:pt>
                <c:pt idx="8">
                  <c:v>4701.3</c:v>
                </c:pt>
                <c:pt idx="9">
                  <c:v>4716.39</c:v>
                </c:pt>
                <c:pt idx="10">
                  <c:v>4668.13</c:v>
                </c:pt>
                <c:pt idx="11">
                  <c:v>4653.51</c:v>
                </c:pt>
                <c:pt idx="12">
                  <c:v>4678.67</c:v>
                </c:pt>
                <c:pt idx="13">
                  <c:v>4620.23</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c:v>
                </c:pt>
                <c:pt idx="2">
                  <c:v>4771.36</c:v>
                </c:pt>
                <c:pt idx="3">
                  <c:v>4725.95</c:v>
                </c:pt>
                <c:pt idx="4">
                  <c:v>4709.61</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4617.86</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4754.15</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2116630384"/>
        <c:axId val="2067714304"/>
        <c:axId val="1766355008"/>
      </c:surface3DChart>
      <c:catAx>
        <c:axId val="-211663038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5"/>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067714304"/>
        <c:crosses val="autoZero"/>
        <c:auto val="1"/>
        <c:lblAlgn val="ctr"/>
        <c:lblOffset val="100"/>
        <c:tickLblSkip val="2"/>
        <c:tickMarkSkip val="1"/>
        <c:noMultiLvlLbl val="1"/>
      </c:catAx>
      <c:valAx>
        <c:axId val="2067714304"/>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0.0973025371828521"/>
              <c:y val="0.06771224675346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2116630384"/>
        <c:crosses val="autoZero"/>
        <c:crossBetween val="between"/>
      </c:valAx>
      <c:serAx>
        <c:axId val="1766355008"/>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
              <c:y val="0.813482064741907"/>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2067714304"/>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0.0392156862745098"/>
          <c:w val="0.832592592592592"/>
          <c:h val="0.836601307189542"/>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corei7mmdata!$F$2:$F$16</c:f>
              <c:numCache>
                <c:formatCode>General</c:formatCode>
                <c:ptCount val="15"/>
                <c:pt idx="0">
                  <c:v>6.4</c:v>
                </c:pt>
                <c:pt idx="1">
                  <c:v>6.87</c:v>
                </c:pt>
                <c:pt idx="2">
                  <c:v>4.14</c:v>
                </c:pt>
                <c:pt idx="3">
                  <c:v>5.53</c:v>
                </c:pt>
                <c:pt idx="4">
                  <c:v>10.93</c:v>
                </c:pt>
                <c:pt idx="5">
                  <c:v>33.23</c:v>
                </c:pt>
                <c:pt idx="6">
                  <c:v>49.43</c:v>
                </c:pt>
                <c:pt idx="7">
                  <c:v>51.49</c:v>
                </c:pt>
                <c:pt idx="8">
                  <c:v>52.06</c:v>
                </c:pt>
                <c:pt idx="9">
                  <c:v>52.06</c:v>
                </c:pt>
                <c:pt idx="10">
                  <c:v>52.07</c:v>
                </c:pt>
                <c:pt idx="11">
                  <c:v>52.09</c:v>
                </c:pt>
                <c:pt idx="12">
                  <c:v>52.12</c:v>
                </c:pt>
                <c:pt idx="13">
                  <c:v>52.17</c:v>
                </c:pt>
                <c:pt idx="14">
                  <c:v>52.2</c:v>
                </c:pt>
              </c:numCache>
            </c:numRef>
          </c:val>
          <c:smooth val="0"/>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corei7mmdata!$G$2:$G$16</c:f>
              <c:numCache>
                <c:formatCode>General</c:formatCode>
                <c:ptCount val="15"/>
                <c:pt idx="0">
                  <c:v>6.4</c:v>
                </c:pt>
                <c:pt idx="1">
                  <c:v>6.819999999999998</c:v>
                </c:pt>
                <c:pt idx="2">
                  <c:v>4.01</c:v>
                </c:pt>
                <c:pt idx="3">
                  <c:v>5.33</c:v>
                </c:pt>
                <c:pt idx="4">
                  <c:v>11.04</c:v>
                </c:pt>
                <c:pt idx="5">
                  <c:v>33.21</c:v>
                </c:pt>
                <c:pt idx="6">
                  <c:v>49.42</c:v>
                </c:pt>
                <c:pt idx="7">
                  <c:v>51.5</c:v>
                </c:pt>
                <c:pt idx="8">
                  <c:v>52.07</c:v>
                </c:pt>
                <c:pt idx="9">
                  <c:v>52.08</c:v>
                </c:pt>
                <c:pt idx="10">
                  <c:v>52.09</c:v>
                </c:pt>
                <c:pt idx="11">
                  <c:v>52.1</c:v>
                </c:pt>
                <c:pt idx="12">
                  <c:v>52.14</c:v>
                </c:pt>
                <c:pt idx="13">
                  <c:v>52.19</c:v>
                </c:pt>
                <c:pt idx="14">
                  <c:v>52.23</c:v>
                </c:pt>
              </c:numCache>
            </c:numRef>
          </c:val>
          <c:smooth val="0"/>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3.83</c:v>
                </c:pt>
                <c:pt idx="8">
                  <c:v>4.6</c:v>
                </c:pt>
                <c:pt idx="9">
                  <c:v>7.74</c:v>
                </c:pt>
                <c:pt idx="10">
                  <c:v>11.71</c:v>
                </c:pt>
                <c:pt idx="11">
                  <c:v>16.54</c:v>
                </c:pt>
                <c:pt idx="12">
                  <c:v>20.57</c:v>
                </c:pt>
                <c:pt idx="13">
                  <c:v>23.85</c:v>
                </c:pt>
                <c:pt idx="14">
                  <c:v>23.86</c:v>
                </c:pt>
              </c:numCache>
            </c:numRef>
          </c:val>
          <c:smooth val="0"/>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4.64</c:v>
                </c:pt>
                <c:pt idx="9">
                  <c:v>7.57</c:v>
                </c:pt>
                <c:pt idx="10">
                  <c:v>11.62</c:v>
                </c:pt>
                <c:pt idx="11">
                  <c:v>16.44</c:v>
                </c:pt>
                <c:pt idx="12">
                  <c:v>20.44</c:v>
                </c:pt>
                <c:pt idx="13">
                  <c:v>23.68</c:v>
                </c:pt>
                <c:pt idx="14">
                  <c:v>23.66</c:v>
                </c:pt>
              </c:numCache>
            </c:numRef>
          </c:val>
          <c:smooth val="0"/>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corei7mmdata!$B$2:$B$16</c:f>
              <c:numCache>
                <c:formatCode>General</c:formatCode>
                <c:ptCount val="15"/>
                <c:pt idx="0">
                  <c:v>4.37</c:v>
                </c:pt>
                <c:pt idx="1">
                  <c:v>5.359999999999998</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ser>
        <c:dLbls>
          <c:showLegendKey val="0"/>
          <c:showVal val="0"/>
          <c:showCatName val="0"/>
          <c:showSerName val="0"/>
          <c:showPercent val="0"/>
          <c:showBubbleSize val="0"/>
        </c:dLbls>
        <c:marker val="1"/>
        <c:smooth val="0"/>
        <c:axId val="-2090944400"/>
        <c:axId val="-2090962128"/>
      </c:lineChart>
      <c:catAx>
        <c:axId val="-2090944400"/>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090962128"/>
        <c:crosses val="autoZero"/>
        <c:auto val="1"/>
        <c:lblAlgn val="ctr"/>
        <c:lblOffset val="100"/>
        <c:tickLblSkip val="1"/>
        <c:tickMarkSkip val="1"/>
        <c:noMultiLvlLbl val="0"/>
      </c:catAx>
      <c:valAx>
        <c:axId val="-2090962128"/>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0"/>
              <c:y val="0.1763097817470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090944400"/>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4"/>
          <c:y val="0.339869281045752"/>
          <c:w val="0.0696296296296296"/>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0.69963</cdr:x>
      <cdr:y>0.11563</cdr:y>
    </cdr:from>
    <cdr:to>
      <cdr:x>0.74938</cdr:x>
      <cdr:y>0.17363</cdr:y>
    </cdr:to>
    <cdr:sp macro="" textlink="">
      <cdr:nvSpPr>
        <cdr:cNvPr id="1037" name="Text Box 13"/>
        <cdr:cNvSpPr txBox="1">
          <a:spLocks xmlns:a="http://schemas.openxmlformats.org/drawingml/2006/main" noChangeArrowheads="1"/>
        </cdr:cNvSpPr>
      </cdr:nvSpPr>
      <cdr:spPr bwMode="auto">
        <a:xfrm xmlns:a="http://schemas.openxmlformats.org/drawingml/2006/main">
          <a:off x="5997606" y="674022"/>
          <a:ext cx="426482"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L1</a:t>
          </a:r>
        </a:p>
      </cdr:txBody>
    </cdr:sp>
  </cdr:relSizeAnchor>
  <cdr:relSizeAnchor xmlns:cdr="http://schemas.openxmlformats.org/drawingml/2006/chartDrawing">
    <cdr:from>
      <cdr:x>0.62841</cdr:x>
      <cdr:y>0.37543</cdr:y>
    </cdr:from>
    <cdr:to>
      <cdr:x>0.67716</cdr:x>
      <cdr:y>0.43343</cdr:y>
    </cdr:to>
    <cdr:sp macro="" textlink="">
      <cdr:nvSpPr>
        <cdr:cNvPr id="1038" name="Text Box 14"/>
        <cdr:cNvSpPr txBox="1">
          <a:spLocks xmlns:a="http://schemas.openxmlformats.org/drawingml/2006/main" noChangeArrowheads="1"/>
        </cdr:cNvSpPr>
      </cdr:nvSpPr>
      <cdr:spPr bwMode="auto">
        <a:xfrm xmlns:a="http://schemas.openxmlformats.org/drawingml/2006/main">
          <a:off x="5387080" y="2188497"/>
          <a:ext cx="417909"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0.5</cdr:x>
      <cdr:y>0.67036</cdr:y>
    </cdr:from>
    <cdr:to>
      <cdr:x>0.5755</cdr:x>
      <cdr:y>0.72936</cdr:y>
    </cdr:to>
    <cdr:sp macro="" textlink="">
      <cdr:nvSpPr>
        <cdr:cNvPr id="1039" name="Text Box 15"/>
        <cdr:cNvSpPr txBox="1">
          <a:spLocks xmlns:a="http://schemas.openxmlformats.org/drawingml/2006/main" noChangeArrowheads="1"/>
        </cdr:cNvSpPr>
      </cdr:nvSpPr>
      <cdr:spPr bwMode="auto">
        <a:xfrm xmlns:a="http://schemas.openxmlformats.org/drawingml/2006/main">
          <a:off x="4286250" y="3907722"/>
          <a:ext cx="647224" cy="343928"/>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0.58105</cdr:x>
      <cdr:y>0.5</cdr:y>
    </cdr:from>
    <cdr:to>
      <cdr:x>0.63105</cdr:x>
      <cdr:y>0.55825</cdr:y>
    </cdr:to>
    <cdr:sp macro="" textlink="">
      <cdr:nvSpPr>
        <cdr:cNvPr id="1040" name="Text Box 16"/>
        <cdr:cNvSpPr txBox="1">
          <a:spLocks xmlns:a="http://schemas.openxmlformats.org/drawingml/2006/main" noChangeArrowheads="1"/>
        </cdr:cNvSpPr>
      </cdr:nvSpPr>
      <cdr:spPr bwMode="auto">
        <a:xfrm xmlns:a="http://schemas.openxmlformats.org/drawingml/2006/main">
          <a:off x="4981076" y="2914650"/>
          <a:ext cx="428625" cy="339557"/>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L3</a:t>
          </a:r>
        </a:p>
      </cdr:txBody>
    </cdr:sp>
  </cdr:relSizeAnchor>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93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fld id="{12071915-553D-485B-9739-70522BB42984}" type="slidenum">
              <a:rPr lang="en-US"/>
              <a:pPr>
                <a:defRPr/>
              </a:pPr>
              <a:t>‹#›</a:t>
            </a:fld>
            <a:endParaRPr lang="en-US"/>
          </a:p>
        </p:txBody>
      </p:sp>
    </p:spTree>
    <p:extLst>
      <p:ext uri="{BB962C8B-B14F-4D97-AF65-F5344CB8AC3E}">
        <p14:creationId xmlns:p14="http://schemas.microsoft.com/office/powerpoint/2010/main" val="4145485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ＭＳ Ｐゴシック" pitchFamily="-96"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smtClean="0">
              <a:latin typeface="Times New Roman" pitchFamily="-96" charset="0"/>
            </a:endParaRPr>
          </a:p>
        </p:txBody>
      </p:sp>
      <p:sp>
        <p:nvSpPr>
          <p:cNvPr id="18435" name="Slide Number Placeholder 3"/>
          <p:cNvSpPr>
            <a:spLocks noGrp="1"/>
          </p:cNvSpPr>
          <p:nvPr>
            <p:ph type="sldNum" sz="quarter" idx="5"/>
          </p:nvPr>
        </p:nvSpPr>
        <p:spPr>
          <a:noFill/>
        </p:spPr>
        <p:txBody>
          <a:bodyPr/>
          <a:lstStyle/>
          <a:p>
            <a:fld id="{8321854C-CD98-4EFD-A870-B2B265F3BDC4}" type="slidenum">
              <a:rPr lang="en-US">
                <a:latin typeface="Times New Roman" pitchFamily="-96" charset="0"/>
                <a:ea typeface="ＭＳ Ｐゴシック" pitchFamily="-96" charset="-128"/>
                <a:cs typeface="ＭＳ Ｐゴシック" pitchFamily="-96" charset="-128"/>
              </a:rPr>
              <a:pPr/>
              <a:t>1</a:t>
            </a:fld>
            <a:endParaRPr lang="en-US">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96016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158875" y="692549"/>
            <a:ext cx="4541384" cy="3415108"/>
          </a:xfrm>
          <a:prstGeom prst="rect">
            <a:avLst/>
          </a:prstGeom>
          <a:solidFill>
            <a:srgbClr val="FFFFFF"/>
          </a:solidFill>
          <a:ln w="9525">
            <a:solidFill>
              <a:srgbClr val="000000"/>
            </a:solidFill>
            <a:miter lim="800000"/>
            <a:headEnd/>
            <a:tailEnd/>
          </a:ln>
        </p:spPr>
        <p:txBody>
          <a:bodyPr wrap="none" lIns="86630" tIns="43315" rIns="86630" bIns="43315" anchor="ctr"/>
          <a:lstStyle/>
          <a:p>
            <a:endParaRPr lang="en-US"/>
          </a:p>
        </p:txBody>
      </p:sp>
      <p:sp>
        <p:nvSpPr>
          <p:cNvPr id="73731" name="Rectangle 2"/>
          <p:cNvSpPr txBox="1">
            <a:spLocks noGrp="1" noChangeArrowheads="1"/>
          </p:cNvSpPr>
          <p:nvPr>
            <p:ph type="body"/>
          </p:nvPr>
        </p:nvSpPr>
        <p:spPr>
          <a:xfrm>
            <a:off x="915081" y="4343798"/>
            <a:ext cx="5028973" cy="4115594"/>
          </a:xfrm>
          <a:prstGeom prst="rect">
            <a:avLst/>
          </a:prstGeom>
          <a:noFill/>
          <a:ln/>
        </p:spPr>
        <p:txBody>
          <a:bodyPr wrap="none" lIns="90086" tIns="45043" rIns="90086" bIns="45043" anchor="ctr"/>
          <a:lstStyle/>
          <a:p>
            <a:endParaRPr lang="en-US" smtClean="0"/>
          </a:p>
        </p:txBody>
      </p:sp>
    </p:spTree>
    <p:extLst>
      <p:ext uri="{BB962C8B-B14F-4D97-AF65-F5344CB8AC3E}">
        <p14:creationId xmlns:p14="http://schemas.microsoft.com/office/powerpoint/2010/main" val="64083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169988" y="688975"/>
            <a:ext cx="4530725" cy="3397250"/>
          </a:xfrm>
          <a:ln/>
        </p:spPr>
      </p:sp>
      <p:sp>
        <p:nvSpPr>
          <p:cNvPr id="18944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624428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100757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23944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688975"/>
            <a:ext cx="4530725" cy="3397250"/>
          </a:xfrm>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98008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532568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158875" y="692549"/>
            <a:ext cx="4541384" cy="3415108"/>
          </a:xfrm>
          <a:prstGeom prst="rect">
            <a:avLst/>
          </a:prstGeom>
          <a:solidFill>
            <a:srgbClr val="FFFFFF"/>
          </a:solidFill>
          <a:ln w="9525">
            <a:solidFill>
              <a:srgbClr val="000000"/>
            </a:solidFill>
            <a:miter lim="800000"/>
            <a:headEnd/>
            <a:tailEnd/>
          </a:ln>
        </p:spPr>
        <p:txBody>
          <a:bodyPr wrap="none" lIns="86630" tIns="43315" rIns="86630" bIns="43315" anchor="ctr"/>
          <a:lstStyle/>
          <a:p>
            <a:endParaRPr lang="en-US"/>
          </a:p>
        </p:txBody>
      </p:sp>
      <p:sp>
        <p:nvSpPr>
          <p:cNvPr id="75779" name="Rectangle 2"/>
          <p:cNvSpPr txBox="1">
            <a:spLocks noGrp="1" noChangeArrowheads="1"/>
          </p:cNvSpPr>
          <p:nvPr>
            <p:ph type="body"/>
          </p:nvPr>
        </p:nvSpPr>
        <p:spPr>
          <a:xfrm>
            <a:off x="915081" y="4343798"/>
            <a:ext cx="5028973" cy="4115594"/>
          </a:xfrm>
          <a:prstGeom prst="rect">
            <a:avLst/>
          </a:prstGeom>
          <a:noFill/>
          <a:ln/>
        </p:spPr>
        <p:txBody>
          <a:bodyPr wrap="none" lIns="90086" tIns="45043" rIns="90086" bIns="45043" anchor="ctr"/>
          <a:lstStyle/>
          <a:p>
            <a:endParaRPr lang="en-US" smtClean="0"/>
          </a:p>
        </p:txBody>
      </p:sp>
    </p:spTree>
    <p:extLst>
      <p:ext uri="{BB962C8B-B14F-4D97-AF65-F5344CB8AC3E}">
        <p14:creationId xmlns:p14="http://schemas.microsoft.com/office/powerpoint/2010/main" val="2020125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98789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166218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9301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69988" y="688975"/>
            <a:ext cx="4530725" cy="3397250"/>
          </a:xfrm>
          <a:ln/>
        </p:spPr>
      </p:sp>
      <p:sp>
        <p:nvSpPr>
          <p:cNvPr id="196611"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010442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243946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688975"/>
            <a:ext cx="4530725" cy="3397250"/>
          </a:xfrm>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1233966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59691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743980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163546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55700" y="693738"/>
            <a:ext cx="4552950" cy="3416300"/>
          </a:xfrm>
          <a:ln/>
        </p:spPr>
      </p:sp>
      <p:sp>
        <p:nvSpPr>
          <p:cNvPr id="150531" name="Rectangle 3"/>
          <p:cNvSpPr>
            <a:spLocks noGrp="1" noChangeArrowheads="1"/>
          </p:cNvSpPr>
          <p:nvPr>
            <p:ph type="body" idx="1"/>
          </p:nvPr>
        </p:nvSpPr>
        <p:spPr>
          <a:xfrm>
            <a:off x="914505" y="4341506"/>
            <a:ext cx="5028994" cy="411574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64541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179095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1990196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31</a:t>
            </a:fld>
            <a:endParaRPr lang="en-US"/>
          </a:p>
        </p:txBody>
      </p:sp>
    </p:spTree>
    <p:extLst>
      <p:ext uri="{BB962C8B-B14F-4D97-AF65-F5344CB8AC3E}">
        <p14:creationId xmlns:p14="http://schemas.microsoft.com/office/powerpoint/2010/main" val="1739059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55700" y="693738"/>
            <a:ext cx="4552950" cy="3416300"/>
          </a:xfrm>
          <a:ln/>
        </p:spPr>
      </p:sp>
      <p:sp>
        <p:nvSpPr>
          <p:cNvPr id="203779" name="Rectangle 3"/>
          <p:cNvSpPr>
            <a:spLocks noGrp="1" noChangeArrowheads="1"/>
          </p:cNvSpPr>
          <p:nvPr>
            <p:ph type="body" idx="1"/>
          </p:nvPr>
        </p:nvSpPr>
        <p:spPr>
          <a:xfrm>
            <a:off x="914505" y="4341506"/>
            <a:ext cx="5028994" cy="411574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82082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69988" y="688975"/>
            <a:ext cx="4530725" cy="3397250"/>
          </a:xfrm>
          <a:ln/>
        </p:spPr>
      </p:sp>
      <p:sp>
        <p:nvSpPr>
          <p:cNvPr id="198659"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08985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198563" y="692549"/>
            <a:ext cx="4463143" cy="3415108"/>
          </a:xfrm>
          <a:prstGeom prst="rect">
            <a:avLst/>
          </a:prstGeom>
          <a:solidFill>
            <a:srgbClr val="FFFFFF"/>
          </a:solidFill>
          <a:ln w="9525">
            <a:solidFill>
              <a:srgbClr val="000000"/>
            </a:solidFill>
            <a:miter lim="800000"/>
            <a:headEnd/>
            <a:tailEnd/>
          </a:ln>
        </p:spPr>
        <p:txBody>
          <a:bodyPr wrap="none" lIns="86630" tIns="43315" rIns="86630" bIns="43315" anchor="ctr"/>
          <a:lstStyle/>
          <a:p>
            <a:endParaRPr lang="en-US"/>
          </a:p>
        </p:txBody>
      </p:sp>
      <p:sp>
        <p:nvSpPr>
          <p:cNvPr id="64515" name="Rectangle 2"/>
          <p:cNvSpPr txBox="1">
            <a:spLocks noGrp="1" noChangeArrowheads="1"/>
          </p:cNvSpPr>
          <p:nvPr>
            <p:ph type="body"/>
          </p:nvPr>
        </p:nvSpPr>
        <p:spPr>
          <a:xfrm>
            <a:off x="915081" y="4343798"/>
            <a:ext cx="5028973" cy="4115594"/>
          </a:xfrm>
          <a:prstGeom prst="rect">
            <a:avLst/>
          </a:prstGeom>
          <a:noFill/>
          <a:ln/>
        </p:spPr>
        <p:txBody>
          <a:bodyPr wrap="none" lIns="90295" tIns="45147" rIns="90295" bIns="45147" anchor="ctr"/>
          <a:lstStyle/>
          <a:p>
            <a:endParaRPr lang="en-US" smtClean="0"/>
          </a:p>
        </p:txBody>
      </p:sp>
    </p:spTree>
    <p:extLst>
      <p:ext uri="{BB962C8B-B14F-4D97-AF65-F5344CB8AC3E}">
        <p14:creationId xmlns:p14="http://schemas.microsoft.com/office/powerpoint/2010/main" val="1716485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15081" y="4343798"/>
            <a:ext cx="5028973" cy="4115594"/>
          </a:xfrm>
          <a:prstGeom prst="rect">
            <a:avLst/>
          </a:prstGeom>
          <a:noFill/>
          <a:ln/>
        </p:spPr>
        <p:txBody>
          <a:bodyPr wrap="none" lIns="86630" tIns="43315" rIns="86630" bIns="43315" anchor="ctr"/>
          <a:lstStyle/>
          <a:p>
            <a:endParaRPr lang="en-US" smtClean="0"/>
          </a:p>
        </p:txBody>
      </p:sp>
      <p:sp>
        <p:nvSpPr>
          <p:cNvPr id="39939" name="Text Box 3"/>
          <p:cNvSpPr txBox="1">
            <a:spLocks noChangeArrowheads="1"/>
          </p:cNvSpPr>
          <p:nvPr/>
        </p:nvSpPr>
        <p:spPr bwMode="auto">
          <a:xfrm>
            <a:off x="1200832" y="692549"/>
            <a:ext cx="4465410" cy="3417093"/>
          </a:xfrm>
          <a:prstGeom prst="rect">
            <a:avLst/>
          </a:prstGeom>
          <a:solidFill>
            <a:srgbClr val="FFFFFF"/>
          </a:solidFill>
          <a:ln w="9525">
            <a:solidFill>
              <a:srgbClr val="000000"/>
            </a:solidFill>
            <a:miter lim="800000"/>
            <a:headEnd/>
            <a:tailEnd/>
          </a:ln>
        </p:spPr>
        <p:txBody>
          <a:bodyPr wrap="none" lIns="86630" tIns="43315" rIns="86630" bIns="43315" anchor="ctr"/>
          <a:lstStyle/>
          <a:p>
            <a:endParaRPr lang="en-US"/>
          </a:p>
        </p:txBody>
      </p:sp>
    </p:spTree>
    <p:extLst>
      <p:ext uri="{BB962C8B-B14F-4D97-AF65-F5344CB8AC3E}">
        <p14:creationId xmlns:p14="http://schemas.microsoft.com/office/powerpoint/2010/main" val="532965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13947" y="4343798"/>
            <a:ext cx="5030108" cy="4115594"/>
          </a:xfrm>
          <a:prstGeom prst="rect">
            <a:avLst/>
          </a:prstGeom>
          <a:noFill/>
          <a:ln/>
        </p:spPr>
        <p:txBody>
          <a:bodyPr lIns="90650" tIns="44531" rIns="90650" bIns="44531"/>
          <a:lstStyle/>
          <a:p>
            <a:endParaRPr lang="en-US" smtClean="0"/>
          </a:p>
        </p:txBody>
      </p:sp>
      <p:sp>
        <p:nvSpPr>
          <p:cNvPr id="40963" name="Rectangle 3"/>
          <p:cNvSpPr>
            <a:spLocks noGrp="1" noRot="1" noChangeAspect="1" noChangeArrowheads="1" noTextEdit="1"/>
          </p:cNvSpPr>
          <p:nvPr>
            <p:ph type="sldImg"/>
          </p:nvPr>
        </p:nvSpPr>
        <p:spPr>
          <a:xfrm>
            <a:off x="1143000" y="682625"/>
            <a:ext cx="4573588" cy="3432175"/>
          </a:xfrm>
          <a:ln w="12700" cap="flat">
            <a:solidFill>
              <a:schemeClr val="tx1"/>
            </a:solidFill>
          </a:ln>
        </p:spPr>
      </p:sp>
    </p:spTree>
    <p:extLst>
      <p:ext uri="{BB962C8B-B14F-4D97-AF65-F5344CB8AC3E}">
        <p14:creationId xmlns:p14="http://schemas.microsoft.com/office/powerpoint/2010/main" val="1636333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852662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39</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497251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602359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2097966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47415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169988" y="688975"/>
            <a:ext cx="4530725" cy="3397250"/>
          </a:xfrm>
          <a:ln/>
        </p:spPr>
      </p:sp>
      <p:sp>
        <p:nvSpPr>
          <p:cNvPr id="2385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75099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69988" y="688975"/>
            <a:ext cx="4530725" cy="3397250"/>
          </a:xfrm>
          <a:ln/>
        </p:spPr>
      </p:sp>
      <p:sp>
        <p:nvSpPr>
          <p:cNvPr id="200707"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62609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320806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325709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741644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635191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428935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759964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951397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3391435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57</a:t>
            </a:fld>
            <a:endParaRPr lang="en-US"/>
          </a:p>
        </p:txBody>
      </p:sp>
    </p:spTree>
    <p:extLst>
      <p:ext uri="{BB962C8B-B14F-4D97-AF65-F5344CB8AC3E}">
        <p14:creationId xmlns:p14="http://schemas.microsoft.com/office/powerpoint/2010/main" val="174203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9127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4120"/>
            <a:ext cx="5486400" cy="4113967"/>
          </a:xfrm>
          <a:prstGeom prst="rect">
            <a:avLst/>
          </a:prstGeom>
        </p:spPr>
        <p:txBody>
          <a:bodyPr lIns="86630" tIns="43315" rIns="86630" bIns="43315">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182942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69988" y="688975"/>
            <a:ext cx="4530725" cy="3397250"/>
          </a:xfrm>
          <a:ln/>
        </p:spPr>
      </p:sp>
      <p:sp>
        <p:nvSpPr>
          <p:cNvPr id="184323"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233698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02191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932616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148808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FA721E2-1DC1-4E8F-B6C1-4E2A9759678D}"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781EEA-0EE7-455B-84E0-A1D5385EF66E}"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DE6D7CDF-11A6-4581-B2F6-AFA3C9339151}"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76C40C2-5008-4721-AB4B-59993B87C66E}"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3F903C22-4C3E-4B43-ABAD-83C5D58BF2F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7142D0FF-28DA-4C73-BF5F-423BAD45C139}"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F7E37EE-5478-4A3C-9752-18944DF43D5E}"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5069C6A7-D06C-4975-B69B-6E2D89BA8AAE}"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54ABA64-6EE5-4C31-8331-7CC8CEE2D99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0DBF591-A7E5-40FB-B180-76ABF36D6FA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F9852D90-7953-4C6D-B4C9-CEC3ABF777D2}"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B5DE4E-3B4F-4E92-A21D-BBD0DF700A9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52E6B48-E6B6-4EF7-9E54-55DE399DCC03}"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ea typeface="+mn-ea"/>
              <a:cs typeface="+mn-cs"/>
            </a:endParaRPr>
          </a:p>
        </p:txBody>
      </p:sp>
      <p:sp>
        <p:nvSpPr>
          <p:cNvPr id="7" name="Text Box 5"/>
          <p:cNvSpPr txBox="1">
            <a:spLocks noChangeArrowheads="1"/>
          </p:cNvSpPr>
          <p:nvPr/>
        </p:nvSpPr>
        <p:spPr bwMode="auto">
          <a:xfrm>
            <a:off x="7897813" y="-26988"/>
            <a:ext cx="1309687" cy="274638"/>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ea typeface="+mn-ea"/>
                <a:cs typeface="+mn-cs"/>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ransition/>
  <p:timing>
    <p:tnLst>
      <p:par>
        <p:cTn id="1" dur="indefinite" restart="never" nodeType="tmRoot"/>
      </p:par>
    </p:tnLst>
  </p:timing>
  <p:hf hdr="0" ftr="0" dt="0"/>
  <p:txStyles>
    <p:titleStyle>
      <a:lvl1pPr marL="119063" indent="-119063" algn="l" rtl="0" fontAlgn="base">
        <a:spcBef>
          <a:spcPct val="0"/>
        </a:spcBef>
        <a:spcAft>
          <a:spcPct val="0"/>
        </a:spcAft>
        <a:defRPr sz="3600" b="1">
          <a:solidFill>
            <a:schemeClr val="tx1"/>
          </a:solidFill>
          <a:latin typeface="Calibri" pitchFamily="34" charset="0"/>
          <a:ea typeface="ＭＳ Ｐゴシック" pitchFamily="-96" charset="-128"/>
          <a:cs typeface="ＭＳ Ｐゴシック" pitchFamily="-96" charset="-128"/>
        </a:defRPr>
      </a:lvl1pPr>
      <a:lvl2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2pPr>
      <a:lvl3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3pPr>
      <a:lvl4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4pPr>
      <a:lvl5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fontAlgn="base">
        <a:spcBef>
          <a:spcPct val="20000"/>
        </a:spcBef>
        <a:spcAft>
          <a:spcPct val="0"/>
        </a:spcAft>
        <a:buClr>
          <a:srgbClr val="990000"/>
        </a:buClr>
        <a:buSzPct val="60000"/>
        <a:buFont typeface="Wingdings 2" pitchFamily="-96" charset="2"/>
        <a:buChar char="¢"/>
        <a:defRPr sz="2400" b="1">
          <a:solidFill>
            <a:schemeClr val="tx1"/>
          </a:solidFill>
          <a:latin typeface="Calibri" pitchFamily="34" charset="0"/>
          <a:ea typeface="ＭＳ Ｐゴシック" pitchFamily="-96" charset="-128"/>
          <a:cs typeface="ＭＳ Ｐゴシック" pitchFamily="-96" charset="-128"/>
        </a:defRPr>
      </a:lvl1pPr>
      <a:lvl2pPr marL="742950" indent="-285750" algn="l" rtl="0" fontAlgn="base">
        <a:spcBef>
          <a:spcPct val="20000"/>
        </a:spcBef>
        <a:spcAft>
          <a:spcPct val="0"/>
        </a:spcAft>
        <a:buClr>
          <a:srgbClr val="990000"/>
        </a:buClr>
        <a:buSzPct val="110000"/>
        <a:buFont typeface="Wingdings" pitchFamily="-96" charset="2"/>
        <a:buChar char="§"/>
        <a:defRPr sz="2000">
          <a:solidFill>
            <a:schemeClr val="tx1"/>
          </a:solidFill>
          <a:latin typeface="Calibri" pitchFamily="34" charset="0"/>
          <a:ea typeface="ＭＳ Ｐゴシック" pitchFamily="-96" charset="-128"/>
        </a:defRPr>
      </a:lvl2pPr>
      <a:lvl3pPr marL="1143000" indent="-228600" algn="l" rtl="0" fontAlgn="base">
        <a:spcBef>
          <a:spcPct val="20000"/>
        </a:spcBef>
        <a:spcAft>
          <a:spcPct val="0"/>
        </a:spcAft>
        <a:buSzPct val="80000"/>
        <a:buFont typeface="Wingdings" pitchFamily="-96" charset="2"/>
        <a:buChar char="§"/>
        <a:defRPr sz="2000">
          <a:solidFill>
            <a:schemeClr val="tx1"/>
          </a:solidFill>
          <a:latin typeface="Calibri" pitchFamily="34" charset="0"/>
          <a:ea typeface="ＭＳ Ｐゴシック" pitchFamily="-96" charset="-128"/>
        </a:defRPr>
      </a:lvl3pPr>
      <a:lvl4pPr marL="16002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4pPr>
      <a:lvl5pPr marL="20574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1784350"/>
            <a:ext cx="7772400" cy="2406650"/>
          </a:xfrm>
        </p:spPr>
        <p:txBody>
          <a:bodyPr/>
          <a:lstStyle/>
          <a:p>
            <a:pPr marL="0" indent="0"/>
            <a:r>
              <a:rPr lang="en-US" dirty="0"/>
              <a:t>The Memory Hierarchy </a:t>
            </a:r>
            <a:r>
              <a:rPr lang="en-US" dirty="0" smtClean="0">
                <a:latin typeface="Calibri" pitchFamily="-96" charset="0"/>
              </a:rPr>
              <a:t>:</a:t>
            </a:r>
            <a:br>
              <a:rPr lang="en-US" dirty="0" smtClean="0">
                <a:latin typeface="Calibri" pitchFamily="-96" charset="0"/>
              </a:rPr>
            </a:br>
            <a:r>
              <a:rPr lang="en-US" dirty="0" smtClean="0">
                <a:latin typeface="Calibri" pitchFamily="-96" charset="0"/>
              </a:rPr>
              <a:t>Memory Hierarchy - Cache</a:t>
            </a:r>
            <a:br>
              <a:rPr lang="en-US" dirty="0" smtClean="0">
                <a:latin typeface="Calibri" pitchFamily="-96" charset="0"/>
              </a:rPr>
            </a:br>
            <a:r>
              <a:rPr lang="en-US" dirty="0" smtClean="0">
                <a:latin typeface="Calibri" pitchFamily="-96" charset="0"/>
              </a:rPr>
              <a:t/>
            </a:r>
            <a:br>
              <a:rPr lang="en-US" dirty="0" smtClean="0">
                <a:latin typeface="Calibri" pitchFamily="-96" charset="0"/>
              </a:rPr>
            </a:br>
            <a:endParaRPr lang="en-US" sz="2000" b="0" dirty="0" smtClean="0">
              <a:latin typeface="Calibri" pitchFamily="-96" charset="0"/>
            </a:endParaRPr>
          </a:p>
        </p:txBody>
      </p:sp>
      <p:sp>
        <p:nvSpPr>
          <p:cNvPr id="17410" name="Subtitle 2"/>
          <p:cNvSpPr>
            <a:spLocks noGrp="1"/>
          </p:cNvSpPr>
          <p:nvPr>
            <p:ph type="subTitle" idx="1"/>
          </p:nvPr>
        </p:nvSpPr>
        <p:spPr>
          <a:xfrm>
            <a:off x="685800" y="4419600"/>
            <a:ext cx="7678738" cy="1752600"/>
          </a:xfrm>
        </p:spPr>
        <p:txBody>
          <a:bodyPr/>
          <a:lstStyle/>
          <a:p>
            <a:r>
              <a:rPr lang="en-US" b="1" dirty="0" smtClean="0">
                <a:latin typeface="Calibri" pitchFamily="-96" charset="0"/>
              </a:rPr>
              <a:t>Instructors:</a:t>
            </a:r>
            <a:r>
              <a:rPr lang="en-US" dirty="0" smtClean="0">
                <a:latin typeface="Calibri" pitchFamily="-96" charset="0"/>
              </a:rPr>
              <a:t> </a:t>
            </a:r>
          </a:p>
          <a:p>
            <a:r>
              <a:rPr lang="en-US" dirty="0" err="1" smtClean="0">
                <a:latin typeface="Calibri" pitchFamily="-96" charset="0"/>
              </a:rPr>
              <a:t>Pelin</a:t>
            </a:r>
            <a:r>
              <a:rPr lang="en-US" dirty="0" smtClean="0">
                <a:latin typeface="Calibri" pitchFamily="-96" charset="0"/>
              </a:rPr>
              <a:t> </a:t>
            </a:r>
            <a:r>
              <a:rPr lang="en-US" dirty="0" err="1" smtClean="0">
                <a:latin typeface="Calibri" pitchFamily="-96" charset="0"/>
              </a:rPr>
              <a:t>Angin</a:t>
            </a:r>
            <a:r>
              <a:rPr lang="en-US" dirty="0" smtClean="0">
                <a:latin typeface="Calibri" pitchFamily="-96" charset="0"/>
              </a:rPr>
              <a:t> and </a:t>
            </a:r>
            <a:r>
              <a:rPr lang="en-US" dirty="0" err="1" smtClean="0">
                <a:latin typeface="Calibri" pitchFamily="-96" charset="0"/>
              </a:rPr>
              <a:t>Erol</a:t>
            </a:r>
            <a:r>
              <a:rPr lang="en-US" dirty="0" smtClean="0">
                <a:latin typeface="Calibri" pitchFamily="-96" charset="0"/>
              </a:rPr>
              <a:t> </a:t>
            </a:r>
            <a:r>
              <a:rPr lang="en-US" dirty="0" err="1" smtClean="0">
                <a:latin typeface="Calibri" pitchFamily="-96" charset="0"/>
              </a:rPr>
              <a:t>Sahin</a:t>
            </a:r>
            <a:endParaRPr lang="en-US" dirty="0" smtClean="0">
              <a:latin typeface="Calibri" pitchFamily="-9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dirty="0" smtClean="0">
                <a:solidFill>
                  <a:srgbClr val="FF0000"/>
                </a:solidFill>
                <a:latin typeface="Courier New"/>
                <a:cs typeface="Courier New"/>
              </a:rPr>
              <a:t>a</a:t>
            </a:r>
            <a:r>
              <a:rPr lang="en-US" b="0" dirty="0" smtClean="0">
                <a:latin typeface="Courier New"/>
                <a:cs typeface="Courier New"/>
              </a:rPr>
              <a:t>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4" y="3033897"/>
            <a:ext cx="5570717" cy="3293189"/>
          </a:xfrm>
          <a:prstGeom prst="rect">
            <a:avLst/>
          </a:prstGeom>
          <a:solidFill>
            <a:srgbClr val="F6F5BD"/>
          </a:solidFill>
          <a:ln w="25400">
            <a:solidFill>
              <a:schemeClr val="tx1"/>
            </a:solidFill>
            <a:miter lim="800000"/>
            <a:headEnd/>
            <a:tailEnd/>
          </a:ln>
          <a:effectLst/>
        </p:spPr>
        <p:txBody>
          <a:bodyPr wrap="none" lIns="91421" tIns="45710" rIns="91421" bIns="45710">
            <a:prstTxWarp prst="textNoShape">
              <a:avLst/>
            </a:prstTxWarp>
            <a:spAutoFit/>
          </a:bodyPr>
          <a:lstStyle/>
          <a:p>
            <a:pPr algn="l">
              <a:lnSpc>
                <a:spcPct val="100000"/>
              </a:lnSpc>
            </a:pPr>
            <a:r>
              <a:rPr lang="en-US" sz="2000" dirty="0" err="1">
                <a:latin typeface="Courier New" charset="0"/>
              </a:rPr>
              <a:t>int</a:t>
            </a:r>
            <a:r>
              <a:rPr lang="en-US" sz="2000" dirty="0">
                <a:latin typeface="Courier New" charset="0"/>
              </a:rPr>
              <a:t> sum_array_3d(int </a:t>
            </a:r>
            <a:r>
              <a:rPr lang="en-US" sz="2000" dirty="0" err="1">
                <a:latin typeface="Courier New" charset="0"/>
              </a:rPr>
              <a:t>a[M][N][N</a:t>
            </a:r>
            <a:r>
              <a:rPr lang="en-US" sz="2000" dirty="0">
                <a:latin typeface="Courier New" charset="0"/>
              </a:rPr>
              <a:t>])</a:t>
            </a:r>
          </a:p>
          <a:p>
            <a:pPr algn="l">
              <a:lnSpc>
                <a:spcPct val="100000"/>
              </a:lnSpc>
            </a:pPr>
            <a:r>
              <a:rPr lang="en-US" sz="2000" dirty="0">
                <a:latin typeface="Courier New" charset="0"/>
              </a:rPr>
              <a:t>{</a:t>
            </a:r>
          </a:p>
          <a:p>
            <a:pPr algn="l">
              <a:lnSpc>
                <a:spcPct val="100000"/>
              </a:lnSpc>
            </a:pPr>
            <a:r>
              <a:rPr lang="en-US" sz="2000" dirty="0">
                <a:latin typeface="Courier New" charset="0"/>
              </a:rPr>
              <a:t>    </a:t>
            </a:r>
            <a:r>
              <a:rPr lang="en-US" sz="2000" dirty="0" err="1">
                <a:latin typeface="Courier New" charset="0"/>
              </a:rPr>
              <a:t>int</a:t>
            </a:r>
            <a:r>
              <a:rPr lang="en-US" sz="2000" dirty="0">
                <a:latin typeface="Courier New" charset="0"/>
              </a:rPr>
              <a:t> </a:t>
            </a:r>
            <a:r>
              <a:rPr lang="en-US" sz="2000" dirty="0" err="1">
                <a:latin typeface="Courier New" charset="0"/>
              </a:rPr>
              <a:t>i</a:t>
            </a:r>
            <a:r>
              <a:rPr lang="en-US" sz="2000" dirty="0">
                <a:latin typeface="Courier New" charset="0"/>
              </a:rPr>
              <a:t>, </a:t>
            </a:r>
            <a:r>
              <a:rPr lang="en-US" sz="2000" dirty="0" err="1">
                <a:latin typeface="Courier New" charset="0"/>
              </a:rPr>
              <a:t>j</a:t>
            </a:r>
            <a:r>
              <a:rPr lang="en-US" sz="2000" dirty="0">
                <a:latin typeface="Courier New" charset="0"/>
              </a:rPr>
              <a:t>, </a:t>
            </a:r>
            <a:r>
              <a:rPr lang="en-US" sz="2000" dirty="0" err="1">
                <a:latin typeface="Courier New" charset="0"/>
              </a:rPr>
              <a:t>k</a:t>
            </a:r>
            <a:r>
              <a:rPr lang="en-US" sz="2000" dirty="0">
                <a:latin typeface="Courier New" charset="0"/>
              </a:rPr>
              <a:t>, sum = 0;</a:t>
            </a:r>
          </a:p>
          <a:p>
            <a:pPr algn="l">
              <a:lnSpc>
                <a:spcPct val="100000"/>
              </a:lnSpc>
            </a:pPr>
            <a:endParaRPr lang="en-US" sz="2000" dirty="0">
              <a:latin typeface="Courier New" charset="0"/>
            </a:endParaRPr>
          </a:p>
          <a:p>
            <a:pPr algn="l">
              <a:lnSpc>
                <a:spcPct val="100000"/>
              </a:lnSpc>
            </a:pPr>
            <a:r>
              <a:rPr lang="en-US" sz="2000" dirty="0">
                <a:latin typeface="Courier New" charset="0"/>
              </a:rPr>
              <a:t>    for (</a:t>
            </a:r>
            <a:r>
              <a:rPr lang="en-US" sz="2000" dirty="0" err="1">
                <a:latin typeface="Courier New" charset="0"/>
              </a:rPr>
              <a:t>i</a:t>
            </a:r>
            <a:r>
              <a:rPr lang="en-US" sz="2000" dirty="0">
                <a:latin typeface="Courier New" charset="0"/>
              </a:rPr>
              <a:t> = 0; </a:t>
            </a:r>
            <a:r>
              <a:rPr lang="en-US" sz="2000" dirty="0" err="1">
                <a:latin typeface="Courier New" charset="0"/>
              </a:rPr>
              <a:t>i</a:t>
            </a:r>
            <a:r>
              <a:rPr lang="en-US" sz="2000" dirty="0">
                <a:latin typeface="Courier New" charset="0"/>
              </a:rPr>
              <a:t> &lt; M; </a:t>
            </a:r>
            <a:r>
              <a:rPr lang="en-US" sz="2000" dirty="0" err="1">
                <a:latin typeface="Courier New" charset="0"/>
              </a:rPr>
              <a:t>i</a:t>
            </a:r>
            <a:r>
              <a:rPr lang="en-US" sz="2000" dirty="0">
                <a:latin typeface="Courier New" charset="0"/>
              </a:rPr>
              <a:t>++)</a:t>
            </a:r>
          </a:p>
          <a:p>
            <a:pPr algn="l">
              <a:lnSpc>
                <a:spcPct val="100000"/>
              </a:lnSpc>
            </a:pPr>
            <a:r>
              <a:rPr lang="en-US" sz="2000" dirty="0">
                <a:latin typeface="Courier New" charset="0"/>
              </a:rPr>
              <a:t>        for (</a:t>
            </a:r>
            <a:r>
              <a:rPr lang="en-US" sz="2000" dirty="0" err="1">
                <a:latin typeface="Courier New" charset="0"/>
              </a:rPr>
              <a:t>j</a:t>
            </a:r>
            <a:r>
              <a:rPr lang="en-US" sz="2000" dirty="0">
                <a:latin typeface="Courier New" charset="0"/>
              </a:rPr>
              <a:t> = 0; </a:t>
            </a:r>
            <a:r>
              <a:rPr lang="en-US" sz="2000" dirty="0" err="1">
                <a:latin typeface="Courier New" charset="0"/>
              </a:rPr>
              <a:t>j</a:t>
            </a:r>
            <a:r>
              <a:rPr lang="en-US" sz="2000" dirty="0">
                <a:latin typeface="Courier New" charset="0"/>
              </a:rPr>
              <a:t> &lt; N; </a:t>
            </a:r>
            <a:r>
              <a:rPr lang="en-US" sz="2000" dirty="0" err="1">
                <a:latin typeface="Courier New" charset="0"/>
              </a:rPr>
              <a:t>j</a:t>
            </a:r>
            <a:r>
              <a:rPr lang="en-US" sz="2000" dirty="0">
                <a:latin typeface="Courier New" charset="0"/>
              </a:rPr>
              <a:t>++)</a:t>
            </a:r>
          </a:p>
          <a:p>
            <a:pPr algn="l">
              <a:lnSpc>
                <a:spcPct val="100000"/>
              </a:lnSpc>
            </a:pPr>
            <a:r>
              <a:rPr lang="en-US" sz="2000" dirty="0">
                <a:latin typeface="Courier New" charset="0"/>
              </a:rPr>
              <a:t>            for (</a:t>
            </a:r>
            <a:r>
              <a:rPr lang="en-US" sz="2000" dirty="0" err="1">
                <a:latin typeface="Courier New" charset="0"/>
              </a:rPr>
              <a:t>k</a:t>
            </a:r>
            <a:r>
              <a:rPr lang="en-US" sz="2000" dirty="0">
                <a:latin typeface="Courier New" charset="0"/>
              </a:rPr>
              <a:t> = 0; </a:t>
            </a:r>
            <a:r>
              <a:rPr lang="en-US" sz="2000" dirty="0" err="1">
                <a:latin typeface="Courier New" charset="0"/>
              </a:rPr>
              <a:t>k</a:t>
            </a:r>
            <a:r>
              <a:rPr lang="en-US" sz="2000" dirty="0">
                <a:latin typeface="Courier New" charset="0"/>
              </a:rPr>
              <a:t> &lt; N; </a:t>
            </a:r>
            <a:r>
              <a:rPr lang="en-US" sz="2000" dirty="0" err="1">
                <a:latin typeface="Courier New" charset="0"/>
              </a:rPr>
              <a:t>k</a:t>
            </a:r>
            <a:r>
              <a:rPr lang="en-US" sz="2000" dirty="0">
                <a:latin typeface="Courier New" charset="0"/>
              </a:rPr>
              <a:t>++)</a:t>
            </a:r>
          </a:p>
          <a:p>
            <a:pPr algn="l">
              <a:lnSpc>
                <a:spcPct val="100000"/>
              </a:lnSpc>
            </a:pPr>
            <a:r>
              <a:rPr lang="en-US" sz="2000" dirty="0">
                <a:latin typeface="Courier New" charset="0"/>
              </a:rPr>
              <a:t>                sum += </a:t>
            </a:r>
            <a:r>
              <a:rPr lang="en-US" sz="2000" dirty="0" err="1">
                <a:latin typeface="Courier New" charset="0"/>
              </a:rPr>
              <a:t>a[k][i][j</a:t>
            </a:r>
            <a:r>
              <a:rPr lang="en-US" sz="2000" dirty="0">
                <a:latin typeface="Courier New" charset="0"/>
              </a:rPr>
              <a:t>];</a:t>
            </a:r>
          </a:p>
          <a:p>
            <a:pPr algn="l">
              <a:lnSpc>
                <a:spcPct val="100000"/>
              </a:lnSpc>
            </a:pPr>
            <a:r>
              <a:rPr lang="en-US" sz="2000" dirty="0">
                <a:latin typeface="Courier New" charset="0"/>
              </a:rPr>
              <a:t>    return sum;</a:t>
            </a:r>
          </a:p>
          <a:p>
            <a:pPr algn="l">
              <a:lnSpc>
                <a:spcPct val="100000"/>
              </a:lnSpc>
            </a:pPr>
            <a:r>
              <a:rPr lang="en-US" sz="2000" dirty="0">
                <a:latin typeface="Courier New" charset="0"/>
              </a:rPr>
              <a:t>}</a:t>
            </a:r>
          </a:p>
        </p:txBody>
      </p:sp>
    </p:spTree>
    <p:extLst>
      <p:ext uri="{BB962C8B-B14F-4D97-AF65-F5344CB8AC3E}">
        <p14:creationId xmlns:p14="http://schemas.microsoft.com/office/powerpoint/2010/main" val="5174685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extLst>
      <p:ext uri="{BB962C8B-B14F-4D97-AF65-F5344CB8AC3E}">
        <p14:creationId xmlns:p14="http://schemas.microsoft.com/office/powerpoint/2010/main" val="7926655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4" y="249125"/>
            <a:ext cx="8716962" cy="782275"/>
          </a:xfrm>
        </p:spPr>
        <p:txBody>
          <a:bodyPr/>
          <a:lstStyle/>
          <a:p>
            <a:pPr>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mtClean="0"/>
              <a:t>An Example Memory Hierarchy</a:t>
            </a:r>
          </a:p>
        </p:txBody>
      </p:sp>
      <p:sp>
        <p:nvSpPr>
          <p:cNvPr id="35843" name="AutoShape 2"/>
          <p:cNvSpPr>
            <a:spLocks noChangeArrowheads="1"/>
          </p:cNvSpPr>
          <p:nvPr/>
        </p:nvSpPr>
        <p:spPr bwMode="auto">
          <a:xfrm>
            <a:off x="1147763" y="1010771"/>
            <a:ext cx="6242050" cy="53886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lIns="91421" tIns="45710" rIns="91421" bIns="45710" anchor="ctr"/>
          <a:lstStyle/>
          <a:p>
            <a:endParaRPr lang="en-US" sz="2403"/>
          </a:p>
        </p:txBody>
      </p:sp>
      <p:sp>
        <p:nvSpPr>
          <p:cNvPr id="35844" name="Text Box 3"/>
          <p:cNvSpPr txBox="1">
            <a:spLocks noChangeArrowheads="1"/>
          </p:cNvSpPr>
          <p:nvPr/>
        </p:nvSpPr>
        <p:spPr bwMode="auto">
          <a:xfrm>
            <a:off x="3784381" y="1568661"/>
            <a:ext cx="960358" cy="336948"/>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Registers</a:t>
            </a:r>
          </a:p>
        </p:txBody>
      </p:sp>
      <p:sp>
        <p:nvSpPr>
          <p:cNvPr id="35845" name="Text Box 4"/>
          <p:cNvSpPr txBox="1">
            <a:spLocks noChangeArrowheads="1"/>
          </p:cNvSpPr>
          <p:nvPr/>
        </p:nvSpPr>
        <p:spPr bwMode="auto">
          <a:xfrm>
            <a:off x="3812501" y="2044742"/>
            <a:ext cx="904111" cy="577661"/>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L1 cache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 (SRAM)</a:t>
            </a:r>
          </a:p>
        </p:txBody>
      </p:sp>
      <p:sp>
        <p:nvSpPr>
          <p:cNvPr id="35846" name="Text Box 5"/>
          <p:cNvSpPr txBox="1">
            <a:spLocks noChangeArrowheads="1"/>
          </p:cNvSpPr>
          <p:nvPr/>
        </p:nvSpPr>
        <p:spPr bwMode="auto">
          <a:xfrm>
            <a:off x="3576913" y="3752509"/>
            <a:ext cx="1391294" cy="578375"/>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Main memory</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(DRAM)</a:t>
            </a:r>
          </a:p>
        </p:txBody>
      </p:sp>
      <p:sp>
        <p:nvSpPr>
          <p:cNvPr id="35847" name="Text Box 6"/>
          <p:cNvSpPr txBox="1">
            <a:spLocks noChangeArrowheads="1"/>
          </p:cNvSpPr>
          <p:nvPr/>
        </p:nvSpPr>
        <p:spPr bwMode="auto">
          <a:xfrm>
            <a:off x="3160582" y="4603551"/>
            <a:ext cx="2207954" cy="577661"/>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Local secondary storage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(local disks)</a:t>
            </a:r>
          </a:p>
        </p:txBody>
      </p:sp>
      <p:sp>
        <p:nvSpPr>
          <p:cNvPr id="35848" name="Line 7"/>
          <p:cNvSpPr>
            <a:spLocks noChangeShapeType="1"/>
          </p:cNvSpPr>
          <p:nvPr/>
        </p:nvSpPr>
        <p:spPr bwMode="auto">
          <a:xfrm>
            <a:off x="3736976" y="1932683"/>
            <a:ext cx="1063625" cy="1586"/>
          </a:xfrm>
          <a:prstGeom prst="line">
            <a:avLst/>
          </a:prstGeom>
          <a:noFill/>
          <a:ln w="25400" cap="flat" cmpd="sng" algn="ctr">
            <a:solidFill>
              <a:schemeClr val="tx1"/>
            </a:solidFill>
            <a:prstDash val="solid"/>
            <a:round/>
            <a:headEnd type="none" w="med" len="med"/>
            <a:tailEnd type="none" w="med" len="med"/>
          </a:ln>
          <a:effectLst/>
        </p:spPr>
        <p:txBody>
          <a:bodyPr lIns="91421" tIns="45710" rIns="91421" bIns="45710"/>
          <a:lstStyle/>
          <a:p>
            <a:endParaRPr lang="en-US" sz="2403"/>
          </a:p>
        </p:txBody>
      </p:sp>
      <p:sp>
        <p:nvSpPr>
          <p:cNvPr id="35850" name="Line 9"/>
          <p:cNvSpPr>
            <a:spLocks noChangeShapeType="1"/>
          </p:cNvSpPr>
          <p:nvPr/>
        </p:nvSpPr>
        <p:spPr bwMode="auto">
          <a:xfrm>
            <a:off x="2992439" y="3634488"/>
            <a:ext cx="2552700" cy="1586"/>
          </a:xfrm>
          <a:prstGeom prst="line">
            <a:avLst/>
          </a:prstGeom>
          <a:noFill/>
          <a:ln w="12600">
            <a:solidFill>
              <a:srgbClr val="000066"/>
            </a:solidFill>
            <a:miter lim="800000"/>
            <a:headEnd/>
            <a:tailEnd/>
          </a:ln>
        </p:spPr>
        <p:txBody>
          <a:bodyPr lIns="91421" tIns="45710" rIns="91421" bIns="45710"/>
          <a:lstStyle/>
          <a:p>
            <a:endParaRPr lang="en-US" sz="2403"/>
          </a:p>
        </p:txBody>
      </p:sp>
      <p:sp>
        <p:nvSpPr>
          <p:cNvPr id="35851" name="Line 10"/>
          <p:cNvSpPr>
            <a:spLocks noChangeShapeType="1"/>
          </p:cNvSpPr>
          <p:nvPr/>
        </p:nvSpPr>
        <p:spPr bwMode="auto">
          <a:xfrm>
            <a:off x="441325" y="3943111"/>
            <a:ext cx="1588" cy="2343651"/>
          </a:xfrm>
          <a:prstGeom prst="line">
            <a:avLst/>
          </a:prstGeom>
          <a:noFill/>
          <a:ln w="38160">
            <a:solidFill>
              <a:srgbClr val="000066"/>
            </a:solidFill>
            <a:miter lim="800000"/>
            <a:headEnd/>
            <a:tailEnd type="triangle" w="med" len="med"/>
          </a:ln>
        </p:spPr>
        <p:txBody>
          <a:bodyPr lIns="91421" tIns="45710" rIns="91421" bIns="45710"/>
          <a:lstStyle/>
          <a:p>
            <a:endParaRPr lang="en-US" sz="2403"/>
          </a:p>
        </p:txBody>
      </p:sp>
      <p:sp>
        <p:nvSpPr>
          <p:cNvPr id="35852" name="Text Box 11"/>
          <p:cNvSpPr txBox="1">
            <a:spLocks noChangeArrowheads="1"/>
          </p:cNvSpPr>
          <p:nvPr/>
        </p:nvSpPr>
        <p:spPr bwMode="auto">
          <a:xfrm>
            <a:off x="455668" y="3829132"/>
            <a:ext cx="915933" cy="1059159"/>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Larger,  </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slower, </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cheaper </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per byte</a:t>
            </a:r>
          </a:p>
        </p:txBody>
      </p:sp>
      <p:sp>
        <p:nvSpPr>
          <p:cNvPr id="35854" name="Text Box 13"/>
          <p:cNvSpPr txBox="1">
            <a:spLocks noChangeArrowheads="1"/>
          </p:cNvSpPr>
          <p:nvPr/>
        </p:nvSpPr>
        <p:spPr bwMode="auto">
          <a:xfrm>
            <a:off x="2267837" y="5561612"/>
            <a:ext cx="3993442" cy="576814"/>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Remote secondary storage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(tapes, distributed file systems, Web servers)</a:t>
            </a:r>
          </a:p>
        </p:txBody>
      </p:sp>
      <p:sp>
        <p:nvSpPr>
          <p:cNvPr id="35878" name="Text Box 16"/>
          <p:cNvSpPr txBox="1">
            <a:spLocks noChangeArrowheads="1"/>
          </p:cNvSpPr>
          <p:nvPr/>
        </p:nvSpPr>
        <p:spPr bwMode="auto">
          <a:xfrm>
            <a:off x="6858000" y="4647635"/>
            <a:ext cx="2062162" cy="728299"/>
          </a:xfrm>
          <a:prstGeom prst="rect">
            <a:avLst/>
          </a:prstGeom>
          <a:noFill/>
          <a:ln w="9525">
            <a:noFill/>
            <a:round/>
            <a:headEnd/>
            <a:tailEnd/>
          </a:ln>
        </p:spPr>
        <p:txBody>
          <a:bodyPr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402"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8" y="3962153"/>
            <a:ext cx="2744787" cy="517262"/>
          </a:xfrm>
          <a:prstGeom prst="rect">
            <a:avLst/>
          </a:prstGeom>
          <a:noFill/>
          <a:ln w="9525">
            <a:noFill/>
            <a:round/>
            <a:headEnd/>
            <a:tailEnd/>
          </a:ln>
        </p:spPr>
        <p:txBody>
          <a:bodyPr wrap="squar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402" dirty="0">
                <a:solidFill>
                  <a:srgbClr val="C00000"/>
                </a:solidFill>
                <a:latin typeface="Calibri" pitchFamily="34" charset="0"/>
              </a:rPr>
              <a:t>Main memory holds disk blocks retrieved from local disks</a:t>
            </a:r>
          </a:p>
        </p:txBody>
      </p:sp>
      <p:sp>
        <p:nvSpPr>
          <p:cNvPr id="35857" name="Line 20"/>
          <p:cNvSpPr>
            <a:spLocks noChangeShapeType="1"/>
          </p:cNvSpPr>
          <p:nvPr/>
        </p:nvSpPr>
        <p:spPr bwMode="auto">
          <a:xfrm>
            <a:off x="1760182" y="5336291"/>
            <a:ext cx="5029200" cy="1587"/>
          </a:xfrm>
          <a:prstGeom prst="line">
            <a:avLst/>
          </a:prstGeom>
          <a:noFill/>
          <a:ln w="25400" cap="flat" cmpd="sng" algn="ctr">
            <a:solidFill>
              <a:schemeClr val="tx1"/>
            </a:solidFill>
            <a:prstDash val="solid"/>
            <a:round/>
            <a:headEnd type="none" w="med" len="med"/>
            <a:tailEnd type="none" w="med" len="med"/>
          </a:ln>
          <a:effectLst/>
        </p:spPr>
        <p:txBody>
          <a:bodyPr lIns="91421" tIns="45710" rIns="91421" bIns="45710"/>
          <a:lstStyle/>
          <a:p>
            <a:endParaRPr lang="en-US" sz="2403"/>
          </a:p>
        </p:txBody>
      </p:sp>
      <p:sp>
        <p:nvSpPr>
          <p:cNvPr id="35858" name="Text Box 21"/>
          <p:cNvSpPr txBox="1">
            <a:spLocks noChangeArrowheads="1"/>
          </p:cNvSpPr>
          <p:nvPr/>
        </p:nvSpPr>
        <p:spPr bwMode="auto">
          <a:xfrm>
            <a:off x="3806091" y="2895426"/>
            <a:ext cx="916935" cy="577661"/>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L2 cache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(SRAM)</a:t>
            </a:r>
          </a:p>
        </p:txBody>
      </p:sp>
      <p:sp>
        <p:nvSpPr>
          <p:cNvPr id="35873" name="Text Box 23"/>
          <p:cNvSpPr txBox="1">
            <a:spLocks noChangeArrowheads="1"/>
          </p:cNvSpPr>
          <p:nvPr/>
        </p:nvSpPr>
        <p:spPr bwMode="auto">
          <a:xfrm>
            <a:off x="5334000" y="2256789"/>
            <a:ext cx="2838450" cy="517262"/>
          </a:xfrm>
          <a:prstGeom prst="rect">
            <a:avLst/>
          </a:prstGeom>
          <a:noFill/>
          <a:ln w="9525">
            <a:noFill/>
            <a:round/>
            <a:headEnd/>
            <a:tailEnd/>
          </a:ln>
        </p:spPr>
        <p:txBody>
          <a:bodyPr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402" dirty="0">
                <a:solidFill>
                  <a:srgbClr val="C00000"/>
                </a:solidFill>
                <a:latin typeface="Calibri" pitchFamily="34" charset="0"/>
              </a:rPr>
              <a:t>L1 cache holds cache lines retrieved from L2 cache</a:t>
            </a:r>
          </a:p>
        </p:txBody>
      </p:sp>
      <p:sp>
        <p:nvSpPr>
          <p:cNvPr id="35860" name="Text Box 25"/>
          <p:cNvSpPr txBox="1">
            <a:spLocks noChangeArrowheads="1"/>
          </p:cNvSpPr>
          <p:nvPr/>
        </p:nvSpPr>
        <p:spPr bwMode="auto">
          <a:xfrm>
            <a:off x="4876801" y="1448719"/>
            <a:ext cx="2919412" cy="517262"/>
          </a:xfrm>
          <a:prstGeom prst="rect">
            <a:avLst/>
          </a:prstGeom>
          <a:noFill/>
          <a:ln w="9525">
            <a:noFill/>
            <a:round/>
            <a:headEnd/>
            <a:tailEnd/>
          </a:ln>
        </p:spPr>
        <p:txBody>
          <a:bodyPr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402" dirty="0">
                <a:solidFill>
                  <a:srgbClr val="C00000"/>
                </a:solidFill>
                <a:latin typeface="Calibri" pitchFamily="34" charset="0"/>
              </a:rPr>
              <a:t>CPU registers hold words retrieved from L1 cache</a:t>
            </a:r>
          </a:p>
        </p:txBody>
      </p:sp>
      <p:sp>
        <p:nvSpPr>
          <p:cNvPr id="35871" name="Text Box 28"/>
          <p:cNvSpPr txBox="1">
            <a:spLocks noChangeArrowheads="1"/>
          </p:cNvSpPr>
          <p:nvPr/>
        </p:nvSpPr>
        <p:spPr bwMode="auto">
          <a:xfrm>
            <a:off x="5867401" y="3124341"/>
            <a:ext cx="2628900" cy="517262"/>
          </a:xfrm>
          <a:prstGeom prst="rect">
            <a:avLst/>
          </a:prstGeom>
          <a:noFill/>
          <a:ln w="9525">
            <a:noFill/>
            <a:round/>
            <a:headEnd/>
            <a:tailEnd/>
          </a:ln>
        </p:spPr>
        <p:txBody>
          <a:bodyPr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402"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2886"/>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L0:</a:t>
            </a:r>
          </a:p>
        </p:txBody>
      </p:sp>
      <p:sp>
        <p:nvSpPr>
          <p:cNvPr id="35864" name="Text Box 31"/>
          <p:cNvSpPr txBox="1">
            <a:spLocks noChangeArrowheads="1"/>
          </p:cNvSpPr>
          <p:nvPr/>
        </p:nvSpPr>
        <p:spPr bwMode="auto">
          <a:xfrm>
            <a:off x="3152776" y="2042169"/>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L1:</a:t>
            </a:r>
          </a:p>
        </p:txBody>
      </p:sp>
      <p:sp>
        <p:nvSpPr>
          <p:cNvPr id="35865" name="Text Box 32"/>
          <p:cNvSpPr txBox="1">
            <a:spLocks noChangeArrowheads="1"/>
          </p:cNvSpPr>
          <p:nvPr/>
        </p:nvSpPr>
        <p:spPr bwMode="auto">
          <a:xfrm>
            <a:off x="2714626" y="2738759"/>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L2:</a:t>
            </a:r>
          </a:p>
        </p:txBody>
      </p:sp>
      <p:sp>
        <p:nvSpPr>
          <p:cNvPr id="35866" name="Text Box 33"/>
          <p:cNvSpPr txBox="1">
            <a:spLocks noChangeArrowheads="1"/>
          </p:cNvSpPr>
          <p:nvPr/>
        </p:nvSpPr>
        <p:spPr bwMode="auto">
          <a:xfrm>
            <a:off x="2241551" y="3541662"/>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L3:</a:t>
            </a:r>
          </a:p>
        </p:txBody>
      </p:sp>
      <p:sp>
        <p:nvSpPr>
          <p:cNvPr id="35867" name="Text Box 34"/>
          <p:cNvSpPr txBox="1">
            <a:spLocks noChangeArrowheads="1"/>
          </p:cNvSpPr>
          <p:nvPr/>
        </p:nvSpPr>
        <p:spPr bwMode="auto">
          <a:xfrm>
            <a:off x="1639888" y="4606380"/>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L4:</a:t>
            </a:r>
          </a:p>
        </p:txBody>
      </p:sp>
      <p:sp>
        <p:nvSpPr>
          <p:cNvPr id="35868" name="Text Box 35"/>
          <p:cNvSpPr txBox="1">
            <a:spLocks noChangeArrowheads="1"/>
          </p:cNvSpPr>
          <p:nvPr/>
        </p:nvSpPr>
        <p:spPr bwMode="auto">
          <a:xfrm>
            <a:off x="1000126" y="5702835"/>
            <a:ext cx="428620" cy="33564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482"/>
                </a:solidFill>
                <a:latin typeface="Calibri" pitchFamily="34" charset="0"/>
              </a:rPr>
              <a:t>L5:</a:t>
            </a:r>
          </a:p>
        </p:txBody>
      </p:sp>
      <p:sp>
        <p:nvSpPr>
          <p:cNvPr id="35869" name="Text Box 36"/>
          <p:cNvSpPr txBox="1">
            <a:spLocks noChangeArrowheads="1"/>
          </p:cNvSpPr>
          <p:nvPr/>
        </p:nvSpPr>
        <p:spPr bwMode="auto">
          <a:xfrm>
            <a:off x="457200" y="2312984"/>
            <a:ext cx="894132" cy="1059159"/>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Smaller,</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faster,</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costlier</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per byte</a:t>
            </a:r>
          </a:p>
        </p:txBody>
      </p:sp>
      <p:sp>
        <p:nvSpPr>
          <p:cNvPr id="35870" name="Line 37"/>
          <p:cNvSpPr>
            <a:spLocks noChangeShapeType="1"/>
          </p:cNvSpPr>
          <p:nvPr/>
        </p:nvSpPr>
        <p:spPr bwMode="auto">
          <a:xfrm flipV="1">
            <a:off x="455614" y="1144060"/>
            <a:ext cx="1587" cy="2156413"/>
          </a:xfrm>
          <a:prstGeom prst="line">
            <a:avLst/>
          </a:prstGeom>
          <a:noFill/>
          <a:ln w="38160">
            <a:solidFill>
              <a:srgbClr val="000066"/>
            </a:solidFill>
            <a:miter lim="800000"/>
            <a:headEnd/>
            <a:tailEnd type="triangle" w="med" len="med"/>
          </a:ln>
        </p:spPr>
        <p:txBody>
          <a:bodyPr lIns="91421" tIns="45710" rIns="91421" bIns="45710"/>
          <a:lstStyle/>
          <a:p>
            <a:endParaRPr lang="en-US" sz="2403"/>
          </a:p>
        </p:txBody>
      </p:sp>
      <p:cxnSp>
        <p:nvCxnSpPr>
          <p:cNvPr id="40" name="Straight Connector 39"/>
          <p:cNvCxnSpPr/>
          <p:nvPr/>
        </p:nvCxnSpPr>
        <p:spPr bwMode="auto">
          <a:xfrm>
            <a:off x="2267306" y="4463334"/>
            <a:ext cx="4006851" cy="1587"/>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487"/>
            <a:ext cx="3017520" cy="1587"/>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931"/>
            <a:ext cx="2011680" cy="1587"/>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6926759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3033"/>
            <a:ext cx="8442325" cy="4969745"/>
          </a:xfrm>
        </p:spPr>
        <p:txBody>
          <a:bodyPr>
            <a:normAutofit fontScale="92500"/>
          </a:bodyPr>
          <a:lstStyle/>
          <a:p>
            <a:pPr>
              <a:lnSpc>
                <a:spcPct val="110000"/>
              </a:lnSpc>
            </a:pPr>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pPr>
              <a:lnSpc>
                <a:spcPct val="110000"/>
              </a:lnSpc>
            </a:pPr>
            <a:r>
              <a:rPr lang="en-US" dirty="0" smtClean="0"/>
              <a:t>Fundamental idea of a memory hierarchy:</a:t>
            </a:r>
          </a:p>
          <a:p>
            <a:pPr lvl="1">
              <a:lnSpc>
                <a:spcPct val="110000"/>
              </a:lnSpc>
            </a:pPr>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pPr>
              <a:lnSpc>
                <a:spcPct val="110000"/>
              </a:lnSpc>
            </a:pPr>
            <a:r>
              <a:rPr lang="en-US" dirty="0" smtClean="0"/>
              <a:t>Why do memory hierarchies work?</a:t>
            </a:r>
          </a:p>
          <a:p>
            <a:pPr lvl="1">
              <a:lnSpc>
                <a:spcPct val="110000"/>
              </a:lnSpc>
            </a:pPr>
            <a:r>
              <a:rPr lang="en-US" dirty="0" smtClean="0"/>
              <a:t>Because of locality, programs tend to access the data at level </a:t>
            </a:r>
            <a:r>
              <a:rPr lang="en-US" dirty="0" err="1" smtClean="0"/>
              <a:t>k</a:t>
            </a:r>
            <a:r>
              <a:rPr lang="en-US" dirty="0" smtClean="0"/>
              <a:t> more often than they access the data at level k+1. </a:t>
            </a:r>
          </a:p>
          <a:p>
            <a:pPr lvl="1">
              <a:lnSpc>
                <a:spcPct val="110000"/>
              </a:lnSpc>
            </a:pPr>
            <a:r>
              <a:rPr lang="en-US" dirty="0" smtClean="0"/>
              <a:t>Thus, the storage at level k+1 can be slower, and thus larger and cheaper per bit.</a:t>
            </a:r>
          </a:p>
          <a:p>
            <a:pPr>
              <a:lnSpc>
                <a:spcPct val="110000"/>
              </a:lnSpc>
            </a:pPr>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lnSpc>
                <a:spcPct val="110000"/>
              </a:lnSpc>
            </a:pPr>
            <a:endParaRPr lang="en-US" dirty="0" smtClean="0"/>
          </a:p>
          <a:p>
            <a:pPr>
              <a:lnSpc>
                <a:spcPct val="110000"/>
              </a:lnSpc>
            </a:pPr>
            <a:endParaRPr lang="en-US" dirty="0"/>
          </a:p>
        </p:txBody>
      </p:sp>
    </p:spTree>
    <p:extLst>
      <p:ext uri="{BB962C8B-B14F-4D97-AF65-F5344CB8AC3E}">
        <p14:creationId xmlns:p14="http://schemas.microsoft.com/office/powerpoint/2010/main" val="9436420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799" y="2895848"/>
            <a:ext cx="685801" cy="1370964"/>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algn="ctr"/>
            <a:endParaRPr lang="en-US" sz="2403" dirty="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6812"/>
            <a:ext cx="3581400" cy="2056446"/>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4" name="Rectangle 3"/>
          <p:cNvSpPr/>
          <p:nvPr/>
        </p:nvSpPr>
        <p:spPr bwMode="auto">
          <a:xfrm>
            <a:off x="1905000" y="2272928"/>
            <a:ext cx="3581400" cy="609317"/>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 name="Rectangle 4"/>
          <p:cNvSpPr/>
          <p:nvPr/>
        </p:nvSpPr>
        <p:spPr bwMode="auto">
          <a:xfrm>
            <a:off x="20574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0</a:t>
            </a:r>
          </a:p>
        </p:txBody>
      </p:sp>
      <p:sp>
        <p:nvSpPr>
          <p:cNvPr id="6" name="Rectangle 5"/>
          <p:cNvSpPr/>
          <p:nvPr/>
        </p:nvSpPr>
        <p:spPr bwMode="auto">
          <a:xfrm>
            <a:off x="28956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a:t>
            </a:r>
          </a:p>
        </p:txBody>
      </p:sp>
      <p:sp>
        <p:nvSpPr>
          <p:cNvPr id="7" name="Rectangle 6"/>
          <p:cNvSpPr/>
          <p:nvPr/>
        </p:nvSpPr>
        <p:spPr bwMode="auto">
          <a:xfrm>
            <a:off x="37338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2</a:t>
            </a:r>
          </a:p>
        </p:txBody>
      </p:sp>
      <p:sp>
        <p:nvSpPr>
          <p:cNvPr id="8" name="Rectangle 7"/>
          <p:cNvSpPr/>
          <p:nvPr/>
        </p:nvSpPr>
        <p:spPr bwMode="auto">
          <a:xfrm>
            <a:off x="45720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9" name="Rectangle 8"/>
          <p:cNvSpPr/>
          <p:nvPr/>
        </p:nvSpPr>
        <p:spPr bwMode="auto">
          <a:xfrm>
            <a:off x="20574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10" name="Rectangle 9"/>
          <p:cNvSpPr/>
          <p:nvPr/>
        </p:nvSpPr>
        <p:spPr bwMode="auto">
          <a:xfrm>
            <a:off x="28956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5</a:t>
            </a:r>
          </a:p>
        </p:txBody>
      </p:sp>
      <p:sp>
        <p:nvSpPr>
          <p:cNvPr id="11" name="Rectangle 10"/>
          <p:cNvSpPr/>
          <p:nvPr/>
        </p:nvSpPr>
        <p:spPr bwMode="auto">
          <a:xfrm>
            <a:off x="37338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6</a:t>
            </a:r>
          </a:p>
        </p:txBody>
      </p:sp>
      <p:sp>
        <p:nvSpPr>
          <p:cNvPr id="12" name="Rectangle 11"/>
          <p:cNvSpPr/>
          <p:nvPr/>
        </p:nvSpPr>
        <p:spPr bwMode="auto">
          <a:xfrm>
            <a:off x="45720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7</a:t>
            </a:r>
          </a:p>
        </p:txBody>
      </p:sp>
      <p:sp>
        <p:nvSpPr>
          <p:cNvPr id="13" name="Rectangle 12"/>
          <p:cNvSpPr/>
          <p:nvPr/>
        </p:nvSpPr>
        <p:spPr bwMode="auto">
          <a:xfrm>
            <a:off x="20574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14" name="Rectangle 13"/>
          <p:cNvSpPr/>
          <p:nvPr/>
        </p:nvSpPr>
        <p:spPr bwMode="auto">
          <a:xfrm>
            <a:off x="28956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15" name="Rectangle 14"/>
          <p:cNvSpPr/>
          <p:nvPr/>
        </p:nvSpPr>
        <p:spPr bwMode="auto">
          <a:xfrm>
            <a:off x="37338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
        <p:nvSpPr>
          <p:cNvPr id="16" name="Rectangle 15"/>
          <p:cNvSpPr/>
          <p:nvPr/>
        </p:nvSpPr>
        <p:spPr bwMode="auto">
          <a:xfrm>
            <a:off x="45720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11</a:t>
            </a:r>
          </a:p>
        </p:txBody>
      </p:sp>
      <p:sp>
        <p:nvSpPr>
          <p:cNvPr id="17" name="Rectangle 16"/>
          <p:cNvSpPr/>
          <p:nvPr/>
        </p:nvSpPr>
        <p:spPr bwMode="auto">
          <a:xfrm>
            <a:off x="20574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18" name="Rectangle 17"/>
          <p:cNvSpPr/>
          <p:nvPr/>
        </p:nvSpPr>
        <p:spPr bwMode="auto">
          <a:xfrm>
            <a:off x="28956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13</a:t>
            </a:r>
          </a:p>
        </p:txBody>
      </p:sp>
      <p:sp>
        <p:nvSpPr>
          <p:cNvPr id="19" name="Rectangle 18"/>
          <p:cNvSpPr/>
          <p:nvPr/>
        </p:nvSpPr>
        <p:spPr bwMode="auto">
          <a:xfrm>
            <a:off x="37338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0" name="Rectangle 19"/>
          <p:cNvSpPr/>
          <p:nvPr/>
        </p:nvSpPr>
        <p:spPr bwMode="auto">
          <a:xfrm>
            <a:off x="45720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15</a:t>
            </a:r>
          </a:p>
        </p:txBody>
      </p:sp>
      <p:cxnSp>
        <p:nvCxnSpPr>
          <p:cNvPr id="22" name="Straight Connector 21"/>
          <p:cNvCxnSpPr/>
          <p:nvPr/>
        </p:nvCxnSpPr>
        <p:spPr bwMode="auto">
          <a:xfrm>
            <a:off x="2286001" y="6094764"/>
            <a:ext cx="3048000" cy="1476"/>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27" name="Rectangle 26"/>
          <p:cNvSpPr/>
          <p:nvPr/>
        </p:nvSpPr>
        <p:spPr bwMode="auto">
          <a:xfrm>
            <a:off x="28956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28" name="Rectangle 27"/>
          <p:cNvSpPr/>
          <p:nvPr/>
        </p:nvSpPr>
        <p:spPr bwMode="auto">
          <a:xfrm>
            <a:off x="37338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9" name="Rectangle 28"/>
          <p:cNvSpPr/>
          <p:nvPr/>
        </p:nvSpPr>
        <p:spPr bwMode="auto">
          <a:xfrm>
            <a:off x="45720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30" name="TextBox 29"/>
          <p:cNvSpPr txBox="1"/>
          <p:nvPr/>
        </p:nvSpPr>
        <p:spPr>
          <a:xfrm>
            <a:off x="882158" y="2349092"/>
            <a:ext cx="950324" cy="462610"/>
          </a:xfrm>
          <a:prstGeom prst="rect">
            <a:avLst/>
          </a:prstGeom>
          <a:noFill/>
        </p:spPr>
        <p:txBody>
          <a:bodyPr wrap="none" lIns="91421" tIns="45710" rIns="91421" bIns="45710" rtlCol="0">
            <a:spAutoFit/>
          </a:bodyPr>
          <a:lstStyle/>
          <a:p>
            <a:r>
              <a:rPr lang="en-US" sz="2403" dirty="0">
                <a:latin typeface="Calibri" pitchFamily="34" charset="0"/>
              </a:rPr>
              <a:t>Cache</a:t>
            </a:r>
          </a:p>
        </p:txBody>
      </p:sp>
      <p:sp>
        <p:nvSpPr>
          <p:cNvPr id="31" name="TextBox 30"/>
          <p:cNvSpPr txBox="1"/>
          <p:nvPr/>
        </p:nvSpPr>
        <p:spPr>
          <a:xfrm>
            <a:off x="587958" y="4342977"/>
            <a:ext cx="1282221" cy="462610"/>
          </a:xfrm>
          <a:prstGeom prst="rect">
            <a:avLst/>
          </a:prstGeom>
          <a:noFill/>
        </p:spPr>
        <p:txBody>
          <a:bodyPr wrap="none" lIns="91421" tIns="45710" rIns="91421" bIns="45710" rtlCol="0">
            <a:spAutoFit/>
          </a:bodyPr>
          <a:lstStyle/>
          <a:p>
            <a:r>
              <a:rPr lang="en-US" sz="2403" dirty="0">
                <a:latin typeface="Calibri" pitchFamily="34" charset="0"/>
              </a:rPr>
              <a:t>Memory</a:t>
            </a:r>
          </a:p>
        </p:txBody>
      </p:sp>
      <p:sp>
        <p:nvSpPr>
          <p:cNvPr id="32" name="Text Box 19"/>
          <p:cNvSpPr txBox="1">
            <a:spLocks noChangeArrowheads="1"/>
          </p:cNvSpPr>
          <p:nvPr/>
        </p:nvSpPr>
        <p:spPr bwMode="auto">
          <a:xfrm>
            <a:off x="5635242" y="4146986"/>
            <a:ext cx="3199956" cy="576814"/>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Larger, slower, cheaper memory</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viewed as partitioned into “blocks”</a:t>
            </a:r>
          </a:p>
        </p:txBody>
      </p:sp>
      <p:sp>
        <p:nvSpPr>
          <p:cNvPr id="33" name="Text Box 22"/>
          <p:cNvSpPr txBox="1">
            <a:spLocks noChangeArrowheads="1"/>
          </p:cNvSpPr>
          <p:nvPr/>
        </p:nvSpPr>
        <p:spPr bwMode="auto">
          <a:xfrm>
            <a:off x="3942801" y="3233009"/>
            <a:ext cx="2839000" cy="576814"/>
          </a:xfrm>
          <a:prstGeom prst="rect">
            <a:avLst/>
          </a:prstGeom>
          <a:noFill/>
          <a:ln w="9525">
            <a:noFill/>
            <a:round/>
            <a:headEnd/>
            <a:tailEnd/>
          </a:ln>
        </p:spPr>
        <p:txBody>
          <a:bodyPr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Data is copied in block-sized transfer units</a:t>
            </a:r>
          </a:p>
        </p:txBody>
      </p:sp>
      <p:sp>
        <p:nvSpPr>
          <p:cNvPr id="34" name="Text Box 29"/>
          <p:cNvSpPr txBox="1">
            <a:spLocks noChangeArrowheads="1"/>
          </p:cNvSpPr>
          <p:nvPr/>
        </p:nvSpPr>
        <p:spPr bwMode="auto">
          <a:xfrm>
            <a:off x="5562600" y="2166897"/>
            <a:ext cx="2930908" cy="817988"/>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Smaller, faster, more expensive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memory caches a  subset of</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alibri" pitchFamily="34" charset="0"/>
              </a:rPr>
              <a:t>the blocks</a:t>
            </a:r>
          </a:p>
        </p:txBody>
      </p:sp>
      <p:sp>
        <p:nvSpPr>
          <p:cNvPr id="37" name="Rectangle 36"/>
          <p:cNvSpPr/>
          <p:nvPr/>
        </p:nvSpPr>
        <p:spPr bwMode="auto">
          <a:xfrm>
            <a:off x="2057400" y="4799964"/>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38" name="Rectangle 37"/>
          <p:cNvSpPr/>
          <p:nvPr/>
        </p:nvSpPr>
        <p:spPr bwMode="auto">
          <a:xfrm>
            <a:off x="2590801" y="3429000"/>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39" name="Rectangle 38"/>
          <p:cNvSpPr/>
          <p:nvPr/>
        </p:nvSpPr>
        <p:spPr bwMode="auto">
          <a:xfrm>
            <a:off x="2057400" y="2425256"/>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40" name="Rectangle 39"/>
          <p:cNvSpPr/>
          <p:nvPr/>
        </p:nvSpPr>
        <p:spPr bwMode="auto">
          <a:xfrm>
            <a:off x="3733800" y="5180787"/>
            <a:ext cx="762000"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
        <p:nvSpPr>
          <p:cNvPr id="41" name="Rectangle 40"/>
          <p:cNvSpPr/>
          <p:nvPr/>
        </p:nvSpPr>
        <p:spPr bwMode="auto">
          <a:xfrm>
            <a:off x="2590801" y="3429000"/>
            <a:ext cx="762000"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
        <p:nvSpPr>
          <p:cNvPr id="42" name="Rectangle 41"/>
          <p:cNvSpPr/>
          <p:nvPr/>
        </p:nvSpPr>
        <p:spPr bwMode="auto">
          <a:xfrm>
            <a:off x="3733800" y="2425256"/>
            <a:ext cx="762000"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Tree>
    <p:extLst>
      <p:ext uri="{BB962C8B-B14F-4D97-AF65-F5344CB8AC3E}">
        <p14:creationId xmlns:p14="http://schemas.microsoft.com/office/powerpoint/2010/main" val="11048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799" y="1296389"/>
            <a:ext cx="685801" cy="990141"/>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algn="ctr"/>
            <a:endParaRPr lang="en-US" sz="2403" dirty="0">
              <a:latin typeface="Calibri" pitchFamily="34" charset="0"/>
            </a:endParaRPr>
          </a:p>
        </p:txBody>
      </p:sp>
      <p:sp>
        <p:nvSpPr>
          <p:cNvPr id="35" name="Up-Down Arrow 34"/>
          <p:cNvSpPr/>
          <p:nvPr/>
        </p:nvSpPr>
        <p:spPr bwMode="auto">
          <a:xfrm>
            <a:off x="3352799" y="2895848"/>
            <a:ext cx="685801" cy="1370964"/>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algn="ctr"/>
            <a:endParaRPr lang="en-US" sz="2403" dirty="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6812"/>
            <a:ext cx="3581400" cy="2056446"/>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4" name="Rectangle 3"/>
          <p:cNvSpPr/>
          <p:nvPr/>
        </p:nvSpPr>
        <p:spPr bwMode="auto">
          <a:xfrm>
            <a:off x="1905000" y="2272928"/>
            <a:ext cx="3581400" cy="609317"/>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 name="Rectangle 4"/>
          <p:cNvSpPr/>
          <p:nvPr/>
        </p:nvSpPr>
        <p:spPr bwMode="auto">
          <a:xfrm>
            <a:off x="20574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0</a:t>
            </a:r>
          </a:p>
        </p:txBody>
      </p:sp>
      <p:sp>
        <p:nvSpPr>
          <p:cNvPr id="6" name="Rectangle 5"/>
          <p:cNvSpPr/>
          <p:nvPr/>
        </p:nvSpPr>
        <p:spPr bwMode="auto">
          <a:xfrm>
            <a:off x="28956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a:t>
            </a:r>
          </a:p>
        </p:txBody>
      </p:sp>
      <p:sp>
        <p:nvSpPr>
          <p:cNvPr id="7" name="Rectangle 6"/>
          <p:cNvSpPr/>
          <p:nvPr/>
        </p:nvSpPr>
        <p:spPr bwMode="auto">
          <a:xfrm>
            <a:off x="37338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2</a:t>
            </a:r>
          </a:p>
        </p:txBody>
      </p:sp>
      <p:sp>
        <p:nvSpPr>
          <p:cNvPr id="8" name="Rectangle 7"/>
          <p:cNvSpPr/>
          <p:nvPr/>
        </p:nvSpPr>
        <p:spPr bwMode="auto">
          <a:xfrm>
            <a:off x="45720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9" name="Rectangle 8"/>
          <p:cNvSpPr/>
          <p:nvPr/>
        </p:nvSpPr>
        <p:spPr bwMode="auto">
          <a:xfrm>
            <a:off x="20574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10" name="Rectangle 9"/>
          <p:cNvSpPr/>
          <p:nvPr/>
        </p:nvSpPr>
        <p:spPr bwMode="auto">
          <a:xfrm>
            <a:off x="28956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5</a:t>
            </a:r>
          </a:p>
        </p:txBody>
      </p:sp>
      <p:sp>
        <p:nvSpPr>
          <p:cNvPr id="11" name="Rectangle 10"/>
          <p:cNvSpPr/>
          <p:nvPr/>
        </p:nvSpPr>
        <p:spPr bwMode="auto">
          <a:xfrm>
            <a:off x="37338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6</a:t>
            </a:r>
          </a:p>
        </p:txBody>
      </p:sp>
      <p:sp>
        <p:nvSpPr>
          <p:cNvPr id="12" name="Rectangle 11"/>
          <p:cNvSpPr/>
          <p:nvPr/>
        </p:nvSpPr>
        <p:spPr bwMode="auto">
          <a:xfrm>
            <a:off x="45720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7</a:t>
            </a:r>
          </a:p>
        </p:txBody>
      </p:sp>
      <p:sp>
        <p:nvSpPr>
          <p:cNvPr id="13" name="Rectangle 12"/>
          <p:cNvSpPr/>
          <p:nvPr/>
        </p:nvSpPr>
        <p:spPr bwMode="auto">
          <a:xfrm>
            <a:off x="20574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14" name="Rectangle 13"/>
          <p:cNvSpPr/>
          <p:nvPr/>
        </p:nvSpPr>
        <p:spPr bwMode="auto">
          <a:xfrm>
            <a:off x="28956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15" name="Rectangle 14"/>
          <p:cNvSpPr/>
          <p:nvPr/>
        </p:nvSpPr>
        <p:spPr bwMode="auto">
          <a:xfrm>
            <a:off x="37338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
        <p:nvSpPr>
          <p:cNvPr id="16" name="Rectangle 15"/>
          <p:cNvSpPr/>
          <p:nvPr/>
        </p:nvSpPr>
        <p:spPr bwMode="auto">
          <a:xfrm>
            <a:off x="45720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11</a:t>
            </a:r>
          </a:p>
        </p:txBody>
      </p:sp>
      <p:sp>
        <p:nvSpPr>
          <p:cNvPr id="17" name="Rectangle 16"/>
          <p:cNvSpPr/>
          <p:nvPr/>
        </p:nvSpPr>
        <p:spPr bwMode="auto">
          <a:xfrm>
            <a:off x="20574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18" name="Rectangle 17"/>
          <p:cNvSpPr/>
          <p:nvPr/>
        </p:nvSpPr>
        <p:spPr bwMode="auto">
          <a:xfrm>
            <a:off x="28956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13</a:t>
            </a:r>
          </a:p>
        </p:txBody>
      </p:sp>
      <p:sp>
        <p:nvSpPr>
          <p:cNvPr id="19" name="Rectangle 18"/>
          <p:cNvSpPr/>
          <p:nvPr/>
        </p:nvSpPr>
        <p:spPr bwMode="auto">
          <a:xfrm>
            <a:off x="37338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0" name="Rectangle 19"/>
          <p:cNvSpPr/>
          <p:nvPr/>
        </p:nvSpPr>
        <p:spPr bwMode="auto">
          <a:xfrm>
            <a:off x="45720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15</a:t>
            </a:r>
          </a:p>
        </p:txBody>
      </p:sp>
      <p:cxnSp>
        <p:nvCxnSpPr>
          <p:cNvPr id="22" name="Straight Connector 21"/>
          <p:cNvCxnSpPr/>
          <p:nvPr/>
        </p:nvCxnSpPr>
        <p:spPr bwMode="auto">
          <a:xfrm>
            <a:off x="2286001" y="6094764"/>
            <a:ext cx="3048000" cy="1476"/>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27" name="Rectangle 26"/>
          <p:cNvSpPr/>
          <p:nvPr/>
        </p:nvSpPr>
        <p:spPr bwMode="auto">
          <a:xfrm>
            <a:off x="28956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28" name="Rectangle 27"/>
          <p:cNvSpPr/>
          <p:nvPr/>
        </p:nvSpPr>
        <p:spPr bwMode="auto">
          <a:xfrm>
            <a:off x="37338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9" name="Rectangle 28"/>
          <p:cNvSpPr/>
          <p:nvPr/>
        </p:nvSpPr>
        <p:spPr bwMode="auto">
          <a:xfrm>
            <a:off x="45720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30" name="TextBox 29"/>
          <p:cNvSpPr txBox="1"/>
          <p:nvPr/>
        </p:nvSpPr>
        <p:spPr>
          <a:xfrm>
            <a:off x="882158" y="2349092"/>
            <a:ext cx="950324" cy="462610"/>
          </a:xfrm>
          <a:prstGeom prst="rect">
            <a:avLst/>
          </a:prstGeom>
          <a:noFill/>
        </p:spPr>
        <p:txBody>
          <a:bodyPr wrap="none" lIns="91421" tIns="45710" rIns="91421" bIns="45710" rtlCol="0">
            <a:spAutoFit/>
          </a:bodyPr>
          <a:lstStyle/>
          <a:p>
            <a:r>
              <a:rPr lang="en-US" sz="2403" dirty="0">
                <a:latin typeface="Calibri" pitchFamily="34" charset="0"/>
              </a:rPr>
              <a:t>Cache</a:t>
            </a:r>
          </a:p>
        </p:txBody>
      </p:sp>
      <p:sp>
        <p:nvSpPr>
          <p:cNvPr id="31" name="TextBox 30"/>
          <p:cNvSpPr txBox="1"/>
          <p:nvPr/>
        </p:nvSpPr>
        <p:spPr>
          <a:xfrm>
            <a:off x="587958" y="4342977"/>
            <a:ext cx="1282221" cy="462610"/>
          </a:xfrm>
          <a:prstGeom prst="rect">
            <a:avLst/>
          </a:prstGeom>
          <a:noFill/>
        </p:spPr>
        <p:txBody>
          <a:bodyPr wrap="none" lIns="91421" tIns="45710" rIns="91421" bIns="45710" rtlCol="0">
            <a:spAutoFit/>
          </a:bodyPr>
          <a:lstStyle/>
          <a:p>
            <a:r>
              <a:rPr lang="en-US" sz="2403" dirty="0">
                <a:latin typeface="Calibri" pitchFamily="34" charset="0"/>
              </a:rPr>
              <a:t>Memory</a:t>
            </a:r>
          </a:p>
        </p:txBody>
      </p:sp>
      <p:sp>
        <p:nvSpPr>
          <p:cNvPr id="44" name="Text Box 29"/>
          <p:cNvSpPr txBox="1">
            <a:spLocks noChangeArrowheads="1"/>
          </p:cNvSpPr>
          <p:nvPr/>
        </p:nvSpPr>
        <p:spPr bwMode="auto">
          <a:xfrm>
            <a:off x="5882044" y="1580935"/>
            <a:ext cx="2902337" cy="397562"/>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Data in block b is needed</a:t>
            </a:r>
          </a:p>
        </p:txBody>
      </p:sp>
      <p:sp>
        <p:nvSpPr>
          <p:cNvPr id="46" name="Rectangle 45"/>
          <p:cNvSpPr/>
          <p:nvPr/>
        </p:nvSpPr>
        <p:spPr>
          <a:xfrm>
            <a:off x="3994796" y="1620356"/>
            <a:ext cx="1189182" cy="339199"/>
          </a:xfrm>
          <a:prstGeom prst="rect">
            <a:avLst/>
          </a:prstGeom>
        </p:spPr>
        <p:txBody>
          <a:bodyPr wrap="none" lIns="91421" tIns="45710" rIns="91421" bIns="45710">
            <a:spAutoFit/>
          </a:bodyPr>
          <a:lstStyle/>
          <a:p>
            <a:pPr algn="ctr"/>
            <a:r>
              <a:rPr lang="en-US" sz="1602" dirty="0">
                <a:latin typeface="Calibri" pitchFamily="34" charset="0"/>
              </a:rPr>
              <a:t>Request: 14</a:t>
            </a:r>
          </a:p>
        </p:txBody>
      </p:sp>
      <p:sp>
        <p:nvSpPr>
          <p:cNvPr id="47" name="Rectangle 46"/>
          <p:cNvSpPr/>
          <p:nvPr/>
        </p:nvSpPr>
        <p:spPr bwMode="auto">
          <a:xfrm>
            <a:off x="3733800" y="2425987"/>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48" name="Text Box 29"/>
          <p:cNvSpPr txBox="1">
            <a:spLocks noChangeArrowheads="1"/>
          </p:cNvSpPr>
          <p:nvPr/>
        </p:nvSpPr>
        <p:spPr bwMode="auto">
          <a:xfrm>
            <a:off x="5900928" y="2209281"/>
            <a:ext cx="2225004" cy="69960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Block b is in cache: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solidFill>
                  <a:srgbClr val="C00000"/>
                </a:solidFill>
                <a:latin typeface="Calibri" pitchFamily="34" charset="0"/>
              </a:rPr>
              <a:t>Hit!</a:t>
            </a:r>
          </a:p>
        </p:txBody>
      </p:sp>
    </p:spTree>
    <p:extLst>
      <p:ext uri="{BB962C8B-B14F-4D97-AF65-F5344CB8AC3E}">
        <p14:creationId xmlns:p14="http://schemas.microsoft.com/office/powerpoint/2010/main" val="1338114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799" y="1296389"/>
            <a:ext cx="685801" cy="990141"/>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algn="ctr"/>
            <a:endParaRPr lang="en-US" sz="2403" dirty="0">
              <a:latin typeface="Calibri" pitchFamily="34" charset="0"/>
            </a:endParaRPr>
          </a:p>
        </p:txBody>
      </p:sp>
      <p:sp>
        <p:nvSpPr>
          <p:cNvPr id="35" name="Up-Down Arrow 34"/>
          <p:cNvSpPr/>
          <p:nvPr/>
        </p:nvSpPr>
        <p:spPr bwMode="auto">
          <a:xfrm>
            <a:off x="3352799" y="2895848"/>
            <a:ext cx="685801" cy="1370964"/>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algn="ctr"/>
            <a:endParaRPr lang="en-US" sz="2403" dirty="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6812"/>
            <a:ext cx="3581400" cy="2056446"/>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4" name="Rectangle 3"/>
          <p:cNvSpPr/>
          <p:nvPr/>
        </p:nvSpPr>
        <p:spPr bwMode="auto">
          <a:xfrm>
            <a:off x="1905000" y="2272928"/>
            <a:ext cx="3581400" cy="609317"/>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 name="Rectangle 4"/>
          <p:cNvSpPr/>
          <p:nvPr/>
        </p:nvSpPr>
        <p:spPr bwMode="auto">
          <a:xfrm>
            <a:off x="20574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0</a:t>
            </a:r>
          </a:p>
        </p:txBody>
      </p:sp>
      <p:sp>
        <p:nvSpPr>
          <p:cNvPr id="6" name="Rectangle 5"/>
          <p:cNvSpPr/>
          <p:nvPr/>
        </p:nvSpPr>
        <p:spPr bwMode="auto">
          <a:xfrm>
            <a:off x="28956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a:t>
            </a:r>
          </a:p>
        </p:txBody>
      </p:sp>
      <p:sp>
        <p:nvSpPr>
          <p:cNvPr id="7" name="Rectangle 6"/>
          <p:cNvSpPr/>
          <p:nvPr/>
        </p:nvSpPr>
        <p:spPr bwMode="auto">
          <a:xfrm>
            <a:off x="37338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2</a:t>
            </a:r>
          </a:p>
        </p:txBody>
      </p:sp>
      <p:sp>
        <p:nvSpPr>
          <p:cNvPr id="8" name="Rectangle 7"/>
          <p:cNvSpPr/>
          <p:nvPr/>
        </p:nvSpPr>
        <p:spPr bwMode="auto">
          <a:xfrm>
            <a:off x="4572000" y="4419140"/>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9" name="Rectangle 8"/>
          <p:cNvSpPr/>
          <p:nvPr/>
        </p:nvSpPr>
        <p:spPr bwMode="auto">
          <a:xfrm>
            <a:off x="20574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4</a:t>
            </a:r>
          </a:p>
        </p:txBody>
      </p:sp>
      <p:sp>
        <p:nvSpPr>
          <p:cNvPr id="10" name="Rectangle 9"/>
          <p:cNvSpPr/>
          <p:nvPr/>
        </p:nvSpPr>
        <p:spPr bwMode="auto">
          <a:xfrm>
            <a:off x="28956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5</a:t>
            </a:r>
          </a:p>
        </p:txBody>
      </p:sp>
      <p:sp>
        <p:nvSpPr>
          <p:cNvPr id="11" name="Rectangle 10"/>
          <p:cNvSpPr/>
          <p:nvPr/>
        </p:nvSpPr>
        <p:spPr bwMode="auto">
          <a:xfrm>
            <a:off x="37338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6</a:t>
            </a:r>
          </a:p>
        </p:txBody>
      </p:sp>
      <p:sp>
        <p:nvSpPr>
          <p:cNvPr id="12" name="Rectangle 11"/>
          <p:cNvSpPr/>
          <p:nvPr/>
        </p:nvSpPr>
        <p:spPr bwMode="auto">
          <a:xfrm>
            <a:off x="4572000" y="4799964"/>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7</a:t>
            </a:r>
          </a:p>
        </p:txBody>
      </p:sp>
      <p:sp>
        <p:nvSpPr>
          <p:cNvPr id="13" name="Rectangle 12"/>
          <p:cNvSpPr/>
          <p:nvPr/>
        </p:nvSpPr>
        <p:spPr bwMode="auto">
          <a:xfrm>
            <a:off x="20574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14" name="Rectangle 13"/>
          <p:cNvSpPr/>
          <p:nvPr/>
        </p:nvSpPr>
        <p:spPr bwMode="auto">
          <a:xfrm>
            <a:off x="28956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15" name="Rectangle 14"/>
          <p:cNvSpPr/>
          <p:nvPr/>
        </p:nvSpPr>
        <p:spPr bwMode="auto">
          <a:xfrm>
            <a:off x="37338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10</a:t>
            </a:r>
          </a:p>
        </p:txBody>
      </p:sp>
      <p:sp>
        <p:nvSpPr>
          <p:cNvPr id="16" name="Rectangle 15"/>
          <p:cNvSpPr/>
          <p:nvPr/>
        </p:nvSpPr>
        <p:spPr bwMode="auto">
          <a:xfrm>
            <a:off x="4572000" y="5180787"/>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11</a:t>
            </a:r>
          </a:p>
        </p:txBody>
      </p:sp>
      <p:sp>
        <p:nvSpPr>
          <p:cNvPr id="17" name="Rectangle 16"/>
          <p:cNvSpPr/>
          <p:nvPr/>
        </p:nvSpPr>
        <p:spPr bwMode="auto">
          <a:xfrm>
            <a:off x="20574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18" name="Rectangle 17"/>
          <p:cNvSpPr/>
          <p:nvPr/>
        </p:nvSpPr>
        <p:spPr bwMode="auto">
          <a:xfrm>
            <a:off x="28956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13</a:t>
            </a:r>
          </a:p>
        </p:txBody>
      </p:sp>
      <p:sp>
        <p:nvSpPr>
          <p:cNvPr id="19" name="Rectangle 18"/>
          <p:cNvSpPr/>
          <p:nvPr/>
        </p:nvSpPr>
        <p:spPr bwMode="auto">
          <a:xfrm>
            <a:off x="37338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0" name="Rectangle 19"/>
          <p:cNvSpPr/>
          <p:nvPr/>
        </p:nvSpPr>
        <p:spPr bwMode="auto">
          <a:xfrm>
            <a:off x="4572000" y="5561611"/>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15</a:t>
            </a:r>
          </a:p>
        </p:txBody>
      </p:sp>
      <p:cxnSp>
        <p:nvCxnSpPr>
          <p:cNvPr id="22" name="Straight Connector 21"/>
          <p:cNvCxnSpPr/>
          <p:nvPr/>
        </p:nvCxnSpPr>
        <p:spPr bwMode="auto">
          <a:xfrm>
            <a:off x="2286001" y="6094764"/>
            <a:ext cx="3048000" cy="1476"/>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8</a:t>
            </a:r>
          </a:p>
        </p:txBody>
      </p:sp>
      <p:sp>
        <p:nvSpPr>
          <p:cNvPr id="27" name="Rectangle 26"/>
          <p:cNvSpPr/>
          <p:nvPr/>
        </p:nvSpPr>
        <p:spPr bwMode="auto">
          <a:xfrm>
            <a:off x="28956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9</a:t>
            </a:r>
          </a:p>
        </p:txBody>
      </p:sp>
      <p:sp>
        <p:nvSpPr>
          <p:cNvPr id="28" name="Rectangle 27"/>
          <p:cNvSpPr/>
          <p:nvPr/>
        </p:nvSpPr>
        <p:spPr bwMode="auto">
          <a:xfrm>
            <a:off x="37338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14</a:t>
            </a:r>
          </a:p>
        </p:txBody>
      </p:sp>
      <p:sp>
        <p:nvSpPr>
          <p:cNvPr id="29" name="Rectangle 28"/>
          <p:cNvSpPr/>
          <p:nvPr/>
        </p:nvSpPr>
        <p:spPr bwMode="auto">
          <a:xfrm>
            <a:off x="4572000" y="2425256"/>
            <a:ext cx="762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3</a:t>
            </a:r>
          </a:p>
        </p:txBody>
      </p:sp>
      <p:sp>
        <p:nvSpPr>
          <p:cNvPr id="30" name="TextBox 29"/>
          <p:cNvSpPr txBox="1"/>
          <p:nvPr/>
        </p:nvSpPr>
        <p:spPr>
          <a:xfrm>
            <a:off x="882158" y="2349092"/>
            <a:ext cx="950324" cy="462610"/>
          </a:xfrm>
          <a:prstGeom prst="rect">
            <a:avLst/>
          </a:prstGeom>
          <a:noFill/>
        </p:spPr>
        <p:txBody>
          <a:bodyPr wrap="none" lIns="91421" tIns="45710" rIns="91421" bIns="45710" rtlCol="0">
            <a:spAutoFit/>
          </a:bodyPr>
          <a:lstStyle/>
          <a:p>
            <a:r>
              <a:rPr lang="en-US" sz="2403" dirty="0">
                <a:latin typeface="Calibri" pitchFamily="34" charset="0"/>
              </a:rPr>
              <a:t>Cache</a:t>
            </a:r>
          </a:p>
        </p:txBody>
      </p:sp>
      <p:sp>
        <p:nvSpPr>
          <p:cNvPr id="31" name="TextBox 30"/>
          <p:cNvSpPr txBox="1"/>
          <p:nvPr/>
        </p:nvSpPr>
        <p:spPr>
          <a:xfrm>
            <a:off x="587958" y="4342977"/>
            <a:ext cx="1282221" cy="462610"/>
          </a:xfrm>
          <a:prstGeom prst="rect">
            <a:avLst/>
          </a:prstGeom>
          <a:noFill/>
        </p:spPr>
        <p:txBody>
          <a:bodyPr wrap="none" lIns="91421" tIns="45710" rIns="91421" bIns="45710" rtlCol="0">
            <a:spAutoFit/>
          </a:bodyPr>
          <a:lstStyle/>
          <a:p>
            <a:r>
              <a:rPr lang="en-US" sz="2403" dirty="0">
                <a:latin typeface="Calibri" pitchFamily="34" charset="0"/>
              </a:rPr>
              <a:t>Memory</a:t>
            </a:r>
          </a:p>
        </p:txBody>
      </p:sp>
      <p:sp>
        <p:nvSpPr>
          <p:cNvPr id="44" name="Text Box 29"/>
          <p:cNvSpPr txBox="1">
            <a:spLocks noChangeArrowheads="1"/>
          </p:cNvSpPr>
          <p:nvPr/>
        </p:nvSpPr>
        <p:spPr bwMode="auto">
          <a:xfrm>
            <a:off x="5882044" y="1580935"/>
            <a:ext cx="2902337" cy="397562"/>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Data in block b is needed</a:t>
            </a:r>
          </a:p>
        </p:txBody>
      </p:sp>
      <p:sp>
        <p:nvSpPr>
          <p:cNvPr id="46" name="Rectangle 45"/>
          <p:cNvSpPr/>
          <p:nvPr/>
        </p:nvSpPr>
        <p:spPr>
          <a:xfrm>
            <a:off x="3994796" y="1620356"/>
            <a:ext cx="1189182" cy="339199"/>
          </a:xfrm>
          <a:prstGeom prst="rect">
            <a:avLst/>
          </a:prstGeom>
        </p:spPr>
        <p:txBody>
          <a:bodyPr wrap="none" lIns="91421" tIns="45710" rIns="91421" bIns="45710">
            <a:spAutoFit/>
          </a:bodyPr>
          <a:lstStyle/>
          <a:p>
            <a:pPr algn="ctr"/>
            <a:r>
              <a:rPr lang="en-US" sz="1602" dirty="0">
                <a:latin typeface="Calibri" pitchFamily="34" charset="0"/>
              </a:rPr>
              <a:t>Request: 12</a:t>
            </a:r>
          </a:p>
        </p:txBody>
      </p:sp>
      <p:sp>
        <p:nvSpPr>
          <p:cNvPr id="48" name="Text Box 29"/>
          <p:cNvSpPr txBox="1">
            <a:spLocks noChangeArrowheads="1"/>
          </p:cNvSpPr>
          <p:nvPr/>
        </p:nvSpPr>
        <p:spPr bwMode="auto">
          <a:xfrm>
            <a:off x="5899523" y="2209281"/>
            <a:ext cx="2642992" cy="69960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Block b is not in cache:</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solidFill>
                  <a:srgbClr val="C00000"/>
                </a:solidFill>
                <a:latin typeface="Calibri" pitchFamily="34" charset="0"/>
              </a:rPr>
              <a:t>Miss!</a:t>
            </a:r>
          </a:p>
        </p:txBody>
      </p:sp>
      <p:sp>
        <p:nvSpPr>
          <p:cNvPr id="34" name="Text Box 29"/>
          <p:cNvSpPr txBox="1">
            <a:spLocks noChangeArrowheads="1"/>
          </p:cNvSpPr>
          <p:nvPr/>
        </p:nvSpPr>
        <p:spPr bwMode="auto">
          <a:xfrm>
            <a:off x="5906226" y="3199421"/>
            <a:ext cx="2659922" cy="699603"/>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Block b is fetched from</a:t>
            </a:r>
          </a:p>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3" i="1" dirty="0">
                <a:latin typeface="Calibri" pitchFamily="34" charset="0"/>
              </a:rPr>
              <a:t>memory</a:t>
            </a:r>
          </a:p>
        </p:txBody>
      </p:sp>
      <p:sp>
        <p:nvSpPr>
          <p:cNvPr id="36" name="Rectangle 35"/>
          <p:cNvSpPr/>
          <p:nvPr/>
        </p:nvSpPr>
        <p:spPr>
          <a:xfrm>
            <a:off x="3994795" y="3395262"/>
            <a:ext cx="1189182" cy="339199"/>
          </a:xfrm>
          <a:prstGeom prst="rect">
            <a:avLst/>
          </a:prstGeom>
        </p:spPr>
        <p:txBody>
          <a:bodyPr wrap="none" lIns="91421" tIns="45710" rIns="91421" bIns="45710">
            <a:spAutoFit/>
          </a:bodyPr>
          <a:lstStyle/>
          <a:p>
            <a:pPr algn="ctr"/>
            <a:r>
              <a:rPr lang="en-US" sz="1602" dirty="0">
                <a:latin typeface="Calibri" pitchFamily="34" charset="0"/>
              </a:rPr>
              <a:t>Request: 12</a:t>
            </a:r>
          </a:p>
        </p:txBody>
      </p:sp>
      <p:sp>
        <p:nvSpPr>
          <p:cNvPr id="37" name="Rectangle 36"/>
          <p:cNvSpPr/>
          <p:nvPr/>
        </p:nvSpPr>
        <p:spPr bwMode="auto">
          <a:xfrm>
            <a:off x="2057400" y="5561611"/>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38" name="Rectangle 37"/>
          <p:cNvSpPr/>
          <p:nvPr/>
        </p:nvSpPr>
        <p:spPr bwMode="auto">
          <a:xfrm>
            <a:off x="2590801" y="3429000"/>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39" name="Rectangle 38"/>
          <p:cNvSpPr/>
          <p:nvPr/>
        </p:nvSpPr>
        <p:spPr bwMode="auto">
          <a:xfrm>
            <a:off x="2895600" y="2425987"/>
            <a:ext cx="762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2403" dirty="0">
                <a:latin typeface="Calibri" pitchFamily="34" charset="0"/>
              </a:rPr>
              <a:t>12</a:t>
            </a:r>
          </a:p>
        </p:txBody>
      </p:sp>
      <p:sp>
        <p:nvSpPr>
          <p:cNvPr id="42" name="Text Box 29"/>
          <p:cNvSpPr txBox="1">
            <a:spLocks noChangeArrowheads="1"/>
          </p:cNvSpPr>
          <p:nvPr/>
        </p:nvSpPr>
        <p:spPr bwMode="auto">
          <a:xfrm>
            <a:off x="5904047" y="4129979"/>
            <a:ext cx="2941065" cy="1874084"/>
          </a:xfrm>
          <a:prstGeom prst="rect">
            <a:avLst/>
          </a:prstGeom>
          <a:noFill/>
          <a:ln w="9525">
            <a:noFill/>
            <a:round/>
            <a:headEnd/>
            <a:tailEnd/>
          </a:ln>
        </p:spPr>
        <p:txBody>
          <a:bodyPr wrap="none" lIns="89981" tIns="46790" rIns="89981" bIns="46790" anchor="ctr">
            <a:spAutoFit/>
          </a:bodyPr>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800" i="1" dirty="0">
                <a:latin typeface="Calibri" pitchFamily="34" charset="0"/>
              </a:rPr>
              <a:t>Block b is stored in cache</a:t>
            </a:r>
          </a:p>
          <a:p>
            <a:pPr marL="115865" indent="-115865">
              <a:lnSpc>
                <a:spcPct val="98000"/>
              </a:lnSpc>
              <a:buFont typeface="Arial" pitchFamily="34" charset="0"/>
              <a:buChar char="•"/>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0" b="0" dirty="0">
                <a:solidFill>
                  <a:srgbClr val="C00000"/>
                </a:solidFill>
                <a:latin typeface="Calibri" pitchFamily="34" charset="0"/>
              </a:rPr>
              <a:t>Placement policy:</a:t>
            </a:r>
            <a:r>
              <a:rPr lang="en-GB" sz="2000" b="0" dirty="0">
                <a:latin typeface="Calibri" pitchFamily="34" charset="0"/>
              </a:rPr>
              <a:t/>
            </a:r>
            <a:br>
              <a:rPr lang="en-GB" sz="2000" b="0" dirty="0">
                <a:latin typeface="Calibri" pitchFamily="34" charset="0"/>
              </a:rPr>
            </a:br>
            <a:r>
              <a:rPr lang="en-GB" sz="2000" b="0" dirty="0">
                <a:latin typeface="Calibri" pitchFamily="34" charset="0"/>
              </a:rPr>
              <a:t>determines where b goes</a:t>
            </a:r>
          </a:p>
          <a:p>
            <a:pPr marL="115865" indent="-115865">
              <a:lnSpc>
                <a:spcPct val="98000"/>
              </a:lnSpc>
              <a:buFont typeface="Arial" pitchFamily="34" charset="0"/>
              <a:buChar char="•"/>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000" b="0" dirty="0">
                <a:solidFill>
                  <a:srgbClr val="C00000"/>
                </a:solidFill>
                <a:latin typeface="Calibri" pitchFamily="34" charset="0"/>
              </a:rPr>
              <a:t>Replacement policy:</a:t>
            </a:r>
            <a:br>
              <a:rPr lang="en-GB" sz="2000" b="0" dirty="0">
                <a:solidFill>
                  <a:srgbClr val="C00000"/>
                </a:solidFill>
                <a:latin typeface="Calibri" pitchFamily="34" charset="0"/>
              </a:rPr>
            </a:br>
            <a:r>
              <a:rPr lang="en-GB" sz="2000" b="0" dirty="0">
                <a:latin typeface="Calibri" pitchFamily="34" charset="0"/>
              </a:rPr>
              <a:t>determines which block</a:t>
            </a:r>
            <a:br>
              <a:rPr lang="en-GB" sz="2000" b="0" dirty="0">
                <a:latin typeface="Calibri" pitchFamily="34" charset="0"/>
              </a:rPr>
            </a:br>
            <a:r>
              <a:rPr lang="en-GB" sz="2000" b="0" dirty="0">
                <a:latin typeface="Calibri" pitchFamily="34" charset="0"/>
              </a:rPr>
              <a:t>gets evicted (victim)</a:t>
            </a:r>
          </a:p>
        </p:txBody>
      </p:sp>
    </p:spTree>
    <p:extLst>
      <p:ext uri="{BB962C8B-B14F-4D97-AF65-F5344CB8AC3E}">
        <p14:creationId xmlns:p14="http://schemas.microsoft.com/office/powerpoint/2010/main" val="817866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4336"/>
            <a:ext cx="8518525" cy="4969745"/>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extLst>
      <p:ext uri="{BB962C8B-B14F-4D97-AF65-F5344CB8AC3E}">
        <p14:creationId xmlns:p14="http://schemas.microsoft.com/office/powerpoint/2010/main" val="18694126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dirty="0" smtClean="0"/>
              <a:t>Examples of Caching in the Hierarchy</a:t>
            </a:r>
          </a:p>
        </p:txBody>
      </p:sp>
      <p:sp>
        <p:nvSpPr>
          <p:cNvPr id="37893" name="Rectangle 3"/>
          <p:cNvSpPr>
            <a:spLocks noChangeArrowheads="1"/>
          </p:cNvSpPr>
          <p:nvPr/>
        </p:nvSpPr>
        <p:spPr bwMode="auto">
          <a:xfrm>
            <a:off x="7658101" y="2429339"/>
            <a:ext cx="1447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chemeClr val="accent6">
                    <a:lumMod val="75000"/>
                  </a:schemeClr>
                </a:solidFill>
                <a:latin typeface="Calibri" pitchFamily="34" charset="0"/>
              </a:rPr>
              <a:t>Hardware</a:t>
            </a:r>
          </a:p>
        </p:txBody>
      </p:sp>
      <p:sp>
        <p:nvSpPr>
          <p:cNvPr id="37894" name="Rectangle 4"/>
          <p:cNvSpPr>
            <a:spLocks noChangeArrowheads="1"/>
          </p:cNvSpPr>
          <p:nvPr/>
        </p:nvSpPr>
        <p:spPr bwMode="auto">
          <a:xfrm>
            <a:off x="5905500" y="2429339"/>
            <a:ext cx="1752600" cy="585516"/>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0</a:t>
            </a:r>
          </a:p>
        </p:txBody>
      </p:sp>
      <p:sp>
        <p:nvSpPr>
          <p:cNvPr id="37895" name="Rectangle 5"/>
          <p:cNvSpPr>
            <a:spLocks noChangeArrowheads="1"/>
          </p:cNvSpPr>
          <p:nvPr/>
        </p:nvSpPr>
        <p:spPr bwMode="auto">
          <a:xfrm>
            <a:off x="3848100" y="2429339"/>
            <a:ext cx="2057401"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On-Chip TLB</a:t>
            </a:r>
          </a:p>
        </p:txBody>
      </p:sp>
      <p:sp>
        <p:nvSpPr>
          <p:cNvPr id="37896" name="Rectangle 6"/>
          <p:cNvSpPr>
            <a:spLocks noChangeArrowheads="1"/>
          </p:cNvSpPr>
          <p:nvPr/>
        </p:nvSpPr>
        <p:spPr bwMode="auto">
          <a:xfrm>
            <a:off x="1943100" y="2429339"/>
            <a:ext cx="19050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9339"/>
            <a:ext cx="1828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TLB</a:t>
            </a:r>
          </a:p>
        </p:txBody>
      </p:sp>
      <p:sp>
        <p:nvSpPr>
          <p:cNvPr id="37898" name="Rectangle 8"/>
          <p:cNvSpPr>
            <a:spLocks noChangeArrowheads="1"/>
          </p:cNvSpPr>
          <p:nvPr/>
        </p:nvSpPr>
        <p:spPr bwMode="auto">
          <a:xfrm>
            <a:off x="7658101" y="5337879"/>
            <a:ext cx="1447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Web browser</a:t>
            </a:r>
          </a:p>
        </p:txBody>
      </p:sp>
      <p:sp>
        <p:nvSpPr>
          <p:cNvPr id="37899" name="Rectangle 9"/>
          <p:cNvSpPr>
            <a:spLocks noChangeArrowheads="1"/>
          </p:cNvSpPr>
          <p:nvPr/>
        </p:nvSpPr>
        <p:spPr bwMode="auto">
          <a:xfrm>
            <a:off x="5905500" y="5337879"/>
            <a:ext cx="1752600" cy="585516"/>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10,000,000</a:t>
            </a:r>
          </a:p>
        </p:txBody>
      </p:sp>
      <p:sp>
        <p:nvSpPr>
          <p:cNvPr id="37900" name="Rectangle 10"/>
          <p:cNvSpPr>
            <a:spLocks noChangeArrowheads="1"/>
          </p:cNvSpPr>
          <p:nvPr/>
        </p:nvSpPr>
        <p:spPr bwMode="auto">
          <a:xfrm>
            <a:off x="3848100" y="5337879"/>
            <a:ext cx="2057401"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Local disk</a:t>
            </a:r>
          </a:p>
        </p:txBody>
      </p:sp>
      <p:sp>
        <p:nvSpPr>
          <p:cNvPr id="37901" name="Rectangle 11"/>
          <p:cNvSpPr>
            <a:spLocks noChangeArrowheads="1"/>
          </p:cNvSpPr>
          <p:nvPr/>
        </p:nvSpPr>
        <p:spPr bwMode="auto">
          <a:xfrm>
            <a:off x="1943100" y="5337879"/>
            <a:ext cx="19050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Web pages</a:t>
            </a:r>
          </a:p>
        </p:txBody>
      </p:sp>
      <p:sp>
        <p:nvSpPr>
          <p:cNvPr id="37902" name="Rectangle 12"/>
          <p:cNvSpPr>
            <a:spLocks noChangeArrowheads="1"/>
          </p:cNvSpPr>
          <p:nvPr/>
        </p:nvSpPr>
        <p:spPr bwMode="auto">
          <a:xfrm>
            <a:off x="114300" y="5337879"/>
            <a:ext cx="1828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3394"/>
            <a:ext cx="1828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Web cache</a:t>
            </a:r>
          </a:p>
        </p:txBody>
      </p:sp>
      <p:sp>
        <p:nvSpPr>
          <p:cNvPr id="37904" name="Rectangle 14"/>
          <p:cNvSpPr>
            <a:spLocks noChangeArrowheads="1"/>
          </p:cNvSpPr>
          <p:nvPr/>
        </p:nvSpPr>
        <p:spPr bwMode="auto">
          <a:xfrm>
            <a:off x="114300" y="4752362"/>
            <a:ext cx="1828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8797"/>
            <a:ext cx="18288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817"/>
            <a:ext cx="1828800" cy="337980"/>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35"/>
            <a:ext cx="18288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L2 cache</a:t>
            </a:r>
          </a:p>
        </p:txBody>
      </p:sp>
      <p:sp>
        <p:nvSpPr>
          <p:cNvPr id="37908" name="Rectangle 18"/>
          <p:cNvSpPr>
            <a:spLocks noChangeArrowheads="1"/>
          </p:cNvSpPr>
          <p:nvPr/>
        </p:nvSpPr>
        <p:spPr bwMode="auto">
          <a:xfrm>
            <a:off x="114300" y="3014855"/>
            <a:ext cx="18288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L1 cache</a:t>
            </a:r>
          </a:p>
        </p:txBody>
      </p:sp>
      <p:sp>
        <p:nvSpPr>
          <p:cNvPr id="37909" name="Rectangle 19"/>
          <p:cNvSpPr>
            <a:spLocks noChangeArrowheads="1"/>
          </p:cNvSpPr>
          <p:nvPr/>
        </p:nvSpPr>
        <p:spPr bwMode="auto">
          <a:xfrm>
            <a:off x="114300" y="2078665"/>
            <a:ext cx="1828800" cy="350675"/>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Registers</a:t>
            </a:r>
          </a:p>
        </p:txBody>
      </p:sp>
      <p:sp>
        <p:nvSpPr>
          <p:cNvPr id="37910" name="Rectangle 20"/>
          <p:cNvSpPr>
            <a:spLocks noChangeArrowheads="1"/>
          </p:cNvSpPr>
          <p:nvPr/>
        </p:nvSpPr>
        <p:spPr bwMode="auto">
          <a:xfrm>
            <a:off x="114300" y="1439198"/>
            <a:ext cx="1828800" cy="639466"/>
          </a:xfrm>
          <a:prstGeom prst="rect">
            <a:avLst/>
          </a:prstGeom>
          <a:solidFill>
            <a:srgbClr val="E0E0E0"/>
          </a:solidFill>
          <a:ln w="9525">
            <a:solidFill>
              <a:srgbClr val="000066"/>
            </a:solidFill>
            <a:miter lim="800000"/>
            <a:headEnd/>
            <a:tailEnd/>
          </a:ln>
        </p:spPr>
        <p:txBody>
          <a:bodyPr lIns="89981" tIns="46790" rIns="89981" bIns="46790" anchor="ctr" anchorCtr="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403" dirty="0">
                <a:latin typeface="Calibri" pitchFamily="34" charset="0"/>
              </a:rPr>
              <a:t>Cache Type</a:t>
            </a:r>
          </a:p>
        </p:txBody>
      </p:sp>
      <p:sp>
        <p:nvSpPr>
          <p:cNvPr id="37911" name="Rectangle 21"/>
          <p:cNvSpPr>
            <a:spLocks noChangeArrowheads="1"/>
          </p:cNvSpPr>
          <p:nvPr/>
        </p:nvSpPr>
        <p:spPr bwMode="auto">
          <a:xfrm>
            <a:off x="1943100" y="5923394"/>
            <a:ext cx="19050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Web pages</a:t>
            </a:r>
          </a:p>
        </p:txBody>
      </p:sp>
      <p:sp>
        <p:nvSpPr>
          <p:cNvPr id="37912" name="Rectangle 22"/>
          <p:cNvSpPr>
            <a:spLocks noChangeArrowheads="1"/>
          </p:cNvSpPr>
          <p:nvPr/>
        </p:nvSpPr>
        <p:spPr bwMode="auto">
          <a:xfrm>
            <a:off x="1943100" y="4752362"/>
            <a:ext cx="19050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8797"/>
            <a:ext cx="19050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817"/>
            <a:ext cx="1905000" cy="337980"/>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4-KB page</a:t>
            </a:r>
          </a:p>
        </p:txBody>
      </p:sp>
      <p:sp>
        <p:nvSpPr>
          <p:cNvPr id="37915" name="Rectangle 25"/>
          <p:cNvSpPr>
            <a:spLocks noChangeArrowheads="1"/>
          </p:cNvSpPr>
          <p:nvPr/>
        </p:nvSpPr>
        <p:spPr bwMode="auto">
          <a:xfrm>
            <a:off x="1943100" y="3352835"/>
            <a:ext cx="19050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64-bytes block</a:t>
            </a:r>
          </a:p>
        </p:txBody>
      </p:sp>
      <p:sp>
        <p:nvSpPr>
          <p:cNvPr id="37916" name="Rectangle 26"/>
          <p:cNvSpPr>
            <a:spLocks noChangeArrowheads="1"/>
          </p:cNvSpPr>
          <p:nvPr/>
        </p:nvSpPr>
        <p:spPr bwMode="auto">
          <a:xfrm>
            <a:off x="1943100" y="3014855"/>
            <a:ext cx="19050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64-bytes block</a:t>
            </a:r>
          </a:p>
        </p:txBody>
      </p:sp>
      <p:sp>
        <p:nvSpPr>
          <p:cNvPr id="37917" name="Rectangle 27"/>
          <p:cNvSpPr>
            <a:spLocks noChangeArrowheads="1"/>
          </p:cNvSpPr>
          <p:nvPr/>
        </p:nvSpPr>
        <p:spPr bwMode="auto">
          <a:xfrm>
            <a:off x="1943100" y="2078665"/>
            <a:ext cx="1905000" cy="350675"/>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9198"/>
            <a:ext cx="1905000" cy="639466"/>
          </a:xfrm>
          <a:prstGeom prst="rect">
            <a:avLst/>
          </a:prstGeom>
          <a:solidFill>
            <a:srgbClr val="E0E0E0"/>
          </a:solidFill>
          <a:ln w="9525">
            <a:solidFill>
              <a:srgbClr val="000066"/>
            </a:solidFill>
            <a:miter lim="800000"/>
            <a:headEnd/>
            <a:tailEnd/>
          </a:ln>
        </p:spPr>
        <p:txBody>
          <a:bodyPr lIns="89981" tIns="46790" rIns="89981" bIns="46790" anchor="ctr" anchorCtr="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403" dirty="0">
                <a:latin typeface="Calibri" pitchFamily="34" charset="0"/>
              </a:rPr>
              <a:t>What is Cached?</a:t>
            </a:r>
          </a:p>
        </p:txBody>
      </p:sp>
      <p:sp>
        <p:nvSpPr>
          <p:cNvPr id="37919" name="Rectangle 29"/>
          <p:cNvSpPr>
            <a:spLocks noChangeArrowheads="1"/>
          </p:cNvSpPr>
          <p:nvPr/>
        </p:nvSpPr>
        <p:spPr bwMode="auto">
          <a:xfrm>
            <a:off x="7658101" y="5923394"/>
            <a:ext cx="1447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3394"/>
            <a:ext cx="1752600" cy="585516"/>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1,000,000,000</a:t>
            </a:r>
          </a:p>
        </p:txBody>
      </p:sp>
      <p:sp>
        <p:nvSpPr>
          <p:cNvPr id="37921" name="Rectangle 31"/>
          <p:cNvSpPr>
            <a:spLocks noChangeArrowheads="1"/>
          </p:cNvSpPr>
          <p:nvPr/>
        </p:nvSpPr>
        <p:spPr bwMode="auto">
          <a:xfrm>
            <a:off x="3848100" y="5923394"/>
            <a:ext cx="2057401"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1" y="4028797"/>
            <a:ext cx="14478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OS</a:t>
            </a:r>
          </a:p>
        </p:txBody>
      </p:sp>
      <p:sp>
        <p:nvSpPr>
          <p:cNvPr id="37923" name="Rectangle 33"/>
          <p:cNvSpPr>
            <a:spLocks noChangeArrowheads="1"/>
          </p:cNvSpPr>
          <p:nvPr/>
        </p:nvSpPr>
        <p:spPr bwMode="auto">
          <a:xfrm>
            <a:off x="5905500" y="4028797"/>
            <a:ext cx="1752600" cy="361782"/>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a:t>
            </a:r>
          </a:p>
        </p:txBody>
      </p:sp>
      <p:sp>
        <p:nvSpPr>
          <p:cNvPr id="37924" name="Rectangle 34"/>
          <p:cNvSpPr>
            <a:spLocks noChangeArrowheads="1"/>
          </p:cNvSpPr>
          <p:nvPr/>
        </p:nvSpPr>
        <p:spPr bwMode="auto">
          <a:xfrm>
            <a:off x="3848100" y="4028797"/>
            <a:ext cx="2057401"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Main memory</a:t>
            </a:r>
          </a:p>
        </p:txBody>
      </p:sp>
      <p:sp>
        <p:nvSpPr>
          <p:cNvPr id="37925" name="Rectangle 35"/>
          <p:cNvSpPr>
            <a:spLocks noChangeArrowheads="1"/>
          </p:cNvSpPr>
          <p:nvPr/>
        </p:nvSpPr>
        <p:spPr bwMode="auto">
          <a:xfrm>
            <a:off x="7658101" y="3014855"/>
            <a:ext cx="14478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Hardware</a:t>
            </a:r>
          </a:p>
        </p:txBody>
      </p:sp>
      <p:sp>
        <p:nvSpPr>
          <p:cNvPr id="37926" name="Rectangle 36"/>
          <p:cNvSpPr>
            <a:spLocks noChangeArrowheads="1"/>
          </p:cNvSpPr>
          <p:nvPr/>
        </p:nvSpPr>
        <p:spPr bwMode="auto">
          <a:xfrm>
            <a:off x="5905500" y="3014855"/>
            <a:ext cx="1752600" cy="337981"/>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a:t>
            </a:r>
          </a:p>
        </p:txBody>
      </p:sp>
      <p:sp>
        <p:nvSpPr>
          <p:cNvPr id="37927" name="Rectangle 37"/>
          <p:cNvSpPr>
            <a:spLocks noChangeArrowheads="1"/>
          </p:cNvSpPr>
          <p:nvPr/>
        </p:nvSpPr>
        <p:spPr bwMode="auto">
          <a:xfrm>
            <a:off x="3848100" y="3014855"/>
            <a:ext cx="2057401"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On-Chip L1</a:t>
            </a:r>
          </a:p>
        </p:txBody>
      </p:sp>
      <p:sp>
        <p:nvSpPr>
          <p:cNvPr id="37928" name="Rectangle 38"/>
          <p:cNvSpPr>
            <a:spLocks noChangeArrowheads="1"/>
          </p:cNvSpPr>
          <p:nvPr/>
        </p:nvSpPr>
        <p:spPr bwMode="auto">
          <a:xfrm>
            <a:off x="7658101" y="3352835"/>
            <a:ext cx="1447800"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Hardware</a:t>
            </a:r>
          </a:p>
        </p:txBody>
      </p:sp>
      <p:sp>
        <p:nvSpPr>
          <p:cNvPr id="37929" name="Rectangle 39"/>
          <p:cNvSpPr>
            <a:spLocks noChangeArrowheads="1"/>
          </p:cNvSpPr>
          <p:nvPr/>
        </p:nvSpPr>
        <p:spPr bwMode="auto">
          <a:xfrm>
            <a:off x="5905500" y="3352835"/>
            <a:ext cx="1752600" cy="337981"/>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a:t>
            </a:r>
          </a:p>
        </p:txBody>
      </p:sp>
      <p:sp>
        <p:nvSpPr>
          <p:cNvPr id="37930" name="Rectangle 40"/>
          <p:cNvSpPr>
            <a:spLocks noChangeArrowheads="1"/>
          </p:cNvSpPr>
          <p:nvPr/>
        </p:nvSpPr>
        <p:spPr bwMode="auto">
          <a:xfrm>
            <a:off x="3848100" y="3352835"/>
            <a:ext cx="2057401" cy="337981"/>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On/Off-Chip L2</a:t>
            </a:r>
          </a:p>
        </p:txBody>
      </p:sp>
      <p:sp>
        <p:nvSpPr>
          <p:cNvPr id="37931" name="Rectangle 41"/>
          <p:cNvSpPr>
            <a:spLocks noChangeArrowheads="1"/>
          </p:cNvSpPr>
          <p:nvPr/>
        </p:nvSpPr>
        <p:spPr bwMode="auto">
          <a:xfrm>
            <a:off x="7658101" y="4752362"/>
            <a:ext cx="1447800"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AFS/NFS client</a:t>
            </a:r>
          </a:p>
        </p:txBody>
      </p:sp>
      <p:sp>
        <p:nvSpPr>
          <p:cNvPr id="37932" name="Rectangle 42"/>
          <p:cNvSpPr>
            <a:spLocks noChangeArrowheads="1"/>
          </p:cNvSpPr>
          <p:nvPr/>
        </p:nvSpPr>
        <p:spPr bwMode="auto">
          <a:xfrm>
            <a:off x="5905500" y="4752362"/>
            <a:ext cx="1752600" cy="585516"/>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10,000,000</a:t>
            </a:r>
          </a:p>
        </p:txBody>
      </p:sp>
      <p:sp>
        <p:nvSpPr>
          <p:cNvPr id="37933" name="Rectangle 43"/>
          <p:cNvSpPr>
            <a:spLocks noChangeArrowheads="1"/>
          </p:cNvSpPr>
          <p:nvPr/>
        </p:nvSpPr>
        <p:spPr bwMode="auto">
          <a:xfrm>
            <a:off x="3848100" y="4752362"/>
            <a:ext cx="2057401" cy="585516"/>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Local disk</a:t>
            </a:r>
          </a:p>
        </p:txBody>
      </p:sp>
      <p:sp>
        <p:nvSpPr>
          <p:cNvPr id="37934" name="Rectangle 44"/>
          <p:cNvSpPr>
            <a:spLocks noChangeArrowheads="1"/>
          </p:cNvSpPr>
          <p:nvPr/>
        </p:nvSpPr>
        <p:spPr bwMode="auto">
          <a:xfrm>
            <a:off x="7658101" y="3690817"/>
            <a:ext cx="1447800" cy="337980"/>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817"/>
            <a:ext cx="1752600" cy="337980"/>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a:t>
            </a:r>
          </a:p>
        </p:txBody>
      </p:sp>
      <p:sp>
        <p:nvSpPr>
          <p:cNvPr id="37936" name="Rectangle 46"/>
          <p:cNvSpPr>
            <a:spLocks noChangeArrowheads="1"/>
          </p:cNvSpPr>
          <p:nvPr/>
        </p:nvSpPr>
        <p:spPr bwMode="auto">
          <a:xfrm>
            <a:off x="3848100" y="3690817"/>
            <a:ext cx="2057401" cy="337980"/>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Main memory</a:t>
            </a:r>
          </a:p>
        </p:txBody>
      </p:sp>
      <p:sp>
        <p:nvSpPr>
          <p:cNvPr id="37937" name="Rectangle 47"/>
          <p:cNvSpPr>
            <a:spLocks noChangeArrowheads="1"/>
          </p:cNvSpPr>
          <p:nvPr/>
        </p:nvSpPr>
        <p:spPr bwMode="auto">
          <a:xfrm>
            <a:off x="7658101" y="2078665"/>
            <a:ext cx="1447800" cy="350675"/>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Compiler</a:t>
            </a:r>
          </a:p>
        </p:txBody>
      </p:sp>
      <p:sp>
        <p:nvSpPr>
          <p:cNvPr id="37938" name="Rectangle 48"/>
          <p:cNvSpPr>
            <a:spLocks noChangeArrowheads="1"/>
          </p:cNvSpPr>
          <p:nvPr/>
        </p:nvSpPr>
        <p:spPr bwMode="auto">
          <a:xfrm>
            <a:off x="5905500" y="2078665"/>
            <a:ext cx="1752600" cy="350675"/>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0</a:t>
            </a:r>
          </a:p>
        </p:txBody>
      </p:sp>
      <p:sp>
        <p:nvSpPr>
          <p:cNvPr id="37939" name="Rectangle 49"/>
          <p:cNvSpPr>
            <a:spLocks noChangeArrowheads="1"/>
          </p:cNvSpPr>
          <p:nvPr/>
        </p:nvSpPr>
        <p:spPr bwMode="auto">
          <a:xfrm>
            <a:off x="3848100" y="2078665"/>
            <a:ext cx="2057401" cy="350675"/>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 CPU core</a:t>
            </a:r>
          </a:p>
        </p:txBody>
      </p:sp>
      <p:sp>
        <p:nvSpPr>
          <p:cNvPr id="37940" name="Rectangle 50"/>
          <p:cNvSpPr>
            <a:spLocks noChangeArrowheads="1"/>
          </p:cNvSpPr>
          <p:nvPr/>
        </p:nvSpPr>
        <p:spPr bwMode="auto">
          <a:xfrm>
            <a:off x="7658101" y="1439198"/>
            <a:ext cx="1447800" cy="639466"/>
          </a:xfrm>
          <a:prstGeom prst="rect">
            <a:avLst/>
          </a:prstGeom>
          <a:solidFill>
            <a:srgbClr val="E0E0E0"/>
          </a:solidFill>
          <a:ln w="9525">
            <a:solidFill>
              <a:srgbClr val="000066"/>
            </a:solidFill>
            <a:miter lim="800000"/>
            <a:headEnd/>
            <a:tailEnd/>
          </a:ln>
        </p:spPr>
        <p:txBody>
          <a:bodyPr lIns="89981" tIns="46790" rIns="89981" bIns="46790" anchor="ctr" anchorCtr="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403" dirty="0">
                <a:latin typeface="Calibri" pitchFamily="34" charset="0"/>
              </a:rPr>
              <a:t>Managed By</a:t>
            </a:r>
          </a:p>
        </p:txBody>
      </p:sp>
      <p:sp>
        <p:nvSpPr>
          <p:cNvPr id="37941" name="Rectangle 51"/>
          <p:cNvSpPr>
            <a:spLocks noChangeArrowheads="1"/>
          </p:cNvSpPr>
          <p:nvPr/>
        </p:nvSpPr>
        <p:spPr bwMode="auto">
          <a:xfrm>
            <a:off x="5905500" y="1439198"/>
            <a:ext cx="1752600" cy="639466"/>
          </a:xfrm>
          <a:prstGeom prst="rect">
            <a:avLst/>
          </a:prstGeom>
          <a:solidFill>
            <a:schemeClr val="bg1">
              <a:lumMod val="85000"/>
            </a:schemeClr>
          </a:solidFill>
          <a:ln w="9525">
            <a:solidFill>
              <a:srgbClr val="000066"/>
            </a:solidFill>
            <a:miter lim="800000"/>
            <a:headEnd/>
            <a:tailEnd/>
          </a:ln>
        </p:spPr>
        <p:txBody>
          <a:bodyPr lIns="89981" tIns="46790" rIns="89981" bIns="46790" anchor="ctr" anchorCtr="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403" dirty="0">
                <a:latin typeface="Calibri" pitchFamily="34" charset="0"/>
              </a:rPr>
              <a:t>Latency (cycles)</a:t>
            </a:r>
          </a:p>
        </p:txBody>
      </p:sp>
      <p:sp>
        <p:nvSpPr>
          <p:cNvPr id="37942" name="Rectangle 52"/>
          <p:cNvSpPr>
            <a:spLocks noChangeArrowheads="1"/>
          </p:cNvSpPr>
          <p:nvPr/>
        </p:nvSpPr>
        <p:spPr bwMode="auto">
          <a:xfrm>
            <a:off x="3848100" y="1439198"/>
            <a:ext cx="2057401" cy="639466"/>
          </a:xfrm>
          <a:prstGeom prst="rect">
            <a:avLst/>
          </a:prstGeom>
          <a:solidFill>
            <a:srgbClr val="E0E0E0"/>
          </a:solidFill>
          <a:ln w="9525">
            <a:solidFill>
              <a:srgbClr val="000066"/>
            </a:solidFill>
            <a:miter lim="800000"/>
            <a:headEnd/>
            <a:tailEnd/>
          </a:ln>
        </p:spPr>
        <p:txBody>
          <a:bodyPr lIns="89981" tIns="46790" rIns="89981" bIns="46790" anchor="ctr" anchorCtr="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2403" dirty="0">
                <a:latin typeface="Calibri" pitchFamily="34" charset="0"/>
              </a:rPr>
              <a:t>Where is it Cached?</a:t>
            </a:r>
          </a:p>
        </p:txBody>
      </p:sp>
      <p:sp>
        <p:nvSpPr>
          <p:cNvPr id="37948" name="Line 58"/>
          <p:cNvSpPr>
            <a:spLocks noChangeShapeType="1"/>
          </p:cNvSpPr>
          <p:nvPr/>
        </p:nvSpPr>
        <p:spPr bwMode="auto">
          <a:xfrm>
            <a:off x="114300" y="1439198"/>
            <a:ext cx="1588" cy="639466"/>
          </a:xfrm>
          <a:prstGeom prst="line">
            <a:avLst/>
          </a:prstGeom>
          <a:noFill/>
          <a:ln w="9525">
            <a:solidFill>
              <a:srgbClr val="000066"/>
            </a:solidFill>
            <a:miter lim="800000"/>
            <a:headEnd/>
            <a:tailEnd/>
          </a:ln>
        </p:spPr>
        <p:txBody>
          <a:bodyPr lIns="91421" tIns="45710" rIns="91421" bIns="45710" anchor="ctr" anchorCtr="0"/>
          <a:lstStyle/>
          <a:p>
            <a:endParaRPr lang="en-US" sz="2403"/>
          </a:p>
        </p:txBody>
      </p:sp>
      <p:sp>
        <p:nvSpPr>
          <p:cNvPr id="55" name="Rectangle 15"/>
          <p:cNvSpPr>
            <a:spLocks noChangeArrowheads="1"/>
          </p:cNvSpPr>
          <p:nvPr/>
        </p:nvSpPr>
        <p:spPr bwMode="auto">
          <a:xfrm>
            <a:off x="114300" y="4390579"/>
            <a:ext cx="18288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Disk cache	</a:t>
            </a:r>
          </a:p>
        </p:txBody>
      </p:sp>
      <p:sp>
        <p:nvSpPr>
          <p:cNvPr id="57" name="Rectangle 23"/>
          <p:cNvSpPr>
            <a:spLocks noChangeArrowheads="1"/>
          </p:cNvSpPr>
          <p:nvPr/>
        </p:nvSpPr>
        <p:spPr bwMode="auto">
          <a:xfrm>
            <a:off x="1943100" y="4390579"/>
            <a:ext cx="19050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Disk sectors</a:t>
            </a:r>
          </a:p>
        </p:txBody>
      </p:sp>
      <p:sp>
        <p:nvSpPr>
          <p:cNvPr id="58" name="Rectangle 34"/>
          <p:cNvSpPr>
            <a:spLocks noChangeArrowheads="1"/>
          </p:cNvSpPr>
          <p:nvPr/>
        </p:nvSpPr>
        <p:spPr bwMode="auto">
          <a:xfrm>
            <a:off x="3848100" y="4390579"/>
            <a:ext cx="2057401"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0579"/>
            <a:ext cx="1752600" cy="361782"/>
          </a:xfrm>
          <a:prstGeom prst="rect">
            <a:avLst/>
          </a:prstGeom>
          <a:noFill/>
          <a:ln w="9525">
            <a:solidFill>
              <a:srgbClr val="000066"/>
            </a:solidFill>
            <a:miter lim="800000"/>
            <a:headEnd/>
            <a:tailEnd/>
          </a:ln>
        </p:spPr>
        <p:txBody>
          <a:bodyPr lIns="89981" tIns="46790" rIns="89981" bIns="46790"/>
          <a:lstStyle/>
          <a:p>
            <a:pPr algn="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100,000</a:t>
            </a:r>
          </a:p>
        </p:txBody>
      </p:sp>
      <p:sp>
        <p:nvSpPr>
          <p:cNvPr id="60" name="Rectangle 32"/>
          <p:cNvSpPr>
            <a:spLocks noChangeArrowheads="1"/>
          </p:cNvSpPr>
          <p:nvPr/>
        </p:nvSpPr>
        <p:spPr bwMode="auto">
          <a:xfrm>
            <a:off x="7658101" y="4390579"/>
            <a:ext cx="1447800" cy="361782"/>
          </a:xfrm>
          <a:prstGeom prst="rect">
            <a:avLst/>
          </a:prstGeom>
          <a:noFill/>
          <a:ln w="9525">
            <a:solidFill>
              <a:srgbClr val="000066"/>
            </a:solidFill>
            <a:miter lim="800000"/>
            <a:headEnd/>
            <a:tailEnd/>
          </a:ln>
        </p:spPr>
        <p:txBody>
          <a:bodyPr lIns="89981" tIns="46790" rIns="89981" bIns="46790"/>
          <a:lstStyle/>
          <a:p>
            <a:pPr>
              <a:lnSpc>
                <a:spcPct val="98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solidFill>
                  <a:srgbClr val="000066"/>
                </a:solidFill>
                <a:latin typeface="Calibri" pitchFamily="34" charset="0"/>
              </a:rPr>
              <a:t>Disk firmware</a:t>
            </a:r>
          </a:p>
        </p:txBody>
      </p:sp>
    </p:spTree>
    <p:extLst>
      <p:ext uri="{BB962C8B-B14F-4D97-AF65-F5344CB8AC3E}">
        <p14:creationId xmlns:p14="http://schemas.microsoft.com/office/powerpoint/2010/main" val="96672421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locality.</a:t>
            </a:r>
          </a:p>
          <a:p>
            <a:endParaRPr lang="en-US" dirty="0" smtClean="0"/>
          </a:p>
          <a:p>
            <a:r>
              <a:rPr lang="en-US" dirty="0" smtClean="0"/>
              <a:t>Memory hierarchies based on caching close the gap by exploiting locality.</a:t>
            </a:r>
          </a:p>
          <a:p>
            <a:endParaRPr lang="en-US" dirty="0" smtClean="0"/>
          </a:p>
          <a:p>
            <a:endParaRPr lang="en-US" dirty="0"/>
          </a:p>
        </p:txBody>
      </p:sp>
    </p:spTree>
    <p:extLst>
      <p:ext uri="{BB962C8B-B14F-4D97-AF65-F5344CB8AC3E}">
        <p14:creationId xmlns:p14="http://schemas.microsoft.com/office/powerpoint/2010/main" val="5338950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1" y="3224042"/>
            <a:ext cx="8893175" cy="422079"/>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solidFill>
                <a:srgbClr val="22228B"/>
              </a:solidFill>
              <a:latin typeface="Calibri" pitchFamily="34" charset="0"/>
            </a:endParaRPr>
          </a:p>
        </p:txBody>
      </p:sp>
      <p:sp>
        <p:nvSpPr>
          <p:cNvPr id="195587" name="Rectangle 3"/>
          <p:cNvSpPr>
            <a:spLocks noChangeArrowheads="1"/>
          </p:cNvSpPr>
          <p:nvPr/>
        </p:nvSpPr>
        <p:spPr bwMode="auto">
          <a:xfrm>
            <a:off x="76201" y="3224042"/>
            <a:ext cx="8893175" cy="1168466"/>
          </a:xfrm>
          <a:prstGeom prst="rect">
            <a:avLst/>
          </a:prstGeom>
          <a:noFill/>
          <a:ln w="28575" cmpd="sng">
            <a:solidFill>
              <a:schemeClr val="tx1"/>
            </a:solidFill>
            <a:miter lim="800000"/>
            <a:headEnd/>
            <a:tailEnd/>
          </a:ln>
          <a:effectLst/>
        </p:spPr>
        <p:txBody>
          <a:bodyPr wrap="square" lIns="90468" tIns="44441" rIns="90468" bIns="44441">
            <a:prstTxWarp prst="textNoShape">
              <a:avLst/>
            </a:prstTxWarp>
            <a:spAutoFit/>
          </a:bodyPr>
          <a:lstStyle/>
          <a:p>
            <a:pPr defTabSz="857076"/>
            <a:r>
              <a:rPr lang="en-US" sz="1602" dirty="0">
                <a:solidFill>
                  <a:srgbClr val="000000"/>
                </a:solidFill>
              </a:rPr>
              <a:t>Metric		1980	1985	1990	1995	2000	2005	2010	</a:t>
            </a:r>
            <a:r>
              <a:rPr lang="en-US" sz="1602" i="1" dirty="0">
                <a:solidFill>
                  <a:srgbClr val="000000"/>
                </a:solidFill>
              </a:rPr>
              <a:t>2010:1980</a:t>
            </a:r>
            <a:endParaRPr lang="en-US" sz="1602" dirty="0">
              <a:solidFill>
                <a:srgbClr val="000000"/>
              </a:solidFill>
            </a:endParaRPr>
          </a:p>
          <a:p>
            <a:pPr defTabSz="857076"/>
            <a:endParaRPr lang="en-US" sz="1202" dirty="0">
              <a:solidFill>
                <a:srgbClr val="22228B"/>
              </a:solidFill>
            </a:endParaRPr>
          </a:p>
          <a:p>
            <a:pPr defTabSz="857076"/>
            <a:r>
              <a:rPr lang="en-US" sz="1402" dirty="0">
                <a:solidFill>
                  <a:srgbClr val="22228B"/>
                </a:solidFill>
              </a:rPr>
              <a:t>$/MB		8,000	880	100	30	1	0.1	0.06	</a:t>
            </a:r>
            <a:r>
              <a:rPr lang="en-US" sz="1402" i="1" dirty="0">
                <a:solidFill>
                  <a:srgbClr val="22228B"/>
                </a:solidFill>
              </a:rPr>
              <a:t>130,000</a:t>
            </a:r>
          </a:p>
          <a:p>
            <a:pPr defTabSz="857076"/>
            <a:r>
              <a:rPr lang="en-US" sz="1402" dirty="0">
                <a:solidFill>
                  <a:srgbClr val="22228B"/>
                </a:solidFill>
              </a:rPr>
              <a:t>access (ns)	375	200	100	70	60	50	40	</a:t>
            </a:r>
            <a:r>
              <a:rPr lang="en-US" sz="1402" i="1" dirty="0">
                <a:solidFill>
                  <a:srgbClr val="22228B"/>
                </a:solidFill>
              </a:rPr>
              <a:t>9</a:t>
            </a:r>
            <a:endParaRPr lang="en-US" sz="1402" dirty="0">
              <a:solidFill>
                <a:srgbClr val="22228B"/>
              </a:solidFill>
            </a:endParaRPr>
          </a:p>
          <a:p>
            <a:pPr defTabSz="857076"/>
            <a:r>
              <a:rPr lang="en-US" sz="1402" dirty="0">
                <a:solidFill>
                  <a:srgbClr val="22228B"/>
                </a:solidFill>
              </a:rPr>
              <a:t>typical size (MB) 	0.064	0.256	4	16	64	2,000	8,000	</a:t>
            </a:r>
            <a:r>
              <a:rPr lang="en-US" sz="1402" i="1" dirty="0">
                <a:solidFill>
                  <a:srgbClr val="22228B"/>
                </a:solidFill>
              </a:rPr>
              <a:t>125,000</a:t>
            </a:r>
            <a:r>
              <a:rPr lang="en-US" sz="1402" dirty="0">
                <a:solidFill>
                  <a:srgbClr val="22228B"/>
                </a:solidFill>
              </a:rPr>
              <a:t> </a:t>
            </a:r>
          </a:p>
        </p:txBody>
      </p:sp>
      <p:sp>
        <p:nvSpPr>
          <p:cNvPr id="18" name="Rectangle 17"/>
          <p:cNvSpPr/>
          <p:nvPr/>
        </p:nvSpPr>
        <p:spPr bwMode="auto">
          <a:xfrm>
            <a:off x="76201" y="5140854"/>
            <a:ext cx="8893175" cy="422079"/>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solidFill>
                <a:srgbClr val="22228B"/>
              </a:solidFill>
              <a:latin typeface="Calibri" pitchFamily="34" charset="0"/>
            </a:endParaRPr>
          </a:p>
        </p:txBody>
      </p:sp>
      <p:sp>
        <p:nvSpPr>
          <p:cNvPr id="16" name="Rectangle 15"/>
          <p:cNvSpPr/>
          <p:nvPr/>
        </p:nvSpPr>
        <p:spPr bwMode="auto">
          <a:xfrm>
            <a:off x="98426" y="1396091"/>
            <a:ext cx="8893175" cy="422079"/>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2919383"/>
            <a:ext cx="624142" cy="30581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1402" dirty="0">
                <a:solidFill>
                  <a:srgbClr val="FF0000"/>
                </a:solidFill>
              </a:rPr>
              <a:t>DRAM</a:t>
            </a:r>
          </a:p>
        </p:txBody>
      </p:sp>
      <p:sp>
        <p:nvSpPr>
          <p:cNvPr id="195592" name="Rectangle 8"/>
          <p:cNvSpPr>
            <a:spLocks noChangeArrowheads="1"/>
          </p:cNvSpPr>
          <p:nvPr/>
        </p:nvSpPr>
        <p:spPr bwMode="auto">
          <a:xfrm>
            <a:off x="22226" y="1058070"/>
            <a:ext cx="616115" cy="30581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1402" dirty="0">
                <a:solidFill>
                  <a:srgbClr val="FF0000"/>
                </a:solidFill>
              </a:rPr>
              <a:t>SRAM</a:t>
            </a:r>
          </a:p>
        </p:txBody>
      </p:sp>
      <p:sp>
        <p:nvSpPr>
          <p:cNvPr id="195593" name="Rectangle 9"/>
          <p:cNvSpPr>
            <a:spLocks noChangeArrowheads="1"/>
          </p:cNvSpPr>
          <p:nvPr/>
        </p:nvSpPr>
        <p:spPr bwMode="auto">
          <a:xfrm>
            <a:off x="76201" y="5140854"/>
            <a:ext cx="8893175" cy="1168466"/>
          </a:xfrm>
          <a:prstGeom prst="rect">
            <a:avLst/>
          </a:prstGeom>
          <a:noFill/>
          <a:ln w="28575" cap="flat" cmpd="sng" algn="ctr">
            <a:solidFill>
              <a:schemeClr val="tx1"/>
            </a:solidFill>
            <a:prstDash val="solid"/>
            <a:miter lim="800000"/>
            <a:headEnd type="none" w="med" len="med"/>
            <a:tailEnd type="none" w="med" len="med"/>
          </a:ln>
          <a:effectLst/>
        </p:spPr>
        <p:txBody>
          <a:bodyPr wrap="square" lIns="90468" tIns="44441" rIns="90468" bIns="44441">
            <a:prstTxWarp prst="textNoShape">
              <a:avLst/>
            </a:prstTxWarp>
            <a:spAutoFit/>
          </a:bodyPr>
          <a:lstStyle/>
          <a:p>
            <a:pPr defTabSz="857076"/>
            <a:r>
              <a:rPr lang="en-US" sz="1602" dirty="0">
                <a:solidFill>
                  <a:srgbClr val="000000"/>
                </a:solidFill>
              </a:rPr>
              <a:t>Metric		1980	1985	1990	1995	2000	2005	2010	</a:t>
            </a:r>
            <a:r>
              <a:rPr lang="en-US" sz="1602" i="1" dirty="0">
                <a:solidFill>
                  <a:srgbClr val="000000"/>
                </a:solidFill>
              </a:rPr>
              <a:t>2010:1980</a:t>
            </a:r>
          </a:p>
          <a:p>
            <a:pPr defTabSz="857076"/>
            <a:endParaRPr lang="en-US" sz="1202" dirty="0">
              <a:solidFill>
                <a:srgbClr val="22228B"/>
              </a:solidFill>
            </a:endParaRPr>
          </a:p>
          <a:p>
            <a:pPr defTabSz="857076"/>
            <a:r>
              <a:rPr lang="en-US" sz="1402" dirty="0">
                <a:solidFill>
                  <a:srgbClr val="22228B"/>
                </a:solidFill>
              </a:rPr>
              <a:t>$/MB		500	100	8	0.30	0.01	0.005	0.0003	</a:t>
            </a:r>
            <a:r>
              <a:rPr lang="en-US" sz="1402" i="1" dirty="0">
                <a:solidFill>
                  <a:srgbClr val="22228B"/>
                </a:solidFill>
              </a:rPr>
              <a:t>1,600,000</a:t>
            </a:r>
            <a:endParaRPr lang="en-US" sz="1402" dirty="0">
              <a:solidFill>
                <a:srgbClr val="22228B"/>
              </a:solidFill>
            </a:endParaRPr>
          </a:p>
          <a:p>
            <a:pPr defTabSz="857076"/>
            <a:r>
              <a:rPr lang="en-US" sz="1402" dirty="0">
                <a:solidFill>
                  <a:srgbClr val="22228B"/>
                </a:solidFill>
              </a:rPr>
              <a:t>access (ms)	87	75	28	10	8	</a:t>
            </a:r>
            <a:r>
              <a:rPr lang="en-US" sz="1402" i="1" dirty="0">
                <a:solidFill>
                  <a:srgbClr val="22228B"/>
                </a:solidFill>
              </a:rPr>
              <a:t>4	3	29</a:t>
            </a:r>
            <a:endParaRPr lang="en-US" sz="1402" dirty="0">
              <a:solidFill>
                <a:srgbClr val="22228B"/>
              </a:solidFill>
            </a:endParaRPr>
          </a:p>
          <a:p>
            <a:pPr defTabSz="857076"/>
            <a:r>
              <a:rPr lang="en-US" sz="1402" dirty="0">
                <a:solidFill>
                  <a:srgbClr val="22228B"/>
                </a:solidFill>
              </a:rPr>
              <a:t>typical size (MB) 	1	10	160	1,000	20,000	160,000	1,500,000	</a:t>
            </a:r>
            <a:r>
              <a:rPr lang="en-US" sz="1402" i="1" dirty="0">
                <a:solidFill>
                  <a:srgbClr val="22228B"/>
                </a:solidFill>
              </a:rPr>
              <a:t>1,500,000</a:t>
            </a:r>
          </a:p>
        </p:txBody>
      </p:sp>
      <p:sp>
        <p:nvSpPr>
          <p:cNvPr id="195595" name="Rectangle 11"/>
          <p:cNvSpPr>
            <a:spLocks noChangeArrowheads="1"/>
          </p:cNvSpPr>
          <p:nvPr/>
        </p:nvSpPr>
        <p:spPr bwMode="auto">
          <a:xfrm>
            <a:off x="22226" y="4815567"/>
            <a:ext cx="494117" cy="30581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1402" dirty="0">
                <a:solidFill>
                  <a:srgbClr val="FF0000"/>
                </a:solidFill>
              </a:rPr>
              <a:t>Disk</a:t>
            </a:r>
          </a:p>
        </p:txBody>
      </p:sp>
      <p:sp>
        <p:nvSpPr>
          <p:cNvPr id="195590" name="Rectangle 6"/>
          <p:cNvSpPr>
            <a:spLocks noChangeArrowheads="1"/>
          </p:cNvSpPr>
          <p:nvPr/>
        </p:nvSpPr>
        <p:spPr bwMode="auto">
          <a:xfrm>
            <a:off x="98426" y="1396090"/>
            <a:ext cx="8893175" cy="952722"/>
          </a:xfrm>
          <a:prstGeom prst="rect">
            <a:avLst/>
          </a:prstGeom>
          <a:noFill/>
          <a:ln w="28575" cmpd="sng">
            <a:solidFill>
              <a:schemeClr val="tx1"/>
            </a:solidFill>
            <a:miter lim="800000"/>
            <a:headEnd/>
            <a:tailEnd/>
          </a:ln>
          <a:effectLst/>
        </p:spPr>
        <p:txBody>
          <a:bodyPr wrap="square" lIns="90468" tIns="44441" rIns="90468" bIns="44441">
            <a:prstTxWarp prst="textNoShape">
              <a:avLst/>
            </a:prstTxWarp>
            <a:spAutoFit/>
          </a:bodyPr>
          <a:lstStyle/>
          <a:p>
            <a:pPr defTabSz="857076"/>
            <a:r>
              <a:rPr lang="en-US" sz="1602" dirty="0">
                <a:solidFill>
                  <a:srgbClr val="000000"/>
                </a:solidFill>
              </a:rPr>
              <a:t>Metric		1980	1985	1990	1995	2000	2005	2010	</a:t>
            </a:r>
            <a:r>
              <a:rPr lang="en-US" sz="1602" i="1" dirty="0">
                <a:solidFill>
                  <a:srgbClr val="000000"/>
                </a:solidFill>
              </a:rPr>
              <a:t>2010:1980</a:t>
            </a:r>
          </a:p>
          <a:p>
            <a:pPr defTabSz="857076"/>
            <a:endParaRPr lang="en-US" sz="1202" dirty="0">
              <a:solidFill>
                <a:srgbClr val="22228B"/>
              </a:solidFill>
            </a:endParaRPr>
          </a:p>
          <a:p>
            <a:pPr defTabSz="857076"/>
            <a:r>
              <a:rPr lang="en-US" sz="1402" dirty="0">
                <a:solidFill>
                  <a:srgbClr val="22228B"/>
                </a:solidFill>
              </a:rPr>
              <a:t>$/MB		19,200	2,900	320	256	100	75	60	</a:t>
            </a:r>
            <a:r>
              <a:rPr lang="en-US" sz="1402" i="1" dirty="0">
                <a:solidFill>
                  <a:srgbClr val="22228B"/>
                </a:solidFill>
              </a:rPr>
              <a:t>320</a:t>
            </a:r>
            <a:endParaRPr lang="en-US" sz="1402" dirty="0">
              <a:solidFill>
                <a:srgbClr val="22228B"/>
              </a:solidFill>
            </a:endParaRPr>
          </a:p>
          <a:p>
            <a:pPr defTabSz="857076"/>
            <a:r>
              <a:rPr lang="en-US" sz="1402" dirty="0">
                <a:solidFill>
                  <a:srgbClr val="22228B"/>
                </a:solidFill>
              </a:rPr>
              <a:t>access (ns)	300	150	35	15	3	2	1.5	</a:t>
            </a:r>
            <a:r>
              <a:rPr lang="en-US" sz="1402" i="1" dirty="0">
                <a:solidFill>
                  <a:srgbClr val="22228B"/>
                </a:solidFill>
              </a:rPr>
              <a:t>200</a:t>
            </a:r>
          </a:p>
        </p:txBody>
      </p:sp>
    </p:spTree>
    <p:extLst>
      <p:ext uri="{BB962C8B-B14F-4D97-AF65-F5344CB8AC3E}">
        <p14:creationId xmlns:p14="http://schemas.microsoft.com/office/powerpoint/2010/main" val="415181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3" name="Content Placeholder 2"/>
          <p:cNvSpPr>
            <a:spLocks noGrp="1"/>
          </p:cNvSpPr>
          <p:nvPr>
            <p:ph idx="1"/>
          </p:nvPr>
        </p:nvSpPr>
        <p:spPr/>
        <p:txBody>
          <a:bodyPr/>
          <a:lstStyle/>
          <a:p>
            <a:r>
              <a:rPr lang="en-US" dirty="0" smtClean="0"/>
              <a:t>Cache memory organization and operation</a:t>
            </a:r>
          </a:p>
          <a:p>
            <a:r>
              <a:rPr lang="en-US" dirty="0" smtClean="0">
                <a:solidFill>
                  <a:schemeClr val="bg1">
                    <a:lumMod val="75000"/>
                  </a:schemeClr>
                </a:solidFill>
              </a:rPr>
              <a:t>Performance impact of caches</a:t>
            </a:r>
          </a:p>
          <a:p>
            <a:pPr lvl="1"/>
            <a:r>
              <a:rPr lang="en-US" dirty="0" smtClean="0">
                <a:solidFill>
                  <a:schemeClr val="bg1">
                    <a:lumMod val="75000"/>
                  </a:schemeClr>
                </a:solidFill>
              </a:rPr>
              <a:t>The memory mountain</a:t>
            </a:r>
          </a:p>
          <a:p>
            <a:pPr lvl="1"/>
            <a:r>
              <a:rPr lang="en-US" dirty="0" smtClean="0">
                <a:solidFill>
                  <a:schemeClr val="bg1">
                    <a:lumMod val="75000"/>
                  </a:schemeClr>
                </a:solidFill>
              </a:rPr>
              <a:t>Rearranging loops to improve spatial locality</a:t>
            </a:r>
          </a:p>
          <a:p>
            <a:pPr lvl="1"/>
            <a:r>
              <a:rPr lang="en-US" dirty="0" smtClean="0">
                <a:solidFill>
                  <a:schemeClr val="bg1">
                    <a:lumMod val="75000"/>
                  </a:schemeClr>
                </a:solidFill>
              </a:rPr>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205724691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smtClean="0"/>
              <a:t>Cache Memories</a:t>
            </a:r>
            <a:endParaRPr lang="en-US"/>
          </a:p>
        </p:txBody>
      </p:sp>
      <p:sp>
        <p:nvSpPr>
          <p:cNvPr id="187424" name="Rectangle 32"/>
          <p:cNvSpPr>
            <a:spLocks noGrp="1" noChangeArrowheads="1"/>
          </p:cNvSpPr>
          <p:nvPr>
            <p:ph type="body" idx="1"/>
          </p:nvPr>
        </p:nvSpPr>
        <p:spPr/>
        <p:txBody>
          <a:bodyPr/>
          <a:lstStyle/>
          <a:p>
            <a:r>
              <a:rPr lang="en-US" dirty="0" smtClean="0">
                <a:solidFill>
                  <a:srgbClr val="FF0000"/>
                </a:solidFill>
              </a:rPr>
              <a:t>Cache memories </a:t>
            </a:r>
            <a:r>
              <a:rPr lang="en-US" dirty="0" smtClean="0"/>
              <a:t>are small, fast SRAM-based memories managed automatically in hardware. </a:t>
            </a:r>
          </a:p>
          <a:p>
            <a:pPr lvl="1"/>
            <a:r>
              <a:rPr lang="en-US" dirty="0" smtClean="0"/>
              <a:t>Hold frequently accessed blocks of main memory</a:t>
            </a:r>
          </a:p>
          <a:p>
            <a:r>
              <a:rPr lang="en-US" dirty="0" smtClean="0"/>
              <a:t>CPU looks first for data in caches (e.g., L1, L2, and L3), then in main memory.</a:t>
            </a:r>
          </a:p>
          <a:p>
            <a:r>
              <a:rPr lang="en-US" dirty="0" smtClean="0"/>
              <a:t>Typical system structure:</a:t>
            </a:r>
            <a:endParaRPr lang="en-US" dirty="0"/>
          </a:p>
        </p:txBody>
      </p:sp>
      <p:sp>
        <p:nvSpPr>
          <p:cNvPr id="33" name="Rectangle 146"/>
          <p:cNvSpPr>
            <a:spLocks noChangeAspect="1" noChangeArrowheads="1"/>
          </p:cNvSpPr>
          <p:nvPr/>
        </p:nvSpPr>
        <p:spPr bwMode="auto">
          <a:xfrm>
            <a:off x="7258050" y="5652057"/>
            <a:ext cx="819150" cy="823531"/>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Main</a:t>
            </a:r>
          </a:p>
          <a:p>
            <a:pPr algn="ctr"/>
            <a:r>
              <a:rPr lang="en-US" sz="1602"/>
              <a:t>memory</a:t>
            </a:r>
          </a:p>
        </p:txBody>
      </p:sp>
      <p:sp>
        <p:nvSpPr>
          <p:cNvPr id="34" name="AutoShape 201"/>
          <p:cNvSpPr>
            <a:spLocks noChangeAspect="1" noChangeArrowheads="1"/>
          </p:cNvSpPr>
          <p:nvPr/>
        </p:nvSpPr>
        <p:spPr bwMode="auto">
          <a:xfrm>
            <a:off x="5884863" y="5788518"/>
            <a:ext cx="1344612" cy="480790"/>
          </a:xfrm>
          <a:prstGeom prst="leftRightArrow">
            <a:avLst>
              <a:gd name="adj1" fmla="val 50000"/>
              <a:gd name="adj2" fmla="val 55908"/>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35" name="Rectangle 202"/>
          <p:cNvSpPr>
            <a:spLocks noChangeAspect="1" noChangeArrowheads="1"/>
          </p:cNvSpPr>
          <p:nvPr/>
        </p:nvSpPr>
        <p:spPr bwMode="auto">
          <a:xfrm>
            <a:off x="5060950" y="5817079"/>
            <a:ext cx="819150" cy="520459"/>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I/O</a:t>
            </a:r>
          </a:p>
          <a:p>
            <a:pPr algn="ctr"/>
            <a:r>
              <a:rPr lang="en-US" sz="1602"/>
              <a:t>bridge</a:t>
            </a:r>
          </a:p>
        </p:txBody>
      </p:sp>
      <p:sp>
        <p:nvSpPr>
          <p:cNvPr id="36" name="AutoShape 205"/>
          <p:cNvSpPr>
            <a:spLocks noChangeAspect="1" noChangeArrowheads="1"/>
          </p:cNvSpPr>
          <p:nvPr/>
        </p:nvSpPr>
        <p:spPr bwMode="auto">
          <a:xfrm>
            <a:off x="3748089" y="5788518"/>
            <a:ext cx="1309687" cy="480790"/>
          </a:xfrm>
          <a:prstGeom prst="leftRightArrow">
            <a:avLst>
              <a:gd name="adj1" fmla="val 50000"/>
              <a:gd name="adj2" fmla="val 54455"/>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37" name="Rectangle 206"/>
          <p:cNvSpPr>
            <a:spLocks noChangeAspect="1" noChangeArrowheads="1"/>
          </p:cNvSpPr>
          <p:nvPr/>
        </p:nvSpPr>
        <p:spPr bwMode="auto">
          <a:xfrm>
            <a:off x="1349375" y="5817079"/>
            <a:ext cx="2374900" cy="520459"/>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Bus interface</a:t>
            </a:r>
          </a:p>
        </p:txBody>
      </p:sp>
      <p:sp>
        <p:nvSpPr>
          <p:cNvPr id="38" name="Rectangle 207"/>
          <p:cNvSpPr>
            <a:spLocks noChangeAspect="1" noChangeArrowheads="1"/>
          </p:cNvSpPr>
          <p:nvPr/>
        </p:nvSpPr>
        <p:spPr bwMode="auto">
          <a:xfrm>
            <a:off x="2862263" y="4622246"/>
            <a:ext cx="615950" cy="138048"/>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39" name="Rectangle 208"/>
          <p:cNvSpPr>
            <a:spLocks noChangeAspect="1" noChangeArrowheads="1"/>
          </p:cNvSpPr>
          <p:nvPr/>
        </p:nvSpPr>
        <p:spPr bwMode="auto">
          <a:xfrm>
            <a:off x="2862263" y="4760295"/>
            <a:ext cx="615950" cy="136462"/>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0" name="Rectangle 210"/>
          <p:cNvSpPr>
            <a:spLocks noChangeAspect="1" noChangeArrowheads="1"/>
          </p:cNvSpPr>
          <p:nvPr/>
        </p:nvSpPr>
        <p:spPr bwMode="auto">
          <a:xfrm>
            <a:off x="2862263" y="4896757"/>
            <a:ext cx="615950" cy="138049"/>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1" name="Rectangle 211"/>
          <p:cNvSpPr>
            <a:spLocks noChangeAspect="1" noChangeArrowheads="1"/>
          </p:cNvSpPr>
          <p:nvPr/>
        </p:nvSpPr>
        <p:spPr bwMode="auto">
          <a:xfrm>
            <a:off x="2862263" y="5034805"/>
            <a:ext cx="615950" cy="136462"/>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2" name="Rectangle 212"/>
          <p:cNvSpPr>
            <a:spLocks noChangeAspect="1" noChangeArrowheads="1"/>
          </p:cNvSpPr>
          <p:nvPr/>
        </p:nvSpPr>
        <p:spPr bwMode="auto">
          <a:xfrm>
            <a:off x="2862263" y="5171267"/>
            <a:ext cx="615950" cy="138048"/>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3" name="AutoShape 214"/>
          <p:cNvSpPr>
            <a:spLocks noChangeAspect="1" noChangeArrowheads="1"/>
          </p:cNvSpPr>
          <p:nvPr/>
        </p:nvSpPr>
        <p:spPr bwMode="auto">
          <a:xfrm>
            <a:off x="3559175" y="4622247"/>
            <a:ext cx="400050" cy="342741"/>
          </a:xfrm>
          <a:prstGeom prst="rightArrow">
            <a:avLst>
              <a:gd name="adj1" fmla="val 50000"/>
              <a:gd name="adj2" fmla="val 29167"/>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4" name="AutoShape 215"/>
          <p:cNvSpPr>
            <a:spLocks noChangeAspect="1" noChangeArrowheads="1"/>
          </p:cNvSpPr>
          <p:nvPr/>
        </p:nvSpPr>
        <p:spPr bwMode="auto">
          <a:xfrm flipH="1">
            <a:off x="3478213" y="4964989"/>
            <a:ext cx="400050" cy="344327"/>
          </a:xfrm>
          <a:prstGeom prst="rightArrow">
            <a:avLst>
              <a:gd name="adj1" fmla="val 50000"/>
              <a:gd name="adj2" fmla="val 29032"/>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5" name="Rectangle 220"/>
          <p:cNvSpPr>
            <a:spLocks noChangeAspect="1" noChangeArrowheads="1"/>
          </p:cNvSpPr>
          <p:nvPr/>
        </p:nvSpPr>
        <p:spPr bwMode="auto">
          <a:xfrm>
            <a:off x="3959226" y="4485786"/>
            <a:ext cx="479425" cy="959991"/>
          </a:xfrm>
          <a:prstGeom prst="rect">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ALU</a:t>
            </a:r>
          </a:p>
        </p:txBody>
      </p:sp>
      <p:sp>
        <p:nvSpPr>
          <p:cNvPr id="46" name="Text Box 221"/>
          <p:cNvSpPr txBox="1">
            <a:spLocks noChangeAspect="1" noChangeArrowheads="1"/>
          </p:cNvSpPr>
          <p:nvPr/>
        </p:nvSpPr>
        <p:spPr bwMode="auto">
          <a:xfrm>
            <a:off x="2613826" y="4316185"/>
            <a:ext cx="1146162" cy="339199"/>
          </a:xfrm>
          <a:prstGeom prst="rect">
            <a:avLst/>
          </a:prstGeom>
          <a:noFill/>
          <a:ln w="12700">
            <a:noFill/>
            <a:miter lim="800000"/>
            <a:headEnd/>
            <a:tailEnd/>
          </a:ln>
          <a:effectLst/>
        </p:spPr>
        <p:txBody>
          <a:bodyPr wrap="none" lIns="91421" tIns="45710" rIns="91421" bIns="45710" anchor="ctr">
            <a:prstTxWarp prst="textNoShape">
              <a:avLst/>
            </a:prstTxWarp>
            <a:spAutoFit/>
          </a:bodyPr>
          <a:lstStyle/>
          <a:p>
            <a:pPr algn="ctr"/>
            <a:r>
              <a:rPr lang="en-US" sz="1602"/>
              <a:t>Register file</a:t>
            </a:r>
          </a:p>
        </p:txBody>
      </p:sp>
      <p:sp>
        <p:nvSpPr>
          <p:cNvPr id="47" name="AutoShape 222"/>
          <p:cNvSpPr>
            <a:spLocks noChangeAspect="1" noChangeArrowheads="1"/>
          </p:cNvSpPr>
          <p:nvPr/>
        </p:nvSpPr>
        <p:spPr bwMode="auto">
          <a:xfrm>
            <a:off x="2928939" y="5377547"/>
            <a:ext cx="549275" cy="410972"/>
          </a:xfrm>
          <a:prstGeom prst="upDownArrow">
            <a:avLst>
              <a:gd name="adj1" fmla="val 50000"/>
              <a:gd name="adj2" fmla="val 20000"/>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48" name="Rectangle 223"/>
          <p:cNvSpPr>
            <a:spLocks noChangeAspect="1" noChangeArrowheads="1"/>
          </p:cNvSpPr>
          <p:nvPr/>
        </p:nvSpPr>
        <p:spPr bwMode="auto">
          <a:xfrm>
            <a:off x="1196975" y="4279506"/>
            <a:ext cx="3379788" cy="2196081"/>
          </a:xfrm>
          <a:prstGeom prst="rect">
            <a:avLst/>
          </a:prstGeom>
          <a:noFill/>
          <a:ln w="12700" cap="rnd">
            <a:solidFill>
              <a:schemeClr val="tx1"/>
            </a:solidFill>
            <a:prstDash val="sysDot"/>
            <a:miter lim="800000"/>
            <a:headEnd/>
            <a:tailEnd/>
          </a:ln>
          <a:effectLst/>
        </p:spPr>
        <p:txBody>
          <a:bodyPr wrap="none" lIns="91421" tIns="45710" rIns="91421" bIns="45710" anchor="ctr">
            <a:prstTxWarp prst="textNoShape">
              <a:avLst/>
            </a:prstTxWarp>
          </a:bodyPr>
          <a:lstStyle/>
          <a:p>
            <a:pPr algn="ctr"/>
            <a:endParaRPr lang="en-US" sz="1602"/>
          </a:p>
        </p:txBody>
      </p:sp>
      <p:sp>
        <p:nvSpPr>
          <p:cNvPr id="49" name="Text Box 225"/>
          <p:cNvSpPr txBox="1">
            <a:spLocks noChangeAspect="1" noChangeArrowheads="1"/>
          </p:cNvSpPr>
          <p:nvPr/>
        </p:nvSpPr>
        <p:spPr bwMode="auto">
          <a:xfrm>
            <a:off x="1174349" y="3987724"/>
            <a:ext cx="932665" cy="339199"/>
          </a:xfrm>
          <a:prstGeom prst="rect">
            <a:avLst/>
          </a:prstGeom>
          <a:noFill/>
          <a:ln w="12700">
            <a:noFill/>
            <a:miter lim="800000"/>
            <a:headEnd/>
            <a:tailEnd/>
          </a:ln>
          <a:effectLst/>
        </p:spPr>
        <p:txBody>
          <a:bodyPr wrap="none" lIns="91421" tIns="45710" rIns="91421" bIns="45710" anchor="ctr">
            <a:prstTxWarp prst="textNoShape">
              <a:avLst/>
            </a:prstTxWarp>
            <a:spAutoFit/>
          </a:bodyPr>
          <a:lstStyle/>
          <a:p>
            <a:pPr algn="ctr"/>
            <a:r>
              <a:rPr lang="en-US" sz="1602" dirty="0"/>
              <a:t>CPU chip</a:t>
            </a:r>
          </a:p>
        </p:txBody>
      </p:sp>
      <p:sp>
        <p:nvSpPr>
          <p:cNvPr id="50" name="Text Box 229"/>
          <p:cNvSpPr txBox="1">
            <a:spLocks noChangeAspect="1" noChangeArrowheads="1"/>
          </p:cNvSpPr>
          <p:nvPr/>
        </p:nvSpPr>
        <p:spPr bwMode="auto">
          <a:xfrm>
            <a:off x="4657838" y="5153996"/>
            <a:ext cx="1126899" cy="339199"/>
          </a:xfrm>
          <a:prstGeom prst="rect">
            <a:avLst/>
          </a:prstGeom>
          <a:noFill/>
          <a:ln w="12700">
            <a:noFill/>
            <a:miter lim="800000"/>
            <a:headEnd/>
            <a:tailEnd/>
          </a:ln>
          <a:effectLst/>
        </p:spPr>
        <p:txBody>
          <a:bodyPr wrap="none" lIns="91421" tIns="45710" rIns="91421" bIns="45710" anchor="ctr">
            <a:prstTxWarp prst="textNoShape">
              <a:avLst/>
            </a:prstTxWarp>
            <a:spAutoFit/>
          </a:bodyPr>
          <a:lstStyle/>
          <a:p>
            <a:pPr algn="ctr"/>
            <a:r>
              <a:rPr lang="en-US" sz="1602"/>
              <a:t>System bus</a:t>
            </a:r>
          </a:p>
        </p:txBody>
      </p:sp>
      <p:sp>
        <p:nvSpPr>
          <p:cNvPr id="51" name="Line 230"/>
          <p:cNvSpPr>
            <a:spLocks noChangeAspect="1" noChangeShapeType="1"/>
          </p:cNvSpPr>
          <p:nvPr/>
        </p:nvSpPr>
        <p:spPr bwMode="auto">
          <a:xfrm flipH="1">
            <a:off x="4438651" y="5445776"/>
            <a:ext cx="619125" cy="412559"/>
          </a:xfrm>
          <a:prstGeom prst="line">
            <a:avLst/>
          </a:prstGeom>
          <a:noFill/>
          <a:ln w="127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1602"/>
          </a:p>
        </p:txBody>
      </p:sp>
      <p:sp>
        <p:nvSpPr>
          <p:cNvPr id="52" name="Text Box 231"/>
          <p:cNvSpPr txBox="1">
            <a:spLocks noChangeAspect="1" noChangeArrowheads="1"/>
          </p:cNvSpPr>
          <p:nvPr/>
        </p:nvSpPr>
        <p:spPr bwMode="auto">
          <a:xfrm>
            <a:off x="5976783" y="5153996"/>
            <a:ext cx="1175056" cy="339199"/>
          </a:xfrm>
          <a:prstGeom prst="rect">
            <a:avLst/>
          </a:prstGeom>
          <a:noFill/>
          <a:ln w="12700">
            <a:noFill/>
            <a:miter lim="800000"/>
            <a:headEnd/>
            <a:tailEnd/>
          </a:ln>
          <a:effectLst/>
        </p:spPr>
        <p:txBody>
          <a:bodyPr wrap="none" lIns="91421" tIns="45710" rIns="91421" bIns="45710" anchor="ctr">
            <a:prstTxWarp prst="textNoShape">
              <a:avLst/>
            </a:prstTxWarp>
            <a:spAutoFit/>
          </a:bodyPr>
          <a:lstStyle/>
          <a:p>
            <a:pPr algn="ctr"/>
            <a:r>
              <a:rPr lang="en-US" sz="1602"/>
              <a:t>Memory bus</a:t>
            </a:r>
          </a:p>
        </p:txBody>
      </p:sp>
      <p:sp>
        <p:nvSpPr>
          <p:cNvPr id="53" name="Line 232"/>
          <p:cNvSpPr>
            <a:spLocks noChangeAspect="1" noChangeShapeType="1"/>
          </p:cNvSpPr>
          <p:nvPr/>
        </p:nvSpPr>
        <p:spPr bwMode="auto">
          <a:xfrm>
            <a:off x="6530975" y="5445776"/>
            <a:ext cx="0" cy="412559"/>
          </a:xfrm>
          <a:prstGeom prst="line">
            <a:avLst/>
          </a:prstGeom>
          <a:noFill/>
          <a:ln w="127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1602"/>
          </a:p>
        </p:txBody>
      </p:sp>
      <p:sp>
        <p:nvSpPr>
          <p:cNvPr id="54" name="Rectangle 233"/>
          <p:cNvSpPr>
            <a:spLocks noChangeAspect="1" noChangeArrowheads="1"/>
          </p:cNvSpPr>
          <p:nvPr/>
        </p:nvSpPr>
        <p:spPr bwMode="auto">
          <a:xfrm>
            <a:off x="1349375" y="4719039"/>
            <a:ext cx="1066800" cy="5204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dirty="0"/>
              <a:t>Cache </a:t>
            </a:r>
          </a:p>
          <a:p>
            <a:pPr algn="ctr"/>
            <a:r>
              <a:rPr lang="en-US" sz="1602" dirty="0"/>
              <a:t>memories</a:t>
            </a:r>
          </a:p>
        </p:txBody>
      </p:sp>
      <p:sp>
        <p:nvSpPr>
          <p:cNvPr id="55" name="AutoShape 234"/>
          <p:cNvSpPr>
            <a:spLocks noChangeAspect="1" noChangeArrowheads="1"/>
          </p:cNvSpPr>
          <p:nvPr/>
        </p:nvSpPr>
        <p:spPr bwMode="auto">
          <a:xfrm>
            <a:off x="1577976" y="5239497"/>
            <a:ext cx="549275" cy="549021"/>
          </a:xfrm>
          <a:prstGeom prst="upDownArrow">
            <a:avLst>
              <a:gd name="adj1" fmla="val 50000"/>
              <a:gd name="adj2" fmla="val 20000"/>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
        <p:nvSpPr>
          <p:cNvPr id="56" name="AutoShape 236"/>
          <p:cNvSpPr>
            <a:spLocks noChangeAspect="1" noChangeArrowheads="1"/>
          </p:cNvSpPr>
          <p:nvPr/>
        </p:nvSpPr>
        <p:spPr bwMode="auto">
          <a:xfrm flipH="1">
            <a:off x="2441575" y="4766642"/>
            <a:ext cx="400050" cy="344328"/>
          </a:xfrm>
          <a:prstGeom prst="leftRightArrow">
            <a:avLst>
              <a:gd name="adj1" fmla="val 50000"/>
              <a:gd name="adj2" fmla="val 23226"/>
            </a:avLst>
          </a:prstGeom>
          <a:no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1602"/>
          </a:p>
        </p:txBody>
      </p:sp>
    </p:spTree>
    <p:extLst>
      <p:ext uri="{BB962C8B-B14F-4D97-AF65-F5344CB8AC3E}">
        <p14:creationId xmlns:p14="http://schemas.microsoft.com/office/powerpoint/2010/main" val="18542497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Cache Organization (S, E, B)</a:t>
            </a:r>
            <a:endParaRPr lang="en-US" dirty="0"/>
          </a:p>
        </p:txBody>
      </p:sp>
      <p:sp>
        <p:nvSpPr>
          <p:cNvPr id="8" name="AutoShape 16"/>
          <p:cNvSpPr>
            <a:spLocks/>
          </p:cNvSpPr>
          <p:nvPr/>
        </p:nvSpPr>
        <p:spPr bwMode="auto">
          <a:xfrm rot="5400000">
            <a:off x="4114855" y="-495092"/>
            <a:ext cx="228494" cy="4648201"/>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grpSp>
        <p:nvGrpSpPr>
          <p:cNvPr id="3" name="Group 79"/>
          <p:cNvGrpSpPr/>
          <p:nvPr/>
        </p:nvGrpSpPr>
        <p:grpSpPr>
          <a:xfrm>
            <a:off x="1905000" y="2079625"/>
            <a:ext cx="4648200" cy="492256"/>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grpSp>
      <p:cxnSp>
        <p:nvCxnSpPr>
          <p:cNvPr id="45" name="Straight Connector 44"/>
          <p:cNvCxnSpPr/>
          <p:nvPr/>
        </p:nvCxnSpPr>
        <p:spPr bwMode="auto">
          <a:xfrm>
            <a:off x="2133601" y="4019010"/>
            <a:ext cx="4267200" cy="11110"/>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8366"/>
            <a:ext cx="228601" cy="2731598"/>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56" name="TextBox 55"/>
          <p:cNvSpPr txBox="1"/>
          <p:nvPr/>
        </p:nvSpPr>
        <p:spPr>
          <a:xfrm>
            <a:off x="3901999" y="1345601"/>
            <a:ext cx="2116310" cy="400089"/>
          </a:xfrm>
          <a:prstGeom prst="rect">
            <a:avLst/>
          </a:prstGeom>
          <a:noFill/>
        </p:spPr>
        <p:txBody>
          <a:bodyPr wrap="none" lIns="91421" tIns="45710" rIns="91421" bIns="45710" rtlCol="0">
            <a:spAutoFit/>
          </a:bodyPr>
          <a:lstStyle/>
          <a:p>
            <a:r>
              <a:rPr lang="en-US" sz="2000" dirty="0">
                <a:latin typeface="Calibri" pitchFamily="34" charset="0"/>
              </a:rPr>
              <a:t>E = 2</a:t>
            </a:r>
            <a:r>
              <a:rPr lang="en-US" sz="2000" baseline="30000" dirty="0">
                <a:latin typeface="Calibri" pitchFamily="34" charset="0"/>
              </a:rPr>
              <a:t>e</a:t>
            </a:r>
            <a:r>
              <a:rPr lang="en-US" sz="2000" dirty="0">
                <a:latin typeface="Calibri" pitchFamily="34" charset="0"/>
              </a:rPr>
              <a:t> lines per set</a:t>
            </a:r>
          </a:p>
        </p:txBody>
      </p:sp>
      <p:sp>
        <p:nvSpPr>
          <p:cNvPr id="57" name="TextBox 56"/>
          <p:cNvSpPr txBox="1"/>
          <p:nvPr/>
        </p:nvSpPr>
        <p:spPr>
          <a:xfrm>
            <a:off x="425874" y="3244491"/>
            <a:ext cx="1228247" cy="400089"/>
          </a:xfrm>
          <a:prstGeom prst="rect">
            <a:avLst/>
          </a:prstGeom>
          <a:noFill/>
        </p:spPr>
        <p:txBody>
          <a:bodyPr wrap="none" lIns="91421" tIns="45710" rIns="91421" bIns="45710" rtlCol="0">
            <a:spAutoFit/>
          </a:bodyPr>
          <a:lstStyle/>
          <a:p>
            <a:r>
              <a:rPr lang="en-US" sz="2000" dirty="0">
                <a:latin typeface="Calibri" pitchFamily="34" charset="0"/>
              </a:rPr>
              <a:t>S = 2</a:t>
            </a:r>
            <a:r>
              <a:rPr lang="en-US" sz="2000" baseline="30000" dirty="0">
                <a:latin typeface="Calibri" pitchFamily="34" charset="0"/>
              </a:rPr>
              <a:t>s</a:t>
            </a:r>
            <a:r>
              <a:rPr lang="en-US" sz="2000" dirty="0">
                <a:latin typeface="Calibri" pitchFamily="34" charset="0"/>
              </a:rPr>
              <a:t> sets</a:t>
            </a:r>
          </a:p>
        </p:txBody>
      </p:sp>
      <p:cxnSp>
        <p:nvCxnSpPr>
          <p:cNvPr id="59" name="Straight Connector 58"/>
          <p:cNvCxnSpPr/>
          <p:nvPr/>
        </p:nvCxnSpPr>
        <p:spPr bwMode="auto">
          <a:xfrm>
            <a:off x="6553201" y="2078038"/>
            <a:ext cx="609600" cy="1587"/>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7148330" y="1886399"/>
            <a:ext cx="503689" cy="400089"/>
          </a:xfrm>
          <a:prstGeom prst="rect">
            <a:avLst/>
          </a:prstGeom>
          <a:noFill/>
        </p:spPr>
        <p:txBody>
          <a:bodyPr wrap="none" lIns="91421" tIns="45710" rIns="91421" bIns="45710" rtlCol="0">
            <a:spAutoFit/>
          </a:bodyPr>
          <a:lstStyle/>
          <a:p>
            <a:r>
              <a:rPr lang="en-US" sz="2000" dirty="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400800" y="2475889"/>
            <a:ext cx="609600" cy="1587"/>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67528" y="2278885"/>
            <a:ext cx="577364" cy="400089"/>
          </a:xfrm>
          <a:prstGeom prst="rect">
            <a:avLst/>
          </a:prstGeom>
          <a:noFill/>
        </p:spPr>
        <p:txBody>
          <a:bodyPr wrap="none" lIns="91421" tIns="45710" rIns="91421" bIns="45710" rtlCol="0">
            <a:spAutoFit/>
          </a:bodyPr>
          <a:lstStyle/>
          <a:p>
            <a:r>
              <a:rPr lang="en-US" sz="2000" dirty="0">
                <a:solidFill>
                  <a:schemeClr val="accent2">
                    <a:lumMod val="60000"/>
                    <a:lumOff val="40000"/>
                  </a:schemeClr>
                </a:solidFill>
                <a:latin typeface="Calibri" pitchFamily="34" charset="0"/>
              </a:rPr>
              <a:t>line</a:t>
            </a:r>
          </a:p>
        </p:txBody>
      </p:sp>
      <p:grpSp>
        <p:nvGrpSpPr>
          <p:cNvPr id="4" name="Group 80"/>
          <p:cNvGrpSpPr/>
          <p:nvPr/>
        </p:nvGrpSpPr>
        <p:grpSpPr>
          <a:xfrm>
            <a:off x="1905000" y="2648045"/>
            <a:ext cx="4648200" cy="492256"/>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grpSp>
      <p:grpSp>
        <p:nvGrpSpPr>
          <p:cNvPr id="5" name="Group 86"/>
          <p:cNvGrpSpPr/>
          <p:nvPr/>
        </p:nvGrpSpPr>
        <p:grpSpPr>
          <a:xfrm>
            <a:off x="1905000" y="3222094"/>
            <a:ext cx="4648200" cy="492256"/>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grpSp>
      <p:grpSp>
        <p:nvGrpSpPr>
          <p:cNvPr id="6" name="Group 92"/>
          <p:cNvGrpSpPr/>
          <p:nvPr/>
        </p:nvGrpSpPr>
        <p:grpSpPr>
          <a:xfrm>
            <a:off x="1905000" y="4288400"/>
            <a:ext cx="4648200" cy="492256"/>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grpSp>
      <p:sp>
        <p:nvSpPr>
          <p:cNvPr id="99" name="Trapezoid 98"/>
          <p:cNvSpPr/>
          <p:nvPr/>
        </p:nvSpPr>
        <p:spPr bwMode="auto">
          <a:xfrm>
            <a:off x="2146825" y="4708971"/>
            <a:ext cx="3523449" cy="865512"/>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64" name="Rectangle 63"/>
          <p:cNvSpPr/>
          <p:nvPr/>
        </p:nvSpPr>
        <p:spPr bwMode="auto">
          <a:xfrm>
            <a:off x="2146825" y="5574483"/>
            <a:ext cx="3523449"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0" dirty="0">
              <a:latin typeface="Calibri" pitchFamily="34" charset="0"/>
            </a:endParaRPr>
          </a:p>
        </p:txBody>
      </p:sp>
      <p:sp>
        <p:nvSpPr>
          <p:cNvPr id="65" name="Rectangle 64"/>
          <p:cNvSpPr/>
          <p:nvPr/>
        </p:nvSpPr>
        <p:spPr bwMode="auto">
          <a:xfrm>
            <a:off x="3645068"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0</a:t>
            </a:r>
          </a:p>
        </p:txBody>
      </p:sp>
      <p:sp>
        <p:nvSpPr>
          <p:cNvPr id="66" name="Rectangle 65"/>
          <p:cNvSpPr/>
          <p:nvPr/>
        </p:nvSpPr>
        <p:spPr bwMode="auto">
          <a:xfrm>
            <a:off x="3917673"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1</a:t>
            </a:r>
          </a:p>
        </p:txBody>
      </p:sp>
      <p:sp>
        <p:nvSpPr>
          <p:cNvPr id="67" name="Rectangle 66"/>
          <p:cNvSpPr/>
          <p:nvPr/>
        </p:nvSpPr>
        <p:spPr bwMode="auto">
          <a:xfrm>
            <a:off x="4178468"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2</a:t>
            </a:r>
          </a:p>
        </p:txBody>
      </p:sp>
      <p:sp>
        <p:nvSpPr>
          <p:cNvPr id="68" name="Rectangle 67"/>
          <p:cNvSpPr/>
          <p:nvPr/>
        </p:nvSpPr>
        <p:spPr bwMode="auto">
          <a:xfrm>
            <a:off x="5092869" y="5688730"/>
            <a:ext cx="4572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rmAutofit/>
          </a:bodyPr>
          <a:lstStyle/>
          <a:p>
            <a:pPr defTabSz="914215"/>
            <a:r>
              <a:rPr lang="en-US" sz="1200" dirty="0">
                <a:latin typeface="Calibri" pitchFamily="34" charset="0"/>
              </a:rPr>
              <a:t>B-1</a:t>
            </a:r>
          </a:p>
        </p:txBody>
      </p:sp>
      <p:sp>
        <p:nvSpPr>
          <p:cNvPr id="69" name="Rectangle 68"/>
          <p:cNvSpPr/>
          <p:nvPr/>
        </p:nvSpPr>
        <p:spPr bwMode="auto">
          <a:xfrm>
            <a:off x="4451073" y="5688730"/>
            <a:ext cx="64179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400" dirty="0">
              <a:latin typeface="Calibri" pitchFamily="34" charset="0"/>
            </a:endParaRPr>
          </a:p>
        </p:txBody>
      </p:sp>
      <p:cxnSp>
        <p:nvCxnSpPr>
          <p:cNvPr id="70" name="Straight Connector 69"/>
          <p:cNvCxnSpPr/>
          <p:nvPr/>
        </p:nvCxnSpPr>
        <p:spPr bwMode="auto">
          <a:xfrm>
            <a:off x="4585225" y="5840267"/>
            <a:ext cx="457200" cy="1587"/>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8730"/>
            <a:ext cx="71799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400" dirty="0">
                <a:latin typeface="Calibri" pitchFamily="34" charset="0"/>
              </a:rPr>
              <a:t>tag</a:t>
            </a:r>
          </a:p>
        </p:txBody>
      </p:sp>
      <p:sp>
        <p:nvSpPr>
          <p:cNvPr id="73" name="Rectangle 72"/>
          <p:cNvSpPr/>
          <p:nvPr/>
        </p:nvSpPr>
        <p:spPr bwMode="auto">
          <a:xfrm>
            <a:off x="2273468" y="5701068"/>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v</a:t>
            </a:r>
          </a:p>
        </p:txBody>
      </p:sp>
      <p:sp>
        <p:nvSpPr>
          <p:cNvPr id="77" name="AutoShape 16"/>
          <p:cNvSpPr>
            <a:spLocks/>
          </p:cNvSpPr>
          <p:nvPr/>
        </p:nvSpPr>
        <p:spPr bwMode="auto">
          <a:xfrm rot="16200000" flipV="1">
            <a:off x="4496198" y="5332142"/>
            <a:ext cx="228494" cy="1905000"/>
          </a:xfrm>
          <a:prstGeom prst="leftBrace">
            <a:avLst>
              <a:gd name="adj1" fmla="val 136972"/>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78" name="TextBox 77"/>
          <p:cNvSpPr txBox="1"/>
          <p:nvPr/>
        </p:nvSpPr>
        <p:spPr>
          <a:xfrm>
            <a:off x="4049933" y="6373537"/>
            <a:ext cx="4243816" cy="400089"/>
          </a:xfrm>
          <a:prstGeom prst="rect">
            <a:avLst/>
          </a:prstGeom>
          <a:noFill/>
        </p:spPr>
        <p:txBody>
          <a:bodyPr wrap="none" lIns="91421" tIns="45710" rIns="91421" bIns="45710" rtlCol="0">
            <a:spAutoFit/>
          </a:bodyPr>
          <a:lstStyle/>
          <a:p>
            <a:r>
              <a:rPr lang="en-US" sz="2000" dirty="0">
                <a:latin typeface="Calibri" pitchFamily="34" charset="0"/>
              </a:rPr>
              <a:t>B = 2</a:t>
            </a:r>
            <a:r>
              <a:rPr lang="en-US" sz="2000" baseline="30000" dirty="0">
                <a:latin typeface="Calibri" pitchFamily="34" charset="0"/>
              </a:rPr>
              <a:t>b</a:t>
            </a:r>
            <a:r>
              <a:rPr lang="en-US" sz="2000" dirty="0">
                <a:latin typeface="Calibri" pitchFamily="34" charset="0"/>
              </a:rPr>
              <a:t> bytes per cache block (the data)</a:t>
            </a:r>
          </a:p>
        </p:txBody>
      </p:sp>
      <p:sp>
        <p:nvSpPr>
          <p:cNvPr id="100" name="TextBox 99"/>
          <p:cNvSpPr txBox="1"/>
          <p:nvPr/>
        </p:nvSpPr>
        <p:spPr>
          <a:xfrm>
            <a:off x="6064498" y="5160287"/>
            <a:ext cx="2590414" cy="707866"/>
          </a:xfrm>
          <a:prstGeom prst="rect">
            <a:avLst/>
          </a:prstGeom>
          <a:noFill/>
        </p:spPr>
        <p:txBody>
          <a:bodyPr wrap="none" lIns="91421" tIns="45710" rIns="91421" bIns="45710" rtlCol="0">
            <a:spAutoFit/>
          </a:bodyPr>
          <a:lstStyle/>
          <a:p>
            <a:r>
              <a:rPr lang="en-US" sz="2000" i="1" dirty="0">
                <a:solidFill>
                  <a:srgbClr val="C00000"/>
                </a:solidFill>
                <a:latin typeface="Calibri" pitchFamily="34" charset="0"/>
              </a:rPr>
              <a:t>Cache size:</a:t>
            </a:r>
          </a:p>
          <a:p>
            <a:r>
              <a:rPr lang="en-US" sz="2000" i="1" dirty="0">
                <a:latin typeface="Calibri" pitchFamily="34" charset="0"/>
              </a:rPr>
              <a:t>C = S x E x B data bytes</a:t>
            </a:r>
          </a:p>
        </p:txBody>
      </p:sp>
      <p:sp>
        <p:nvSpPr>
          <p:cNvPr id="53" name="TextBox 52"/>
          <p:cNvSpPr txBox="1"/>
          <p:nvPr/>
        </p:nvSpPr>
        <p:spPr>
          <a:xfrm>
            <a:off x="1635193" y="6126944"/>
            <a:ext cx="1038644" cy="400089"/>
          </a:xfrm>
          <a:prstGeom prst="rect">
            <a:avLst/>
          </a:prstGeom>
          <a:noFill/>
        </p:spPr>
        <p:txBody>
          <a:bodyPr wrap="none" lIns="91421" tIns="45710" rIns="91421" bIns="45710" rtlCol="0">
            <a:spAutoFit/>
          </a:bodyPr>
          <a:lstStyle/>
          <a:p>
            <a:r>
              <a:rPr lang="en-US" sz="2000" dirty="0">
                <a:latin typeface="Calibri" pitchFamily="34" charset="0"/>
              </a:rPr>
              <a:t>valid bit</a:t>
            </a:r>
          </a:p>
        </p:txBody>
      </p:sp>
      <p:cxnSp>
        <p:nvCxnSpPr>
          <p:cNvPr id="55" name="Straight Connector 54"/>
          <p:cNvCxnSpPr/>
          <p:nvPr/>
        </p:nvCxnSpPr>
        <p:spPr bwMode="auto">
          <a:xfrm rot="5400000" flipH="1" flipV="1">
            <a:off x="2413508" y="6157262"/>
            <a:ext cx="304659" cy="1588"/>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69871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8" name="AutoShape 16"/>
          <p:cNvSpPr>
            <a:spLocks/>
          </p:cNvSpPr>
          <p:nvPr/>
        </p:nvSpPr>
        <p:spPr bwMode="auto">
          <a:xfrm rot="5400000">
            <a:off x="3558289" y="-289658"/>
            <a:ext cx="228494" cy="4237334"/>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grpSp>
        <p:nvGrpSpPr>
          <p:cNvPr id="3" name="Group 79"/>
          <p:cNvGrpSpPr/>
          <p:nvPr/>
        </p:nvGrpSpPr>
        <p:grpSpPr>
          <a:xfrm>
            <a:off x="1553867" y="2079625"/>
            <a:ext cx="4237333" cy="492256"/>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82468" y="4019010"/>
            <a:ext cx="3875673" cy="10091"/>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72867" y="2068366"/>
            <a:ext cx="228601" cy="2731598"/>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56" name="TextBox 55"/>
          <p:cNvSpPr txBox="1"/>
          <p:nvPr/>
        </p:nvSpPr>
        <p:spPr>
          <a:xfrm>
            <a:off x="3316012" y="1345601"/>
            <a:ext cx="2116310" cy="400089"/>
          </a:xfrm>
          <a:prstGeom prst="rect">
            <a:avLst/>
          </a:prstGeom>
          <a:noFill/>
        </p:spPr>
        <p:txBody>
          <a:bodyPr wrap="none" lIns="91421" tIns="45710" rIns="91421" bIns="45710" rtlCol="0">
            <a:spAutoFit/>
          </a:bodyPr>
          <a:lstStyle/>
          <a:p>
            <a:r>
              <a:rPr lang="en-US" sz="2000" dirty="0">
                <a:latin typeface="Calibri" pitchFamily="34" charset="0"/>
              </a:rPr>
              <a:t>E = 2</a:t>
            </a:r>
            <a:r>
              <a:rPr lang="en-US" sz="2000" baseline="30000" dirty="0">
                <a:latin typeface="Calibri" pitchFamily="34" charset="0"/>
              </a:rPr>
              <a:t>e</a:t>
            </a:r>
            <a:r>
              <a:rPr lang="en-US" sz="2000" dirty="0">
                <a:latin typeface="Calibri" pitchFamily="34" charset="0"/>
              </a:rPr>
              <a:t> lines per set</a:t>
            </a:r>
          </a:p>
        </p:txBody>
      </p:sp>
      <p:sp>
        <p:nvSpPr>
          <p:cNvPr id="57" name="TextBox 56"/>
          <p:cNvSpPr txBox="1"/>
          <p:nvPr/>
        </p:nvSpPr>
        <p:spPr>
          <a:xfrm>
            <a:off x="74741" y="3244491"/>
            <a:ext cx="1228247" cy="400089"/>
          </a:xfrm>
          <a:prstGeom prst="rect">
            <a:avLst/>
          </a:prstGeom>
          <a:noFill/>
        </p:spPr>
        <p:txBody>
          <a:bodyPr wrap="none" lIns="91421" tIns="45710" rIns="91421" bIns="45710" rtlCol="0">
            <a:spAutoFit/>
          </a:bodyPr>
          <a:lstStyle/>
          <a:p>
            <a:r>
              <a:rPr lang="en-US" sz="2000" dirty="0">
                <a:latin typeface="Calibri" pitchFamily="34" charset="0"/>
              </a:rPr>
              <a:t>S = 2</a:t>
            </a:r>
            <a:r>
              <a:rPr lang="en-US" sz="2000" baseline="30000" dirty="0">
                <a:latin typeface="Calibri" pitchFamily="34" charset="0"/>
              </a:rPr>
              <a:t>s</a:t>
            </a:r>
            <a:r>
              <a:rPr lang="en-US" sz="2000" dirty="0">
                <a:latin typeface="Calibri" pitchFamily="34" charset="0"/>
              </a:rPr>
              <a:t> sets</a:t>
            </a:r>
          </a:p>
        </p:txBody>
      </p:sp>
      <p:grpSp>
        <p:nvGrpSpPr>
          <p:cNvPr id="4" name="Group 80"/>
          <p:cNvGrpSpPr/>
          <p:nvPr/>
        </p:nvGrpSpPr>
        <p:grpSpPr>
          <a:xfrm>
            <a:off x="1553867" y="2648045"/>
            <a:ext cx="4237333" cy="492256"/>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53867" y="3222094"/>
            <a:ext cx="4237333" cy="492256"/>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53867" y="4288400"/>
            <a:ext cx="4237333" cy="492256"/>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567" tIns="45784" rIns="91567" bIns="45784" numCol="1" rtlCol="0" anchor="ctr" anchorCtr="1" compatLnSpc="1">
              <a:prstTxWarp prst="textNoShape">
                <a:avLst/>
              </a:prstTxWarp>
            </a:bodyPr>
            <a:lstStyle/>
            <a:p>
              <a:pPr defTabSz="914215"/>
              <a:endParaRPr lang="en-US" sz="2000"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619864" y="4708971"/>
            <a:ext cx="3523449" cy="865512"/>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64" name="Rectangle 63"/>
          <p:cNvSpPr/>
          <p:nvPr/>
        </p:nvSpPr>
        <p:spPr bwMode="auto">
          <a:xfrm>
            <a:off x="1619864" y="5574483"/>
            <a:ext cx="3523449"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400" dirty="0">
              <a:latin typeface="Calibri" pitchFamily="34" charset="0"/>
            </a:endParaRPr>
          </a:p>
        </p:txBody>
      </p:sp>
      <p:sp>
        <p:nvSpPr>
          <p:cNvPr id="65" name="Rectangle 64"/>
          <p:cNvSpPr/>
          <p:nvPr/>
        </p:nvSpPr>
        <p:spPr bwMode="auto">
          <a:xfrm>
            <a:off x="3118108"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0</a:t>
            </a:r>
          </a:p>
        </p:txBody>
      </p:sp>
      <p:sp>
        <p:nvSpPr>
          <p:cNvPr id="66" name="Rectangle 65"/>
          <p:cNvSpPr/>
          <p:nvPr/>
        </p:nvSpPr>
        <p:spPr bwMode="auto">
          <a:xfrm>
            <a:off x="3390712"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1</a:t>
            </a:r>
          </a:p>
        </p:txBody>
      </p:sp>
      <p:sp>
        <p:nvSpPr>
          <p:cNvPr id="67" name="Rectangle 66"/>
          <p:cNvSpPr/>
          <p:nvPr/>
        </p:nvSpPr>
        <p:spPr bwMode="auto">
          <a:xfrm>
            <a:off x="3651507"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2</a:t>
            </a:r>
          </a:p>
        </p:txBody>
      </p:sp>
      <p:sp>
        <p:nvSpPr>
          <p:cNvPr id="68" name="Rectangle 67"/>
          <p:cNvSpPr/>
          <p:nvPr/>
        </p:nvSpPr>
        <p:spPr bwMode="auto">
          <a:xfrm>
            <a:off x="4565907" y="5688730"/>
            <a:ext cx="4572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rmAutofit/>
          </a:bodyPr>
          <a:lstStyle/>
          <a:p>
            <a:pPr defTabSz="914215"/>
            <a:r>
              <a:rPr lang="en-US" sz="1200" dirty="0">
                <a:latin typeface="Calibri" pitchFamily="34" charset="0"/>
              </a:rPr>
              <a:t>B-1</a:t>
            </a:r>
          </a:p>
        </p:txBody>
      </p:sp>
      <p:sp>
        <p:nvSpPr>
          <p:cNvPr id="69" name="Rectangle 68"/>
          <p:cNvSpPr/>
          <p:nvPr/>
        </p:nvSpPr>
        <p:spPr bwMode="auto">
          <a:xfrm>
            <a:off x="3924112" y="5688730"/>
            <a:ext cx="64179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rmAutofit/>
          </a:bodyPr>
          <a:lstStyle/>
          <a:p>
            <a:pPr defTabSz="914215"/>
            <a:endParaRPr lang="en-US" sz="1200" dirty="0">
              <a:latin typeface="Calibri" pitchFamily="34" charset="0"/>
            </a:endParaRPr>
          </a:p>
        </p:txBody>
      </p:sp>
      <p:cxnSp>
        <p:nvCxnSpPr>
          <p:cNvPr id="70" name="Straight Connector 69"/>
          <p:cNvCxnSpPr/>
          <p:nvPr/>
        </p:nvCxnSpPr>
        <p:spPr bwMode="auto">
          <a:xfrm>
            <a:off x="4058264" y="5840267"/>
            <a:ext cx="457200" cy="1587"/>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215517" y="5688730"/>
            <a:ext cx="717995"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rmAutofit/>
          </a:bodyPr>
          <a:lstStyle/>
          <a:p>
            <a:pPr defTabSz="914215"/>
            <a:r>
              <a:rPr lang="en-US" sz="1200" dirty="0">
                <a:latin typeface="Calibri" pitchFamily="34" charset="0"/>
              </a:rPr>
              <a:t>tag</a:t>
            </a:r>
          </a:p>
        </p:txBody>
      </p:sp>
      <p:sp>
        <p:nvSpPr>
          <p:cNvPr id="73" name="Rectangle 72"/>
          <p:cNvSpPr/>
          <p:nvPr/>
        </p:nvSpPr>
        <p:spPr bwMode="auto">
          <a:xfrm>
            <a:off x="1746508" y="5688730"/>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400" dirty="0">
                <a:latin typeface="Calibri" pitchFamily="34" charset="0"/>
              </a:rPr>
              <a:t>v</a:t>
            </a:r>
          </a:p>
        </p:txBody>
      </p:sp>
      <p:sp>
        <p:nvSpPr>
          <p:cNvPr id="74" name="TextBox 73"/>
          <p:cNvSpPr txBox="1"/>
          <p:nvPr/>
        </p:nvSpPr>
        <p:spPr>
          <a:xfrm>
            <a:off x="1089262" y="6106427"/>
            <a:ext cx="1038644" cy="400089"/>
          </a:xfrm>
          <a:prstGeom prst="rect">
            <a:avLst/>
          </a:prstGeom>
          <a:noFill/>
        </p:spPr>
        <p:txBody>
          <a:bodyPr wrap="none" lIns="91421" tIns="45710" rIns="91421" bIns="45710" rtlCol="0">
            <a:spAutoFit/>
          </a:bodyPr>
          <a:lstStyle/>
          <a:p>
            <a:r>
              <a:rPr lang="en-US" sz="2000" dirty="0">
                <a:latin typeface="Calibri" pitchFamily="34" charset="0"/>
              </a:rPr>
              <a:t>valid bit</a:t>
            </a:r>
          </a:p>
        </p:txBody>
      </p:sp>
      <p:cxnSp>
        <p:nvCxnSpPr>
          <p:cNvPr id="76" name="Straight Connector 75"/>
          <p:cNvCxnSpPr/>
          <p:nvPr/>
        </p:nvCxnSpPr>
        <p:spPr bwMode="auto">
          <a:xfrm rot="5400000" flipH="1" flipV="1">
            <a:off x="1867577" y="6136745"/>
            <a:ext cx="304659" cy="158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3969238" y="5332142"/>
            <a:ext cx="228494" cy="1905000"/>
          </a:xfrm>
          <a:prstGeom prst="leftBrace">
            <a:avLst>
              <a:gd name="adj1" fmla="val 136972"/>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78" name="TextBox 77"/>
          <p:cNvSpPr txBox="1"/>
          <p:nvPr/>
        </p:nvSpPr>
        <p:spPr>
          <a:xfrm>
            <a:off x="3477286" y="6373537"/>
            <a:ext cx="4243816" cy="400089"/>
          </a:xfrm>
          <a:prstGeom prst="rect">
            <a:avLst/>
          </a:prstGeom>
          <a:noFill/>
        </p:spPr>
        <p:txBody>
          <a:bodyPr wrap="none" lIns="91421" tIns="45710" rIns="91421" bIns="45710" rtlCol="0">
            <a:spAutoFit/>
          </a:bodyPr>
          <a:lstStyle/>
          <a:p>
            <a:r>
              <a:rPr lang="en-US" sz="2000" dirty="0">
                <a:latin typeface="Calibri" pitchFamily="34" charset="0"/>
              </a:rPr>
              <a:t>B = 2</a:t>
            </a:r>
            <a:r>
              <a:rPr lang="en-US" sz="2000" baseline="30000" dirty="0">
                <a:latin typeface="Calibri" pitchFamily="34" charset="0"/>
              </a:rPr>
              <a:t>b</a:t>
            </a:r>
            <a:r>
              <a:rPr lang="en-US" sz="2000" dirty="0">
                <a:latin typeface="Calibri" pitchFamily="34" charset="0"/>
              </a:rPr>
              <a:t> bytes per cache block (the data)</a:t>
            </a:r>
          </a:p>
        </p:txBody>
      </p:sp>
      <p:sp>
        <p:nvSpPr>
          <p:cNvPr id="51" name="Rectangle 50"/>
          <p:cNvSpPr/>
          <p:nvPr/>
        </p:nvSpPr>
        <p:spPr bwMode="auto">
          <a:xfrm>
            <a:off x="6337478" y="285361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400" dirty="0">
                <a:latin typeface="Calibri" pitchFamily="34" charset="0"/>
              </a:rPr>
              <a:t>t bits</a:t>
            </a:r>
          </a:p>
        </p:txBody>
      </p:sp>
      <p:sp>
        <p:nvSpPr>
          <p:cNvPr id="52" name="Rectangle 51"/>
          <p:cNvSpPr/>
          <p:nvPr/>
        </p:nvSpPr>
        <p:spPr bwMode="auto">
          <a:xfrm>
            <a:off x="7328078" y="285361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400" dirty="0">
                <a:latin typeface="Calibri" pitchFamily="34" charset="0"/>
              </a:rPr>
              <a:t>s bits</a:t>
            </a:r>
          </a:p>
        </p:txBody>
      </p:sp>
      <p:sp>
        <p:nvSpPr>
          <p:cNvPr id="53" name="Rectangle 52"/>
          <p:cNvSpPr/>
          <p:nvPr/>
        </p:nvSpPr>
        <p:spPr bwMode="auto">
          <a:xfrm>
            <a:off x="8090078" y="2853619"/>
            <a:ext cx="685801"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400" dirty="0">
                <a:solidFill>
                  <a:srgbClr val="000000"/>
                </a:solidFill>
                <a:latin typeface="Calibri" pitchFamily="34" charset="0"/>
              </a:rPr>
              <a:t>b bits</a:t>
            </a:r>
          </a:p>
        </p:txBody>
      </p:sp>
      <p:sp>
        <p:nvSpPr>
          <p:cNvPr id="55" name="TextBox 54"/>
          <p:cNvSpPr txBox="1"/>
          <p:nvPr/>
        </p:nvSpPr>
        <p:spPr>
          <a:xfrm>
            <a:off x="6241736" y="2513815"/>
            <a:ext cx="1997688" cy="400089"/>
          </a:xfrm>
          <a:prstGeom prst="rect">
            <a:avLst/>
          </a:prstGeom>
          <a:noFill/>
        </p:spPr>
        <p:txBody>
          <a:bodyPr wrap="none" lIns="91421" tIns="45710" rIns="91421" bIns="45710" rtlCol="0">
            <a:spAutoFit/>
          </a:bodyPr>
          <a:lstStyle/>
          <a:p>
            <a:r>
              <a:rPr lang="en-US" sz="2000" dirty="0">
                <a:latin typeface="Calibri" pitchFamily="34" charset="0"/>
              </a:rPr>
              <a:t>Address of word:</a:t>
            </a:r>
          </a:p>
        </p:txBody>
      </p:sp>
      <p:sp>
        <p:nvSpPr>
          <p:cNvPr id="58" name="AutoShape 16"/>
          <p:cNvSpPr>
            <a:spLocks/>
          </p:cNvSpPr>
          <p:nvPr/>
        </p:nvSpPr>
        <p:spPr bwMode="auto">
          <a:xfrm rot="16200000" flipV="1">
            <a:off x="6718532" y="2822269"/>
            <a:ext cx="228494" cy="990598"/>
          </a:xfrm>
          <a:prstGeom prst="leftBrace">
            <a:avLst>
              <a:gd name="adj1" fmla="val 75000"/>
              <a:gd name="adj2" fmla="val 50000"/>
            </a:avLst>
          </a:prstGeom>
          <a:noFill/>
          <a:ln w="1905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60" name="AutoShape 16"/>
          <p:cNvSpPr>
            <a:spLocks/>
          </p:cNvSpPr>
          <p:nvPr/>
        </p:nvSpPr>
        <p:spPr bwMode="auto">
          <a:xfrm rot="16200000" flipV="1">
            <a:off x="7594832" y="2933755"/>
            <a:ext cx="228494" cy="761998"/>
          </a:xfrm>
          <a:prstGeom prst="leftBrace">
            <a:avLst>
              <a:gd name="adj1" fmla="val 75000"/>
              <a:gd name="adj2" fmla="val 50000"/>
            </a:avLst>
          </a:prstGeom>
          <a:noFill/>
          <a:ln w="1905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71" name="AutoShape 16"/>
          <p:cNvSpPr>
            <a:spLocks/>
          </p:cNvSpPr>
          <p:nvPr/>
        </p:nvSpPr>
        <p:spPr bwMode="auto">
          <a:xfrm rot="16200000" flipV="1">
            <a:off x="8280632" y="3009954"/>
            <a:ext cx="228494" cy="609600"/>
          </a:xfrm>
          <a:prstGeom prst="leftBrace">
            <a:avLst>
              <a:gd name="adj1" fmla="val 75000"/>
              <a:gd name="adj2" fmla="val 50000"/>
            </a:avLst>
          </a:prstGeom>
          <a:noFill/>
          <a:ln w="1905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75" name="TextBox 74"/>
          <p:cNvSpPr txBox="1"/>
          <p:nvPr/>
        </p:nvSpPr>
        <p:spPr>
          <a:xfrm>
            <a:off x="6591051" y="3365707"/>
            <a:ext cx="518950" cy="400089"/>
          </a:xfrm>
          <a:prstGeom prst="rect">
            <a:avLst/>
          </a:prstGeom>
          <a:noFill/>
        </p:spPr>
        <p:txBody>
          <a:bodyPr wrap="none" lIns="91421" tIns="45710" rIns="91421" bIns="45710" rtlCol="0">
            <a:spAutoFit/>
          </a:bodyPr>
          <a:lstStyle/>
          <a:p>
            <a:r>
              <a:rPr lang="en-US" sz="2000" dirty="0">
                <a:latin typeface="Calibri" pitchFamily="34" charset="0"/>
              </a:rPr>
              <a:t>tag</a:t>
            </a:r>
          </a:p>
        </p:txBody>
      </p:sp>
      <p:sp>
        <p:nvSpPr>
          <p:cNvPr id="80" name="TextBox 79"/>
          <p:cNvSpPr txBox="1"/>
          <p:nvPr/>
        </p:nvSpPr>
        <p:spPr>
          <a:xfrm>
            <a:off x="7329163" y="3364499"/>
            <a:ext cx="767479" cy="707866"/>
          </a:xfrm>
          <a:prstGeom prst="rect">
            <a:avLst/>
          </a:prstGeom>
          <a:noFill/>
        </p:spPr>
        <p:txBody>
          <a:bodyPr wrap="none" lIns="91421" tIns="45710" rIns="91421" bIns="45710" rtlCol="0">
            <a:spAutoFit/>
          </a:bodyPr>
          <a:lstStyle/>
          <a:p>
            <a:pPr algn="ctr"/>
            <a:r>
              <a:rPr lang="en-US" sz="2000" dirty="0">
                <a:latin typeface="Calibri" pitchFamily="34" charset="0"/>
              </a:rPr>
              <a:t>set</a:t>
            </a:r>
          </a:p>
          <a:p>
            <a:pPr algn="ctr"/>
            <a:r>
              <a:rPr lang="en-US" sz="2000" dirty="0">
                <a:latin typeface="Calibri" pitchFamily="34" charset="0"/>
              </a:rPr>
              <a:t>index</a:t>
            </a:r>
          </a:p>
        </p:txBody>
      </p:sp>
      <p:sp>
        <p:nvSpPr>
          <p:cNvPr id="81" name="TextBox 80"/>
          <p:cNvSpPr txBox="1"/>
          <p:nvPr/>
        </p:nvSpPr>
        <p:spPr>
          <a:xfrm>
            <a:off x="8001155" y="3364499"/>
            <a:ext cx="802745" cy="707866"/>
          </a:xfrm>
          <a:prstGeom prst="rect">
            <a:avLst/>
          </a:prstGeom>
          <a:noFill/>
        </p:spPr>
        <p:txBody>
          <a:bodyPr wrap="none" lIns="91421" tIns="45710" rIns="91421" bIns="45710" rtlCol="0">
            <a:spAutoFit/>
          </a:bodyPr>
          <a:lstStyle/>
          <a:p>
            <a:pPr algn="ctr"/>
            <a:r>
              <a:rPr lang="en-US" sz="2000" dirty="0">
                <a:latin typeface="Calibri" pitchFamily="34" charset="0"/>
              </a:rPr>
              <a:t>block</a:t>
            </a:r>
          </a:p>
          <a:p>
            <a:pPr algn="ctr"/>
            <a:r>
              <a:rPr lang="en-US" sz="2000" dirty="0">
                <a:latin typeface="Calibri" pitchFamily="34" charset="0"/>
              </a:rPr>
              <a:t>offset</a:t>
            </a:r>
          </a:p>
        </p:txBody>
      </p:sp>
      <p:cxnSp>
        <p:nvCxnSpPr>
          <p:cNvPr id="93" name="Shape 92"/>
          <p:cNvCxnSpPr>
            <a:stCxn id="80" idx="2"/>
            <a:endCxn id="94" idx="3"/>
          </p:cNvCxnSpPr>
          <p:nvPr/>
        </p:nvCxnSpPr>
        <p:spPr bwMode="auto">
          <a:xfrm rot="5400000">
            <a:off x="6520971" y="3342595"/>
            <a:ext cx="462163" cy="1921703"/>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286987" y="2573188"/>
            <a:ext cx="1616365" cy="4614718"/>
          </a:xfrm>
          <a:prstGeom prst="bentConnector3">
            <a:avLst>
              <a:gd name="adj1" fmla="val 50000"/>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67425" y="5054202"/>
            <a:ext cx="1757046" cy="276979"/>
          </a:xfrm>
          <a:prstGeom prst="rect">
            <a:avLst/>
          </a:prstGeom>
          <a:noFill/>
        </p:spPr>
        <p:txBody>
          <a:bodyPr wrap="none" lIns="91421" tIns="45710" rIns="91421" bIns="45710" rtlCol="0">
            <a:spAutoFit/>
          </a:bodyPr>
          <a:lstStyle/>
          <a:p>
            <a:r>
              <a:rPr lang="en-US" sz="1200" dirty="0">
                <a:solidFill>
                  <a:schemeClr val="accent2">
                    <a:lumMod val="75000"/>
                  </a:schemeClr>
                </a:solidFill>
                <a:latin typeface="Calibri" pitchFamily="34" charset="0"/>
              </a:rPr>
              <a:t>data begins at this offset</a:t>
            </a:r>
          </a:p>
        </p:txBody>
      </p:sp>
      <p:sp>
        <p:nvSpPr>
          <p:cNvPr id="105" name="TextBox 104"/>
          <p:cNvSpPr txBox="1"/>
          <p:nvPr/>
        </p:nvSpPr>
        <p:spPr>
          <a:xfrm>
            <a:off x="6303022" y="533018"/>
            <a:ext cx="2641134" cy="1938972"/>
          </a:xfrm>
          <a:prstGeom prst="rect">
            <a:avLst/>
          </a:prstGeom>
          <a:solidFill>
            <a:schemeClr val="bg2">
              <a:lumMod val="20000"/>
              <a:lumOff val="80000"/>
            </a:schemeClr>
          </a:solidFill>
        </p:spPr>
        <p:txBody>
          <a:bodyPr wrap="none" lIns="91421" tIns="45710" rIns="91421" bIns="45710" rtlCol="0">
            <a:spAutoFit/>
          </a:bodyPr>
          <a:lstStyle/>
          <a:p>
            <a:pPr marL="115865" indent="-115865">
              <a:buFont typeface="Arial" pitchFamily="34" charset="0"/>
              <a:buChar char="•"/>
            </a:pPr>
            <a:r>
              <a:rPr lang="en-US" sz="2000" i="1" dirty="0">
                <a:solidFill>
                  <a:srgbClr val="C00000"/>
                </a:solidFill>
                <a:latin typeface="Calibri" pitchFamily="34" charset="0"/>
              </a:rPr>
              <a:t>Locate set</a:t>
            </a:r>
          </a:p>
          <a:p>
            <a:pPr marL="115865" indent="-115865">
              <a:buFont typeface="Arial" pitchFamily="34" charset="0"/>
              <a:buChar char="•"/>
            </a:pPr>
            <a:r>
              <a:rPr lang="en-US" sz="2000" i="1" dirty="0">
                <a:solidFill>
                  <a:srgbClr val="C00000"/>
                </a:solidFill>
                <a:latin typeface="Calibri" pitchFamily="34" charset="0"/>
              </a:rPr>
              <a:t>Check if any line in set</a:t>
            </a:r>
            <a:br>
              <a:rPr lang="en-US" sz="2000" i="1" dirty="0">
                <a:solidFill>
                  <a:srgbClr val="C00000"/>
                </a:solidFill>
                <a:latin typeface="Calibri" pitchFamily="34" charset="0"/>
              </a:rPr>
            </a:br>
            <a:r>
              <a:rPr lang="en-US" sz="2000" i="1" dirty="0">
                <a:solidFill>
                  <a:srgbClr val="C00000"/>
                </a:solidFill>
                <a:latin typeface="Calibri" pitchFamily="34" charset="0"/>
              </a:rPr>
              <a:t>has matching tag</a:t>
            </a:r>
          </a:p>
          <a:p>
            <a:pPr marL="115865" indent="-115865">
              <a:buFont typeface="Arial" pitchFamily="34" charset="0"/>
              <a:buChar char="•"/>
            </a:pPr>
            <a:r>
              <a:rPr lang="en-US" sz="2000" i="1" dirty="0">
                <a:solidFill>
                  <a:srgbClr val="C00000"/>
                </a:solidFill>
                <a:latin typeface="Calibri" pitchFamily="34" charset="0"/>
              </a:rPr>
              <a:t>Yes + line valid: hit</a:t>
            </a:r>
          </a:p>
          <a:p>
            <a:pPr marL="115865" indent="-115865">
              <a:buFont typeface="Arial" pitchFamily="34" charset="0"/>
              <a:buChar char="•"/>
            </a:pPr>
            <a:r>
              <a:rPr lang="en-US" sz="2000" i="1" dirty="0">
                <a:solidFill>
                  <a:srgbClr val="C00000"/>
                </a:solidFill>
                <a:latin typeface="Calibri" pitchFamily="34" charset="0"/>
              </a:rPr>
              <a:t>Locate data starting</a:t>
            </a:r>
            <a:br>
              <a:rPr lang="en-US" sz="2000" i="1" dirty="0">
                <a:solidFill>
                  <a:srgbClr val="C00000"/>
                </a:solidFill>
                <a:latin typeface="Calibri" pitchFamily="34" charset="0"/>
              </a:rPr>
            </a:br>
            <a:r>
              <a:rPr lang="en-US" sz="2000" i="1" dirty="0">
                <a:solidFill>
                  <a:srgbClr val="C00000"/>
                </a:solidFill>
                <a:latin typeface="Calibri" pitchFamily="34" charset="0"/>
              </a:rPr>
              <a:t>at offset</a:t>
            </a:r>
          </a:p>
        </p:txBody>
      </p:sp>
    </p:spTree>
    <p:extLst>
      <p:ext uri="{BB962C8B-B14F-4D97-AF65-F5344CB8AC3E}">
        <p14:creationId xmlns:p14="http://schemas.microsoft.com/office/powerpoint/2010/main" val="125493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54" name="AutoShape 16"/>
          <p:cNvSpPr>
            <a:spLocks/>
          </p:cNvSpPr>
          <p:nvPr/>
        </p:nvSpPr>
        <p:spPr bwMode="auto">
          <a:xfrm>
            <a:off x="1172867" y="2449191"/>
            <a:ext cx="228601" cy="2960092"/>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1402" dirty="0">
              <a:latin typeface="Calibri" pitchFamily="34" charset="0"/>
            </a:endParaRPr>
          </a:p>
        </p:txBody>
      </p:sp>
      <p:sp>
        <p:nvSpPr>
          <p:cNvPr id="57" name="TextBox 56"/>
          <p:cNvSpPr txBox="1"/>
          <p:nvPr/>
        </p:nvSpPr>
        <p:spPr>
          <a:xfrm>
            <a:off x="74741" y="3625314"/>
            <a:ext cx="1228247" cy="400089"/>
          </a:xfrm>
          <a:prstGeom prst="rect">
            <a:avLst/>
          </a:prstGeom>
          <a:noFill/>
        </p:spPr>
        <p:txBody>
          <a:bodyPr wrap="none" lIns="91421" tIns="45710" rIns="91421" bIns="45710" rtlCol="0">
            <a:spAutoFit/>
          </a:bodyPr>
          <a:lstStyle/>
          <a:p>
            <a:r>
              <a:rPr lang="en-US" sz="2000" dirty="0">
                <a:latin typeface="Calibri" pitchFamily="34" charset="0"/>
              </a:rPr>
              <a:t>S = 2</a:t>
            </a:r>
            <a:r>
              <a:rPr lang="en-US" sz="2000" baseline="30000" dirty="0">
                <a:latin typeface="Calibri" pitchFamily="34" charset="0"/>
              </a:rPr>
              <a:t>s</a:t>
            </a:r>
            <a:r>
              <a:rPr lang="en-US" sz="2000" dirty="0">
                <a:latin typeface="Calibri" pitchFamily="34" charset="0"/>
              </a:rPr>
              <a:t> sets</a:t>
            </a:r>
          </a:p>
        </p:txBody>
      </p:sp>
      <p:cxnSp>
        <p:nvCxnSpPr>
          <p:cNvPr id="125" name="Straight Connector 124"/>
          <p:cNvCxnSpPr/>
          <p:nvPr/>
        </p:nvCxnSpPr>
        <p:spPr bwMode="auto">
          <a:xfrm>
            <a:off x="1905002" y="4639501"/>
            <a:ext cx="3124199" cy="8134"/>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Direct mapped: One line per set</a:t>
            </a:r>
          </a:p>
          <a:p>
            <a:r>
              <a:rPr lang="en-US" sz="2403" dirty="0">
                <a:latin typeface="Calibri" pitchFamily="34" charset="0"/>
              </a:rPr>
              <a:t>Assume: cache block size 8 bytes</a:t>
            </a:r>
          </a:p>
        </p:txBody>
      </p:sp>
      <p:sp>
        <p:nvSpPr>
          <p:cNvPr id="128" name="Rectangle 127"/>
          <p:cNvSpPr/>
          <p:nvPr/>
        </p:nvSpPr>
        <p:spPr bwMode="auto">
          <a:xfrm>
            <a:off x="6261278" y="270249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251878" y="270249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013879" y="270249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167506" y="2362695"/>
            <a:ext cx="1731205" cy="400089"/>
          </a:xfrm>
          <a:prstGeom prst="rect">
            <a:avLst/>
          </a:prstGeom>
          <a:noFill/>
        </p:spPr>
        <p:txBody>
          <a:bodyPr wrap="none" lIns="91421" tIns="45710" rIns="91421" bIns="45710" rtlCol="0">
            <a:spAutoFit/>
          </a:bodyPr>
          <a:lstStyle/>
          <a:p>
            <a:r>
              <a:rPr lang="en-US" sz="2000" dirty="0">
                <a:latin typeface="Calibri" pitchFamily="34" charset="0"/>
              </a:rPr>
              <a:t>Address of </a:t>
            </a:r>
            <a:r>
              <a:rPr lang="en-US" sz="2000" dirty="0" err="1">
                <a:latin typeface="Calibri" pitchFamily="34" charset="0"/>
              </a:rPr>
              <a:t>int</a:t>
            </a:r>
            <a:r>
              <a:rPr lang="en-US" sz="2000" dirty="0">
                <a:latin typeface="Calibri" pitchFamily="34" charset="0"/>
              </a:rPr>
              <a:t>:</a:t>
            </a:r>
          </a:p>
        </p:txBody>
      </p:sp>
      <p:sp>
        <p:nvSpPr>
          <p:cNvPr id="132" name="Rectangle 131"/>
          <p:cNvSpPr/>
          <p:nvPr/>
        </p:nvSpPr>
        <p:spPr bwMode="auto">
          <a:xfrm>
            <a:off x="1524000" y="3809824"/>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latin typeface="Calibri" pitchFamily="34" charset="0"/>
            </a:endParaRPr>
          </a:p>
        </p:txBody>
      </p:sp>
      <p:sp>
        <p:nvSpPr>
          <p:cNvPr id="133" name="Rectangle 132"/>
          <p:cNvSpPr/>
          <p:nvPr/>
        </p:nvSpPr>
        <p:spPr bwMode="auto">
          <a:xfrm>
            <a:off x="3022243" y="3924071"/>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34" name="Rectangle 133"/>
          <p:cNvSpPr/>
          <p:nvPr/>
        </p:nvSpPr>
        <p:spPr bwMode="auto">
          <a:xfrm>
            <a:off x="3294849" y="3924071"/>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35" name="Rectangle 134"/>
          <p:cNvSpPr/>
          <p:nvPr/>
        </p:nvSpPr>
        <p:spPr bwMode="auto">
          <a:xfrm>
            <a:off x="3555643" y="3924071"/>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36" name="Rectangle 135"/>
          <p:cNvSpPr/>
          <p:nvPr/>
        </p:nvSpPr>
        <p:spPr bwMode="auto">
          <a:xfrm>
            <a:off x="4977688" y="3924071"/>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39" name="Rectangle 138"/>
          <p:cNvSpPr/>
          <p:nvPr/>
        </p:nvSpPr>
        <p:spPr bwMode="auto">
          <a:xfrm>
            <a:off x="2119653" y="3924071"/>
            <a:ext cx="717995" cy="304659"/>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
        <p:nvSpPr>
          <p:cNvPr id="140" name="Rectangle 139"/>
          <p:cNvSpPr/>
          <p:nvPr/>
        </p:nvSpPr>
        <p:spPr bwMode="auto">
          <a:xfrm>
            <a:off x="1650643" y="3924071"/>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v</a:t>
            </a:r>
          </a:p>
        </p:txBody>
      </p:sp>
      <p:sp>
        <p:nvSpPr>
          <p:cNvPr id="141" name="Rectangle 140"/>
          <p:cNvSpPr/>
          <p:nvPr/>
        </p:nvSpPr>
        <p:spPr bwMode="auto">
          <a:xfrm>
            <a:off x="3828972" y="3924071"/>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42" name="Rectangle 141"/>
          <p:cNvSpPr/>
          <p:nvPr/>
        </p:nvSpPr>
        <p:spPr bwMode="auto">
          <a:xfrm>
            <a:off x="4686488" y="3924071"/>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43" name="Rectangle 142"/>
          <p:cNvSpPr/>
          <p:nvPr/>
        </p:nvSpPr>
        <p:spPr bwMode="auto">
          <a:xfrm>
            <a:off x="4394566" y="3924071"/>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44" name="Rectangle 143"/>
          <p:cNvSpPr/>
          <p:nvPr/>
        </p:nvSpPr>
        <p:spPr bwMode="auto">
          <a:xfrm>
            <a:off x="4102644" y="3924071"/>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sp>
        <p:nvSpPr>
          <p:cNvPr id="147" name="Rectangle 146"/>
          <p:cNvSpPr/>
          <p:nvPr/>
        </p:nvSpPr>
        <p:spPr bwMode="auto">
          <a:xfrm>
            <a:off x="1524000" y="3124342"/>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latin typeface="Calibri" pitchFamily="34" charset="0"/>
            </a:endParaRPr>
          </a:p>
        </p:txBody>
      </p:sp>
      <p:sp>
        <p:nvSpPr>
          <p:cNvPr id="148" name="Rectangle 147"/>
          <p:cNvSpPr/>
          <p:nvPr/>
        </p:nvSpPr>
        <p:spPr bwMode="auto">
          <a:xfrm>
            <a:off x="30222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49" name="Rectangle 148"/>
          <p:cNvSpPr/>
          <p:nvPr/>
        </p:nvSpPr>
        <p:spPr bwMode="auto">
          <a:xfrm>
            <a:off x="3294849"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50" name="Rectangle 149"/>
          <p:cNvSpPr/>
          <p:nvPr/>
        </p:nvSpPr>
        <p:spPr bwMode="auto">
          <a:xfrm>
            <a:off x="3555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51" name="Rectangle 150"/>
          <p:cNvSpPr/>
          <p:nvPr/>
        </p:nvSpPr>
        <p:spPr bwMode="auto">
          <a:xfrm>
            <a:off x="4977688"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52" name="Rectangle 151"/>
          <p:cNvSpPr/>
          <p:nvPr/>
        </p:nvSpPr>
        <p:spPr bwMode="auto">
          <a:xfrm>
            <a:off x="2119653" y="3238589"/>
            <a:ext cx="717995" cy="304659"/>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
        <p:nvSpPr>
          <p:cNvPr id="153" name="Rectangle 152"/>
          <p:cNvSpPr/>
          <p:nvPr/>
        </p:nvSpPr>
        <p:spPr bwMode="auto">
          <a:xfrm>
            <a:off x="1650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0" compatLnSpc="1">
            <a:prstTxWarp prst="textNoShape">
              <a:avLst/>
            </a:prstTxWarp>
            <a:noAutofit/>
          </a:bodyPr>
          <a:lstStyle/>
          <a:p>
            <a:pPr defTabSz="914215"/>
            <a:r>
              <a:rPr lang="en-US" sz="1602" dirty="0">
                <a:latin typeface="Calibri" pitchFamily="34" charset="0"/>
              </a:rPr>
              <a:t>v</a:t>
            </a:r>
          </a:p>
        </p:txBody>
      </p:sp>
      <p:sp>
        <p:nvSpPr>
          <p:cNvPr id="154" name="Rectangle 153"/>
          <p:cNvSpPr/>
          <p:nvPr/>
        </p:nvSpPr>
        <p:spPr bwMode="auto">
          <a:xfrm>
            <a:off x="3828972"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55" name="Rectangle 154"/>
          <p:cNvSpPr/>
          <p:nvPr/>
        </p:nvSpPr>
        <p:spPr bwMode="auto">
          <a:xfrm>
            <a:off x="4686488"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56" name="Rectangle 155"/>
          <p:cNvSpPr/>
          <p:nvPr/>
        </p:nvSpPr>
        <p:spPr bwMode="auto">
          <a:xfrm>
            <a:off x="4394566"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57" name="Rectangle 156"/>
          <p:cNvSpPr/>
          <p:nvPr/>
        </p:nvSpPr>
        <p:spPr bwMode="auto">
          <a:xfrm>
            <a:off x="4102644"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sp>
        <p:nvSpPr>
          <p:cNvPr id="159" name="Rectangle 158"/>
          <p:cNvSpPr/>
          <p:nvPr/>
        </p:nvSpPr>
        <p:spPr bwMode="auto">
          <a:xfrm>
            <a:off x="1524000" y="2438860"/>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normAutofit/>
          </a:bodyPr>
          <a:lstStyle/>
          <a:p>
            <a:pPr defTabSz="914215"/>
            <a:endParaRPr lang="en-US" sz="1402" dirty="0">
              <a:latin typeface="Calibri" pitchFamily="34" charset="0"/>
            </a:endParaRPr>
          </a:p>
        </p:txBody>
      </p:sp>
      <p:sp>
        <p:nvSpPr>
          <p:cNvPr id="160" name="Rectangle 159"/>
          <p:cNvSpPr/>
          <p:nvPr/>
        </p:nvSpPr>
        <p:spPr bwMode="auto">
          <a:xfrm>
            <a:off x="3022243" y="2553107"/>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61" name="Rectangle 160"/>
          <p:cNvSpPr/>
          <p:nvPr/>
        </p:nvSpPr>
        <p:spPr bwMode="auto">
          <a:xfrm>
            <a:off x="3294849" y="2553107"/>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62" name="Rectangle 161"/>
          <p:cNvSpPr/>
          <p:nvPr/>
        </p:nvSpPr>
        <p:spPr bwMode="auto">
          <a:xfrm>
            <a:off x="3555643" y="2553107"/>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63" name="Rectangle 162"/>
          <p:cNvSpPr/>
          <p:nvPr/>
        </p:nvSpPr>
        <p:spPr bwMode="auto">
          <a:xfrm>
            <a:off x="4977688" y="2553107"/>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64" name="Rectangle 163"/>
          <p:cNvSpPr/>
          <p:nvPr/>
        </p:nvSpPr>
        <p:spPr bwMode="auto">
          <a:xfrm>
            <a:off x="2119653" y="2553107"/>
            <a:ext cx="717995" cy="304659"/>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
        <p:nvSpPr>
          <p:cNvPr id="165" name="Rectangle 164"/>
          <p:cNvSpPr/>
          <p:nvPr/>
        </p:nvSpPr>
        <p:spPr bwMode="auto">
          <a:xfrm>
            <a:off x="1650643" y="2553107"/>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v</a:t>
            </a:r>
          </a:p>
        </p:txBody>
      </p:sp>
      <p:sp>
        <p:nvSpPr>
          <p:cNvPr id="166" name="Rectangle 165"/>
          <p:cNvSpPr/>
          <p:nvPr/>
        </p:nvSpPr>
        <p:spPr bwMode="auto">
          <a:xfrm>
            <a:off x="3828972" y="2553107"/>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67" name="Rectangle 166"/>
          <p:cNvSpPr/>
          <p:nvPr/>
        </p:nvSpPr>
        <p:spPr bwMode="auto">
          <a:xfrm>
            <a:off x="4686488" y="2553107"/>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68" name="Rectangle 167"/>
          <p:cNvSpPr/>
          <p:nvPr/>
        </p:nvSpPr>
        <p:spPr bwMode="auto">
          <a:xfrm>
            <a:off x="4394566" y="2553107"/>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69" name="Rectangle 168"/>
          <p:cNvSpPr/>
          <p:nvPr/>
        </p:nvSpPr>
        <p:spPr bwMode="auto">
          <a:xfrm>
            <a:off x="4102644" y="2553107"/>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sp>
        <p:nvSpPr>
          <p:cNvPr id="171" name="Rectangle 170"/>
          <p:cNvSpPr/>
          <p:nvPr/>
        </p:nvSpPr>
        <p:spPr bwMode="auto">
          <a:xfrm>
            <a:off x="1524000" y="4876129"/>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latin typeface="Calibri" pitchFamily="34" charset="0"/>
            </a:endParaRPr>
          </a:p>
        </p:txBody>
      </p:sp>
      <p:sp>
        <p:nvSpPr>
          <p:cNvPr id="172" name="Rectangle 171"/>
          <p:cNvSpPr/>
          <p:nvPr/>
        </p:nvSpPr>
        <p:spPr bwMode="auto">
          <a:xfrm>
            <a:off x="3022243" y="4990376"/>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73" name="Rectangle 172"/>
          <p:cNvSpPr/>
          <p:nvPr/>
        </p:nvSpPr>
        <p:spPr bwMode="auto">
          <a:xfrm>
            <a:off x="3294849" y="4990376"/>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74" name="Rectangle 173"/>
          <p:cNvSpPr/>
          <p:nvPr/>
        </p:nvSpPr>
        <p:spPr bwMode="auto">
          <a:xfrm>
            <a:off x="3555643" y="4990376"/>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75" name="Rectangle 174"/>
          <p:cNvSpPr/>
          <p:nvPr/>
        </p:nvSpPr>
        <p:spPr bwMode="auto">
          <a:xfrm>
            <a:off x="4977688" y="4990376"/>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76" name="Rectangle 175"/>
          <p:cNvSpPr/>
          <p:nvPr/>
        </p:nvSpPr>
        <p:spPr bwMode="auto">
          <a:xfrm>
            <a:off x="2119653" y="4990376"/>
            <a:ext cx="717995" cy="304659"/>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rmAutofit fontScale="92500" lnSpcReduction="10000"/>
          </a:bodyPr>
          <a:lstStyle/>
          <a:p>
            <a:pPr defTabSz="914215"/>
            <a:r>
              <a:rPr lang="en-US" sz="1602" dirty="0">
                <a:latin typeface="Calibri" pitchFamily="34" charset="0"/>
              </a:rPr>
              <a:t>tag</a:t>
            </a:r>
          </a:p>
        </p:txBody>
      </p:sp>
      <p:sp>
        <p:nvSpPr>
          <p:cNvPr id="177" name="Rectangle 176"/>
          <p:cNvSpPr/>
          <p:nvPr/>
        </p:nvSpPr>
        <p:spPr bwMode="auto">
          <a:xfrm>
            <a:off x="1650643" y="4990376"/>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v</a:t>
            </a:r>
          </a:p>
        </p:txBody>
      </p:sp>
      <p:sp>
        <p:nvSpPr>
          <p:cNvPr id="178" name="Rectangle 177"/>
          <p:cNvSpPr/>
          <p:nvPr/>
        </p:nvSpPr>
        <p:spPr bwMode="auto">
          <a:xfrm>
            <a:off x="3828972" y="4990376"/>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79" name="Rectangle 178"/>
          <p:cNvSpPr/>
          <p:nvPr/>
        </p:nvSpPr>
        <p:spPr bwMode="auto">
          <a:xfrm>
            <a:off x="4686488" y="4990376"/>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80" name="Rectangle 179"/>
          <p:cNvSpPr/>
          <p:nvPr/>
        </p:nvSpPr>
        <p:spPr bwMode="auto">
          <a:xfrm>
            <a:off x="4394566" y="4990376"/>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81" name="Rectangle 180"/>
          <p:cNvSpPr/>
          <p:nvPr/>
        </p:nvSpPr>
        <p:spPr bwMode="auto">
          <a:xfrm>
            <a:off x="4102644" y="4990376"/>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cxnSp>
        <p:nvCxnSpPr>
          <p:cNvPr id="183" name="Shape 182"/>
          <p:cNvCxnSpPr>
            <a:stCxn id="129" idx="2"/>
          </p:cNvCxnSpPr>
          <p:nvPr/>
        </p:nvCxnSpPr>
        <p:spPr bwMode="auto">
          <a:xfrm rot="5400000">
            <a:off x="6293735" y="2051774"/>
            <a:ext cx="417696"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6874159" y="3344213"/>
            <a:ext cx="981384" cy="400089"/>
          </a:xfrm>
          <a:prstGeom prst="rect">
            <a:avLst/>
          </a:prstGeom>
          <a:noFill/>
        </p:spPr>
        <p:txBody>
          <a:bodyPr wrap="none" lIns="91421" tIns="45710" rIns="91421" bIns="45710" rtlCol="0">
            <a:spAutoFit/>
          </a:bodyPr>
          <a:lstStyle/>
          <a:p>
            <a:r>
              <a:rPr lang="en-US" sz="2000" dirty="0">
                <a:latin typeface="Calibri" pitchFamily="34" charset="0"/>
              </a:rPr>
              <a:t>find set</a:t>
            </a:r>
          </a:p>
        </p:txBody>
      </p:sp>
    </p:spTree>
    <p:extLst>
      <p:ext uri="{BB962C8B-B14F-4D97-AF65-F5344CB8AC3E}">
        <p14:creationId xmlns:p14="http://schemas.microsoft.com/office/powerpoint/2010/main" val="1030142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Direct mapped: One line per set</a:t>
            </a:r>
          </a:p>
          <a:p>
            <a:r>
              <a:rPr lang="en-US" sz="2403" dirty="0">
                <a:latin typeface="Calibri" pitchFamily="34" charset="0"/>
              </a:rPr>
              <a:t>Assume: cache block size 8 bytes</a:t>
            </a:r>
          </a:p>
        </p:txBody>
      </p:sp>
      <p:sp>
        <p:nvSpPr>
          <p:cNvPr id="128" name="Rectangle 127"/>
          <p:cNvSpPr/>
          <p:nvPr/>
        </p:nvSpPr>
        <p:spPr bwMode="auto">
          <a:xfrm>
            <a:off x="6261278" y="270249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251878" y="270249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013879" y="270249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167506" y="2362695"/>
            <a:ext cx="1731205" cy="400089"/>
          </a:xfrm>
          <a:prstGeom prst="rect">
            <a:avLst/>
          </a:prstGeom>
          <a:noFill/>
        </p:spPr>
        <p:txBody>
          <a:bodyPr wrap="none" lIns="91421" tIns="45710" rIns="91421" bIns="45710" rtlCol="0">
            <a:spAutoFit/>
          </a:bodyPr>
          <a:lstStyle/>
          <a:p>
            <a:r>
              <a:rPr lang="en-US" sz="2000" dirty="0">
                <a:latin typeface="Calibri" pitchFamily="34" charset="0"/>
              </a:rPr>
              <a:t>Address of </a:t>
            </a:r>
            <a:r>
              <a:rPr lang="en-US" sz="2000" dirty="0" err="1">
                <a:latin typeface="Calibri" pitchFamily="34" charset="0"/>
              </a:rPr>
              <a:t>int</a:t>
            </a:r>
            <a:r>
              <a:rPr lang="en-US" sz="2000" dirty="0">
                <a:latin typeface="Calibri" pitchFamily="34" charset="0"/>
              </a:rPr>
              <a:t>:</a:t>
            </a:r>
          </a:p>
        </p:txBody>
      </p:sp>
      <p:sp>
        <p:nvSpPr>
          <p:cNvPr id="147" name="Rectangle 146"/>
          <p:cNvSpPr/>
          <p:nvPr/>
        </p:nvSpPr>
        <p:spPr bwMode="auto">
          <a:xfrm>
            <a:off x="1524000" y="3124342"/>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402" dirty="0">
              <a:latin typeface="Calibri" pitchFamily="34" charset="0"/>
            </a:endParaRPr>
          </a:p>
        </p:txBody>
      </p:sp>
      <p:sp>
        <p:nvSpPr>
          <p:cNvPr id="148" name="Rectangle 147"/>
          <p:cNvSpPr/>
          <p:nvPr/>
        </p:nvSpPr>
        <p:spPr bwMode="auto">
          <a:xfrm>
            <a:off x="30222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49" name="Rectangle 148"/>
          <p:cNvSpPr/>
          <p:nvPr/>
        </p:nvSpPr>
        <p:spPr bwMode="auto">
          <a:xfrm>
            <a:off x="3294849"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50" name="Rectangle 149"/>
          <p:cNvSpPr/>
          <p:nvPr/>
        </p:nvSpPr>
        <p:spPr bwMode="auto">
          <a:xfrm>
            <a:off x="3555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51" name="Rectangle 150"/>
          <p:cNvSpPr/>
          <p:nvPr/>
        </p:nvSpPr>
        <p:spPr bwMode="auto">
          <a:xfrm>
            <a:off x="4977688"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52" name="Rectangle 151"/>
          <p:cNvSpPr/>
          <p:nvPr/>
        </p:nvSpPr>
        <p:spPr bwMode="auto">
          <a:xfrm>
            <a:off x="2119653" y="3238589"/>
            <a:ext cx="71799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
        <p:nvSpPr>
          <p:cNvPr id="153" name="Rectangle 152"/>
          <p:cNvSpPr/>
          <p:nvPr/>
        </p:nvSpPr>
        <p:spPr bwMode="auto">
          <a:xfrm>
            <a:off x="1650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v</a:t>
            </a:r>
          </a:p>
        </p:txBody>
      </p:sp>
      <p:sp>
        <p:nvSpPr>
          <p:cNvPr id="154" name="Rectangle 153"/>
          <p:cNvSpPr/>
          <p:nvPr/>
        </p:nvSpPr>
        <p:spPr bwMode="auto">
          <a:xfrm>
            <a:off x="3828972"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55" name="Rectangle 154"/>
          <p:cNvSpPr/>
          <p:nvPr/>
        </p:nvSpPr>
        <p:spPr bwMode="auto">
          <a:xfrm>
            <a:off x="4686488"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56" name="Rectangle 155"/>
          <p:cNvSpPr/>
          <p:nvPr/>
        </p:nvSpPr>
        <p:spPr bwMode="auto">
          <a:xfrm>
            <a:off x="4394566"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57" name="Rectangle 156"/>
          <p:cNvSpPr/>
          <p:nvPr/>
        </p:nvSpPr>
        <p:spPr bwMode="auto">
          <a:xfrm>
            <a:off x="4102644" y="3238589"/>
            <a:ext cx="292644"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cxnSp>
        <p:nvCxnSpPr>
          <p:cNvPr id="183" name="Shape 182"/>
          <p:cNvCxnSpPr>
            <a:stCxn id="129" idx="2"/>
          </p:cNvCxnSpPr>
          <p:nvPr/>
        </p:nvCxnSpPr>
        <p:spPr bwMode="auto">
          <a:xfrm rot="5400000">
            <a:off x="6293735" y="2051774"/>
            <a:ext cx="417696"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3" y="2837860"/>
            <a:ext cx="3782627" cy="400729"/>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546339" y="2402652"/>
            <a:ext cx="2724938" cy="400089"/>
          </a:xfrm>
          <a:prstGeom prst="rect">
            <a:avLst/>
          </a:prstGeom>
          <a:noFill/>
        </p:spPr>
        <p:txBody>
          <a:bodyPr wrap="none" lIns="91421" tIns="45710" rIns="91421" bIns="45710" rtlCol="0">
            <a:spAutoFit/>
          </a:bodyPr>
          <a:lstStyle/>
          <a:p>
            <a:r>
              <a:rPr lang="en-US" sz="2000" dirty="0">
                <a:latin typeface="Calibri" pitchFamily="34" charset="0"/>
              </a:rPr>
              <a:t>match: assume yes = hit</a:t>
            </a:r>
          </a:p>
        </p:txBody>
      </p:sp>
      <p:cxnSp>
        <p:nvCxnSpPr>
          <p:cNvPr id="68" name="Straight Connector 67"/>
          <p:cNvCxnSpPr/>
          <p:nvPr/>
        </p:nvCxnSpPr>
        <p:spPr bwMode="auto">
          <a:xfrm rot="5400000">
            <a:off x="1582569" y="3038224"/>
            <a:ext cx="400729"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0997" y="2515024"/>
            <a:ext cx="1112382" cy="400089"/>
          </a:xfrm>
          <a:prstGeom prst="rect">
            <a:avLst/>
          </a:prstGeom>
          <a:noFill/>
        </p:spPr>
        <p:txBody>
          <a:bodyPr wrap="none" lIns="91421" tIns="45710" rIns="91421" bIns="45710" rtlCol="0">
            <a:spAutoFit/>
          </a:bodyPr>
          <a:lstStyle/>
          <a:p>
            <a:r>
              <a:rPr lang="en-US" sz="2000" dirty="0">
                <a:latin typeface="Calibri" pitchFamily="34" charset="0"/>
              </a:rPr>
              <a:t>valid?   +</a:t>
            </a:r>
          </a:p>
        </p:txBody>
      </p:sp>
      <p:cxnSp>
        <p:nvCxnSpPr>
          <p:cNvPr id="71" name="Elbow Connector 70"/>
          <p:cNvCxnSpPr>
            <a:stCxn id="130" idx="2"/>
          </p:cNvCxnSpPr>
          <p:nvPr/>
        </p:nvCxnSpPr>
        <p:spPr bwMode="auto">
          <a:xfrm rot="5400000">
            <a:off x="5976540" y="1245648"/>
            <a:ext cx="570026"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5714932" y="3962153"/>
            <a:ext cx="1429520" cy="400089"/>
          </a:xfrm>
          <a:prstGeom prst="rect">
            <a:avLst/>
          </a:prstGeom>
          <a:noFill/>
        </p:spPr>
        <p:txBody>
          <a:bodyPr wrap="none" lIns="91421" tIns="45710" rIns="91421" bIns="45710" rtlCol="0">
            <a:spAutoFit/>
          </a:bodyPr>
          <a:lstStyle/>
          <a:p>
            <a:r>
              <a:rPr lang="en-US" sz="2000" dirty="0">
                <a:latin typeface="Calibri" pitchFamily="34" charset="0"/>
              </a:rPr>
              <a:t>block offset</a:t>
            </a:r>
          </a:p>
        </p:txBody>
      </p:sp>
      <p:sp>
        <p:nvSpPr>
          <p:cNvPr id="27" name="Rectangle 26"/>
          <p:cNvSpPr/>
          <p:nvPr/>
        </p:nvSpPr>
        <p:spPr bwMode="auto">
          <a:xfrm>
            <a:off x="2124974" y="3242183"/>
            <a:ext cx="717995"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Tree>
    <p:extLst>
      <p:ext uri="{BB962C8B-B14F-4D97-AF65-F5344CB8AC3E}">
        <p14:creationId xmlns:p14="http://schemas.microsoft.com/office/powerpoint/2010/main" val="1388742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Direct mapped: One line per set</a:t>
            </a:r>
          </a:p>
          <a:p>
            <a:r>
              <a:rPr lang="en-US" sz="2403" dirty="0">
                <a:latin typeface="Calibri" pitchFamily="34" charset="0"/>
              </a:rPr>
              <a:t>Assume: cache block size 8 bytes</a:t>
            </a:r>
          </a:p>
        </p:txBody>
      </p:sp>
      <p:sp>
        <p:nvSpPr>
          <p:cNvPr id="128" name="Rectangle 127"/>
          <p:cNvSpPr/>
          <p:nvPr/>
        </p:nvSpPr>
        <p:spPr bwMode="auto">
          <a:xfrm>
            <a:off x="6261278" y="270249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251878" y="270249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013879" y="270249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167506" y="2362695"/>
            <a:ext cx="1573021" cy="369312"/>
          </a:xfrm>
          <a:prstGeom prst="rect">
            <a:avLst/>
          </a:prstGeom>
          <a:noFill/>
        </p:spPr>
        <p:txBody>
          <a:bodyPr wrap="none" lIns="91421" tIns="45710" rIns="91421" bIns="45710" rtlCol="0">
            <a:spAutoFit/>
          </a:bodyPr>
          <a:lstStyle/>
          <a:p>
            <a:r>
              <a:rPr lang="en-US" sz="1800" dirty="0">
                <a:latin typeface="Calibri" pitchFamily="34" charset="0"/>
              </a:rPr>
              <a:t>Address of </a:t>
            </a:r>
            <a:r>
              <a:rPr lang="en-US" sz="1800" dirty="0" err="1">
                <a:latin typeface="Calibri" pitchFamily="34" charset="0"/>
              </a:rPr>
              <a:t>int</a:t>
            </a:r>
            <a:r>
              <a:rPr lang="en-US" sz="1800" dirty="0">
                <a:latin typeface="Calibri" pitchFamily="34" charset="0"/>
              </a:rPr>
              <a:t>:</a:t>
            </a:r>
          </a:p>
        </p:txBody>
      </p:sp>
      <p:sp>
        <p:nvSpPr>
          <p:cNvPr id="147" name="Rectangle 146"/>
          <p:cNvSpPr/>
          <p:nvPr/>
        </p:nvSpPr>
        <p:spPr bwMode="auto">
          <a:xfrm>
            <a:off x="1524000" y="3124342"/>
            <a:ext cx="3848288" cy="53315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endParaRPr lang="en-US" sz="1602" dirty="0">
              <a:latin typeface="Calibri" pitchFamily="34" charset="0"/>
            </a:endParaRPr>
          </a:p>
        </p:txBody>
      </p:sp>
      <p:sp>
        <p:nvSpPr>
          <p:cNvPr id="148" name="Rectangle 147"/>
          <p:cNvSpPr/>
          <p:nvPr/>
        </p:nvSpPr>
        <p:spPr bwMode="auto">
          <a:xfrm>
            <a:off x="30222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0</a:t>
            </a:r>
          </a:p>
        </p:txBody>
      </p:sp>
      <p:sp>
        <p:nvSpPr>
          <p:cNvPr id="149" name="Rectangle 148"/>
          <p:cNvSpPr/>
          <p:nvPr/>
        </p:nvSpPr>
        <p:spPr bwMode="auto">
          <a:xfrm>
            <a:off x="3294849"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1</a:t>
            </a:r>
          </a:p>
        </p:txBody>
      </p:sp>
      <p:sp>
        <p:nvSpPr>
          <p:cNvPr id="150" name="Rectangle 149"/>
          <p:cNvSpPr/>
          <p:nvPr/>
        </p:nvSpPr>
        <p:spPr bwMode="auto">
          <a:xfrm>
            <a:off x="3555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2</a:t>
            </a:r>
          </a:p>
        </p:txBody>
      </p:sp>
      <p:sp>
        <p:nvSpPr>
          <p:cNvPr id="151" name="Rectangle 150"/>
          <p:cNvSpPr/>
          <p:nvPr/>
        </p:nvSpPr>
        <p:spPr bwMode="auto">
          <a:xfrm>
            <a:off x="4977688" y="3238589"/>
            <a:ext cx="292644"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7</a:t>
            </a:r>
          </a:p>
        </p:txBody>
      </p:sp>
      <p:sp>
        <p:nvSpPr>
          <p:cNvPr id="152" name="Rectangle 151"/>
          <p:cNvSpPr/>
          <p:nvPr/>
        </p:nvSpPr>
        <p:spPr bwMode="auto">
          <a:xfrm>
            <a:off x="2119653" y="3238589"/>
            <a:ext cx="717995"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tag</a:t>
            </a:r>
          </a:p>
        </p:txBody>
      </p:sp>
      <p:sp>
        <p:nvSpPr>
          <p:cNvPr id="153" name="Rectangle 152"/>
          <p:cNvSpPr/>
          <p:nvPr/>
        </p:nvSpPr>
        <p:spPr bwMode="auto">
          <a:xfrm>
            <a:off x="1650643"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v</a:t>
            </a:r>
          </a:p>
        </p:txBody>
      </p:sp>
      <p:sp>
        <p:nvSpPr>
          <p:cNvPr id="154" name="Rectangle 153"/>
          <p:cNvSpPr/>
          <p:nvPr/>
        </p:nvSpPr>
        <p:spPr bwMode="auto">
          <a:xfrm>
            <a:off x="3828972" y="3238589"/>
            <a:ext cx="272605"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3</a:t>
            </a:r>
          </a:p>
        </p:txBody>
      </p:sp>
      <p:sp>
        <p:nvSpPr>
          <p:cNvPr id="155" name="Rectangle 154"/>
          <p:cNvSpPr/>
          <p:nvPr/>
        </p:nvSpPr>
        <p:spPr bwMode="auto">
          <a:xfrm>
            <a:off x="4686488" y="3238589"/>
            <a:ext cx="292644"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6</a:t>
            </a:r>
          </a:p>
        </p:txBody>
      </p:sp>
      <p:sp>
        <p:nvSpPr>
          <p:cNvPr id="156" name="Rectangle 155"/>
          <p:cNvSpPr/>
          <p:nvPr/>
        </p:nvSpPr>
        <p:spPr bwMode="auto">
          <a:xfrm>
            <a:off x="4394566" y="3238589"/>
            <a:ext cx="292644"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5</a:t>
            </a:r>
          </a:p>
        </p:txBody>
      </p:sp>
      <p:sp>
        <p:nvSpPr>
          <p:cNvPr id="157" name="Rectangle 156"/>
          <p:cNvSpPr/>
          <p:nvPr/>
        </p:nvSpPr>
        <p:spPr bwMode="auto">
          <a:xfrm>
            <a:off x="4102644" y="3238589"/>
            <a:ext cx="292644" cy="304659"/>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noAutofit/>
          </a:bodyPr>
          <a:lstStyle/>
          <a:p>
            <a:pPr defTabSz="914215"/>
            <a:r>
              <a:rPr lang="en-US" sz="1602" dirty="0">
                <a:latin typeface="Calibri" pitchFamily="34" charset="0"/>
              </a:rPr>
              <a:t>4</a:t>
            </a:r>
          </a:p>
        </p:txBody>
      </p:sp>
      <p:cxnSp>
        <p:nvCxnSpPr>
          <p:cNvPr id="183" name="Shape 182"/>
          <p:cNvCxnSpPr>
            <a:stCxn id="129" idx="2"/>
          </p:cNvCxnSpPr>
          <p:nvPr/>
        </p:nvCxnSpPr>
        <p:spPr bwMode="auto">
          <a:xfrm rot="5400000">
            <a:off x="6293735" y="2051774"/>
            <a:ext cx="417696"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3" y="2837860"/>
            <a:ext cx="3782627" cy="400729"/>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483961" y="2369419"/>
            <a:ext cx="2724938" cy="400089"/>
          </a:xfrm>
          <a:prstGeom prst="rect">
            <a:avLst/>
          </a:prstGeom>
          <a:noFill/>
        </p:spPr>
        <p:txBody>
          <a:bodyPr wrap="none" lIns="91421" tIns="45710" rIns="91421" bIns="45710" rtlCol="0">
            <a:spAutoFit/>
          </a:bodyPr>
          <a:lstStyle/>
          <a:p>
            <a:r>
              <a:rPr lang="en-US" sz="2000" dirty="0">
                <a:latin typeface="Calibri" pitchFamily="34" charset="0"/>
              </a:rPr>
              <a:t>match: assume yes = hit</a:t>
            </a:r>
          </a:p>
        </p:txBody>
      </p:sp>
      <p:cxnSp>
        <p:nvCxnSpPr>
          <p:cNvPr id="68" name="Straight Connector 67"/>
          <p:cNvCxnSpPr/>
          <p:nvPr/>
        </p:nvCxnSpPr>
        <p:spPr bwMode="auto">
          <a:xfrm rot="5400000">
            <a:off x="1582569" y="3038224"/>
            <a:ext cx="400729"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0997" y="2515024"/>
            <a:ext cx="1112382" cy="400089"/>
          </a:xfrm>
          <a:prstGeom prst="rect">
            <a:avLst/>
          </a:prstGeom>
          <a:noFill/>
        </p:spPr>
        <p:txBody>
          <a:bodyPr wrap="none" lIns="91421" tIns="45710" rIns="91421" bIns="45710" rtlCol="0">
            <a:spAutoFit/>
          </a:bodyPr>
          <a:lstStyle/>
          <a:p>
            <a:r>
              <a:rPr lang="en-US" sz="2000" dirty="0">
                <a:latin typeface="Calibri" pitchFamily="34" charset="0"/>
              </a:rPr>
              <a:t>valid?   +</a:t>
            </a:r>
          </a:p>
        </p:txBody>
      </p:sp>
      <p:cxnSp>
        <p:nvCxnSpPr>
          <p:cNvPr id="71" name="Elbow Connector 70"/>
          <p:cNvCxnSpPr>
            <a:stCxn id="130" idx="2"/>
          </p:cNvCxnSpPr>
          <p:nvPr/>
        </p:nvCxnSpPr>
        <p:spPr bwMode="auto">
          <a:xfrm rot="5400000">
            <a:off x="5976540" y="1245648"/>
            <a:ext cx="570026"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4330522" y="3581330"/>
            <a:ext cx="733658" cy="1066305"/>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27" name="TextBox 26"/>
          <p:cNvSpPr txBox="1"/>
          <p:nvPr/>
        </p:nvSpPr>
        <p:spPr>
          <a:xfrm>
            <a:off x="3532691" y="4659298"/>
            <a:ext cx="2225379" cy="400089"/>
          </a:xfrm>
          <a:prstGeom prst="rect">
            <a:avLst/>
          </a:prstGeom>
          <a:noFill/>
        </p:spPr>
        <p:txBody>
          <a:bodyPr wrap="none" lIns="91421" tIns="45710" rIns="91421" bIns="45710" rtlCol="0">
            <a:spAutoFit/>
          </a:bodyPr>
          <a:lstStyle/>
          <a:p>
            <a:r>
              <a:rPr lang="en-US" sz="2000" dirty="0" err="1">
                <a:latin typeface="Calibri" pitchFamily="34" charset="0"/>
              </a:rPr>
              <a:t>int</a:t>
            </a:r>
            <a:r>
              <a:rPr lang="en-US" sz="2000" dirty="0">
                <a:latin typeface="Calibri" pitchFamily="34" charset="0"/>
              </a:rPr>
              <a:t> (4 Bytes) is here</a:t>
            </a:r>
          </a:p>
        </p:txBody>
      </p:sp>
      <p:sp>
        <p:nvSpPr>
          <p:cNvPr id="28" name="TextBox 27"/>
          <p:cNvSpPr txBox="1"/>
          <p:nvPr/>
        </p:nvSpPr>
        <p:spPr>
          <a:xfrm>
            <a:off x="5714932" y="3962153"/>
            <a:ext cx="1429520" cy="400089"/>
          </a:xfrm>
          <a:prstGeom prst="rect">
            <a:avLst/>
          </a:prstGeom>
          <a:noFill/>
        </p:spPr>
        <p:txBody>
          <a:bodyPr wrap="none" lIns="91421" tIns="45710" rIns="91421" bIns="45710" rtlCol="0">
            <a:spAutoFit/>
          </a:bodyPr>
          <a:lstStyle/>
          <a:p>
            <a:r>
              <a:rPr lang="en-US" sz="2000" dirty="0">
                <a:latin typeface="Calibri" pitchFamily="34" charset="0"/>
              </a:rPr>
              <a:t>block offset</a:t>
            </a:r>
          </a:p>
        </p:txBody>
      </p:sp>
      <p:sp>
        <p:nvSpPr>
          <p:cNvPr id="29" name="TextBox 28"/>
          <p:cNvSpPr txBox="1"/>
          <p:nvPr/>
        </p:nvSpPr>
        <p:spPr>
          <a:xfrm>
            <a:off x="1111921" y="5713941"/>
            <a:ext cx="5513357" cy="462610"/>
          </a:xfrm>
          <a:prstGeom prst="rect">
            <a:avLst/>
          </a:prstGeom>
          <a:noFill/>
        </p:spPr>
        <p:txBody>
          <a:bodyPr wrap="none" lIns="91421" tIns="45710" rIns="91421" bIns="45710" rtlCol="0">
            <a:spAutoFit/>
          </a:bodyPr>
          <a:lstStyle/>
          <a:p>
            <a:r>
              <a:rPr lang="en-US" sz="2403" dirty="0">
                <a:solidFill>
                  <a:srgbClr val="C00000"/>
                </a:solidFill>
                <a:latin typeface="Calibri" pitchFamily="34" charset="0"/>
              </a:rPr>
              <a:t>No match: </a:t>
            </a:r>
            <a:r>
              <a:rPr lang="en-US" sz="2403" dirty="0">
                <a:latin typeface="Calibri" pitchFamily="34" charset="0"/>
              </a:rPr>
              <a:t>old line is evicted and replaced</a:t>
            </a:r>
          </a:p>
        </p:txBody>
      </p:sp>
    </p:spTree>
    <p:extLst>
      <p:ext uri="{BB962C8B-B14F-4D97-AF65-F5344CB8AC3E}">
        <p14:creationId xmlns:p14="http://schemas.microsoft.com/office/powerpoint/2010/main" val="800833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lstStyle/>
          <a:p>
            <a:r>
              <a:rPr lang="en-US" smtClean="0"/>
              <a:t>Direct-Mapped Cache Simulation</a:t>
            </a:r>
            <a:endParaRPr lang="en-US"/>
          </a:p>
        </p:txBody>
      </p:sp>
      <p:sp>
        <p:nvSpPr>
          <p:cNvPr id="149507" name="Rectangle 3"/>
          <p:cNvSpPr>
            <a:spLocks noChangeArrowheads="1"/>
          </p:cNvSpPr>
          <p:nvPr/>
        </p:nvSpPr>
        <p:spPr bwMode="auto">
          <a:xfrm>
            <a:off x="3211513" y="1392711"/>
            <a:ext cx="6161087" cy="3166065"/>
          </a:xfrm>
          <a:prstGeom prst="rect">
            <a:avLst/>
          </a:prstGeom>
          <a:noFill/>
          <a:ln w="12700">
            <a:noFill/>
            <a:miter lim="800000"/>
            <a:headEnd/>
            <a:tailEnd/>
          </a:ln>
          <a:effectLst/>
        </p:spPr>
        <p:txBody>
          <a:bodyPr lIns="90468" tIns="44441" rIns="90468" bIns="44441">
            <a:prstTxWarp prst="textNoShape">
              <a:avLst/>
            </a:prstTxWarp>
            <a:spAutoFit/>
          </a:bodyPr>
          <a:lstStyle/>
          <a:p>
            <a:pPr algn="l">
              <a:lnSpc>
                <a:spcPct val="100000"/>
              </a:lnSpc>
            </a:pPr>
            <a:r>
              <a:rPr lang="en-US" sz="2003" b="0" dirty="0">
                <a:latin typeface="Calibri"/>
                <a:cs typeface="Calibri"/>
              </a:rPr>
              <a:t>M=16 byte addresses, B=2 bytes/block, </a:t>
            </a:r>
          </a:p>
          <a:p>
            <a:pPr algn="l">
              <a:lnSpc>
                <a:spcPct val="100000"/>
              </a:lnSpc>
            </a:pPr>
            <a:r>
              <a:rPr lang="en-US" sz="2003" b="0" dirty="0">
                <a:latin typeface="Calibri"/>
                <a:cs typeface="Calibri"/>
              </a:rPr>
              <a:t>S=4 sets, E=1 Blocks/set</a:t>
            </a:r>
          </a:p>
          <a:p>
            <a:pPr algn="l">
              <a:lnSpc>
                <a:spcPct val="100000"/>
              </a:lnSpc>
            </a:pPr>
            <a:endParaRPr lang="en-US" sz="2003" b="0" dirty="0">
              <a:latin typeface="Calibri"/>
              <a:cs typeface="Calibri"/>
            </a:endParaRPr>
          </a:p>
          <a:p>
            <a:pPr algn="l">
              <a:lnSpc>
                <a:spcPct val="100000"/>
              </a:lnSpc>
            </a:pPr>
            <a:endParaRPr lang="en-US" sz="2003" b="0" dirty="0">
              <a:latin typeface="Calibri"/>
              <a:cs typeface="Calibri"/>
            </a:endParaRPr>
          </a:p>
          <a:p>
            <a:pPr algn="l">
              <a:lnSpc>
                <a:spcPct val="100000"/>
              </a:lnSpc>
            </a:pPr>
            <a:r>
              <a:rPr lang="en-US" sz="2003" b="0" dirty="0">
                <a:latin typeface="Calibri"/>
                <a:cs typeface="Calibri"/>
              </a:rPr>
              <a:t>Address trace (reads, one byte per read):</a:t>
            </a:r>
          </a:p>
          <a:p>
            <a:pPr algn="l">
              <a:lnSpc>
                <a:spcPct val="100000"/>
              </a:lnSpc>
            </a:pPr>
            <a:r>
              <a:rPr lang="en-US" sz="2003" b="0" dirty="0">
                <a:latin typeface="Calibri"/>
                <a:cs typeface="Calibri"/>
              </a:rPr>
              <a:t>	</a:t>
            </a:r>
            <a:r>
              <a:rPr lang="en-US" sz="2003" dirty="0">
                <a:latin typeface="Calibri"/>
                <a:cs typeface="Calibri"/>
              </a:rPr>
              <a:t>0	[0</a:t>
            </a:r>
            <a:r>
              <a:rPr lang="en-US" sz="2003" u="sng" dirty="0">
                <a:latin typeface="Calibri"/>
                <a:cs typeface="Calibri"/>
              </a:rPr>
              <a:t>00</a:t>
            </a:r>
            <a:r>
              <a:rPr lang="en-US" sz="2003" dirty="0">
                <a:latin typeface="Calibri"/>
                <a:cs typeface="Calibri"/>
              </a:rPr>
              <a:t>0</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1	[0</a:t>
            </a:r>
            <a:r>
              <a:rPr lang="en-US" sz="2003" u="sng" dirty="0">
                <a:latin typeface="Calibri"/>
                <a:cs typeface="Calibri"/>
              </a:rPr>
              <a:t>00</a:t>
            </a:r>
            <a:r>
              <a:rPr lang="en-US" sz="2003" dirty="0">
                <a:latin typeface="Calibri"/>
                <a:cs typeface="Calibri"/>
              </a:rPr>
              <a:t>1</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7	[0</a:t>
            </a:r>
            <a:r>
              <a:rPr lang="en-US" sz="2003" u="sng" dirty="0">
                <a:latin typeface="Calibri"/>
                <a:cs typeface="Calibri"/>
              </a:rPr>
              <a:t>11</a:t>
            </a:r>
            <a:r>
              <a:rPr lang="en-US" sz="2003" dirty="0">
                <a:latin typeface="Calibri"/>
                <a:cs typeface="Calibri"/>
              </a:rPr>
              <a:t>1</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8	[1</a:t>
            </a:r>
            <a:r>
              <a:rPr lang="en-US" sz="2003" u="sng" dirty="0">
                <a:latin typeface="Calibri"/>
                <a:cs typeface="Calibri"/>
              </a:rPr>
              <a:t>00</a:t>
            </a:r>
            <a:r>
              <a:rPr lang="en-US" sz="2003" dirty="0">
                <a:latin typeface="Calibri"/>
                <a:cs typeface="Calibri"/>
              </a:rPr>
              <a:t>0</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0	[0</a:t>
            </a:r>
            <a:r>
              <a:rPr lang="en-US" sz="2003" u="sng" dirty="0">
                <a:latin typeface="Calibri"/>
                <a:cs typeface="Calibri"/>
              </a:rPr>
              <a:t>00</a:t>
            </a:r>
            <a:r>
              <a:rPr lang="en-US" sz="2003" dirty="0">
                <a:latin typeface="Calibri"/>
                <a:cs typeface="Calibri"/>
              </a:rPr>
              <a:t>0</a:t>
            </a:r>
            <a:r>
              <a:rPr lang="en-US" sz="2003" baseline="-25000" dirty="0">
                <a:latin typeface="Calibri"/>
                <a:cs typeface="Calibri"/>
              </a:rPr>
              <a:t>2</a:t>
            </a:r>
            <a:r>
              <a:rPr lang="en-US" sz="2003" dirty="0">
                <a:latin typeface="Calibri"/>
                <a:cs typeface="Calibri"/>
              </a:rPr>
              <a:t>]</a:t>
            </a:r>
          </a:p>
        </p:txBody>
      </p:sp>
      <p:sp>
        <p:nvSpPr>
          <p:cNvPr id="149509" name="Rectangle 5"/>
          <p:cNvSpPr>
            <a:spLocks noChangeArrowheads="1"/>
          </p:cNvSpPr>
          <p:nvPr/>
        </p:nvSpPr>
        <p:spPr bwMode="auto">
          <a:xfrm>
            <a:off x="465138" y="1634568"/>
            <a:ext cx="703262"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dirty="0" err="1">
                <a:latin typeface="Calibri"/>
                <a:cs typeface="Calibri"/>
              </a:rPr>
              <a:t>x</a:t>
            </a:r>
            <a:endParaRPr lang="en-US" sz="2003" b="0" dirty="0">
              <a:latin typeface="Calibri"/>
              <a:cs typeface="Calibri"/>
            </a:endParaRPr>
          </a:p>
        </p:txBody>
      </p:sp>
      <p:sp>
        <p:nvSpPr>
          <p:cNvPr id="149510" name="Rectangle 6"/>
          <p:cNvSpPr>
            <a:spLocks noChangeArrowheads="1"/>
          </p:cNvSpPr>
          <p:nvPr/>
        </p:nvSpPr>
        <p:spPr bwMode="auto">
          <a:xfrm>
            <a:off x="584201" y="1296390"/>
            <a:ext cx="528990"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err="1">
                <a:latin typeface="Calibri"/>
                <a:cs typeface="Calibri"/>
              </a:rPr>
              <a:t>t</a:t>
            </a:r>
            <a:r>
              <a:rPr lang="en-US" sz="2003" b="0" dirty="0">
                <a:latin typeface="Calibri"/>
                <a:cs typeface="Calibri"/>
              </a:rPr>
              <a:t>=1</a:t>
            </a:r>
          </a:p>
        </p:txBody>
      </p:sp>
      <p:sp>
        <p:nvSpPr>
          <p:cNvPr id="149511" name="Rectangle 7"/>
          <p:cNvSpPr>
            <a:spLocks noChangeArrowheads="1"/>
          </p:cNvSpPr>
          <p:nvPr/>
        </p:nvSpPr>
        <p:spPr bwMode="auto">
          <a:xfrm>
            <a:off x="1212851" y="1296390"/>
            <a:ext cx="540787"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err="1">
                <a:latin typeface="Calibri"/>
                <a:cs typeface="Calibri"/>
              </a:rPr>
              <a:t>s</a:t>
            </a:r>
            <a:r>
              <a:rPr lang="en-US" sz="2003" b="0" dirty="0">
                <a:latin typeface="Calibri"/>
                <a:cs typeface="Calibri"/>
              </a:rPr>
              <a:t>=2</a:t>
            </a:r>
          </a:p>
        </p:txBody>
      </p:sp>
      <p:sp>
        <p:nvSpPr>
          <p:cNvPr id="149512" name="Rectangle 8"/>
          <p:cNvSpPr>
            <a:spLocks noChangeArrowheads="1"/>
          </p:cNvSpPr>
          <p:nvPr/>
        </p:nvSpPr>
        <p:spPr bwMode="auto">
          <a:xfrm>
            <a:off x="1952626" y="1296390"/>
            <a:ext cx="575227"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b=1</a:t>
            </a:r>
          </a:p>
        </p:txBody>
      </p:sp>
      <p:sp>
        <p:nvSpPr>
          <p:cNvPr id="149513" name="Rectangle 9"/>
          <p:cNvSpPr>
            <a:spLocks noChangeArrowheads="1"/>
          </p:cNvSpPr>
          <p:nvPr/>
        </p:nvSpPr>
        <p:spPr bwMode="auto">
          <a:xfrm>
            <a:off x="1182689" y="1634568"/>
            <a:ext cx="703262"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a:latin typeface="Calibri"/>
                <a:cs typeface="Calibri"/>
              </a:rPr>
              <a:t>xx</a:t>
            </a:r>
          </a:p>
        </p:txBody>
      </p:sp>
      <p:sp>
        <p:nvSpPr>
          <p:cNvPr id="149514" name="Rectangle 10"/>
          <p:cNvSpPr>
            <a:spLocks noChangeArrowheads="1"/>
          </p:cNvSpPr>
          <p:nvPr/>
        </p:nvSpPr>
        <p:spPr bwMode="auto">
          <a:xfrm>
            <a:off x="1898651" y="1634568"/>
            <a:ext cx="703263"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a:latin typeface="Calibri"/>
                <a:cs typeface="Calibri"/>
              </a:rPr>
              <a:t>x</a:t>
            </a:r>
          </a:p>
        </p:txBody>
      </p:sp>
      <p:grpSp>
        <p:nvGrpSpPr>
          <p:cNvPr id="2" name="Group 175"/>
          <p:cNvGrpSpPr>
            <a:grpSpLocks/>
          </p:cNvGrpSpPr>
          <p:nvPr/>
        </p:nvGrpSpPr>
        <p:grpSpPr bwMode="auto">
          <a:xfrm>
            <a:off x="3352801" y="5136359"/>
            <a:ext cx="2662237" cy="306246"/>
            <a:chOff x="2027" y="3244"/>
            <a:chExt cx="1677" cy="193"/>
          </a:xfrm>
          <a:solidFill>
            <a:srgbClr val="DEDFF5"/>
          </a:solidFill>
        </p:grpSpPr>
        <p:sp>
          <p:nvSpPr>
            <p:cNvPr id="149516"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0</a:t>
              </a:r>
            </a:p>
          </p:txBody>
        </p:sp>
        <p:sp>
          <p:nvSpPr>
            <p:cNvPr id="149517"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a:t>
              </a:r>
            </a:p>
          </p:txBody>
        </p:sp>
        <p:sp>
          <p:nvSpPr>
            <p:cNvPr id="149518"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a:t>
              </a:r>
            </a:p>
          </p:txBody>
        </p:sp>
      </p:grpSp>
      <p:sp>
        <p:nvSpPr>
          <p:cNvPr id="149519" name="Rectangle 15"/>
          <p:cNvSpPr>
            <a:spLocks noChangeArrowheads="1"/>
          </p:cNvSpPr>
          <p:nvPr/>
        </p:nvSpPr>
        <p:spPr bwMode="auto">
          <a:xfrm>
            <a:off x="3502026" y="4723801"/>
            <a:ext cx="298279" cy="39840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v</a:t>
            </a:r>
          </a:p>
        </p:txBody>
      </p:sp>
      <p:sp>
        <p:nvSpPr>
          <p:cNvPr id="149520" name="Rectangle 16"/>
          <p:cNvSpPr>
            <a:spLocks noChangeArrowheads="1"/>
          </p:cNvSpPr>
          <p:nvPr/>
        </p:nvSpPr>
        <p:spPr bwMode="auto">
          <a:xfrm>
            <a:off x="3979863" y="4723801"/>
            <a:ext cx="551780" cy="39795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Tag</a:t>
            </a:r>
          </a:p>
        </p:txBody>
      </p:sp>
      <p:sp>
        <p:nvSpPr>
          <p:cNvPr id="149521" name="Rectangle 17"/>
          <p:cNvSpPr>
            <a:spLocks noChangeArrowheads="1"/>
          </p:cNvSpPr>
          <p:nvPr/>
        </p:nvSpPr>
        <p:spPr bwMode="auto">
          <a:xfrm>
            <a:off x="4937126" y="4723801"/>
            <a:ext cx="741413"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Block</a:t>
            </a:r>
          </a:p>
        </p:txBody>
      </p:sp>
      <p:sp>
        <p:nvSpPr>
          <p:cNvPr id="149522" name="Rectangle 18"/>
          <p:cNvSpPr>
            <a:spLocks noChangeArrowheads="1"/>
          </p:cNvSpPr>
          <p:nvPr/>
        </p:nvSpPr>
        <p:spPr bwMode="auto">
          <a:xfrm>
            <a:off x="3352800" y="5445777"/>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3" name="Rectangle 19"/>
          <p:cNvSpPr>
            <a:spLocks noChangeArrowheads="1"/>
          </p:cNvSpPr>
          <p:nvPr/>
        </p:nvSpPr>
        <p:spPr bwMode="auto">
          <a:xfrm>
            <a:off x="3927475" y="5445777"/>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4" name="Rectangle 20"/>
          <p:cNvSpPr>
            <a:spLocks noChangeArrowheads="1"/>
          </p:cNvSpPr>
          <p:nvPr/>
        </p:nvSpPr>
        <p:spPr bwMode="auto">
          <a:xfrm>
            <a:off x="4595812" y="5445777"/>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5" name="Rectangle 21"/>
          <p:cNvSpPr>
            <a:spLocks noChangeArrowheads="1"/>
          </p:cNvSpPr>
          <p:nvPr/>
        </p:nvSpPr>
        <p:spPr bwMode="auto">
          <a:xfrm>
            <a:off x="3352800" y="5769478"/>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6" name="Rectangle 22"/>
          <p:cNvSpPr>
            <a:spLocks noChangeArrowheads="1"/>
          </p:cNvSpPr>
          <p:nvPr/>
        </p:nvSpPr>
        <p:spPr bwMode="auto">
          <a:xfrm>
            <a:off x="3927475" y="5769478"/>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7" name="Rectangle 23"/>
          <p:cNvSpPr>
            <a:spLocks noChangeArrowheads="1"/>
          </p:cNvSpPr>
          <p:nvPr/>
        </p:nvSpPr>
        <p:spPr bwMode="auto">
          <a:xfrm>
            <a:off x="4595812" y="5769478"/>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8" name="Rectangle 24"/>
          <p:cNvSpPr>
            <a:spLocks noChangeArrowheads="1"/>
          </p:cNvSpPr>
          <p:nvPr/>
        </p:nvSpPr>
        <p:spPr bwMode="auto">
          <a:xfrm>
            <a:off x="3352800" y="6093177"/>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29" name="Rectangle 25"/>
          <p:cNvSpPr>
            <a:spLocks noChangeArrowheads="1"/>
          </p:cNvSpPr>
          <p:nvPr/>
        </p:nvSpPr>
        <p:spPr bwMode="auto">
          <a:xfrm>
            <a:off x="3927475" y="6093177"/>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530" name="Rectangle 26"/>
          <p:cNvSpPr>
            <a:spLocks noChangeArrowheads="1"/>
          </p:cNvSpPr>
          <p:nvPr/>
        </p:nvSpPr>
        <p:spPr bwMode="auto">
          <a:xfrm>
            <a:off x="4595812" y="6093177"/>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49678" name="Text Box 174"/>
          <p:cNvSpPr txBox="1">
            <a:spLocks noChangeArrowheads="1"/>
          </p:cNvSpPr>
          <p:nvPr/>
        </p:nvSpPr>
        <p:spPr bwMode="auto">
          <a:xfrm>
            <a:off x="6657975" y="2969038"/>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3" name="Group 176"/>
          <p:cNvGrpSpPr>
            <a:grpSpLocks/>
          </p:cNvGrpSpPr>
          <p:nvPr/>
        </p:nvGrpSpPr>
        <p:grpSpPr bwMode="auto">
          <a:xfrm>
            <a:off x="3352801" y="5139532"/>
            <a:ext cx="2662237" cy="306246"/>
            <a:chOff x="2027" y="3244"/>
            <a:chExt cx="1677" cy="193"/>
          </a:xfrm>
          <a:solidFill>
            <a:srgbClr val="DEDFF5"/>
          </a:solidFill>
        </p:grpSpPr>
        <p:sp>
          <p:nvSpPr>
            <p:cNvPr id="149681"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1</a:t>
              </a:r>
            </a:p>
          </p:txBody>
        </p:sp>
        <p:sp>
          <p:nvSpPr>
            <p:cNvPr id="149682"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0</a:t>
              </a:r>
            </a:p>
          </p:txBody>
        </p:sp>
        <p:sp>
          <p:nvSpPr>
            <p:cNvPr id="149683"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M[0-1]</a:t>
              </a:r>
            </a:p>
          </p:txBody>
        </p:sp>
      </p:grpSp>
      <p:sp>
        <p:nvSpPr>
          <p:cNvPr id="149684" name="Text Box 180"/>
          <p:cNvSpPr txBox="1">
            <a:spLocks noChangeArrowheads="1"/>
          </p:cNvSpPr>
          <p:nvPr/>
        </p:nvSpPr>
        <p:spPr bwMode="auto">
          <a:xfrm>
            <a:off x="6748464" y="3273696"/>
            <a:ext cx="463619"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hit</a:t>
            </a:r>
          </a:p>
        </p:txBody>
      </p:sp>
      <p:sp>
        <p:nvSpPr>
          <p:cNvPr id="149685" name="Text Box 181"/>
          <p:cNvSpPr txBox="1">
            <a:spLocks noChangeArrowheads="1"/>
          </p:cNvSpPr>
          <p:nvPr/>
        </p:nvSpPr>
        <p:spPr bwMode="auto">
          <a:xfrm>
            <a:off x="6657975" y="3548009"/>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a:latin typeface="Calibri"/>
                <a:cs typeface="Calibri"/>
              </a:rPr>
              <a:t>miss</a:t>
            </a:r>
          </a:p>
        </p:txBody>
      </p:sp>
      <p:grpSp>
        <p:nvGrpSpPr>
          <p:cNvPr id="4" name="Group 182"/>
          <p:cNvGrpSpPr>
            <a:grpSpLocks/>
          </p:cNvGrpSpPr>
          <p:nvPr/>
        </p:nvGrpSpPr>
        <p:grpSpPr bwMode="auto">
          <a:xfrm>
            <a:off x="3352801" y="6094764"/>
            <a:ext cx="2662237" cy="306245"/>
            <a:chOff x="2027" y="3244"/>
            <a:chExt cx="1677" cy="193"/>
          </a:xfrm>
          <a:solidFill>
            <a:srgbClr val="DEDFF5"/>
          </a:solidFill>
        </p:grpSpPr>
        <p:sp>
          <p:nvSpPr>
            <p:cNvPr id="149687"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1</a:t>
              </a:r>
            </a:p>
          </p:txBody>
        </p:sp>
        <p:sp>
          <p:nvSpPr>
            <p:cNvPr id="149688"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0</a:t>
              </a:r>
            </a:p>
          </p:txBody>
        </p:sp>
        <p:sp>
          <p:nvSpPr>
            <p:cNvPr id="149689"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M[6-7]</a:t>
              </a:r>
            </a:p>
          </p:txBody>
        </p:sp>
      </p:grpSp>
      <p:sp>
        <p:nvSpPr>
          <p:cNvPr id="149690" name="Text Box 186"/>
          <p:cNvSpPr txBox="1">
            <a:spLocks noChangeArrowheads="1"/>
          </p:cNvSpPr>
          <p:nvPr/>
        </p:nvSpPr>
        <p:spPr bwMode="auto">
          <a:xfrm>
            <a:off x="6657975" y="3883013"/>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5" name="Group 187"/>
          <p:cNvGrpSpPr>
            <a:grpSpLocks/>
          </p:cNvGrpSpPr>
          <p:nvPr/>
        </p:nvGrpSpPr>
        <p:grpSpPr bwMode="auto">
          <a:xfrm>
            <a:off x="3352801" y="5139532"/>
            <a:ext cx="2662237" cy="306246"/>
            <a:chOff x="2027" y="3244"/>
            <a:chExt cx="1677" cy="193"/>
          </a:xfrm>
          <a:solidFill>
            <a:srgbClr val="DEDFF5"/>
          </a:solidFill>
        </p:grpSpPr>
        <p:sp>
          <p:nvSpPr>
            <p:cNvPr id="14969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1</a:t>
              </a:r>
            </a:p>
          </p:txBody>
        </p:sp>
        <p:sp>
          <p:nvSpPr>
            <p:cNvPr id="14969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1</a:t>
              </a:r>
            </a:p>
          </p:txBody>
        </p:sp>
        <p:sp>
          <p:nvSpPr>
            <p:cNvPr id="14969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M[8-9]</a:t>
              </a:r>
            </a:p>
          </p:txBody>
        </p:sp>
      </p:grpSp>
      <p:sp>
        <p:nvSpPr>
          <p:cNvPr id="149695" name="Text Box 191"/>
          <p:cNvSpPr txBox="1">
            <a:spLocks noChangeArrowheads="1"/>
          </p:cNvSpPr>
          <p:nvPr/>
        </p:nvSpPr>
        <p:spPr bwMode="auto">
          <a:xfrm>
            <a:off x="6657975" y="4187672"/>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6" name="Group 192"/>
          <p:cNvGrpSpPr>
            <a:grpSpLocks/>
          </p:cNvGrpSpPr>
          <p:nvPr/>
        </p:nvGrpSpPr>
        <p:grpSpPr bwMode="auto">
          <a:xfrm>
            <a:off x="3352801" y="5139532"/>
            <a:ext cx="2662237" cy="306246"/>
            <a:chOff x="2027" y="3244"/>
            <a:chExt cx="1677" cy="193"/>
          </a:xfrm>
          <a:solidFill>
            <a:srgbClr val="DEDFF5"/>
          </a:solidFill>
        </p:grpSpPr>
        <p:sp>
          <p:nvSpPr>
            <p:cNvPr id="149697"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1</a:t>
              </a:r>
            </a:p>
          </p:txBody>
        </p:sp>
        <p:sp>
          <p:nvSpPr>
            <p:cNvPr id="149698"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0</a:t>
              </a:r>
            </a:p>
          </p:txBody>
        </p:sp>
        <p:sp>
          <p:nvSpPr>
            <p:cNvPr id="149699"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gn="ctr">
                <a:lnSpc>
                  <a:spcPct val="100000"/>
                </a:lnSpc>
              </a:pPr>
              <a:r>
                <a:rPr lang="en-US" sz="2003" b="0">
                  <a:latin typeface="Calibri"/>
                  <a:cs typeface="Calibri"/>
                </a:rPr>
                <a:t>M[0-1]</a:t>
              </a:r>
            </a:p>
          </p:txBody>
        </p:sp>
      </p:grpSp>
      <p:sp>
        <p:nvSpPr>
          <p:cNvPr id="50" name="TextBox 49"/>
          <p:cNvSpPr txBox="1"/>
          <p:nvPr/>
        </p:nvSpPr>
        <p:spPr>
          <a:xfrm>
            <a:off x="2666678" y="5116286"/>
            <a:ext cx="710477" cy="400089"/>
          </a:xfrm>
          <a:prstGeom prst="rect">
            <a:avLst/>
          </a:prstGeom>
          <a:noFill/>
        </p:spPr>
        <p:txBody>
          <a:bodyPr wrap="none" lIns="91421" tIns="45710" rIns="91421" bIns="45710" rtlCol="0">
            <a:spAutoFit/>
          </a:bodyPr>
          <a:lstStyle/>
          <a:p>
            <a:r>
              <a:rPr lang="en-US" sz="2000" dirty="0">
                <a:latin typeface="Calibri" pitchFamily="34" charset="0"/>
              </a:rPr>
              <a:t>Set 0</a:t>
            </a:r>
          </a:p>
        </p:txBody>
      </p:sp>
      <p:sp>
        <p:nvSpPr>
          <p:cNvPr id="51" name="TextBox 50"/>
          <p:cNvSpPr txBox="1"/>
          <p:nvPr/>
        </p:nvSpPr>
        <p:spPr>
          <a:xfrm>
            <a:off x="2666678" y="5421474"/>
            <a:ext cx="710477" cy="400089"/>
          </a:xfrm>
          <a:prstGeom prst="rect">
            <a:avLst/>
          </a:prstGeom>
          <a:noFill/>
        </p:spPr>
        <p:txBody>
          <a:bodyPr wrap="none" lIns="91421" tIns="45710" rIns="91421" bIns="45710" rtlCol="0">
            <a:spAutoFit/>
          </a:bodyPr>
          <a:lstStyle/>
          <a:p>
            <a:r>
              <a:rPr lang="en-US" sz="2000" dirty="0">
                <a:latin typeface="Calibri" pitchFamily="34" charset="0"/>
              </a:rPr>
              <a:t>Set 1</a:t>
            </a:r>
          </a:p>
        </p:txBody>
      </p:sp>
      <p:sp>
        <p:nvSpPr>
          <p:cNvPr id="52" name="TextBox 51"/>
          <p:cNvSpPr txBox="1"/>
          <p:nvPr/>
        </p:nvSpPr>
        <p:spPr>
          <a:xfrm>
            <a:off x="2666678" y="5726660"/>
            <a:ext cx="710477" cy="400089"/>
          </a:xfrm>
          <a:prstGeom prst="rect">
            <a:avLst/>
          </a:prstGeom>
          <a:noFill/>
        </p:spPr>
        <p:txBody>
          <a:bodyPr wrap="none" lIns="91421" tIns="45710" rIns="91421" bIns="45710" rtlCol="0">
            <a:spAutoFit/>
          </a:bodyPr>
          <a:lstStyle/>
          <a:p>
            <a:r>
              <a:rPr lang="en-US" sz="2000" dirty="0">
                <a:latin typeface="Calibri" pitchFamily="34" charset="0"/>
              </a:rPr>
              <a:t>Set 2</a:t>
            </a:r>
          </a:p>
        </p:txBody>
      </p:sp>
      <p:sp>
        <p:nvSpPr>
          <p:cNvPr id="53" name="TextBox 52"/>
          <p:cNvSpPr txBox="1"/>
          <p:nvPr/>
        </p:nvSpPr>
        <p:spPr>
          <a:xfrm>
            <a:off x="2666678" y="6031848"/>
            <a:ext cx="710477" cy="400089"/>
          </a:xfrm>
          <a:prstGeom prst="rect">
            <a:avLst/>
          </a:prstGeom>
          <a:noFill/>
        </p:spPr>
        <p:txBody>
          <a:bodyPr wrap="none" lIns="91421" tIns="45710" rIns="91421" bIns="45710" rtlCol="0">
            <a:spAutoFit/>
          </a:bodyPr>
          <a:lstStyle/>
          <a:p>
            <a:r>
              <a:rPr lang="en-US" sz="2000" dirty="0">
                <a:latin typeface="Calibri" pitchFamily="34" charset="0"/>
              </a:rPr>
              <a:t>Set 3</a:t>
            </a:r>
          </a:p>
        </p:txBody>
      </p:sp>
    </p:spTree>
    <p:extLst>
      <p:ext uri="{BB962C8B-B14F-4D97-AF65-F5344CB8AC3E}">
        <p14:creationId xmlns:p14="http://schemas.microsoft.com/office/powerpoint/2010/main" val="156263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78" grpId="0"/>
      <p:bldP spid="149684" grpId="0"/>
      <p:bldP spid="149685" grpId="0"/>
      <p:bldP spid="149690" grpId="0"/>
      <p:bldP spid="1496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9832"/>
            <a:ext cx="4748212" cy="2403047"/>
          </a:xfrm>
          <a:prstGeom prst="rect">
            <a:avLst/>
          </a:prstGeom>
          <a:solidFill>
            <a:srgbClr val="F6F5BD"/>
          </a:solidFill>
          <a:ln w="12700">
            <a:solidFill>
              <a:schemeClr val="tx1"/>
            </a:solidFill>
            <a:miter lim="800000"/>
            <a:headEnd/>
            <a:tailEnd/>
          </a:ln>
        </p:spPr>
        <p:txBody>
          <a:bodyPr wrap="square" lIns="90340" tIns="44270" rIns="90340" bIns="44270">
            <a:spAutoFit/>
          </a:bodyPr>
          <a:lstStyle/>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err="1">
                <a:latin typeface="Courier New" pitchFamily="49" charset="0"/>
              </a:rPr>
              <a:t>int</a:t>
            </a:r>
            <a:r>
              <a:rPr lang="en-GB" sz="1602" dirty="0">
                <a:latin typeface="Courier New" pitchFamily="49" charset="0"/>
              </a:rPr>
              <a:t> </a:t>
            </a:r>
            <a:r>
              <a:rPr lang="en-GB" sz="1602" dirty="0" err="1">
                <a:latin typeface="Courier New" pitchFamily="49" charset="0"/>
              </a:rPr>
              <a:t>sum_array_rows</a:t>
            </a:r>
            <a:r>
              <a:rPr lang="en-GB" sz="1602" dirty="0">
                <a:latin typeface="Courier New" pitchFamily="49" charset="0"/>
              </a:rPr>
              <a:t>(double a[16][16])</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int i,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double sum = 0;</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(i = 0; i &lt; 16; i++)</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(j = 0; j &lt; 16;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sum += a[i][j];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return sum;</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p:txBody>
      </p:sp>
      <p:sp>
        <p:nvSpPr>
          <p:cNvPr id="6" name="Rectangle 5"/>
          <p:cNvSpPr/>
          <p:nvPr/>
        </p:nvSpPr>
        <p:spPr bwMode="auto">
          <a:xfrm>
            <a:off x="6248401" y="1745810"/>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7" name="Rectangle 6"/>
          <p:cNvSpPr/>
          <p:nvPr/>
        </p:nvSpPr>
        <p:spPr bwMode="auto">
          <a:xfrm>
            <a:off x="6248401" y="2126634"/>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8" name="Rectangle 7"/>
          <p:cNvSpPr/>
          <p:nvPr/>
        </p:nvSpPr>
        <p:spPr bwMode="auto">
          <a:xfrm>
            <a:off x="6248401" y="2507457"/>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9" name="Rectangle 8"/>
          <p:cNvSpPr/>
          <p:nvPr/>
        </p:nvSpPr>
        <p:spPr bwMode="auto">
          <a:xfrm>
            <a:off x="6248401" y="2888281"/>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10" name="Rectangle 9"/>
          <p:cNvSpPr/>
          <p:nvPr/>
        </p:nvSpPr>
        <p:spPr bwMode="auto">
          <a:xfrm>
            <a:off x="6248401" y="3276670"/>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11" name="Rectangle 10"/>
          <p:cNvSpPr/>
          <p:nvPr/>
        </p:nvSpPr>
        <p:spPr bwMode="auto">
          <a:xfrm>
            <a:off x="6248401" y="3657493"/>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12" name="Rectangle 11"/>
          <p:cNvSpPr/>
          <p:nvPr/>
        </p:nvSpPr>
        <p:spPr bwMode="auto">
          <a:xfrm>
            <a:off x="6248401" y="4038317"/>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13" name="Rectangle 12"/>
          <p:cNvSpPr/>
          <p:nvPr/>
        </p:nvSpPr>
        <p:spPr bwMode="auto">
          <a:xfrm>
            <a:off x="6248401" y="4419140"/>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000" dirty="0">
              <a:latin typeface="Calibri" pitchFamily="34" charset="0"/>
            </a:endParaRPr>
          </a:p>
        </p:txBody>
      </p:sp>
      <p:sp>
        <p:nvSpPr>
          <p:cNvPr id="14" name="AutoShape 16"/>
          <p:cNvSpPr>
            <a:spLocks/>
          </p:cNvSpPr>
          <p:nvPr/>
        </p:nvSpPr>
        <p:spPr bwMode="auto">
          <a:xfrm rot="16200000" flipV="1">
            <a:off x="6858034" y="4292420"/>
            <a:ext cx="228494" cy="1395913"/>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000" dirty="0">
              <a:latin typeface="Calibri" pitchFamily="34" charset="0"/>
            </a:endParaRPr>
          </a:p>
        </p:txBody>
      </p:sp>
      <p:sp>
        <p:nvSpPr>
          <p:cNvPr id="15" name="TextBox 14"/>
          <p:cNvSpPr txBox="1"/>
          <p:nvPr/>
        </p:nvSpPr>
        <p:spPr>
          <a:xfrm>
            <a:off x="6690882" y="5104624"/>
            <a:ext cx="1923886" cy="400089"/>
          </a:xfrm>
          <a:prstGeom prst="rect">
            <a:avLst/>
          </a:prstGeom>
          <a:noFill/>
        </p:spPr>
        <p:txBody>
          <a:bodyPr wrap="none" lIns="91421" tIns="45710" rIns="91421" bIns="45710" rtlCol="0">
            <a:spAutoFit/>
          </a:bodyPr>
          <a:lstStyle/>
          <a:p>
            <a:r>
              <a:rPr lang="en-US" sz="2000" dirty="0">
                <a:latin typeface="Calibri" pitchFamily="34" charset="0"/>
              </a:rPr>
              <a:t>32 B = 4 doubles</a:t>
            </a:r>
          </a:p>
        </p:txBody>
      </p:sp>
      <p:sp>
        <p:nvSpPr>
          <p:cNvPr id="16" name="TextBox 15"/>
          <p:cNvSpPr txBox="1"/>
          <p:nvPr/>
        </p:nvSpPr>
        <p:spPr>
          <a:xfrm>
            <a:off x="5936964" y="763237"/>
            <a:ext cx="3200005" cy="707866"/>
          </a:xfrm>
          <a:prstGeom prst="rect">
            <a:avLst/>
          </a:prstGeom>
          <a:noFill/>
        </p:spPr>
        <p:txBody>
          <a:bodyPr wrap="none" lIns="91421" tIns="45710" rIns="91421" bIns="45710" rtlCol="0">
            <a:spAutoFit/>
          </a:bodyPr>
          <a:lstStyle/>
          <a:p>
            <a:r>
              <a:rPr lang="en-US" sz="2000" dirty="0">
                <a:latin typeface="Calibri" pitchFamily="34" charset="0"/>
              </a:rPr>
              <a:t>assume: cold (empty) cache,</a:t>
            </a:r>
          </a:p>
          <a:p>
            <a:r>
              <a:rPr lang="en-US" sz="2000" dirty="0">
                <a:latin typeface="Calibri" pitchFamily="34" charset="0"/>
              </a:rPr>
              <a:t>a[0][0] goes here</a:t>
            </a:r>
          </a:p>
        </p:txBody>
      </p:sp>
      <p:cxnSp>
        <p:nvCxnSpPr>
          <p:cNvPr id="18" name="Straight Arrow Connector 17"/>
          <p:cNvCxnSpPr/>
          <p:nvPr/>
        </p:nvCxnSpPr>
        <p:spPr bwMode="auto">
          <a:xfrm rot="5400000">
            <a:off x="6143320" y="1657487"/>
            <a:ext cx="496438"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885989"/>
            <a:ext cx="4748212" cy="2403047"/>
          </a:xfrm>
          <a:prstGeom prst="rect">
            <a:avLst/>
          </a:prstGeom>
          <a:solidFill>
            <a:srgbClr val="F6F5BD"/>
          </a:solidFill>
          <a:ln w="12700">
            <a:solidFill>
              <a:schemeClr val="tx1"/>
            </a:solidFill>
            <a:miter lim="800000"/>
            <a:headEnd/>
            <a:tailEnd/>
          </a:ln>
        </p:spPr>
        <p:txBody>
          <a:bodyPr wrap="square" lIns="90340" tIns="44270" rIns="90340" bIns="44270">
            <a:spAutoFit/>
          </a:bodyPr>
          <a:lstStyle/>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err="1">
                <a:latin typeface="Courier New" pitchFamily="49" charset="0"/>
              </a:rPr>
              <a:t>int</a:t>
            </a:r>
            <a:r>
              <a:rPr lang="en-GB" sz="1602" dirty="0">
                <a:latin typeface="Courier New" pitchFamily="49" charset="0"/>
              </a:rPr>
              <a:t> </a:t>
            </a:r>
            <a:r>
              <a:rPr lang="en-GB" sz="1602" dirty="0" err="1">
                <a:latin typeface="Courier New" pitchFamily="49" charset="0"/>
              </a:rPr>
              <a:t>sum_array_cols</a:t>
            </a:r>
            <a:r>
              <a:rPr lang="en-GB" sz="1602" dirty="0">
                <a:latin typeface="Courier New" pitchFamily="49" charset="0"/>
              </a:rPr>
              <a:t>(double a[16][16])</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int i,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double sum = 0;</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(j = 0; </a:t>
            </a:r>
            <a:r>
              <a:rPr lang="en-GB" sz="1602" dirty="0" smtClean="0">
                <a:latin typeface="Courier New" pitchFamily="49" charset="0"/>
              </a:rPr>
              <a:t>j </a:t>
            </a:r>
            <a:r>
              <a:rPr lang="en-GB" sz="1602" dirty="0">
                <a:latin typeface="Courier New" pitchFamily="49" charset="0"/>
              </a:rPr>
              <a:t>&lt; 16; </a:t>
            </a:r>
            <a:r>
              <a:rPr lang="en-GB" sz="1602" dirty="0" smtClean="0">
                <a:latin typeface="Courier New" pitchFamily="49" charset="0"/>
              </a:rPr>
              <a:t>j++)</a:t>
            </a: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a:t>
            </a:r>
            <a:r>
              <a:rPr lang="en-GB" sz="1602" dirty="0" err="1">
                <a:latin typeface="Courier New" pitchFamily="49" charset="0"/>
              </a:rPr>
              <a:t>i</a:t>
            </a:r>
            <a:r>
              <a:rPr lang="en-GB" sz="1602" dirty="0">
                <a:latin typeface="Courier New" pitchFamily="49" charset="0"/>
              </a:rPr>
              <a:t> = 0; </a:t>
            </a:r>
            <a:r>
              <a:rPr lang="en-GB" sz="1602" dirty="0" err="1" smtClean="0">
                <a:latin typeface="Courier New" pitchFamily="49" charset="0"/>
              </a:rPr>
              <a:t>i</a:t>
            </a:r>
            <a:r>
              <a:rPr lang="en-GB" sz="1602" dirty="0" smtClean="0">
                <a:latin typeface="Courier New" pitchFamily="49" charset="0"/>
              </a:rPr>
              <a:t> </a:t>
            </a:r>
            <a:r>
              <a:rPr lang="en-GB" sz="1602" dirty="0">
                <a:latin typeface="Courier New" pitchFamily="49" charset="0"/>
              </a:rPr>
              <a:t>&lt; 16; </a:t>
            </a:r>
            <a:r>
              <a:rPr lang="en-GB" sz="1602" dirty="0" err="1" smtClean="0">
                <a:latin typeface="Courier New" pitchFamily="49" charset="0"/>
              </a:rPr>
              <a:t>i</a:t>
            </a:r>
            <a:r>
              <a:rPr lang="en-GB" sz="1602" dirty="0" smtClean="0">
                <a:latin typeface="Courier New" pitchFamily="49" charset="0"/>
              </a:rPr>
              <a:t>++)</a:t>
            </a: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sum += a[i][j];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return sum;</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p:txBody>
      </p:sp>
      <p:sp>
        <p:nvSpPr>
          <p:cNvPr id="22" name="TextBox 21"/>
          <p:cNvSpPr txBox="1"/>
          <p:nvPr/>
        </p:nvSpPr>
        <p:spPr>
          <a:xfrm>
            <a:off x="5924833" y="314712"/>
            <a:ext cx="3180641" cy="400089"/>
          </a:xfrm>
          <a:prstGeom prst="rect">
            <a:avLst/>
          </a:prstGeom>
          <a:noFill/>
        </p:spPr>
        <p:txBody>
          <a:bodyPr wrap="none" lIns="91421" tIns="45710" rIns="91421" bIns="45710" rtlCol="0">
            <a:spAutoFit/>
          </a:bodyPr>
          <a:lstStyle/>
          <a:p>
            <a:r>
              <a:rPr lang="en-US" sz="2000" i="1" dirty="0">
                <a:solidFill>
                  <a:schemeClr val="tx1">
                    <a:lumMod val="50000"/>
                    <a:lumOff val="50000"/>
                  </a:schemeClr>
                </a:solidFill>
                <a:latin typeface="Calibri" pitchFamily="34" charset="0"/>
              </a:rPr>
              <a:t>Ignore the variables sum, </a:t>
            </a:r>
            <a:r>
              <a:rPr lang="en-US" sz="2000" i="1" dirty="0" err="1">
                <a:solidFill>
                  <a:schemeClr val="tx1">
                    <a:lumMod val="50000"/>
                    <a:lumOff val="50000"/>
                  </a:schemeClr>
                </a:solidFill>
                <a:latin typeface="Calibri" pitchFamily="34" charset="0"/>
              </a:rPr>
              <a:t>i</a:t>
            </a:r>
            <a:r>
              <a:rPr lang="en-US" sz="2000" i="1" dirty="0">
                <a:solidFill>
                  <a:schemeClr val="tx1">
                    <a:lumMod val="50000"/>
                    <a:lumOff val="50000"/>
                  </a:schemeClr>
                </a:solidFill>
                <a:latin typeface="Calibri" pitchFamily="34" charset="0"/>
              </a:rPr>
              <a:t>, j</a:t>
            </a:r>
          </a:p>
        </p:txBody>
      </p:sp>
    </p:spTree>
    <p:extLst>
      <p:ext uri="{BB962C8B-B14F-4D97-AF65-F5344CB8AC3E}">
        <p14:creationId xmlns:p14="http://schemas.microsoft.com/office/powerpoint/2010/main" val="131783930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7066"/>
            <a:ext cx="7961660" cy="761647"/>
          </a:xfrm>
        </p:spPr>
        <p:txBody>
          <a:bodyPr/>
          <a:lstStyle/>
          <a:p>
            <a:r>
              <a:rPr lang="en-US" dirty="0" smtClean="0"/>
              <a:t>E-way Set Associative Cache (Here: E = 2)</a:t>
            </a:r>
            <a:endParaRPr lang="en-US" dirty="0"/>
          </a:p>
        </p:txBody>
      </p:sp>
      <p:cxnSp>
        <p:nvCxnSpPr>
          <p:cNvPr id="125" name="Straight Connector 124"/>
          <p:cNvCxnSpPr/>
          <p:nvPr/>
        </p:nvCxnSpPr>
        <p:spPr bwMode="auto">
          <a:xfrm>
            <a:off x="762001" y="4799966"/>
            <a:ext cx="6598924" cy="17181"/>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E = 2: Two lines per set</a:t>
            </a:r>
          </a:p>
          <a:p>
            <a:r>
              <a:rPr lang="en-US" sz="2403" dirty="0">
                <a:latin typeface="Calibri" pitchFamily="34" charset="0"/>
              </a:rPr>
              <a:t>Assume: cache block size 8 bytes</a:t>
            </a:r>
          </a:p>
        </p:txBody>
      </p:sp>
      <p:sp>
        <p:nvSpPr>
          <p:cNvPr id="128" name="Rectangle 127"/>
          <p:cNvSpPr/>
          <p:nvPr/>
        </p:nvSpPr>
        <p:spPr bwMode="auto">
          <a:xfrm>
            <a:off x="6566078" y="186347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556678" y="186347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318678" y="186347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471283" y="1523674"/>
            <a:ext cx="2346758" cy="400089"/>
          </a:xfrm>
          <a:prstGeom prst="rect">
            <a:avLst/>
          </a:prstGeom>
          <a:noFill/>
        </p:spPr>
        <p:txBody>
          <a:bodyPr wrap="none" lIns="91421" tIns="45710" rIns="91421" bIns="45710" rtlCol="0">
            <a:spAutoFit/>
          </a:bodyPr>
          <a:lstStyle/>
          <a:p>
            <a:r>
              <a:rPr lang="en-US" sz="2000" dirty="0">
                <a:latin typeface="Calibri" pitchFamily="34" charset="0"/>
              </a:rPr>
              <a:t>Address of short </a:t>
            </a:r>
            <a:r>
              <a:rPr lang="en-US" sz="2000" dirty="0" err="1">
                <a:latin typeface="Calibri" pitchFamily="34" charset="0"/>
              </a:rPr>
              <a:t>int</a:t>
            </a:r>
            <a:r>
              <a:rPr lang="en-US" sz="2000" dirty="0">
                <a:latin typeface="Calibri" pitchFamily="34" charset="0"/>
              </a:rPr>
              <a:t>:</a:t>
            </a:r>
          </a:p>
        </p:txBody>
      </p:sp>
      <p:sp>
        <p:nvSpPr>
          <p:cNvPr id="73" name="Rectangle 72"/>
          <p:cNvSpPr/>
          <p:nvPr/>
        </p:nvSpPr>
        <p:spPr bwMode="auto">
          <a:xfrm>
            <a:off x="457200" y="2515024"/>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75" name="Rectangle 74"/>
          <p:cNvSpPr/>
          <p:nvPr/>
        </p:nvSpPr>
        <p:spPr bwMode="auto">
          <a:xfrm>
            <a:off x="606607" y="2591192"/>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76" name="Rectangle 75"/>
          <p:cNvSpPr/>
          <p:nvPr/>
        </p:nvSpPr>
        <p:spPr bwMode="auto">
          <a:xfrm>
            <a:off x="1899925" y="26898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77" name="Rectangle 76"/>
          <p:cNvSpPr/>
          <p:nvPr/>
        </p:nvSpPr>
        <p:spPr bwMode="auto">
          <a:xfrm>
            <a:off x="2135243" y="26898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78" name="Rectangle 77"/>
          <p:cNvSpPr/>
          <p:nvPr/>
        </p:nvSpPr>
        <p:spPr bwMode="auto">
          <a:xfrm>
            <a:off x="2360367" y="26898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79" name="Rectangle 78"/>
          <p:cNvSpPr/>
          <p:nvPr/>
        </p:nvSpPr>
        <p:spPr bwMode="auto">
          <a:xfrm>
            <a:off x="3587907" y="26898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80" name="Rectangle 79"/>
          <p:cNvSpPr/>
          <p:nvPr/>
        </p:nvSpPr>
        <p:spPr bwMode="auto">
          <a:xfrm>
            <a:off x="1120789" y="2689812"/>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81" name="Rectangle 80"/>
          <p:cNvSpPr/>
          <p:nvPr/>
        </p:nvSpPr>
        <p:spPr bwMode="auto">
          <a:xfrm>
            <a:off x="715928" y="26898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82" name="Rectangle 81"/>
          <p:cNvSpPr/>
          <p:nvPr/>
        </p:nvSpPr>
        <p:spPr bwMode="auto">
          <a:xfrm>
            <a:off x="2596310" y="26898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83" name="Rectangle 82"/>
          <p:cNvSpPr/>
          <p:nvPr/>
        </p:nvSpPr>
        <p:spPr bwMode="auto">
          <a:xfrm>
            <a:off x="3336537" y="26898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84" name="Rectangle 83"/>
          <p:cNvSpPr/>
          <p:nvPr/>
        </p:nvSpPr>
        <p:spPr bwMode="auto">
          <a:xfrm>
            <a:off x="3084544" y="26898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85" name="Rectangle 84"/>
          <p:cNvSpPr/>
          <p:nvPr/>
        </p:nvSpPr>
        <p:spPr bwMode="auto">
          <a:xfrm>
            <a:off x="2832550" y="26898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87" name="Rectangle 86"/>
          <p:cNvSpPr/>
          <p:nvPr/>
        </p:nvSpPr>
        <p:spPr bwMode="auto">
          <a:xfrm>
            <a:off x="4080935" y="2594434"/>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88" name="Rectangle 87"/>
          <p:cNvSpPr/>
          <p:nvPr/>
        </p:nvSpPr>
        <p:spPr bwMode="auto">
          <a:xfrm>
            <a:off x="5374252" y="2693053"/>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89" name="Rectangle 88"/>
          <p:cNvSpPr/>
          <p:nvPr/>
        </p:nvSpPr>
        <p:spPr bwMode="auto">
          <a:xfrm>
            <a:off x="5609571" y="2693053"/>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90" name="Rectangle 89"/>
          <p:cNvSpPr/>
          <p:nvPr/>
        </p:nvSpPr>
        <p:spPr bwMode="auto">
          <a:xfrm>
            <a:off x="5834696" y="2693053"/>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91" name="Rectangle 90"/>
          <p:cNvSpPr/>
          <p:nvPr/>
        </p:nvSpPr>
        <p:spPr bwMode="auto">
          <a:xfrm>
            <a:off x="7062236" y="2693053"/>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92" name="Rectangle 91"/>
          <p:cNvSpPr/>
          <p:nvPr/>
        </p:nvSpPr>
        <p:spPr bwMode="auto">
          <a:xfrm>
            <a:off x="4595116" y="2693053"/>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93" name="Rectangle 92"/>
          <p:cNvSpPr/>
          <p:nvPr/>
        </p:nvSpPr>
        <p:spPr bwMode="auto">
          <a:xfrm>
            <a:off x="4190257" y="2693053"/>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94" name="Rectangle 93"/>
          <p:cNvSpPr/>
          <p:nvPr/>
        </p:nvSpPr>
        <p:spPr bwMode="auto">
          <a:xfrm>
            <a:off x="6070637" y="2693053"/>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95" name="Rectangle 94"/>
          <p:cNvSpPr/>
          <p:nvPr/>
        </p:nvSpPr>
        <p:spPr bwMode="auto">
          <a:xfrm>
            <a:off x="6810865" y="2693053"/>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96" name="Rectangle 95"/>
          <p:cNvSpPr/>
          <p:nvPr/>
        </p:nvSpPr>
        <p:spPr bwMode="auto">
          <a:xfrm>
            <a:off x="6558872" y="2693053"/>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97" name="Rectangle 96"/>
          <p:cNvSpPr/>
          <p:nvPr/>
        </p:nvSpPr>
        <p:spPr bwMode="auto">
          <a:xfrm>
            <a:off x="6306878" y="2693053"/>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00" name="Rectangle 99"/>
          <p:cNvSpPr/>
          <p:nvPr/>
        </p:nvSpPr>
        <p:spPr bwMode="auto">
          <a:xfrm>
            <a:off x="457200" y="3200507"/>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14" name="Rectangle 113"/>
          <p:cNvSpPr/>
          <p:nvPr/>
        </p:nvSpPr>
        <p:spPr bwMode="auto">
          <a:xfrm>
            <a:off x="606607" y="3276675"/>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15" name="Rectangle 114"/>
          <p:cNvSpPr/>
          <p:nvPr/>
        </p:nvSpPr>
        <p:spPr bwMode="auto">
          <a:xfrm>
            <a:off x="1899925"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16" name="Rectangle 115"/>
          <p:cNvSpPr/>
          <p:nvPr/>
        </p:nvSpPr>
        <p:spPr bwMode="auto">
          <a:xfrm>
            <a:off x="2135243"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17" name="Rectangle 116"/>
          <p:cNvSpPr/>
          <p:nvPr/>
        </p:nvSpPr>
        <p:spPr bwMode="auto">
          <a:xfrm>
            <a:off x="2360367"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18" name="Rectangle 117"/>
          <p:cNvSpPr/>
          <p:nvPr/>
        </p:nvSpPr>
        <p:spPr bwMode="auto">
          <a:xfrm>
            <a:off x="358790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19" name="Rectangle 118"/>
          <p:cNvSpPr/>
          <p:nvPr/>
        </p:nvSpPr>
        <p:spPr bwMode="auto">
          <a:xfrm>
            <a:off x="1120789" y="3375294"/>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20" name="Rectangle 119"/>
          <p:cNvSpPr/>
          <p:nvPr/>
        </p:nvSpPr>
        <p:spPr bwMode="auto">
          <a:xfrm>
            <a:off x="715928"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21" name="Rectangle 120"/>
          <p:cNvSpPr/>
          <p:nvPr/>
        </p:nvSpPr>
        <p:spPr bwMode="auto">
          <a:xfrm>
            <a:off x="2596310"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22" name="Rectangle 121"/>
          <p:cNvSpPr/>
          <p:nvPr/>
        </p:nvSpPr>
        <p:spPr bwMode="auto">
          <a:xfrm>
            <a:off x="333653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23" name="Rectangle 122"/>
          <p:cNvSpPr/>
          <p:nvPr/>
        </p:nvSpPr>
        <p:spPr bwMode="auto">
          <a:xfrm>
            <a:off x="3084544"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24" name="Rectangle 123"/>
          <p:cNvSpPr/>
          <p:nvPr/>
        </p:nvSpPr>
        <p:spPr bwMode="auto">
          <a:xfrm>
            <a:off x="2832550"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03" name="Rectangle 102"/>
          <p:cNvSpPr/>
          <p:nvPr/>
        </p:nvSpPr>
        <p:spPr bwMode="auto">
          <a:xfrm>
            <a:off x="4080935" y="3279916"/>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04" name="Rectangle 103"/>
          <p:cNvSpPr/>
          <p:nvPr/>
        </p:nvSpPr>
        <p:spPr bwMode="auto">
          <a:xfrm>
            <a:off x="5374252"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05" name="Rectangle 104"/>
          <p:cNvSpPr/>
          <p:nvPr/>
        </p:nvSpPr>
        <p:spPr bwMode="auto">
          <a:xfrm>
            <a:off x="5609571"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06" name="Rectangle 105"/>
          <p:cNvSpPr/>
          <p:nvPr/>
        </p:nvSpPr>
        <p:spPr bwMode="auto">
          <a:xfrm>
            <a:off x="5834696"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07" name="Rectangle 106"/>
          <p:cNvSpPr/>
          <p:nvPr/>
        </p:nvSpPr>
        <p:spPr bwMode="auto">
          <a:xfrm>
            <a:off x="7062236"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08" name="Rectangle 107"/>
          <p:cNvSpPr/>
          <p:nvPr/>
        </p:nvSpPr>
        <p:spPr bwMode="auto">
          <a:xfrm>
            <a:off x="4595116" y="3378536"/>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09" name="Rectangle 108"/>
          <p:cNvSpPr/>
          <p:nvPr/>
        </p:nvSpPr>
        <p:spPr bwMode="auto">
          <a:xfrm>
            <a:off x="419025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10" name="Rectangle 109"/>
          <p:cNvSpPr/>
          <p:nvPr/>
        </p:nvSpPr>
        <p:spPr bwMode="auto">
          <a:xfrm>
            <a:off x="607063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11" name="Rectangle 110"/>
          <p:cNvSpPr/>
          <p:nvPr/>
        </p:nvSpPr>
        <p:spPr bwMode="auto">
          <a:xfrm>
            <a:off x="6810865"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12" name="Rectangle 111"/>
          <p:cNvSpPr/>
          <p:nvPr/>
        </p:nvSpPr>
        <p:spPr bwMode="auto">
          <a:xfrm>
            <a:off x="6558872"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13" name="Rectangle 112"/>
          <p:cNvSpPr/>
          <p:nvPr/>
        </p:nvSpPr>
        <p:spPr bwMode="auto">
          <a:xfrm>
            <a:off x="6306878"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37" name="Rectangle 136"/>
          <p:cNvSpPr/>
          <p:nvPr/>
        </p:nvSpPr>
        <p:spPr bwMode="auto">
          <a:xfrm>
            <a:off x="457200" y="3885989"/>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91" name="Rectangle 190"/>
          <p:cNvSpPr/>
          <p:nvPr/>
        </p:nvSpPr>
        <p:spPr bwMode="auto">
          <a:xfrm>
            <a:off x="606607" y="3962157"/>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92" name="Rectangle 191"/>
          <p:cNvSpPr/>
          <p:nvPr/>
        </p:nvSpPr>
        <p:spPr bwMode="auto">
          <a:xfrm>
            <a:off x="1899925" y="406077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93" name="Rectangle 192"/>
          <p:cNvSpPr/>
          <p:nvPr/>
        </p:nvSpPr>
        <p:spPr bwMode="auto">
          <a:xfrm>
            <a:off x="2135243" y="406077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94" name="Rectangle 193"/>
          <p:cNvSpPr/>
          <p:nvPr/>
        </p:nvSpPr>
        <p:spPr bwMode="auto">
          <a:xfrm>
            <a:off x="2360367" y="406077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95" name="Rectangle 194"/>
          <p:cNvSpPr/>
          <p:nvPr/>
        </p:nvSpPr>
        <p:spPr bwMode="auto">
          <a:xfrm>
            <a:off x="3587907" y="406077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96" name="Rectangle 195"/>
          <p:cNvSpPr/>
          <p:nvPr/>
        </p:nvSpPr>
        <p:spPr bwMode="auto">
          <a:xfrm>
            <a:off x="1120789" y="4060776"/>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97" name="Rectangle 196"/>
          <p:cNvSpPr/>
          <p:nvPr/>
        </p:nvSpPr>
        <p:spPr bwMode="auto">
          <a:xfrm>
            <a:off x="715928" y="406077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98" name="Rectangle 197"/>
          <p:cNvSpPr/>
          <p:nvPr/>
        </p:nvSpPr>
        <p:spPr bwMode="auto">
          <a:xfrm>
            <a:off x="2596310" y="406077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99" name="Rectangle 198"/>
          <p:cNvSpPr/>
          <p:nvPr/>
        </p:nvSpPr>
        <p:spPr bwMode="auto">
          <a:xfrm>
            <a:off x="3336537" y="406077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200" name="Rectangle 199"/>
          <p:cNvSpPr/>
          <p:nvPr/>
        </p:nvSpPr>
        <p:spPr bwMode="auto">
          <a:xfrm>
            <a:off x="3084544" y="406077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201" name="Rectangle 200"/>
          <p:cNvSpPr/>
          <p:nvPr/>
        </p:nvSpPr>
        <p:spPr bwMode="auto">
          <a:xfrm>
            <a:off x="2832550" y="406077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46" name="Rectangle 145"/>
          <p:cNvSpPr/>
          <p:nvPr/>
        </p:nvSpPr>
        <p:spPr bwMode="auto">
          <a:xfrm>
            <a:off x="4080935" y="3965398"/>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58" name="Rectangle 157"/>
          <p:cNvSpPr/>
          <p:nvPr/>
        </p:nvSpPr>
        <p:spPr bwMode="auto">
          <a:xfrm>
            <a:off x="5374252" y="4064018"/>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70" name="Rectangle 169"/>
          <p:cNvSpPr/>
          <p:nvPr/>
        </p:nvSpPr>
        <p:spPr bwMode="auto">
          <a:xfrm>
            <a:off x="5609571" y="4064018"/>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82" name="Rectangle 181"/>
          <p:cNvSpPr/>
          <p:nvPr/>
        </p:nvSpPr>
        <p:spPr bwMode="auto">
          <a:xfrm>
            <a:off x="5834696" y="4064018"/>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84" name="Rectangle 183"/>
          <p:cNvSpPr/>
          <p:nvPr/>
        </p:nvSpPr>
        <p:spPr bwMode="auto">
          <a:xfrm>
            <a:off x="7062236" y="4064018"/>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85" name="Rectangle 184"/>
          <p:cNvSpPr/>
          <p:nvPr/>
        </p:nvSpPr>
        <p:spPr bwMode="auto">
          <a:xfrm>
            <a:off x="4595116" y="4064018"/>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86" name="Rectangle 185"/>
          <p:cNvSpPr/>
          <p:nvPr/>
        </p:nvSpPr>
        <p:spPr bwMode="auto">
          <a:xfrm>
            <a:off x="4190257" y="4064018"/>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87" name="Rectangle 186"/>
          <p:cNvSpPr/>
          <p:nvPr/>
        </p:nvSpPr>
        <p:spPr bwMode="auto">
          <a:xfrm>
            <a:off x="6070637" y="4064018"/>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88" name="Rectangle 187"/>
          <p:cNvSpPr/>
          <p:nvPr/>
        </p:nvSpPr>
        <p:spPr bwMode="auto">
          <a:xfrm>
            <a:off x="6810865" y="4064018"/>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89" name="Rectangle 188"/>
          <p:cNvSpPr/>
          <p:nvPr/>
        </p:nvSpPr>
        <p:spPr bwMode="auto">
          <a:xfrm>
            <a:off x="6558872" y="4064018"/>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90" name="Rectangle 189"/>
          <p:cNvSpPr/>
          <p:nvPr/>
        </p:nvSpPr>
        <p:spPr bwMode="auto">
          <a:xfrm>
            <a:off x="6306878" y="4064018"/>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205" name="Rectangle 204"/>
          <p:cNvSpPr/>
          <p:nvPr/>
        </p:nvSpPr>
        <p:spPr bwMode="auto">
          <a:xfrm>
            <a:off x="457200" y="5101382"/>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219" name="Rectangle 218"/>
          <p:cNvSpPr/>
          <p:nvPr/>
        </p:nvSpPr>
        <p:spPr bwMode="auto">
          <a:xfrm>
            <a:off x="606607" y="5177550"/>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220" name="Rectangle 219"/>
          <p:cNvSpPr/>
          <p:nvPr/>
        </p:nvSpPr>
        <p:spPr bwMode="auto">
          <a:xfrm>
            <a:off x="1899925" y="5276170"/>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221" name="Rectangle 220"/>
          <p:cNvSpPr/>
          <p:nvPr/>
        </p:nvSpPr>
        <p:spPr bwMode="auto">
          <a:xfrm>
            <a:off x="2135243" y="5276170"/>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222" name="Rectangle 221"/>
          <p:cNvSpPr/>
          <p:nvPr/>
        </p:nvSpPr>
        <p:spPr bwMode="auto">
          <a:xfrm>
            <a:off x="2360367" y="5276170"/>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223" name="Rectangle 222"/>
          <p:cNvSpPr/>
          <p:nvPr/>
        </p:nvSpPr>
        <p:spPr bwMode="auto">
          <a:xfrm>
            <a:off x="3587907" y="5276170"/>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224" name="Rectangle 223"/>
          <p:cNvSpPr/>
          <p:nvPr/>
        </p:nvSpPr>
        <p:spPr bwMode="auto">
          <a:xfrm>
            <a:off x="1120789" y="5276170"/>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225" name="Rectangle 224"/>
          <p:cNvSpPr/>
          <p:nvPr/>
        </p:nvSpPr>
        <p:spPr bwMode="auto">
          <a:xfrm>
            <a:off x="715928" y="5276170"/>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226" name="Rectangle 225"/>
          <p:cNvSpPr/>
          <p:nvPr/>
        </p:nvSpPr>
        <p:spPr bwMode="auto">
          <a:xfrm>
            <a:off x="2596310" y="5276170"/>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227" name="Rectangle 226"/>
          <p:cNvSpPr/>
          <p:nvPr/>
        </p:nvSpPr>
        <p:spPr bwMode="auto">
          <a:xfrm>
            <a:off x="3336537" y="5276170"/>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228" name="Rectangle 227"/>
          <p:cNvSpPr/>
          <p:nvPr/>
        </p:nvSpPr>
        <p:spPr bwMode="auto">
          <a:xfrm>
            <a:off x="3084544" y="5276170"/>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229" name="Rectangle 228"/>
          <p:cNvSpPr/>
          <p:nvPr/>
        </p:nvSpPr>
        <p:spPr bwMode="auto">
          <a:xfrm>
            <a:off x="2832550" y="5276170"/>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208" name="Rectangle 207"/>
          <p:cNvSpPr/>
          <p:nvPr/>
        </p:nvSpPr>
        <p:spPr bwMode="auto">
          <a:xfrm>
            <a:off x="4080935" y="5180791"/>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209" name="Rectangle 208"/>
          <p:cNvSpPr/>
          <p:nvPr/>
        </p:nvSpPr>
        <p:spPr bwMode="auto">
          <a:xfrm>
            <a:off x="5374252" y="52794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210" name="Rectangle 209"/>
          <p:cNvSpPr/>
          <p:nvPr/>
        </p:nvSpPr>
        <p:spPr bwMode="auto">
          <a:xfrm>
            <a:off x="5609571" y="52794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211" name="Rectangle 210"/>
          <p:cNvSpPr/>
          <p:nvPr/>
        </p:nvSpPr>
        <p:spPr bwMode="auto">
          <a:xfrm>
            <a:off x="5834696" y="52794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212" name="Rectangle 211"/>
          <p:cNvSpPr/>
          <p:nvPr/>
        </p:nvSpPr>
        <p:spPr bwMode="auto">
          <a:xfrm>
            <a:off x="7062236" y="52794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213" name="Rectangle 212"/>
          <p:cNvSpPr/>
          <p:nvPr/>
        </p:nvSpPr>
        <p:spPr bwMode="auto">
          <a:xfrm>
            <a:off x="4595116" y="5279412"/>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214" name="Rectangle 213"/>
          <p:cNvSpPr/>
          <p:nvPr/>
        </p:nvSpPr>
        <p:spPr bwMode="auto">
          <a:xfrm>
            <a:off x="4190257" y="52794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215" name="Rectangle 214"/>
          <p:cNvSpPr/>
          <p:nvPr/>
        </p:nvSpPr>
        <p:spPr bwMode="auto">
          <a:xfrm>
            <a:off x="6070637" y="5279412"/>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216" name="Rectangle 215"/>
          <p:cNvSpPr/>
          <p:nvPr/>
        </p:nvSpPr>
        <p:spPr bwMode="auto">
          <a:xfrm>
            <a:off x="6810865" y="52794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217" name="Rectangle 216"/>
          <p:cNvSpPr/>
          <p:nvPr/>
        </p:nvSpPr>
        <p:spPr bwMode="auto">
          <a:xfrm>
            <a:off x="6558872" y="52794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218" name="Rectangle 217"/>
          <p:cNvSpPr/>
          <p:nvPr/>
        </p:nvSpPr>
        <p:spPr bwMode="auto">
          <a:xfrm>
            <a:off x="6306878" y="5279412"/>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cxnSp>
        <p:nvCxnSpPr>
          <p:cNvPr id="231" name="Shape 230"/>
          <p:cNvCxnSpPr>
            <a:stCxn id="129" idx="2"/>
            <a:endCxn id="100" idx="3"/>
          </p:cNvCxnSpPr>
          <p:nvPr/>
        </p:nvCxnSpPr>
        <p:spPr bwMode="auto">
          <a:xfrm rot="5400000">
            <a:off x="7054447" y="2623555"/>
            <a:ext cx="1372585"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7923708" y="3246657"/>
            <a:ext cx="981384" cy="400089"/>
          </a:xfrm>
          <a:prstGeom prst="rect">
            <a:avLst/>
          </a:prstGeom>
          <a:noFill/>
        </p:spPr>
        <p:txBody>
          <a:bodyPr wrap="none" lIns="91421" tIns="45710" rIns="91421" bIns="45710" rtlCol="0">
            <a:spAutoFit/>
          </a:bodyPr>
          <a:lstStyle/>
          <a:p>
            <a:r>
              <a:rPr lang="en-US" sz="2000" dirty="0">
                <a:latin typeface="Calibri" pitchFamily="34" charset="0"/>
              </a:rPr>
              <a:t>find set</a:t>
            </a:r>
          </a:p>
        </p:txBody>
      </p:sp>
    </p:spTree>
    <p:extLst>
      <p:ext uri="{BB962C8B-B14F-4D97-AF65-F5344CB8AC3E}">
        <p14:creationId xmlns:p14="http://schemas.microsoft.com/office/powerpoint/2010/main" val="1926414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5262"/>
            <a:ext cx="8826500" cy="395104"/>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5262"/>
            <a:ext cx="8826500" cy="3325898"/>
          </a:xfrm>
          <a:prstGeom prst="rect">
            <a:avLst/>
          </a:prstGeom>
          <a:noFill/>
          <a:ln w="28575" cap="flat" cmpd="sng" algn="ctr">
            <a:solidFill>
              <a:srgbClr val="000000"/>
            </a:solidFill>
            <a:prstDash val="solid"/>
            <a:miter lim="800000"/>
            <a:headEnd type="none" w="med" len="med"/>
            <a:tailEnd type="none" w="med" len="med"/>
          </a:ln>
          <a:effectLst/>
        </p:spPr>
        <p:txBody>
          <a:bodyPr wrap="square" lIns="90468" tIns="44441" rIns="90468" bIns="44441">
            <a:prstTxWarp prst="textNoShape">
              <a:avLst/>
            </a:prstTxWarp>
            <a:spAutoFit/>
          </a:bodyPr>
          <a:lstStyle/>
          <a:p>
            <a:pPr algn="l">
              <a:lnSpc>
                <a:spcPct val="100000"/>
              </a:lnSpc>
            </a:pPr>
            <a:r>
              <a:rPr lang="en-US" sz="1202" dirty="0"/>
              <a:t>	</a:t>
            </a:r>
            <a:r>
              <a:rPr lang="en-US" sz="1602" dirty="0"/>
              <a:t>1980	1990	1995	2000	2003	2005	2010	</a:t>
            </a:r>
            <a:r>
              <a:rPr lang="en-US" sz="1602" i="1" dirty="0"/>
              <a:t>2010:1980</a:t>
            </a:r>
          </a:p>
          <a:p>
            <a:pPr algn="l">
              <a:lnSpc>
                <a:spcPct val="100000"/>
              </a:lnSpc>
            </a:pPr>
            <a:endParaRPr lang="en-US" sz="1202" dirty="0"/>
          </a:p>
          <a:p>
            <a:pPr algn="l">
              <a:lnSpc>
                <a:spcPct val="100000"/>
              </a:lnSpc>
            </a:pPr>
            <a:r>
              <a:rPr lang="en-US" sz="1402" dirty="0"/>
              <a:t>CPU	 8080	386	Pentium	P-III	P-4	Core 2	Core i7	---</a:t>
            </a:r>
          </a:p>
          <a:p>
            <a:pPr algn="l">
              <a:lnSpc>
                <a:spcPct val="100000"/>
              </a:lnSpc>
            </a:pPr>
            <a:endParaRPr lang="en-US" sz="1402" dirty="0"/>
          </a:p>
          <a:p>
            <a:pPr algn="l">
              <a:lnSpc>
                <a:spcPct val="100000"/>
              </a:lnSpc>
            </a:pPr>
            <a:r>
              <a:rPr lang="en-US" sz="1402" dirty="0"/>
              <a:t>Clock </a:t>
            </a:r>
          </a:p>
          <a:p>
            <a:pPr algn="l">
              <a:lnSpc>
                <a:spcPct val="100000"/>
              </a:lnSpc>
            </a:pPr>
            <a:r>
              <a:rPr lang="en-US" sz="1402" dirty="0"/>
              <a:t>rate (MHz)     1	20	150	600	3300	2000	2500	2500</a:t>
            </a:r>
          </a:p>
          <a:p>
            <a:pPr algn="l">
              <a:lnSpc>
                <a:spcPct val="100000"/>
              </a:lnSpc>
            </a:pPr>
            <a:endParaRPr lang="en-US" sz="1402" dirty="0"/>
          </a:p>
          <a:p>
            <a:pPr algn="l">
              <a:lnSpc>
                <a:spcPct val="100000"/>
              </a:lnSpc>
            </a:pPr>
            <a:r>
              <a:rPr lang="en-US" sz="1402" dirty="0"/>
              <a:t>Cycle </a:t>
            </a:r>
          </a:p>
          <a:p>
            <a:pPr algn="l">
              <a:lnSpc>
                <a:spcPct val="100000"/>
              </a:lnSpc>
            </a:pPr>
            <a:r>
              <a:rPr lang="en-US" sz="1402" dirty="0"/>
              <a:t>time (ns)	1000	50	6	1.6	0.3	0.50	0.4	2500</a:t>
            </a:r>
          </a:p>
          <a:p>
            <a:pPr algn="l">
              <a:lnSpc>
                <a:spcPct val="100000"/>
              </a:lnSpc>
            </a:pPr>
            <a:endParaRPr lang="en-US" sz="1402" dirty="0"/>
          </a:p>
          <a:p>
            <a:pPr algn="l">
              <a:lnSpc>
                <a:spcPct val="100000"/>
              </a:lnSpc>
            </a:pPr>
            <a:r>
              <a:rPr lang="en-US" sz="1402" dirty="0"/>
              <a:t>Cores	    1	1	1	1	1	2	4	4</a:t>
            </a:r>
          </a:p>
          <a:p>
            <a:pPr algn="l">
              <a:lnSpc>
                <a:spcPct val="100000"/>
              </a:lnSpc>
            </a:pPr>
            <a:endParaRPr lang="en-US" sz="1402" dirty="0"/>
          </a:p>
          <a:p>
            <a:pPr algn="l">
              <a:lnSpc>
                <a:spcPct val="100000"/>
              </a:lnSpc>
            </a:pPr>
            <a:r>
              <a:rPr lang="en-US" sz="1402" dirty="0"/>
              <a:t>Effective</a:t>
            </a:r>
          </a:p>
          <a:p>
            <a:pPr algn="l">
              <a:lnSpc>
                <a:spcPct val="100000"/>
              </a:lnSpc>
            </a:pPr>
            <a:r>
              <a:rPr lang="en-US" sz="1402" dirty="0"/>
              <a:t>cycle 	1000	50	6	1.6	0.3	0.25	0.1	10,000</a:t>
            </a:r>
          </a:p>
          <a:p>
            <a:pPr algn="l">
              <a:lnSpc>
                <a:spcPct val="100000"/>
              </a:lnSpc>
            </a:pPr>
            <a:r>
              <a:rPr lang="en-US" sz="1402" dirty="0"/>
              <a:t>time (ns)</a:t>
            </a:r>
          </a:p>
        </p:txBody>
      </p:sp>
      <p:sp>
        <p:nvSpPr>
          <p:cNvPr id="7" name="TextBox 6"/>
          <p:cNvSpPr txBox="1"/>
          <p:nvPr/>
        </p:nvSpPr>
        <p:spPr>
          <a:xfrm>
            <a:off x="4020056" y="626571"/>
            <a:ext cx="4896177" cy="832904"/>
          </a:xfrm>
          <a:prstGeom prst="rect">
            <a:avLst/>
          </a:prstGeom>
          <a:noFill/>
        </p:spPr>
        <p:txBody>
          <a:bodyPr wrap="none" lIns="91421" tIns="45710" rIns="91421" bIns="45710" rtlCol="0">
            <a:spAutoFit/>
          </a:bodyPr>
          <a:lstStyle/>
          <a:p>
            <a:r>
              <a:rPr lang="en-US" sz="2403" dirty="0">
                <a:latin typeface="Calibri" pitchFamily="34" charset="0"/>
              </a:rPr>
              <a:t>Inflection point in computer history</a:t>
            </a:r>
          </a:p>
          <a:p>
            <a:r>
              <a:rPr lang="en-US" sz="2403" dirty="0">
                <a:latin typeface="Calibri" pitchFamily="34" charset="0"/>
              </a:rPr>
              <a:t>when designers hit the “Power Wall”</a:t>
            </a:r>
          </a:p>
        </p:txBody>
      </p:sp>
      <p:cxnSp>
        <p:nvCxnSpPr>
          <p:cNvPr id="9" name="Straight Arrow Connector 8"/>
          <p:cNvCxnSpPr/>
          <p:nvPr/>
        </p:nvCxnSpPr>
        <p:spPr bwMode="auto">
          <a:xfrm rot="10800000" flipV="1">
            <a:off x="5029203" y="1268600"/>
            <a:ext cx="457198" cy="332452"/>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4572000" y="1601053"/>
            <a:ext cx="685801" cy="472220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Tree>
    <p:extLst>
      <p:ext uri="{BB962C8B-B14F-4D97-AF65-F5344CB8AC3E}">
        <p14:creationId xmlns:p14="http://schemas.microsoft.com/office/powerpoint/2010/main" val="99189968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3" y="446454"/>
            <a:ext cx="8245269" cy="761647"/>
          </a:xfrm>
        </p:spPr>
        <p:txBody>
          <a:bodyPr/>
          <a:lstStyle/>
          <a:p>
            <a:r>
              <a:rPr lang="en-US" dirty="0" smtClean="0"/>
              <a:t>E-way Set Associative Cache (Here: E = 2)</a:t>
            </a:r>
            <a:endParaRPr lang="en-US" dirty="0"/>
          </a:p>
        </p:txBody>
      </p: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E = 2: Two lines per set</a:t>
            </a:r>
          </a:p>
          <a:p>
            <a:r>
              <a:rPr lang="en-US" sz="2403" dirty="0">
                <a:latin typeface="Calibri" pitchFamily="34" charset="0"/>
              </a:rPr>
              <a:t>Assume: cache block size 8 bytes</a:t>
            </a:r>
          </a:p>
        </p:txBody>
      </p:sp>
      <p:sp>
        <p:nvSpPr>
          <p:cNvPr id="128" name="Rectangle 127"/>
          <p:cNvSpPr/>
          <p:nvPr/>
        </p:nvSpPr>
        <p:spPr bwMode="auto">
          <a:xfrm>
            <a:off x="6566078" y="186347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556678" y="186347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318678" y="186347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471283" y="1523674"/>
            <a:ext cx="2346758" cy="400089"/>
          </a:xfrm>
          <a:prstGeom prst="rect">
            <a:avLst/>
          </a:prstGeom>
          <a:noFill/>
        </p:spPr>
        <p:txBody>
          <a:bodyPr wrap="none" lIns="91421" tIns="45710" rIns="91421" bIns="45710" rtlCol="0">
            <a:spAutoFit/>
          </a:bodyPr>
          <a:lstStyle/>
          <a:p>
            <a:r>
              <a:rPr lang="en-US" sz="2000" dirty="0">
                <a:latin typeface="Calibri" pitchFamily="34" charset="0"/>
              </a:rPr>
              <a:t>Address of short </a:t>
            </a:r>
            <a:r>
              <a:rPr lang="en-US" sz="2000" dirty="0" err="1">
                <a:latin typeface="Calibri" pitchFamily="34" charset="0"/>
              </a:rPr>
              <a:t>int</a:t>
            </a:r>
            <a:r>
              <a:rPr lang="en-US" sz="2000" dirty="0">
                <a:latin typeface="Calibri" pitchFamily="34" charset="0"/>
              </a:rPr>
              <a:t>:</a:t>
            </a:r>
          </a:p>
        </p:txBody>
      </p:sp>
      <p:sp>
        <p:nvSpPr>
          <p:cNvPr id="100" name="Rectangle 99"/>
          <p:cNvSpPr/>
          <p:nvPr/>
        </p:nvSpPr>
        <p:spPr bwMode="auto">
          <a:xfrm>
            <a:off x="457200" y="3200507"/>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14" name="Rectangle 113"/>
          <p:cNvSpPr/>
          <p:nvPr/>
        </p:nvSpPr>
        <p:spPr bwMode="auto">
          <a:xfrm>
            <a:off x="606607" y="3276675"/>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15" name="Rectangle 114"/>
          <p:cNvSpPr/>
          <p:nvPr/>
        </p:nvSpPr>
        <p:spPr bwMode="auto">
          <a:xfrm>
            <a:off x="1899925"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16" name="Rectangle 115"/>
          <p:cNvSpPr/>
          <p:nvPr/>
        </p:nvSpPr>
        <p:spPr bwMode="auto">
          <a:xfrm>
            <a:off x="2135243"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17" name="Rectangle 116"/>
          <p:cNvSpPr/>
          <p:nvPr/>
        </p:nvSpPr>
        <p:spPr bwMode="auto">
          <a:xfrm>
            <a:off x="2360367"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18" name="Rectangle 117"/>
          <p:cNvSpPr/>
          <p:nvPr/>
        </p:nvSpPr>
        <p:spPr bwMode="auto">
          <a:xfrm>
            <a:off x="358790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19" name="Rectangle 118"/>
          <p:cNvSpPr/>
          <p:nvPr/>
        </p:nvSpPr>
        <p:spPr bwMode="auto">
          <a:xfrm>
            <a:off x="1120789" y="3375294"/>
            <a:ext cx="61978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20" name="Rectangle 119"/>
          <p:cNvSpPr/>
          <p:nvPr/>
        </p:nvSpPr>
        <p:spPr bwMode="auto">
          <a:xfrm>
            <a:off x="715928"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21" name="Rectangle 120"/>
          <p:cNvSpPr/>
          <p:nvPr/>
        </p:nvSpPr>
        <p:spPr bwMode="auto">
          <a:xfrm>
            <a:off x="2596310"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22" name="Rectangle 121"/>
          <p:cNvSpPr/>
          <p:nvPr/>
        </p:nvSpPr>
        <p:spPr bwMode="auto">
          <a:xfrm>
            <a:off x="333653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23" name="Rectangle 122"/>
          <p:cNvSpPr/>
          <p:nvPr/>
        </p:nvSpPr>
        <p:spPr bwMode="auto">
          <a:xfrm>
            <a:off x="3084544"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24" name="Rectangle 123"/>
          <p:cNvSpPr/>
          <p:nvPr/>
        </p:nvSpPr>
        <p:spPr bwMode="auto">
          <a:xfrm>
            <a:off x="2832550"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03" name="Rectangle 102"/>
          <p:cNvSpPr/>
          <p:nvPr/>
        </p:nvSpPr>
        <p:spPr bwMode="auto">
          <a:xfrm>
            <a:off x="4080935" y="3279916"/>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04" name="Rectangle 103"/>
          <p:cNvSpPr/>
          <p:nvPr/>
        </p:nvSpPr>
        <p:spPr bwMode="auto">
          <a:xfrm>
            <a:off x="5374252"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05" name="Rectangle 104"/>
          <p:cNvSpPr/>
          <p:nvPr/>
        </p:nvSpPr>
        <p:spPr bwMode="auto">
          <a:xfrm>
            <a:off x="5609571"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06" name="Rectangle 105"/>
          <p:cNvSpPr/>
          <p:nvPr/>
        </p:nvSpPr>
        <p:spPr bwMode="auto">
          <a:xfrm>
            <a:off x="5834696"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07" name="Rectangle 106"/>
          <p:cNvSpPr/>
          <p:nvPr/>
        </p:nvSpPr>
        <p:spPr bwMode="auto">
          <a:xfrm>
            <a:off x="7062236"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08" name="Rectangle 107"/>
          <p:cNvSpPr/>
          <p:nvPr/>
        </p:nvSpPr>
        <p:spPr bwMode="auto">
          <a:xfrm>
            <a:off x="4595116" y="3378536"/>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09" name="Rectangle 108"/>
          <p:cNvSpPr/>
          <p:nvPr/>
        </p:nvSpPr>
        <p:spPr bwMode="auto">
          <a:xfrm>
            <a:off x="419025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10" name="Rectangle 109"/>
          <p:cNvSpPr/>
          <p:nvPr/>
        </p:nvSpPr>
        <p:spPr bwMode="auto">
          <a:xfrm>
            <a:off x="607063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11" name="Rectangle 110"/>
          <p:cNvSpPr/>
          <p:nvPr/>
        </p:nvSpPr>
        <p:spPr bwMode="auto">
          <a:xfrm>
            <a:off x="6810865"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12" name="Rectangle 111"/>
          <p:cNvSpPr/>
          <p:nvPr/>
        </p:nvSpPr>
        <p:spPr bwMode="auto">
          <a:xfrm>
            <a:off x="6558872"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13" name="Rectangle 112"/>
          <p:cNvSpPr/>
          <p:nvPr/>
        </p:nvSpPr>
        <p:spPr bwMode="auto">
          <a:xfrm>
            <a:off x="6306878"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cxnSp>
        <p:nvCxnSpPr>
          <p:cNvPr id="231" name="Shape 230"/>
          <p:cNvCxnSpPr>
            <a:stCxn id="129" idx="2"/>
            <a:endCxn id="100" idx="3"/>
          </p:cNvCxnSpPr>
          <p:nvPr/>
        </p:nvCxnSpPr>
        <p:spPr bwMode="auto">
          <a:xfrm rot="5400000">
            <a:off x="7054447" y="2623555"/>
            <a:ext cx="1372585"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3" y="1998840"/>
            <a:ext cx="1661067" cy="137969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5" y="1998839"/>
            <a:ext cx="5135395" cy="1376455"/>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4389" y="1981871"/>
            <a:ext cx="1679589" cy="400089"/>
          </a:xfrm>
          <a:prstGeom prst="rect">
            <a:avLst/>
          </a:prstGeom>
          <a:noFill/>
        </p:spPr>
        <p:txBody>
          <a:bodyPr wrap="none" lIns="91421" tIns="45710" rIns="91421" bIns="45710" rtlCol="0">
            <a:spAutoFit/>
          </a:bodyPr>
          <a:lstStyle/>
          <a:p>
            <a:r>
              <a:rPr lang="en-US" sz="2000" dirty="0">
                <a:latin typeface="Calibri" pitchFamily="34" charset="0"/>
              </a:rPr>
              <a:t>compare both</a:t>
            </a:r>
          </a:p>
        </p:txBody>
      </p:sp>
      <p:cxnSp>
        <p:nvCxnSpPr>
          <p:cNvPr id="136" name="Straight Connector 135"/>
          <p:cNvCxnSpPr/>
          <p:nvPr/>
        </p:nvCxnSpPr>
        <p:spPr bwMode="auto">
          <a:xfrm rot="5400000">
            <a:off x="637042" y="3171582"/>
            <a:ext cx="400729"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81598" y="2628477"/>
            <a:ext cx="1112382" cy="400089"/>
          </a:xfrm>
          <a:prstGeom prst="rect">
            <a:avLst/>
          </a:prstGeom>
          <a:noFill/>
        </p:spPr>
        <p:txBody>
          <a:bodyPr wrap="none" lIns="91421" tIns="45710" rIns="91421" bIns="45710" rtlCol="0">
            <a:spAutoFit/>
          </a:bodyPr>
          <a:lstStyle/>
          <a:p>
            <a:r>
              <a:rPr lang="en-US" sz="2000" dirty="0">
                <a:latin typeface="Calibri" pitchFamily="34" charset="0"/>
              </a:rPr>
              <a:t>valid?  + </a:t>
            </a:r>
          </a:p>
        </p:txBody>
      </p:sp>
      <p:sp>
        <p:nvSpPr>
          <p:cNvPr id="139" name="TextBox 138"/>
          <p:cNvSpPr txBox="1"/>
          <p:nvPr/>
        </p:nvSpPr>
        <p:spPr>
          <a:xfrm>
            <a:off x="1565072" y="2668058"/>
            <a:ext cx="1859317" cy="400089"/>
          </a:xfrm>
          <a:prstGeom prst="rect">
            <a:avLst/>
          </a:prstGeom>
          <a:noFill/>
        </p:spPr>
        <p:txBody>
          <a:bodyPr wrap="none" lIns="91421" tIns="45710" rIns="91421" bIns="45710" rtlCol="0">
            <a:spAutoFit/>
          </a:bodyPr>
          <a:lstStyle/>
          <a:p>
            <a:r>
              <a:rPr lang="en-US" sz="2000" dirty="0">
                <a:latin typeface="Calibri" pitchFamily="34" charset="0"/>
              </a:rPr>
              <a:t>match: yes = hit</a:t>
            </a:r>
          </a:p>
        </p:txBody>
      </p:sp>
      <p:cxnSp>
        <p:nvCxnSpPr>
          <p:cNvPr id="143" name="Elbow Connector 142"/>
          <p:cNvCxnSpPr>
            <a:stCxn id="130" idx="2"/>
            <a:endCxn id="124" idx="2"/>
          </p:cNvCxnSpPr>
          <p:nvPr/>
        </p:nvCxnSpPr>
        <p:spPr bwMode="auto">
          <a:xfrm rot="5400000">
            <a:off x="5016860" y="76201"/>
            <a:ext cx="1504081"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332" y="4354639"/>
            <a:ext cx="1429520" cy="400089"/>
          </a:xfrm>
          <a:prstGeom prst="rect">
            <a:avLst/>
          </a:prstGeom>
          <a:noFill/>
        </p:spPr>
        <p:txBody>
          <a:bodyPr wrap="none" lIns="91421" tIns="45710" rIns="91421" bIns="45710" rtlCol="0">
            <a:spAutoFit/>
          </a:bodyPr>
          <a:lstStyle/>
          <a:p>
            <a:r>
              <a:rPr lang="en-US" sz="2000" dirty="0">
                <a:latin typeface="Calibri" pitchFamily="34" charset="0"/>
              </a:rPr>
              <a:t>block offset</a:t>
            </a:r>
          </a:p>
        </p:txBody>
      </p:sp>
      <p:sp>
        <p:nvSpPr>
          <p:cNvPr id="43" name="Rectangle 42"/>
          <p:cNvSpPr/>
          <p:nvPr/>
        </p:nvSpPr>
        <p:spPr bwMode="auto">
          <a:xfrm>
            <a:off x="1124185" y="3377263"/>
            <a:ext cx="619789" cy="262988"/>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Tree>
    <p:extLst>
      <p:ext uri="{BB962C8B-B14F-4D97-AF65-F5344CB8AC3E}">
        <p14:creationId xmlns:p14="http://schemas.microsoft.com/office/powerpoint/2010/main" val="1456476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3" y="446454"/>
            <a:ext cx="8245269" cy="761647"/>
          </a:xfrm>
        </p:spPr>
        <p:txBody>
          <a:bodyPr/>
          <a:lstStyle/>
          <a:p>
            <a:r>
              <a:rPr lang="en-US" dirty="0" smtClean="0"/>
              <a:t>E-way Set Associative Cache (Here: E = 2)</a:t>
            </a:r>
            <a:endParaRPr lang="en-US" dirty="0"/>
          </a:p>
        </p:txBody>
      </p:sp>
      <p:sp>
        <p:nvSpPr>
          <p:cNvPr id="127" name="TextBox 126"/>
          <p:cNvSpPr txBox="1"/>
          <p:nvPr/>
        </p:nvSpPr>
        <p:spPr>
          <a:xfrm>
            <a:off x="370402" y="1155723"/>
            <a:ext cx="4351875" cy="832904"/>
          </a:xfrm>
          <a:prstGeom prst="rect">
            <a:avLst/>
          </a:prstGeom>
          <a:noFill/>
        </p:spPr>
        <p:txBody>
          <a:bodyPr wrap="none" lIns="91421" tIns="45710" rIns="91421" bIns="45710" rtlCol="0">
            <a:spAutoFit/>
          </a:bodyPr>
          <a:lstStyle/>
          <a:p>
            <a:r>
              <a:rPr lang="en-US" sz="2403" dirty="0">
                <a:latin typeface="Calibri" pitchFamily="34" charset="0"/>
              </a:rPr>
              <a:t>E = 2: Two lines per set</a:t>
            </a:r>
          </a:p>
          <a:p>
            <a:r>
              <a:rPr lang="en-US" sz="2403" dirty="0">
                <a:latin typeface="Calibri" pitchFamily="34" charset="0"/>
              </a:rPr>
              <a:t>Assume: cache block size 8 bytes</a:t>
            </a:r>
          </a:p>
        </p:txBody>
      </p:sp>
      <p:sp>
        <p:nvSpPr>
          <p:cNvPr id="128" name="Rectangle 127"/>
          <p:cNvSpPr/>
          <p:nvPr/>
        </p:nvSpPr>
        <p:spPr bwMode="auto">
          <a:xfrm>
            <a:off x="6566078" y="1863479"/>
            <a:ext cx="990600" cy="270722"/>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t bits</a:t>
            </a:r>
          </a:p>
        </p:txBody>
      </p:sp>
      <p:sp>
        <p:nvSpPr>
          <p:cNvPr id="129" name="Rectangle 128"/>
          <p:cNvSpPr/>
          <p:nvPr/>
        </p:nvSpPr>
        <p:spPr bwMode="auto">
          <a:xfrm>
            <a:off x="7556678" y="1863479"/>
            <a:ext cx="762000"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r>
              <a:rPr lang="en-US" sz="1602" dirty="0">
                <a:latin typeface="Calibri" pitchFamily="34" charset="0"/>
              </a:rPr>
              <a:t>0…01</a:t>
            </a:r>
          </a:p>
        </p:txBody>
      </p:sp>
      <p:sp>
        <p:nvSpPr>
          <p:cNvPr id="130" name="Rectangle 129"/>
          <p:cNvSpPr/>
          <p:nvPr/>
        </p:nvSpPr>
        <p:spPr bwMode="auto">
          <a:xfrm>
            <a:off x="8318678" y="1863479"/>
            <a:ext cx="520522" cy="270722"/>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lvl="0" algn="ctr"/>
            <a:r>
              <a:rPr lang="en-US" sz="1602" dirty="0">
                <a:solidFill>
                  <a:srgbClr val="000000"/>
                </a:solidFill>
                <a:latin typeface="Calibri" pitchFamily="34" charset="0"/>
              </a:rPr>
              <a:t>100</a:t>
            </a:r>
          </a:p>
        </p:txBody>
      </p:sp>
      <p:sp>
        <p:nvSpPr>
          <p:cNvPr id="131" name="TextBox 130"/>
          <p:cNvSpPr txBox="1"/>
          <p:nvPr/>
        </p:nvSpPr>
        <p:spPr>
          <a:xfrm>
            <a:off x="6471283" y="1523674"/>
            <a:ext cx="2346758" cy="400089"/>
          </a:xfrm>
          <a:prstGeom prst="rect">
            <a:avLst/>
          </a:prstGeom>
          <a:noFill/>
        </p:spPr>
        <p:txBody>
          <a:bodyPr wrap="none" lIns="91421" tIns="45710" rIns="91421" bIns="45710" rtlCol="0">
            <a:spAutoFit/>
          </a:bodyPr>
          <a:lstStyle/>
          <a:p>
            <a:r>
              <a:rPr lang="en-US" sz="2000" dirty="0">
                <a:latin typeface="Calibri" pitchFamily="34" charset="0"/>
              </a:rPr>
              <a:t>Address of short </a:t>
            </a:r>
            <a:r>
              <a:rPr lang="en-US" sz="2000" dirty="0" err="1">
                <a:latin typeface="Calibri" pitchFamily="34" charset="0"/>
              </a:rPr>
              <a:t>int</a:t>
            </a:r>
            <a:r>
              <a:rPr lang="en-US" sz="2000" dirty="0">
                <a:latin typeface="Calibri" pitchFamily="34" charset="0"/>
              </a:rPr>
              <a:t>:</a:t>
            </a:r>
          </a:p>
        </p:txBody>
      </p:sp>
      <p:sp>
        <p:nvSpPr>
          <p:cNvPr id="100" name="Rectangle 99"/>
          <p:cNvSpPr/>
          <p:nvPr/>
        </p:nvSpPr>
        <p:spPr bwMode="auto">
          <a:xfrm>
            <a:off x="457200" y="3200507"/>
            <a:ext cx="7086601" cy="612559"/>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14" name="Rectangle 113"/>
          <p:cNvSpPr/>
          <p:nvPr/>
        </p:nvSpPr>
        <p:spPr bwMode="auto">
          <a:xfrm>
            <a:off x="606607" y="3276675"/>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15" name="Rectangle 114"/>
          <p:cNvSpPr/>
          <p:nvPr/>
        </p:nvSpPr>
        <p:spPr bwMode="auto">
          <a:xfrm>
            <a:off x="1899925"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16" name="Rectangle 115"/>
          <p:cNvSpPr/>
          <p:nvPr/>
        </p:nvSpPr>
        <p:spPr bwMode="auto">
          <a:xfrm>
            <a:off x="2135243"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17" name="Rectangle 116"/>
          <p:cNvSpPr/>
          <p:nvPr/>
        </p:nvSpPr>
        <p:spPr bwMode="auto">
          <a:xfrm>
            <a:off x="2360367"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18" name="Rectangle 117"/>
          <p:cNvSpPr/>
          <p:nvPr/>
        </p:nvSpPr>
        <p:spPr bwMode="auto">
          <a:xfrm>
            <a:off x="358790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19" name="Rectangle 118"/>
          <p:cNvSpPr/>
          <p:nvPr/>
        </p:nvSpPr>
        <p:spPr bwMode="auto">
          <a:xfrm>
            <a:off x="1120789" y="3375294"/>
            <a:ext cx="619789" cy="262988"/>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20" name="Rectangle 119"/>
          <p:cNvSpPr/>
          <p:nvPr/>
        </p:nvSpPr>
        <p:spPr bwMode="auto">
          <a:xfrm>
            <a:off x="715928"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21" name="Rectangle 120"/>
          <p:cNvSpPr/>
          <p:nvPr/>
        </p:nvSpPr>
        <p:spPr bwMode="auto">
          <a:xfrm>
            <a:off x="2596310" y="3375294"/>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22" name="Rectangle 121"/>
          <p:cNvSpPr/>
          <p:nvPr/>
        </p:nvSpPr>
        <p:spPr bwMode="auto">
          <a:xfrm>
            <a:off x="3336537" y="3375294"/>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23" name="Rectangle 122"/>
          <p:cNvSpPr/>
          <p:nvPr/>
        </p:nvSpPr>
        <p:spPr bwMode="auto">
          <a:xfrm>
            <a:off x="3084544" y="3375294"/>
            <a:ext cx="252617" cy="262988"/>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24" name="Rectangle 123"/>
          <p:cNvSpPr/>
          <p:nvPr/>
        </p:nvSpPr>
        <p:spPr bwMode="auto">
          <a:xfrm>
            <a:off x="2832550" y="3375294"/>
            <a:ext cx="252617" cy="262988"/>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sp>
        <p:nvSpPr>
          <p:cNvPr id="103" name="Rectangle 102"/>
          <p:cNvSpPr/>
          <p:nvPr/>
        </p:nvSpPr>
        <p:spPr bwMode="auto">
          <a:xfrm>
            <a:off x="4080935" y="3279916"/>
            <a:ext cx="3321928" cy="460229"/>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endParaRPr lang="en-US" sz="1602" dirty="0">
              <a:latin typeface="Calibri" pitchFamily="34" charset="0"/>
            </a:endParaRPr>
          </a:p>
        </p:txBody>
      </p:sp>
      <p:sp>
        <p:nvSpPr>
          <p:cNvPr id="104" name="Rectangle 103"/>
          <p:cNvSpPr/>
          <p:nvPr/>
        </p:nvSpPr>
        <p:spPr bwMode="auto">
          <a:xfrm>
            <a:off x="5374252"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0</a:t>
            </a:r>
          </a:p>
        </p:txBody>
      </p:sp>
      <p:sp>
        <p:nvSpPr>
          <p:cNvPr id="105" name="Rectangle 104"/>
          <p:cNvSpPr/>
          <p:nvPr/>
        </p:nvSpPr>
        <p:spPr bwMode="auto">
          <a:xfrm>
            <a:off x="5609571"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1</a:t>
            </a:r>
          </a:p>
        </p:txBody>
      </p:sp>
      <p:sp>
        <p:nvSpPr>
          <p:cNvPr id="106" name="Rectangle 105"/>
          <p:cNvSpPr/>
          <p:nvPr/>
        </p:nvSpPr>
        <p:spPr bwMode="auto">
          <a:xfrm>
            <a:off x="5834696"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2</a:t>
            </a:r>
          </a:p>
        </p:txBody>
      </p:sp>
      <p:sp>
        <p:nvSpPr>
          <p:cNvPr id="107" name="Rectangle 106"/>
          <p:cNvSpPr/>
          <p:nvPr/>
        </p:nvSpPr>
        <p:spPr bwMode="auto">
          <a:xfrm>
            <a:off x="7062236"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7</a:t>
            </a:r>
          </a:p>
        </p:txBody>
      </p:sp>
      <p:sp>
        <p:nvSpPr>
          <p:cNvPr id="108" name="Rectangle 107"/>
          <p:cNvSpPr/>
          <p:nvPr/>
        </p:nvSpPr>
        <p:spPr bwMode="auto">
          <a:xfrm>
            <a:off x="4595116" y="3378536"/>
            <a:ext cx="619789" cy="262988"/>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tag</a:t>
            </a:r>
          </a:p>
        </p:txBody>
      </p:sp>
      <p:sp>
        <p:nvSpPr>
          <p:cNvPr id="109" name="Rectangle 108"/>
          <p:cNvSpPr/>
          <p:nvPr/>
        </p:nvSpPr>
        <p:spPr bwMode="auto">
          <a:xfrm>
            <a:off x="419025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v</a:t>
            </a:r>
          </a:p>
        </p:txBody>
      </p:sp>
      <p:sp>
        <p:nvSpPr>
          <p:cNvPr id="110" name="Rectangle 109"/>
          <p:cNvSpPr/>
          <p:nvPr/>
        </p:nvSpPr>
        <p:spPr bwMode="auto">
          <a:xfrm>
            <a:off x="6070637" y="3378536"/>
            <a:ext cx="235319"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3</a:t>
            </a:r>
          </a:p>
        </p:txBody>
      </p:sp>
      <p:sp>
        <p:nvSpPr>
          <p:cNvPr id="111" name="Rectangle 110"/>
          <p:cNvSpPr/>
          <p:nvPr/>
        </p:nvSpPr>
        <p:spPr bwMode="auto">
          <a:xfrm>
            <a:off x="6810865"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6</a:t>
            </a:r>
          </a:p>
        </p:txBody>
      </p:sp>
      <p:sp>
        <p:nvSpPr>
          <p:cNvPr id="112" name="Rectangle 111"/>
          <p:cNvSpPr/>
          <p:nvPr/>
        </p:nvSpPr>
        <p:spPr bwMode="auto">
          <a:xfrm>
            <a:off x="6558872"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5</a:t>
            </a:r>
          </a:p>
        </p:txBody>
      </p:sp>
      <p:sp>
        <p:nvSpPr>
          <p:cNvPr id="113" name="Rectangle 112"/>
          <p:cNvSpPr/>
          <p:nvPr/>
        </p:nvSpPr>
        <p:spPr bwMode="auto">
          <a:xfrm>
            <a:off x="6306878" y="3378536"/>
            <a:ext cx="252617" cy="26298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21" tIns="45710" rIns="91421" bIns="45710" numCol="1" rtlCol="0" anchor="ctr" anchorCtr="1" compatLnSpc="1">
            <a:prstTxWarp prst="textNoShape">
              <a:avLst/>
            </a:prstTxWarp>
          </a:bodyPr>
          <a:lstStyle/>
          <a:p>
            <a:pPr defTabSz="914215"/>
            <a:r>
              <a:rPr lang="en-US" sz="1602" dirty="0">
                <a:latin typeface="Calibri" pitchFamily="34" charset="0"/>
              </a:rPr>
              <a:t>4</a:t>
            </a:r>
          </a:p>
        </p:txBody>
      </p:sp>
      <p:cxnSp>
        <p:nvCxnSpPr>
          <p:cNvPr id="231" name="Shape 230"/>
          <p:cNvCxnSpPr>
            <a:stCxn id="129" idx="2"/>
            <a:endCxn id="100" idx="3"/>
          </p:cNvCxnSpPr>
          <p:nvPr/>
        </p:nvCxnSpPr>
        <p:spPr bwMode="auto">
          <a:xfrm rot="5400000">
            <a:off x="7054447" y="2623555"/>
            <a:ext cx="1372585"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3" y="1998840"/>
            <a:ext cx="1661067" cy="137969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5" y="1998839"/>
            <a:ext cx="5135395" cy="1376455"/>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872878" y="1988627"/>
            <a:ext cx="1679589" cy="400089"/>
          </a:xfrm>
          <a:prstGeom prst="rect">
            <a:avLst/>
          </a:prstGeom>
          <a:noFill/>
        </p:spPr>
        <p:txBody>
          <a:bodyPr wrap="none" lIns="91421" tIns="45710" rIns="91421" bIns="45710" rtlCol="0">
            <a:spAutoFit/>
          </a:bodyPr>
          <a:lstStyle/>
          <a:p>
            <a:r>
              <a:rPr lang="en-US" sz="2000" dirty="0">
                <a:latin typeface="Calibri" pitchFamily="34" charset="0"/>
              </a:rPr>
              <a:t>compare both</a:t>
            </a:r>
          </a:p>
        </p:txBody>
      </p:sp>
      <p:cxnSp>
        <p:nvCxnSpPr>
          <p:cNvPr id="136" name="Straight Connector 135"/>
          <p:cNvCxnSpPr/>
          <p:nvPr/>
        </p:nvCxnSpPr>
        <p:spPr bwMode="auto">
          <a:xfrm rot="5400000">
            <a:off x="637042" y="3171582"/>
            <a:ext cx="400729"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81598" y="2641964"/>
            <a:ext cx="1112382" cy="400089"/>
          </a:xfrm>
          <a:prstGeom prst="rect">
            <a:avLst/>
          </a:prstGeom>
          <a:noFill/>
        </p:spPr>
        <p:txBody>
          <a:bodyPr wrap="none" lIns="91421" tIns="45710" rIns="91421" bIns="45710" rtlCol="0">
            <a:spAutoFit/>
          </a:bodyPr>
          <a:lstStyle/>
          <a:p>
            <a:r>
              <a:rPr lang="en-US" sz="2000" dirty="0">
                <a:latin typeface="Calibri" pitchFamily="34" charset="0"/>
              </a:rPr>
              <a:t>valid?  + </a:t>
            </a:r>
          </a:p>
        </p:txBody>
      </p:sp>
      <p:sp>
        <p:nvSpPr>
          <p:cNvPr id="139" name="TextBox 138"/>
          <p:cNvSpPr txBox="1"/>
          <p:nvPr/>
        </p:nvSpPr>
        <p:spPr>
          <a:xfrm>
            <a:off x="1548367" y="2654844"/>
            <a:ext cx="1859317" cy="400089"/>
          </a:xfrm>
          <a:prstGeom prst="rect">
            <a:avLst/>
          </a:prstGeom>
          <a:noFill/>
        </p:spPr>
        <p:txBody>
          <a:bodyPr wrap="none" lIns="91421" tIns="45710" rIns="91421" bIns="45710" rtlCol="0">
            <a:spAutoFit/>
          </a:bodyPr>
          <a:lstStyle/>
          <a:p>
            <a:r>
              <a:rPr lang="en-US" sz="2000" dirty="0">
                <a:latin typeface="Calibri" pitchFamily="34" charset="0"/>
              </a:rPr>
              <a:t>match: yes = hit</a:t>
            </a:r>
          </a:p>
        </p:txBody>
      </p:sp>
      <p:cxnSp>
        <p:nvCxnSpPr>
          <p:cNvPr id="143" name="Elbow Connector 142"/>
          <p:cNvCxnSpPr>
            <a:stCxn id="130" idx="2"/>
            <a:endCxn id="124" idx="2"/>
          </p:cNvCxnSpPr>
          <p:nvPr/>
        </p:nvCxnSpPr>
        <p:spPr bwMode="auto">
          <a:xfrm rot="5400000">
            <a:off x="5016860" y="76201"/>
            <a:ext cx="1504081"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332" y="4354639"/>
            <a:ext cx="1429520" cy="400089"/>
          </a:xfrm>
          <a:prstGeom prst="rect">
            <a:avLst/>
          </a:prstGeom>
          <a:noFill/>
        </p:spPr>
        <p:txBody>
          <a:bodyPr wrap="none" lIns="91421" tIns="45710" rIns="91421" bIns="45710" rtlCol="0">
            <a:spAutoFit/>
          </a:bodyPr>
          <a:lstStyle/>
          <a:p>
            <a:r>
              <a:rPr lang="en-US" sz="2000" dirty="0">
                <a:latin typeface="Calibri" pitchFamily="34" charset="0"/>
              </a:rPr>
              <a:t>block offset</a:t>
            </a:r>
          </a:p>
        </p:txBody>
      </p:sp>
      <p:sp>
        <p:nvSpPr>
          <p:cNvPr id="43" name="Down Arrow 42"/>
          <p:cNvSpPr/>
          <p:nvPr/>
        </p:nvSpPr>
        <p:spPr bwMode="auto">
          <a:xfrm flipV="1">
            <a:off x="2717408" y="3733659"/>
            <a:ext cx="733658" cy="1066305"/>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44" name="TextBox 43"/>
          <p:cNvSpPr txBox="1"/>
          <p:nvPr/>
        </p:nvSpPr>
        <p:spPr>
          <a:xfrm>
            <a:off x="1795594" y="4811627"/>
            <a:ext cx="2840932" cy="400089"/>
          </a:xfrm>
          <a:prstGeom prst="rect">
            <a:avLst/>
          </a:prstGeom>
          <a:noFill/>
        </p:spPr>
        <p:txBody>
          <a:bodyPr wrap="none" lIns="91421" tIns="45710" rIns="91421" bIns="45710" rtlCol="0">
            <a:spAutoFit/>
          </a:bodyPr>
          <a:lstStyle/>
          <a:p>
            <a:r>
              <a:rPr lang="en-US" sz="2000" dirty="0">
                <a:latin typeface="Calibri" pitchFamily="34" charset="0"/>
              </a:rPr>
              <a:t>short </a:t>
            </a:r>
            <a:r>
              <a:rPr lang="en-US" sz="2000" dirty="0" err="1">
                <a:latin typeface="Calibri" pitchFamily="34" charset="0"/>
              </a:rPr>
              <a:t>int</a:t>
            </a:r>
            <a:r>
              <a:rPr lang="en-US" sz="2000" dirty="0">
                <a:latin typeface="Calibri" pitchFamily="34" charset="0"/>
              </a:rPr>
              <a:t> (2 Bytes) is here</a:t>
            </a:r>
          </a:p>
        </p:txBody>
      </p:sp>
      <p:sp>
        <p:nvSpPr>
          <p:cNvPr id="45" name="TextBox 44"/>
          <p:cNvSpPr txBox="1"/>
          <p:nvPr/>
        </p:nvSpPr>
        <p:spPr>
          <a:xfrm>
            <a:off x="653450" y="5271377"/>
            <a:ext cx="7966152" cy="1203199"/>
          </a:xfrm>
          <a:prstGeom prst="rect">
            <a:avLst/>
          </a:prstGeom>
          <a:noFill/>
        </p:spPr>
        <p:txBody>
          <a:bodyPr wrap="none" lIns="91421" tIns="45710" rIns="91421" bIns="45710" rtlCol="0">
            <a:spAutoFit/>
          </a:bodyPr>
          <a:lstStyle/>
          <a:p>
            <a:r>
              <a:rPr lang="en-US" sz="2403" dirty="0">
                <a:solidFill>
                  <a:srgbClr val="C00000"/>
                </a:solidFill>
                <a:latin typeface="Calibri" pitchFamily="34" charset="0"/>
              </a:rPr>
              <a:t>No match: </a:t>
            </a:r>
          </a:p>
          <a:p>
            <a:pPr marL="228554" indent="-228554">
              <a:buFont typeface="Arial" pitchFamily="34" charset="0"/>
              <a:buChar char="•"/>
            </a:pPr>
            <a:r>
              <a:rPr lang="en-US" sz="2403" dirty="0">
                <a:latin typeface="Calibri" pitchFamily="34" charset="0"/>
              </a:rPr>
              <a:t>One line in set is selected for eviction and replacement</a:t>
            </a:r>
          </a:p>
          <a:p>
            <a:pPr marL="228554" indent="-228554">
              <a:buFont typeface="Arial" pitchFamily="34" charset="0"/>
              <a:buChar char="•"/>
            </a:pPr>
            <a:r>
              <a:rPr lang="en-US" sz="2403" dirty="0">
                <a:latin typeface="Calibri" pitchFamily="34" charset="0"/>
              </a:rPr>
              <a:t>Replacement policies: random, least recently used (LRU), …</a:t>
            </a:r>
          </a:p>
        </p:txBody>
      </p:sp>
    </p:spTree>
    <p:extLst>
      <p:ext uri="{BB962C8B-B14F-4D97-AF65-F5344CB8AC3E}">
        <p14:creationId xmlns:p14="http://schemas.microsoft.com/office/powerpoint/2010/main" val="195249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3922714" y="5211668"/>
            <a:ext cx="2662237" cy="398404"/>
          </a:xfrm>
          <a:prstGeom prst="rect">
            <a:avLst/>
          </a:prstGeom>
          <a:solidFill>
            <a:srgbClr val="DEDFF5"/>
          </a:solidFill>
          <a:ln w="57150">
            <a:solidFill>
              <a:schemeClr val="tx1"/>
            </a:solidFill>
            <a:miter lim="800000"/>
            <a:headEnd/>
            <a:tailEnd/>
          </a:ln>
          <a:effectLst/>
        </p:spPr>
        <p:txBody>
          <a:bodyPr lIns="90468" tIns="44441" rIns="90468" bIns="44441" anchor="ctr">
            <a:prstTxWarp prst="textNoShape">
              <a:avLst/>
            </a:prstTxWarp>
            <a:spAutoFit/>
          </a:bodyPr>
          <a:lstStyle/>
          <a:p>
            <a:endParaRPr lang="en-US" sz="2003">
              <a:latin typeface="Calibri"/>
              <a:cs typeface="Calibri"/>
            </a:endParaRPr>
          </a:p>
        </p:txBody>
      </p:sp>
      <p:sp>
        <p:nvSpPr>
          <p:cNvPr id="202801" name="Rectangle 49"/>
          <p:cNvSpPr>
            <a:spLocks noChangeArrowheads="1"/>
          </p:cNvSpPr>
          <p:nvPr/>
        </p:nvSpPr>
        <p:spPr bwMode="auto">
          <a:xfrm>
            <a:off x="3922714" y="6028851"/>
            <a:ext cx="2662237" cy="398404"/>
          </a:xfrm>
          <a:prstGeom prst="rect">
            <a:avLst/>
          </a:prstGeom>
          <a:solidFill>
            <a:srgbClr val="DEDFF5"/>
          </a:solidFill>
          <a:ln w="57150">
            <a:solidFill>
              <a:schemeClr val="tx1"/>
            </a:solidFill>
            <a:miter lim="800000"/>
            <a:headEnd/>
            <a:tailEnd/>
          </a:ln>
          <a:effectLst/>
        </p:spPr>
        <p:txBody>
          <a:bodyPr lIns="90468" tIns="44441" rIns="90468" bIns="44441" anchor="ctr">
            <a:prstTxWarp prst="textNoShape">
              <a:avLst/>
            </a:prstTxWarp>
            <a:spAutoFit/>
          </a:bodyPr>
          <a:lstStyle/>
          <a:p>
            <a:endParaRPr lang="en-US" sz="2003">
              <a:latin typeface="Calibri"/>
              <a:cs typeface="Calibri"/>
            </a:endParaRPr>
          </a:p>
        </p:txBody>
      </p:sp>
      <p:sp>
        <p:nvSpPr>
          <p:cNvPr id="202754" name="Rectangle 2"/>
          <p:cNvSpPr>
            <a:spLocks noGrp="1" noChangeArrowheads="1"/>
          </p:cNvSpPr>
          <p:nvPr>
            <p:ph type="title"/>
          </p:nvPr>
        </p:nvSpPr>
        <p:spPr>
          <a:xfrm>
            <a:off x="357018" y="437066"/>
            <a:ext cx="8101182" cy="761647"/>
          </a:xfrm>
        </p:spPr>
        <p:txBody>
          <a:bodyPr/>
          <a:lstStyle/>
          <a:p>
            <a:r>
              <a:rPr lang="en-US" dirty="0" smtClean="0"/>
              <a:t>2-Way Set Associative Cache Simulation</a:t>
            </a:r>
            <a:endParaRPr lang="en-US" dirty="0"/>
          </a:p>
        </p:txBody>
      </p:sp>
      <p:sp>
        <p:nvSpPr>
          <p:cNvPr id="202755" name="Rectangle 3"/>
          <p:cNvSpPr>
            <a:spLocks noChangeArrowheads="1"/>
          </p:cNvSpPr>
          <p:nvPr/>
        </p:nvSpPr>
        <p:spPr bwMode="auto">
          <a:xfrm>
            <a:off x="3211513" y="1713040"/>
            <a:ext cx="5475287" cy="2858431"/>
          </a:xfrm>
          <a:prstGeom prst="rect">
            <a:avLst/>
          </a:prstGeom>
          <a:noFill/>
          <a:ln w="12700">
            <a:noFill/>
            <a:miter lim="800000"/>
            <a:headEnd/>
            <a:tailEnd/>
          </a:ln>
          <a:effectLst/>
        </p:spPr>
        <p:txBody>
          <a:bodyPr wrap="square" lIns="90468" tIns="44441" rIns="90468" bIns="44441">
            <a:prstTxWarp prst="textNoShape">
              <a:avLst/>
            </a:prstTxWarp>
            <a:spAutoFit/>
          </a:bodyPr>
          <a:lstStyle/>
          <a:p>
            <a:pPr algn="l">
              <a:lnSpc>
                <a:spcPct val="100000"/>
              </a:lnSpc>
            </a:pPr>
            <a:r>
              <a:rPr lang="en-US" sz="2003" b="0" dirty="0">
                <a:latin typeface="Calibri"/>
                <a:cs typeface="Calibri"/>
              </a:rPr>
              <a:t>M=16 byte addresses, B=2 bytes/block, </a:t>
            </a:r>
          </a:p>
          <a:p>
            <a:pPr algn="l">
              <a:lnSpc>
                <a:spcPct val="100000"/>
              </a:lnSpc>
            </a:pPr>
            <a:r>
              <a:rPr lang="en-US" sz="2003" b="0" dirty="0">
                <a:latin typeface="Calibri"/>
                <a:cs typeface="Calibri"/>
              </a:rPr>
              <a:t>S=2 sets, E=2 blocks/set</a:t>
            </a:r>
          </a:p>
          <a:p>
            <a:pPr algn="l">
              <a:lnSpc>
                <a:spcPct val="100000"/>
              </a:lnSpc>
            </a:pPr>
            <a:endParaRPr lang="en-US" sz="2003" b="0" dirty="0">
              <a:latin typeface="Calibri"/>
              <a:cs typeface="Calibri"/>
            </a:endParaRPr>
          </a:p>
          <a:p>
            <a:pPr algn="l">
              <a:lnSpc>
                <a:spcPct val="100000"/>
              </a:lnSpc>
            </a:pPr>
            <a:r>
              <a:rPr lang="en-US" sz="2003" b="0" dirty="0">
                <a:latin typeface="Calibri"/>
                <a:cs typeface="Calibri"/>
              </a:rPr>
              <a:t>Address trace (reads, one byte per read):</a:t>
            </a:r>
          </a:p>
          <a:p>
            <a:pPr algn="l">
              <a:lnSpc>
                <a:spcPct val="100000"/>
              </a:lnSpc>
            </a:pPr>
            <a:r>
              <a:rPr lang="en-US" sz="2003" b="0" dirty="0">
                <a:latin typeface="Calibri"/>
                <a:cs typeface="Calibri"/>
              </a:rPr>
              <a:t>	</a:t>
            </a:r>
            <a:r>
              <a:rPr lang="en-US" sz="2003" dirty="0">
                <a:latin typeface="Calibri"/>
                <a:cs typeface="Calibri"/>
              </a:rPr>
              <a:t>0	[00</a:t>
            </a:r>
            <a:r>
              <a:rPr lang="en-US" sz="2003" u="sng" dirty="0">
                <a:latin typeface="Calibri"/>
                <a:cs typeface="Calibri"/>
              </a:rPr>
              <a:t>0</a:t>
            </a:r>
            <a:r>
              <a:rPr lang="en-US" sz="2003" dirty="0">
                <a:latin typeface="Calibri"/>
                <a:cs typeface="Calibri"/>
              </a:rPr>
              <a:t>0</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1	[00</a:t>
            </a:r>
            <a:r>
              <a:rPr lang="en-US" sz="2003" u="sng" dirty="0">
                <a:latin typeface="Calibri"/>
                <a:cs typeface="Calibri"/>
              </a:rPr>
              <a:t>0</a:t>
            </a:r>
            <a:r>
              <a:rPr lang="en-US" sz="2003" dirty="0">
                <a:latin typeface="Calibri"/>
                <a:cs typeface="Calibri"/>
              </a:rPr>
              <a:t>1</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7	[01</a:t>
            </a:r>
            <a:r>
              <a:rPr lang="en-US" sz="2003" u="sng" dirty="0">
                <a:latin typeface="Calibri"/>
                <a:cs typeface="Calibri"/>
              </a:rPr>
              <a:t>1</a:t>
            </a:r>
            <a:r>
              <a:rPr lang="en-US" sz="2003" dirty="0">
                <a:latin typeface="Calibri"/>
                <a:cs typeface="Calibri"/>
              </a:rPr>
              <a:t>1</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8	[10</a:t>
            </a:r>
            <a:r>
              <a:rPr lang="en-US" sz="2003" u="sng" dirty="0">
                <a:latin typeface="Calibri"/>
                <a:cs typeface="Calibri"/>
              </a:rPr>
              <a:t>0</a:t>
            </a:r>
            <a:r>
              <a:rPr lang="en-US" sz="2003" dirty="0">
                <a:latin typeface="Calibri"/>
                <a:cs typeface="Calibri"/>
              </a:rPr>
              <a:t>0</a:t>
            </a:r>
            <a:r>
              <a:rPr lang="en-US" sz="2003" baseline="-25000" dirty="0">
                <a:latin typeface="Calibri"/>
                <a:cs typeface="Calibri"/>
              </a:rPr>
              <a:t>2</a:t>
            </a:r>
            <a:r>
              <a:rPr lang="en-US" sz="2003" dirty="0">
                <a:latin typeface="Calibri"/>
                <a:cs typeface="Calibri"/>
              </a:rPr>
              <a:t>],  </a:t>
            </a:r>
          </a:p>
          <a:p>
            <a:pPr algn="l">
              <a:lnSpc>
                <a:spcPct val="100000"/>
              </a:lnSpc>
            </a:pPr>
            <a:r>
              <a:rPr lang="en-US" sz="2003" dirty="0">
                <a:latin typeface="Calibri"/>
                <a:cs typeface="Calibri"/>
              </a:rPr>
              <a:t>	0	[00</a:t>
            </a:r>
            <a:r>
              <a:rPr lang="en-US" sz="2003" u="sng" dirty="0">
                <a:latin typeface="Calibri"/>
                <a:cs typeface="Calibri"/>
              </a:rPr>
              <a:t>0</a:t>
            </a:r>
            <a:r>
              <a:rPr lang="en-US" sz="2003" dirty="0">
                <a:latin typeface="Calibri"/>
                <a:cs typeface="Calibri"/>
              </a:rPr>
              <a:t>0</a:t>
            </a:r>
            <a:r>
              <a:rPr lang="en-US" sz="2003" baseline="-25000" dirty="0">
                <a:latin typeface="Calibri"/>
                <a:cs typeface="Calibri"/>
              </a:rPr>
              <a:t>2</a:t>
            </a:r>
            <a:r>
              <a:rPr lang="en-US" sz="2003" dirty="0">
                <a:latin typeface="Calibri"/>
                <a:cs typeface="Calibri"/>
              </a:rPr>
              <a:t>]</a:t>
            </a:r>
          </a:p>
        </p:txBody>
      </p:sp>
      <p:sp>
        <p:nvSpPr>
          <p:cNvPr id="202756" name="Rectangle 4"/>
          <p:cNvSpPr>
            <a:spLocks noChangeArrowheads="1"/>
          </p:cNvSpPr>
          <p:nvPr/>
        </p:nvSpPr>
        <p:spPr bwMode="auto">
          <a:xfrm>
            <a:off x="457200" y="1842237"/>
            <a:ext cx="703262"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a:latin typeface="Calibri"/>
                <a:cs typeface="Calibri"/>
              </a:rPr>
              <a:t>xx</a:t>
            </a:r>
          </a:p>
        </p:txBody>
      </p:sp>
      <p:sp>
        <p:nvSpPr>
          <p:cNvPr id="202757" name="Rectangle 5"/>
          <p:cNvSpPr>
            <a:spLocks noChangeArrowheads="1"/>
          </p:cNvSpPr>
          <p:nvPr/>
        </p:nvSpPr>
        <p:spPr bwMode="auto">
          <a:xfrm>
            <a:off x="576262" y="1508347"/>
            <a:ext cx="526385"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t=2</a:t>
            </a:r>
          </a:p>
        </p:txBody>
      </p:sp>
      <p:sp>
        <p:nvSpPr>
          <p:cNvPr id="202758" name="Rectangle 6"/>
          <p:cNvSpPr>
            <a:spLocks noChangeArrowheads="1"/>
          </p:cNvSpPr>
          <p:nvPr/>
        </p:nvSpPr>
        <p:spPr bwMode="auto">
          <a:xfrm>
            <a:off x="1204913" y="1508347"/>
            <a:ext cx="553937"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s=1</a:t>
            </a:r>
          </a:p>
        </p:txBody>
      </p:sp>
      <p:sp>
        <p:nvSpPr>
          <p:cNvPr id="202759" name="Rectangle 7"/>
          <p:cNvSpPr>
            <a:spLocks noChangeArrowheads="1"/>
          </p:cNvSpPr>
          <p:nvPr/>
        </p:nvSpPr>
        <p:spPr bwMode="auto">
          <a:xfrm>
            <a:off x="1944688" y="1508347"/>
            <a:ext cx="581238"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b=1</a:t>
            </a:r>
          </a:p>
        </p:txBody>
      </p:sp>
      <p:sp>
        <p:nvSpPr>
          <p:cNvPr id="202760" name="Rectangle 8"/>
          <p:cNvSpPr>
            <a:spLocks noChangeArrowheads="1"/>
          </p:cNvSpPr>
          <p:nvPr/>
        </p:nvSpPr>
        <p:spPr bwMode="auto">
          <a:xfrm>
            <a:off x="1174751" y="1842237"/>
            <a:ext cx="703262"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a:latin typeface="Calibri"/>
                <a:cs typeface="Calibri"/>
              </a:rPr>
              <a:t>x</a:t>
            </a:r>
          </a:p>
        </p:txBody>
      </p:sp>
      <p:sp>
        <p:nvSpPr>
          <p:cNvPr id="202761" name="Rectangle 9"/>
          <p:cNvSpPr>
            <a:spLocks noChangeArrowheads="1"/>
          </p:cNvSpPr>
          <p:nvPr/>
        </p:nvSpPr>
        <p:spPr bwMode="auto">
          <a:xfrm>
            <a:off x="1890713" y="1842237"/>
            <a:ext cx="703263" cy="285618"/>
          </a:xfrm>
          <a:prstGeom prst="rect">
            <a:avLst/>
          </a:prstGeom>
          <a:solidFill>
            <a:schemeClr val="bg1"/>
          </a:solidFill>
          <a:ln w="12700">
            <a:solidFill>
              <a:schemeClr val="tx1"/>
            </a:solidFill>
            <a:miter lim="800000"/>
            <a:headEnd/>
            <a:tailEnd/>
          </a:ln>
          <a:effectLst/>
        </p:spPr>
        <p:txBody>
          <a:bodyPr wrap="none" lIns="90468" tIns="44441" rIns="90468" bIns="44441" anchor="ctr">
            <a:prstTxWarp prst="textNoShape">
              <a:avLst/>
            </a:prstTxWarp>
          </a:bodyPr>
          <a:lstStyle/>
          <a:p>
            <a:pPr algn="ctr">
              <a:lnSpc>
                <a:spcPct val="100000"/>
              </a:lnSpc>
            </a:pPr>
            <a:r>
              <a:rPr lang="en-US" sz="2003" b="0">
                <a:latin typeface="Calibri"/>
                <a:cs typeface="Calibri"/>
              </a:rPr>
              <a:t>x</a:t>
            </a:r>
          </a:p>
        </p:txBody>
      </p:sp>
      <p:grpSp>
        <p:nvGrpSpPr>
          <p:cNvPr id="2" name="Group 10"/>
          <p:cNvGrpSpPr>
            <a:grpSpLocks/>
          </p:cNvGrpSpPr>
          <p:nvPr/>
        </p:nvGrpSpPr>
        <p:grpSpPr bwMode="auto">
          <a:xfrm>
            <a:off x="3922714" y="5106211"/>
            <a:ext cx="2662237" cy="306245"/>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a:t>
              </a: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a:t>
              </a:r>
            </a:p>
          </p:txBody>
        </p:sp>
      </p:grpSp>
      <p:sp>
        <p:nvSpPr>
          <p:cNvPr id="202766" name="Rectangle 14"/>
          <p:cNvSpPr>
            <a:spLocks noChangeArrowheads="1"/>
          </p:cNvSpPr>
          <p:nvPr/>
        </p:nvSpPr>
        <p:spPr bwMode="auto">
          <a:xfrm>
            <a:off x="4071938" y="4723801"/>
            <a:ext cx="304700" cy="39840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dirty="0" err="1">
                <a:latin typeface="Calibri"/>
                <a:cs typeface="Calibri"/>
              </a:rPr>
              <a:t>v</a:t>
            </a:r>
            <a:endParaRPr lang="en-US" sz="2003" dirty="0">
              <a:latin typeface="Calibri"/>
              <a:cs typeface="Calibri"/>
            </a:endParaRPr>
          </a:p>
        </p:txBody>
      </p:sp>
      <p:sp>
        <p:nvSpPr>
          <p:cNvPr id="202767" name="Rectangle 15"/>
          <p:cNvSpPr>
            <a:spLocks noChangeArrowheads="1"/>
          </p:cNvSpPr>
          <p:nvPr/>
        </p:nvSpPr>
        <p:spPr bwMode="auto">
          <a:xfrm>
            <a:off x="4549775" y="4723801"/>
            <a:ext cx="558427" cy="397954"/>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dirty="0">
                <a:latin typeface="Calibri"/>
                <a:cs typeface="Calibri"/>
              </a:rPr>
              <a:t>Tag</a:t>
            </a:r>
          </a:p>
        </p:txBody>
      </p:sp>
      <p:sp>
        <p:nvSpPr>
          <p:cNvPr id="202768" name="Rectangle 16"/>
          <p:cNvSpPr>
            <a:spLocks noChangeArrowheads="1"/>
          </p:cNvSpPr>
          <p:nvPr/>
        </p:nvSpPr>
        <p:spPr bwMode="auto">
          <a:xfrm>
            <a:off x="5410201" y="4723801"/>
            <a:ext cx="757819" cy="397361"/>
          </a:xfrm>
          <a:prstGeom prst="rect">
            <a:avLst/>
          </a:prstGeom>
          <a:noFill/>
          <a:ln w="127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dirty="0">
                <a:latin typeface="Calibri"/>
                <a:cs typeface="Calibri"/>
              </a:rPr>
              <a:t>Block</a:t>
            </a:r>
          </a:p>
        </p:txBody>
      </p:sp>
      <p:sp>
        <p:nvSpPr>
          <p:cNvPr id="202769" name="Rectangle 17"/>
          <p:cNvSpPr>
            <a:spLocks noChangeArrowheads="1"/>
          </p:cNvSpPr>
          <p:nvPr/>
        </p:nvSpPr>
        <p:spPr bwMode="auto">
          <a:xfrm>
            <a:off x="3922713" y="5415628"/>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nSpc>
                <a:spcPct val="65000"/>
              </a:lnSpc>
              <a:spcBef>
                <a:spcPct val="50000"/>
              </a:spcBef>
            </a:pPr>
            <a:r>
              <a:rPr lang="en-US" sz="2003" b="0">
                <a:latin typeface="Calibri"/>
                <a:cs typeface="Calibri"/>
              </a:rPr>
              <a:t>0</a:t>
            </a:r>
          </a:p>
        </p:txBody>
      </p:sp>
      <p:sp>
        <p:nvSpPr>
          <p:cNvPr id="202770" name="Rectangle 18"/>
          <p:cNvSpPr>
            <a:spLocks noChangeArrowheads="1"/>
          </p:cNvSpPr>
          <p:nvPr/>
        </p:nvSpPr>
        <p:spPr bwMode="auto">
          <a:xfrm>
            <a:off x="4497388" y="5415628"/>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1" name="Rectangle 19"/>
          <p:cNvSpPr>
            <a:spLocks noChangeArrowheads="1"/>
          </p:cNvSpPr>
          <p:nvPr/>
        </p:nvSpPr>
        <p:spPr bwMode="auto">
          <a:xfrm>
            <a:off x="5165726" y="5415628"/>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2" name="Rectangle 20"/>
          <p:cNvSpPr>
            <a:spLocks noChangeArrowheads="1"/>
          </p:cNvSpPr>
          <p:nvPr/>
        </p:nvSpPr>
        <p:spPr bwMode="auto">
          <a:xfrm>
            <a:off x="3922713" y="5923393"/>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nSpc>
                <a:spcPct val="65000"/>
              </a:lnSpc>
              <a:spcBef>
                <a:spcPct val="50000"/>
              </a:spcBef>
            </a:pPr>
            <a:r>
              <a:rPr lang="en-US" sz="2003" b="0">
                <a:latin typeface="Calibri"/>
                <a:cs typeface="Calibri"/>
              </a:rPr>
              <a:t>0</a:t>
            </a:r>
          </a:p>
        </p:txBody>
      </p:sp>
      <p:sp>
        <p:nvSpPr>
          <p:cNvPr id="202773" name="Rectangle 21"/>
          <p:cNvSpPr>
            <a:spLocks noChangeArrowheads="1"/>
          </p:cNvSpPr>
          <p:nvPr/>
        </p:nvSpPr>
        <p:spPr bwMode="auto">
          <a:xfrm>
            <a:off x="4497388" y="5923393"/>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4" name="Rectangle 22"/>
          <p:cNvSpPr>
            <a:spLocks noChangeArrowheads="1"/>
          </p:cNvSpPr>
          <p:nvPr/>
        </p:nvSpPr>
        <p:spPr bwMode="auto">
          <a:xfrm>
            <a:off x="5165726" y="5923393"/>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5" name="Rectangle 23"/>
          <p:cNvSpPr>
            <a:spLocks noChangeArrowheads="1"/>
          </p:cNvSpPr>
          <p:nvPr/>
        </p:nvSpPr>
        <p:spPr bwMode="auto">
          <a:xfrm>
            <a:off x="3922713" y="6247093"/>
            <a:ext cx="55721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nSpc>
                <a:spcPct val="65000"/>
              </a:lnSpc>
              <a:spcBef>
                <a:spcPct val="50000"/>
              </a:spcBef>
            </a:pPr>
            <a:r>
              <a:rPr lang="en-US" sz="2003" b="0">
                <a:latin typeface="Calibri"/>
                <a:cs typeface="Calibri"/>
              </a:rPr>
              <a:t>0</a:t>
            </a:r>
          </a:p>
        </p:txBody>
      </p:sp>
      <p:sp>
        <p:nvSpPr>
          <p:cNvPr id="202776" name="Rectangle 24"/>
          <p:cNvSpPr>
            <a:spLocks noChangeArrowheads="1"/>
          </p:cNvSpPr>
          <p:nvPr/>
        </p:nvSpPr>
        <p:spPr bwMode="auto">
          <a:xfrm>
            <a:off x="4497388" y="6247093"/>
            <a:ext cx="652462"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7" name="Rectangle 25"/>
          <p:cNvSpPr>
            <a:spLocks noChangeArrowheads="1"/>
          </p:cNvSpPr>
          <p:nvPr/>
        </p:nvSpPr>
        <p:spPr bwMode="auto">
          <a:xfrm>
            <a:off x="5165726" y="6247093"/>
            <a:ext cx="1419225" cy="304659"/>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202779" name="Text Box 27"/>
          <p:cNvSpPr txBox="1">
            <a:spLocks noChangeArrowheads="1"/>
          </p:cNvSpPr>
          <p:nvPr/>
        </p:nvSpPr>
        <p:spPr bwMode="auto">
          <a:xfrm>
            <a:off x="6657975" y="2984905"/>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3" name="Group 28"/>
          <p:cNvGrpSpPr>
            <a:grpSpLocks/>
          </p:cNvGrpSpPr>
          <p:nvPr/>
        </p:nvGrpSpPr>
        <p:grpSpPr bwMode="auto">
          <a:xfrm>
            <a:off x="3922714" y="5109384"/>
            <a:ext cx="2662237" cy="306245"/>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M[0-1]</a:t>
              </a:r>
            </a:p>
          </p:txBody>
        </p:sp>
      </p:grpSp>
      <p:sp>
        <p:nvSpPr>
          <p:cNvPr id="202784" name="Text Box 32"/>
          <p:cNvSpPr txBox="1">
            <a:spLocks noChangeArrowheads="1"/>
          </p:cNvSpPr>
          <p:nvPr/>
        </p:nvSpPr>
        <p:spPr bwMode="auto">
          <a:xfrm>
            <a:off x="6748464" y="3276672"/>
            <a:ext cx="463619"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hit</a:t>
            </a:r>
          </a:p>
        </p:txBody>
      </p:sp>
      <p:sp>
        <p:nvSpPr>
          <p:cNvPr id="202785" name="Text Box 33"/>
          <p:cNvSpPr txBox="1">
            <a:spLocks noChangeArrowheads="1"/>
          </p:cNvSpPr>
          <p:nvPr/>
        </p:nvSpPr>
        <p:spPr bwMode="auto">
          <a:xfrm>
            <a:off x="6657975" y="3581330"/>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4" name="Group 34"/>
          <p:cNvGrpSpPr>
            <a:grpSpLocks/>
          </p:cNvGrpSpPr>
          <p:nvPr/>
        </p:nvGrpSpPr>
        <p:grpSpPr bwMode="auto">
          <a:xfrm>
            <a:off x="3922714" y="5920220"/>
            <a:ext cx="2662237" cy="306245"/>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M[6-7]</a:t>
              </a:r>
            </a:p>
          </p:txBody>
        </p:sp>
      </p:grpSp>
      <p:sp>
        <p:nvSpPr>
          <p:cNvPr id="202790" name="Text Box 38"/>
          <p:cNvSpPr txBox="1">
            <a:spLocks noChangeArrowheads="1"/>
          </p:cNvSpPr>
          <p:nvPr/>
        </p:nvSpPr>
        <p:spPr bwMode="auto">
          <a:xfrm>
            <a:off x="6657975" y="3885989"/>
            <a:ext cx="649826"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miss</a:t>
            </a:r>
          </a:p>
        </p:txBody>
      </p:sp>
      <p:grpSp>
        <p:nvGrpSpPr>
          <p:cNvPr id="5" name="Group 39"/>
          <p:cNvGrpSpPr>
            <a:grpSpLocks/>
          </p:cNvGrpSpPr>
          <p:nvPr/>
        </p:nvGrpSpPr>
        <p:grpSpPr bwMode="auto">
          <a:xfrm>
            <a:off x="3922714" y="5412455"/>
            <a:ext cx="2662237" cy="306246"/>
            <a:chOff x="2027" y="3244"/>
            <a:chExt cx="1677" cy="193"/>
          </a:xfrm>
          <a:solidFill>
            <a:srgbClr val="DEDFF5"/>
          </a:solidFill>
        </p:grpSpPr>
        <p:sp>
          <p:nvSpPr>
            <p:cNvPr id="202792"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1</a:t>
              </a:r>
            </a:p>
          </p:txBody>
        </p:sp>
        <p:sp>
          <p:nvSpPr>
            <p:cNvPr id="202793"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10</a:t>
              </a:r>
            </a:p>
          </p:txBody>
        </p:sp>
        <p:sp>
          <p:nvSpPr>
            <p:cNvPr id="202794"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613" tIns="44512" rIns="90613" bIns="44512" anchor="ctr">
              <a:prstTxWarp prst="textNoShape">
                <a:avLst/>
              </a:prstTxWarp>
            </a:bodyPr>
            <a:lstStyle/>
            <a:p>
              <a:pPr>
                <a:lnSpc>
                  <a:spcPct val="100000"/>
                </a:lnSpc>
              </a:pPr>
              <a:r>
                <a:rPr lang="en-US" sz="2003" b="0">
                  <a:latin typeface="Calibri"/>
                  <a:cs typeface="Calibri"/>
                </a:rPr>
                <a:t>M[8-9]</a:t>
              </a:r>
            </a:p>
          </p:txBody>
        </p:sp>
      </p:grpSp>
      <p:sp>
        <p:nvSpPr>
          <p:cNvPr id="202795" name="Text Box 43"/>
          <p:cNvSpPr txBox="1">
            <a:spLocks noChangeArrowheads="1"/>
          </p:cNvSpPr>
          <p:nvPr/>
        </p:nvSpPr>
        <p:spPr bwMode="auto">
          <a:xfrm>
            <a:off x="6748464" y="4190648"/>
            <a:ext cx="463619" cy="290404"/>
          </a:xfrm>
          <a:prstGeom prst="rect">
            <a:avLst/>
          </a:prstGeom>
          <a:noFill/>
          <a:ln w="28575">
            <a:noFill/>
            <a:miter lim="800000"/>
            <a:headEnd/>
            <a:tailEnd/>
          </a:ln>
          <a:effectLst/>
        </p:spPr>
        <p:txBody>
          <a:bodyPr wrap="none" lIns="90468" tIns="44441" rIns="90468" bIns="44441">
            <a:prstTxWarp prst="textNoShape">
              <a:avLst/>
            </a:prstTxWarp>
            <a:spAutoFit/>
          </a:bodyPr>
          <a:lstStyle/>
          <a:p>
            <a:pPr>
              <a:lnSpc>
                <a:spcPct val="65000"/>
              </a:lnSpc>
              <a:spcBef>
                <a:spcPct val="50000"/>
              </a:spcBef>
            </a:pPr>
            <a:r>
              <a:rPr lang="en-US" sz="2003" b="0" dirty="0">
                <a:latin typeface="Calibri"/>
                <a:cs typeface="Calibri"/>
              </a:rPr>
              <a:t>hit</a:t>
            </a:r>
          </a:p>
        </p:txBody>
      </p:sp>
      <p:sp>
        <p:nvSpPr>
          <p:cNvPr id="47" name="TextBox 46"/>
          <p:cNvSpPr txBox="1"/>
          <p:nvPr/>
        </p:nvSpPr>
        <p:spPr>
          <a:xfrm>
            <a:off x="2825750" y="5415628"/>
            <a:ext cx="858838" cy="369161"/>
          </a:xfrm>
          <a:prstGeom prst="rect">
            <a:avLst/>
          </a:prstGeom>
          <a:noFill/>
        </p:spPr>
        <p:txBody>
          <a:bodyPr wrap="square" lIns="91421" tIns="45710" rIns="91421" bIns="45710" rtlCol="0">
            <a:normAutofit fontScale="92500" lnSpcReduction="20000"/>
          </a:bodyPr>
          <a:lstStyle/>
          <a:p>
            <a:endParaRPr lang="en-US" sz="2403" dirty="0">
              <a:latin typeface="Calibri" pitchFamily="34" charset="0"/>
            </a:endParaRPr>
          </a:p>
        </p:txBody>
      </p:sp>
      <p:sp>
        <p:nvSpPr>
          <p:cNvPr id="48" name="TextBox 47"/>
          <p:cNvSpPr txBox="1"/>
          <p:nvPr/>
        </p:nvSpPr>
        <p:spPr>
          <a:xfrm>
            <a:off x="3226723" y="5180787"/>
            <a:ext cx="710477" cy="400089"/>
          </a:xfrm>
          <a:prstGeom prst="rect">
            <a:avLst/>
          </a:prstGeom>
          <a:noFill/>
        </p:spPr>
        <p:txBody>
          <a:bodyPr wrap="none" lIns="91421" tIns="45710" rIns="91421" bIns="45710" rtlCol="0">
            <a:spAutoFit/>
          </a:bodyPr>
          <a:lstStyle/>
          <a:p>
            <a:r>
              <a:rPr lang="en-US" sz="2000" dirty="0">
                <a:latin typeface="Calibri" pitchFamily="34" charset="0"/>
              </a:rPr>
              <a:t>Set 0</a:t>
            </a:r>
          </a:p>
        </p:txBody>
      </p:sp>
      <p:sp>
        <p:nvSpPr>
          <p:cNvPr id="49" name="TextBox 48"/>
          <p:cNvSpPr txBox="1"/>
          <p:nvPr/>
        </p:nvSpPr>
        <p:spPr>
          <a:xfrm>
            <a:off x="3226723" y="6030262"/>
            <a:ext cx="710477" cy="400089"/>
          </a:xfrm>
          <a:prstGeom prst="rect">
            <a:avLst/>
          </a:prstGeom>
          <a:noFill/>
        </p:spPr>
        <p:txBody>
          <a:bodyPr wrap="none" lIns="91421" tIns="45710" rIns="91421" bIns="45710" rtlCol="0">
            <a:spAutoFit/>
          </a:bodyPr>
          <a:lstStyle/>
          <a:p>
            <a:r>
              <a:rPr lang="en-US" sz="2000" dirty="0">
                <a:latin typeface="Calibri" pitchFamily="34" charset="0"/>
              </a:rPr>
              <a:t>Set 1</a:t>
            </a:r>
          </a:p>
        </p:txBody>
      </p:sp>
    </p:spTree>
    <p:extLst>
      <p:ext uri="{BB962C8B-B14F-4D97-AF65-F5344CB8AC3E}">
        <p14:creationId xmlns:p14="http://schemas.microsoft.com/office/powerpoint/2010/main" val="1125858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4" grpId="0"/>
      <p:bldP spid="202785" grpId="0"/>
      <p:bldP spid="202790" grpId="0"/>
      <p:bldP spid="2027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9832"/>
            <a:ext cx="4748212" cy="2403047"/>
          </a:xfrm>
          <a:prstGeom prst="rect">
            <a:avLst/>
          </a:prstGeom>
          <a:solidFill>
            <a:srgbClr val="F6F5BD"/>
          </a:solidFill>
          <a:ln w="12700">
            <a:solidFill>
              <a:schemeClr val="tx1"/>
            </a:solidFill>
            <a:miter lim="800000"/>
            <a:headEnd/>
            <a:tailEnd/>
          </a:ln>
        </p:spPr>
        <p:txBody>
          <a:bodyPr wrap="square" lIns="90340" tIns="44270" rIns="90340" bIns="44270">
            <a:spAutoFit/>
          </a:bodyPr>
          <a:lstStyle/>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err="1">
                <a:latin typeface="Courier New" pitchFamily="49" charset="0"/>
              </a:rPr>
              <a:t>int</a:t>
            </a:r>
            <a:r>
              <a:rPr lang="en-GB" sz="1602" dirty="0">
                <a:latin typeface="Courier New" pitchFamily="49" charset="0"/>
              </a:rPr>
              <a:t> </a:t>
            </a:r>
            <a:r>
              <a:rPr lang="en-GB" sz="1602" dirty="0" err="1">
                <a:latin typeface="Courier New" pitchFamily="49" charset="0"/>
              </a:rPr>
              <a:t>sum_array_rows</a:t>
            </a:r>
            <a:r>
              <a:rPr lang="en-GB" sz="1602" dirty="0">
                <a:latin typeface="Courier New" pitchFamily="49" charset="0"/>
              </a:rPr>
              <a:t>(double a[16][16])</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int i,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double sum = 0;</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(i = 0; i &lt; 16; i++)</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(j = 0; j &lt; 16;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sum += a[i][j];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return sum;</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p:txBody>
      </p:sp>
      <p:sp>
        <p:nvSpPr>
          <p:cNvPr id="6" name="Rectangle 5"/>
          <p:cNvSpPr/>
          <p:nvPr/>
        </p:nvSpPr>
        <p:spPr bwMode="auto">
          <a:xfrm>
            <a:off x="5876430" y="2050469"/>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7" name="Rectangle 6"/>
          <p:cNvSpPr/>
          <p:nvPr/>
        </p:nvSpPr>
        <p:spPr bwMode="auto">
          <a:xfrm>
            <a:off x="5876430" y="2431292"/>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8" name="Rectangle 7"/>
          <p:cNvSpPr/>
          <p:nvPr/>
        </p:nvSpPr>
        <p:spPr bwMode="auto">
          <a:xfrm>
            <a:off x="5876430" y="2812116"/>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9" name="Rectangle 8"/>
          <p:cNvSpPr/>
          <p:nvPr/>
        </p:nvSpPr>
        <p:spPr bwMode="auto">
          <a:xfrm>
            <a:off x="5876430" y="3192939"/>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0" name="Rectangle 9"/>
          <p:cNvSpPr/>
          <p:nvPr/>
        </p:nvSpPr>
        <p:spPr bwMode="auto">
          <a:xfrm>
            <a:off x="7400430" y="2050469"/>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1" name="Rectangle 10"/>
          <p:cNvSpPr/>
          <p:nvPr/>
        </p:nvSpPr>
        <p:spPr bwMode="auto">
          <a:xfrm>
            <a:off x="7400430" y="2431292"/>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2" name="Rectangle 11"/>
          <p:cNvSpPr/>
          <p:nvPr/>
        </p:nvSpPr>
        <p:spPr bwMode="auto">
          <a:xfrm>
            <a:off x="7400430" y="2812116"/>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3" name="Rectangle 12"/>
          <p:cNvSpPr/>
          <p:nvPr/>
        </p:nvSpPr>
        <p:spPr bwMode="auto">
          <a:xfrm>
            <a:off x="7400430" y="3192939"/>
            <a:ext cx="1438771" cy="31222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4" name="AutoShape 16"/>
          <p:cNvSpPr>
            <a:spLocks/>
          </p:cNvSpPr>
          <p:nvPr/>
        </p:nvSpPr>
        <p:spPr bwMode="auto">
          <a:xfrm rot="16200000" flipV="1">
            <a:off x="6493967" y="2997621"/>
            <a:ext cx="228494" cy="1395913"/>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403" dirty="0">
              <a:latin typeface="Calibri" pitchFamily="34" charset="0"/>
            </a:endParaRPr>
          </a:p>
        </p:txBody>
      </p:sp>
      <p:sp>
        <p:nvSpPr>
          <p:cNvPr id="15" name="TextBox 14"/>
          <p:cNvSpPr txBox="1"/>
          <p:nvPr/>
        </p:nvSpPr>
        <p:spPr>
          <a:xfrm>
            <a:off x="6326816" y="3809823"/>
            <a:ext cx="1923886" cy="400089"/>
          </a:xfrm>
          <a:prstGeom prst="rect">
            <a:avLst/>
          </a:prstGeom>
          <a:noFill/>
        </p:spPr>
        <p:txBody>
          <a:bodyPr wrap="none" lIns="91421" tIns="45710" rIns="91421" bIns="45710" rtlCol="0">
            <a:spAutoFit/>
          </a:bodyPr>
          <a:lstStyle/>
          <a:p>
            <a:r>
              <a:rPr lang="en-US" sz="2000" dirty="0">
                <a:latin typeface="Calibri" pitchFamily="34" charset="0"/>
              </a:rPr>
              <a:t>32 B = 4 doubles</a:t>
            </a:r>
          </a:p>
        </p:txBody>
      </p:sp>
      <p:sp>
        <p:nvSpPr>
          <p:cNvPr id="16" name="TextBox 15"/>
          <p:cNvSpPr txBox="1"/>
          <p:nvPr/>
        </p:nvSpPr>
        <p:spPr>
          <a:xfrm>
            <a:off x="5632164" y="1067896"/>
            <a:ext cx="3200005" cy="707866"/>
          </a:xfrm>
          <a:prstGeom prst="rect">
            <a:avLst/>
          </a:prstGeom>
          <a:noFill/>
        </p:spPr>
        <p:txBody>
          <a:bodyPr wrap="none" lIns="91421" tIns="45710" rIns="91421" bIns="45710" rtlCol="0">
            <a:spAutoFit/>
          </a:bodyPr>
          <a:lstStyle/>
          <a:p>
            <a:r>
              <a:rPr lang="en-US" sz="2000" dirty="0">
                <a:latin typeface="Calibri" pitchFamily="34" charset="0"/>
              </a:rPr>
              <a:t>assume: cold (empty) cache,</a:t>
            </a:r>
          </a:p>
          <a:p>
            <a:r>
              <a:rPr lang="en-US" sz="2000" dirty="0">
                <a:latin typeface="Calibri" pitchFamily="34" charset="0"/>
              </a:rPr>
              <a:t>a[0][0] goes here</a:t>
            </a:r>
          </a:p>
        </p:txBody>
      </p:sp>
      <p:cxnSp>
        <p:nvCxnSpPr>
          <p:cNvPr id="18" name="Straight Arrow Connector 17"/>
          <p:cNvCxnSpPr/>
          <p:nvPr/>
        </p:nvCxnSpPr>
        <p:spPr bwMode="auto">
          <a:xfrm rot="5400000">
            <a:off x="5771350" y="1962145"/>
            <a:ext cx="496438"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962154"/>
            <a:ext cx="4748212" cy="2403047"/>
          </a:xfrm>
          <a:prstGeom prst="rect">
            <a:avLst/>
          </a:prstGeom>
          <a:solidFill>
            <a:srgbClr val="F6F5BD"/>
          </a:solidFill>
          <a:ln w="12700">
            <a:solidFill>
              <a:schemeClr val="tx1"/>
            </a:solidFill>
            <a:miter lim="800000"/>
            <a:headEnd/>
            <a:tailEnd/>
          </a:ln>
        </p:spPr>
        <p:txBody>
          <a:bodyPr wrap="square" lIns="90340" tIns="44270" rIns="90340" bIns="44270">
            <a:spAutoFit/>
          </a:bodyPr>
          <a:lstStyle/>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err="1">
                <a:latin typeface="Courier New" pitchFamily="49" charset="0"/>
              </a:rPr>
              <a:t>int</a:t>
            </a:r>
            <a:r>
              <a:rPr lang="en-GB" sz="1602" dirty="0">
                <a:latin typeface="Courier New" pitchFamily="49" charset="0"/>
              </a:rPr>
              <a:t> </a:t>
            </a:r>
            <a:r>
              <a:rPr lang="en-GB" sz="1602" dirty="0" err="1">
                <a:latin typeface="Courier New" pitchFamily="49" charset="0"/>
              </a:rPr>
              <a:t>sum_array_rows</a:t>
            </a:r>
            <a:r>
              <a:rPr lang="en-GB" sz="1602" dirty="0">
                <a:latin typeface="Courier New" pitchFamily="49" charset="0"/>
              </a:rPr>
              <a:t>(double a[16][16])</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int i, 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double sum = 0;</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(j = 0; </a:t>
            </a:r>
            <a:r>
              <a:rPr lang="en-GB" sz="1602" dirty="0" smtClean="0">
                <a:latin typeface="Courier New" pitchFamily="49" charset="0"/>
              </a:rPr>
              <a:t>j </a:t>
            </a:r>
            <a:r>
              <a:rPr lang="en-GB" sz="1602" dirty="0">
                <a:latin typeface="Courier New" pitchFamily="49" charset="0"/>
              </a:rPr>
              <a:t>&lt; 16; </a:t>
            </a:r>
            <a:r>
              <a:rPr lang="en-GB" sz="1602" dirty="0" smtClean="0">
                <a:latin typeface="Courier New" pitchFamily="49" charset="0"/>
              </a:rPr>
              <a:t>j++)</a:t>
            </a: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for (</a:t>
            </a:r>
            <a:r>
              <a:rPr lang="en-GB" sz="1602" dirty="0" err="1">
                <a:latin typeface="Courier New" pitchFamily="49" charset="0"/>
              </a:rPr>
              <a:t>i</a:t>
            </a:r>
            <a:r>
              <a:rPr lang="en-GB" sz="1602" dirty="0">
                <a:latin typeface="Courier New" pitchFamily="49" charset="0"/>
              </a:rPr>
              <a:t> = 0; </a:t>
            </a:r>
            <a:r>
              <a:rPr lang="en-GB" sz="1602" dirty="0" err="1" smtClean="0">
                <a:latin typeface="Courier New" pitchFamily="49" charset="0"/>
              </a:rPr>
              <a:t>i</a:t>
            </a:r>
            <a:r>
              <a:rPr lang="en-GB" sz="1602" dirty="0" smtClean="0">
                <a:latin typeface="Courier New" pitchFamily="49" charset="0"/>
              </a:rPr>
              <a:t> </a:t>
            </a:r>
            <a:r>
              <a:rPr lang="en-GB" sz="1602" dirty="0">
                <a:latin typeface="Courier New" pitchFamily="49" charset="0"/>
              </a:rPr>
              <a:t>&lt; 16; </a:t>
            </a:r>
            <a:r>
              <a:rPr lang="en-GB" sz="1602" dirty="0" err="1" smtClean="0">
                <a:latin typeface="Courier New" pitchFamily="49" charset="0"/>
              </a:rPr>
              <a:t>i</a:t>
            </a:r>
            <a:r>
              <a:rPr lang="en-GB" sz="1602" dirty="0" smtClean="0">
                <a:latin typeface="Courier New" pitchFamily="49" charset="0"/>
              </a:rPr>
              <a:t>++)</a:t>
            </a:r>
            <a:endParaRPr lang="en-GB" sz="1602" dirty="0">
              <a:latin typeface="Courier New" pitchFamily="49" charset="0"/>
            </a:endParaRP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sum += a[i][j];</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    return sum;</a:t>
            </a:r>
          </a:p>
          <a:p>
            <a:pPr>
              <a:lnSpc>
                <a:spcPct val="94000"/>
              </a:lnSpc>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z="1602" dirty="0">
                <a:latin typeface="Courier New" pitchFamily="49" charset="0"/>
              </a:rPr>
              <a:t>}</a:t>
            </a:r>
          </a:p>
        </p:txBody>
      </p:sp>
      <p:sp>
        <p:nvSpPr>
          <p:cNvPr id="21" name="TextBox 20"/>
          <p:cNvSpPr txBox="1"/>
          <p:nvPr/>
        </p:nvSpPr>
        <p:spPr>
          <a:xfrm>
            <a:off x="5613424" y="534742"/>
            <a:ext cx="3180641" cy="400089"/>
          </a:xfrm>
          <a:prstGeom prst="rect">
            <a:avLst/>
          </a:prstGeom>
          <a:noFill/>
        </p:spPr>
        <p:txBody>
          <a:bodyPr wrap="none" lIns="91421" tIns="45710" rIns="91421" bIns="45710" rtlCol="0">
            <a:spAutoFit/>
          </a:bodyPr>
          <a:lstStyle/>
          <a:p>
            <a:r>
              <a:rPr lang="en-US" sz="2000" i="1" dirty="0">
                <a:solidFill>
                  <a:schemeClr val="tx1">
                    <a:lumMod val="50000"/>
                    <a:lumOff val="50000"/>
                  </a:schemeClr>
                </a:solidFill>
                <a:latin typeface="Calibri" pitchFamily="34" charset="0"/>
              </a:rPr>
              <a:t>Ignore the variables sum, </a:t>
            </a:r>
            <a:r>
              <a:rPr lang="en-US" sz="2000" i="1" dirty="0" err="1">
                <a:solidFill>
                  <a:schemeClr val="tx1">
                    <a:lumMod val="50000"/>
                    <a:lumOff val="50000"/>
                  </a:schemeClr>
                </a:solidFill>
                <a:latin typeface="Calibri" pitchFamily="34" charset="0"/>
              </a:rPr>
              <a:t>i</a:t>
            </a:r>
            <a:r>
              <a:rPr lang="en-US" sz="2000" i="1" dirty="0">
                <a:solidFill>
                  <a:schemeClr val="tx1">
                    <a:lumMod val="50000"/>
                    <a:lumOff val="50000"/>
                  </a:schemeClr>
                </a:solidFill>
                <a:latin typeface="Calibri" pitchFamily="34" charset="0"/>
              </a:rPr>
              <a:t>, j</a:t>
            </a:r>
          </a:p>
        </p:txBody>
      </p:sp>
    </p:spTree>
    <p:extLst>
      <p:ext uri="{BB962C8B-B14F-4D97-AF65-F5344CB8AC3E}">
        <p14:creationId xmlns:p14="http://schemas.microsoft.com/office/powerpoint/2010/main" val="1587088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4" y="311487"/>
            <a:ext cx="8716962" cy="782275"/>
          </a:xfrm>
        </p:spPr>
        <p:txBody>
          <a:bodyPr/>
          <a:lstStyle/>
          <a:p>
            <a:pPr>
              <a:tabLst>
                <a:tab pos="0" algn="l"/>
                <a:tab pos="914215" algn="l"/>
                <a:tab pos="1828430" algn="l"/>
                <a:tab pos="2742645" algn="l"/>
                <a:tab pos="3656860" algn="l"/>
                <a:tab pos="4571076" algn="l"/>
                <a:tab pos="5485291" algn="l"/>
                <a:tab pos="6399506" algn="l"/>
                <a:tab pos="7313721" algn="l"/>
                <a:tab pos="8227936" algn="l"/>
                <a:tab pos="9142151" algn="l"/>
                <a:tab pos="10056366" algn="l"/>
              </a:tabLst>
            </a:pPr>
            <a:r>
              <a:rPr lang="en-GB" smtClean="0"/>
              <a:t>What about writes?</a:t>
            </a:r>
          </a:p>
        </p:txBody>
      </p:sp>
      <p:sp>
        <p:nvSpPr>
          <p:cNvPr id="26626" name="Rectangle 2"/>
          <p:cNvSpPr>
            <a:spLocks noGrp="1" noChangeArrowheads="1"/>
          </p:cNvSpPr>
          <p:nvPr>
            <p:ph type="body" idx="1"/>
          </p:nvPr>
        </p:nvSpPr>
        <p:spPr>
          <a:xfrm>
            <a:off x="455614" y="1221813"/>
            <a:ext cx="8307387" cy="5320419"/>
          </a:xfrm>
        </p:spPr>
        <p:txBody>
          <a:bodyPr vert="horz" wrap="square" lIns="90340" tIns="44270" rIns="90340" bIns="44270" numCol="1" anchor="t" anchorCtr="0" compatLnSpc="1">
            <a:prstTxWarp prst="textNoShape">
              <a:avLst/>
            </a:prstTxWarp>
          </a:bodyPr>
          <a:lstStyle/>
          <a:p>
            <a:pPr>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Multiple copies of data exist:</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L1, L2, Main Memory, Disk</a:t>
            </a:r>
          </a:p>
          <a:p>
            <a:pPr>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What to do on a write-hit?</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solidFill>
                  <a:srgbClr val="FF0000"/>
                </a:solidFill>
              </a:rPr>
              <a:t>Write-through </a:t>
            </a:r>
            <a:r>
              <a:rPr lang="en-GB" dirty="0" smtClean="0"/>
              <a:t>(write immediately to memory)</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solidFill>
                  <a:srgbClr val="FF0000"/>
                </a:solidFill>
              </a:rPr>
              <a:t>Write-back </a:t>
            </a:r>
            <a:r>
              <a:rPr lang="en-GB" dirty="0" smtClean="0"/>
              <a:t>(defer write to memory until replacement of line)</a:t>
            </a:r>
          </a:p>
          <a:p>
            <a:pPr lvl="2">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Need a dirty bit (line different from memory or not)</a:t>
            </a:r>
          </a:p>
          <a:p>
            <a:pPr>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What to do on a write-miss?</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solidFill>
                  <a:srgbClr val="FF0000"/>
                </a:solidFill>
              </a:rPr>
              <a:t>Write-allocate </a:t>
            </a:r>
            <a:r>
              <a:rPr lang="en-GB" dirty="0" smtClean="0"/>
              <a:t>(load into cache, update line in cache)</a:t>
            </a:r>
          </a:p>
          <a:p>
            <a:pPr lvl="2">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Good if more writes to the location follow</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solidFill>
                  <a:srgbClr val="FF0000"/>
                </a:solidFill>
              </a:rPr>
              <a:t>No-write-allocate </a:t>
            </a:r>
            <a:r>
              <a:rPr lang="en-GB" dirty="0" smtClean="0"/>
              <a:t>(writes immediately to memory)</a:t>
            </a:r>
          </a:p>
          <a:p>
            <a:pPr>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Typical</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dirty="0" smtClean="0"/>
              <a:t>Write-through + No-write-allocate</a:t>
            </a:r>
          </a:p>
          <a:p>
            <a:pPr lvl="1">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r>
              <a:rPr lang="en-GB" b="1" dirty="0" smtClean="0"/>
              <a:t>Write-back + Write-allocate</a:t>
            </a:r>
          </a:p>
          <a:p>
            <a:pPr>
              <a:tabLst>
                <a:tab pos="319023" algn="l"/>
                <a:tab pos="845967" algn="l"/>
                <a:tab pos="1760182" algn="l"/>
                <a:tab pos="2674397" algn="l"/>
                <a:tab pos="3588612" algn="l"/>
                <a:tab pos="4502827" algn="l"/>
                <a:tab pos="5417042" algn="l"/>
                <a:tab pos="6331257" algn="l"/>
                <a:tab pos="7245472" algn="l"/>
                <a:tab pos="8159688" algn="l"/>
                <a:tab pos="9073903" algn="l"/>
                <a:tab pos="9988118" algn="l"/>
              </a:tabLst>
              <a:defRPr/>
            </a:pPr>
            <a:endParaRPr lang="en-GB" dirty="0" smtClean="0"/>
          </a:p>
        </p:txBody>
      </p:sp>
    </p:spTree>
    <p:extLst>
      <p:ext uri="{BB962C8B-B14F-4D97-AF65-F5344CB8AC3E}">
        <p14:creationId xmlns:p14="http://schemas.microsoft.com/office/powerpoint/2010/main" val="244532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599" y="1677213"/>
            <a:ext cx="6172201" cy="3884398"/>
          </a:xfrm>
          <a:prstGeom prst="rect">
            <a:avLst/>
          </a:prstGeom>
          <a:solidFill>
            <a:srgbClr val="D5F1CF"/>
          </a:solidFill>
          <a:ln w="12700">
            <a:solidFill>
              <a:schemeClr val="tx1"/>
            </a:solidFill>
            <a:prstDash val="dash"/>
            <a:miter lim="800000"/>
            <a:headEnd/>
            <a:tailEnd/>
          </a:ln>
          <a:effectLst/>
        </p:spPr>
        <p:txBody>
          <a:bodyPr wrap="none" lIns="91421" tIns="45710" rIns="91421" bIns="45710" anchor="ctr">
            <a:prstTxWarp prst="textNoShape">
              <a:avLst/>
            </a:prstTxWarp>
          </a:bodyPr>
          <a:lstStyle/>
          <a:p>
            <a:endParaRPr lang="en-US" sz="1202"/>
          </a:p>
        </p:txBody>
      </p:sp>
      <p:sp>
        <p:nvSpPr>
          <p:cNvPr id="11" name="Rectangle 404"/>
          <p:cNvSpPr>
            <a:spLocks noChangeArrowheads="1"/>
          </p:cNvSpPr>
          <p:nvPr/>
        </p:nvSpPr>
        <p:spPr bwMode="auto">
          <a:xfrm>
            <a:off x="381000" y="1981871"/>
            <a:ext cx="2122488" cy="2437269"/>
          </a:xfrm>
          <a:prstGeom prst="rect">
            <a:avLst/>
          </a:prstGeom>
          <a:solidFill>
            <a:srgbClr val="F6F5BD"/>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1602"/>
          </a:p>
        </p:txBody>
      </p:sp>
      <p:sp>
        <p:nvSpPr>
          <p:cNvPr id="20" name="Rectangle 413"/>
          <p:cNvSpPr>
            <a:spLocks noChangeArrowheads="1"/>
          </p:cNvSpPr>
          <p:nvPr/>
        </p:nvSpPr>
        <p:spPr bwMode="auto">
          <a:xfrm>
            <a:off x="4114800" y="1981871"/>
            <a:ext cx="2122488" cy="2437269"/>
          </a:xfrm>
          <a:prstGeom prst="rect">
            <a:avLst/>
          </a:prstGeom>
          <a:solidFill>
            <a:srgbClr val="F6F5BD"/>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1602"/>
          </a:p>
        </p:txBody>
      </p:sp>
      <p:sp>
        <p:nvSpPr>
          <p:cNvPr id="2" name="Title 1"/>
          <p:cNvSpPr>
            <a:spLocks noGrp="1"/>
          </p:cNvSpPr>
          <p:nvPr>
            <p:ph type="title"/>
          </p:nvPr>
        </p:nvSpPr>
        <p:spPr>
          <a:noFill/>
        </p:spPr>
        <p:txBody>
          <a:bodyPr/>
          <a:lstStyle/>
          <a:p>
            <a:r>
              <a:rPr lang="en-US" dirty="0" smtClean="0"/>
              <a:t>Intel Core i7 Cache Hierarchy</a:t>
            </a:r>
            <a:endParaRPr lang="en-US" dirty="0"/>
          </a:p>
        </p:txBody>
      </p:sp>
      <p:sp>
        <p:nvSpPr>
          <p:cNvPr id="4" name="Rectangle 396"/>
          <p:cNvSpPr>
            <a:spLocks noChangeArrowheads="1"/>
          </p:cNvSpPr>
          <p:nvPr/>
        </p:nvSpPr>
        <p:spPr bwMode="auto">
          <a:xfrm>
            <a:off x="546100" y="2134201"/>
            <a:ext cx="977900" cy="3046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dirty="0" err="1"/>
              <a:t>Regs</a:t>
            </a:r>
            <a:endParaRPr lang="en-US" sz="1602" dirty="0"/>
          </a:p>
        </p:txBody>
      </p:sp>
      <p:sp>
        <p:nvSpPr>
          <p:cNvPr id="5" name="Rectangle 397"/>
          <p:cNvSpPr>
            <a:spLocks noChangeArrowheads="1"/>
          </p:cNvSpPr>
          <p:nvPr/>
        </p:nvSpPr>
        <p:spPr bwMode="auto">
          <a:xfrm>
            <a:off x="588963" y="2781600"/>
            <a:ext cx="782637" cy="571235"/>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L1 </a:t>
            </a:r>
          </a:p>
          <a:p>
            <a:pPr algn="ctr"/>
            <a:r>
              <a:rPr lang="en-US" sz="1602"/>
              <a:t>d-cache</a:t>
            </a:r>
          </a:p>
        </p:txBody>
      </p:sp>
      <p:sp>
        <p:nvSpPr>
          <p:cNvPr id="6" name="Rectangle 399"/>
          <p:cNvSpPr>
            <a:spLocks noChangeArrowheads="1"/>
          </p:cNvSpPr>
          <p:nvPr/>
        </p:nvSpPr>
        <p:spPr bwMode="auto">
          <a:xfrm>
            <a:off x="1524001" y="2781600"/>
            <a:ext cx="795338" cy="571235"/>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dirty="0"/>
              <a:t>L1 </a:t>
            </a:r>
          </a:p>
          <a:p>
            <a:pPr algn="ctr"/>
            <a:r>
              <a:rPr lang="en-US" sz="1602" dirty="0" err="1"/>
              <a:t>i</a:t>
            </a:r>
            <a:r>
              <a:rPr lang="en-US" sz="1602" dirty="0"/>
              <a:t>-cache</a:t>
            </a:r>
          </a:p>
        </p:txBody>
      </p:sp>
      <p:sp>
        <p:nvSpPr>
          <p:cNvPr id="7" name="Rectangle 400"/>
          <p:cNvSpPr>
            <a:spLocks noChangeArrowheads="1"/>
          </p:cNvSpPr>
          <p:nvPr/>
        </p:nvSpPr>
        <p:spPr bwMode="auto">
          <a:xfrm>
            <a:off x="609601" y="3695576"/>
            <a:ext cx="1709738" cy="571235"/>
          </a:xfrm>
          <a:prstGeom prst="rect">
            <a:avLst/>
          </a:prstGeom>
          <a:solidFill>
            <a:srgbClr val="DEDFF5"/>
          </a:solidFill>
          <a:ln w="12700">
            <a:solidFill>
              <a:schemeClr val="tx1"/>
            </a:solidFill>
            <a:miter lim="800000"/>
            <a:headEnd/>
            <a:tailEnd/>
          </a:ln>
          <a:effectLst/>
        </p:spPr>
        <p:txBody>
          <a:bodyPr lIns="91421" tIns="45710" rIns="91421" bIns="45710" anchor="ctr">
            <a:prstTxWarp prst="textNoShape">
              <a:avLst/>
            </a:prstTxWarp>
          </a:bodyPr>
          <a:lstStyle/>
          <a:p>
            <a:pPr algn="ctr"/>
            <a:r>
              <a:rPr lang="en-US" sz="1602"/>
              <a:t>L2 unified cache</a:t>
            </a:r>
          </a:p>
        </p:txBody>
      </p:sp>
      <p:sp>
        <p:nvSpPr>
          <p:cNvPr id="8" name="Line 401"/>
          <p:cNvSpPr>
            <a:spLocks noChangeShapeType="1"/>
          </p:cNvSpPr>
          <p:nvPr/>
        </p:nvSpPr>
        <p:spPr bwMode="auto">
          <a:xfrm>
            <a:off x="1066800" y="2438859"/>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9" name="Line 402"/>
          <p:cNvSpPr>
            <a:spLocks noChangeShapeType="1"/>
          </p:cNvSpPr>
          <p:nvPr/>
        </p:nvSpPr>
        <p:spPr bwMode="auto">
          <a:xfrm>
            <a:off x="1066800" y="3352836"/>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10" name="Line 403"/>
          <p:cNvSpPr>
            <a:spLocks noChangeShapeType="1"/>
          </p:cNvSpPr>
          <p:nvPr/>
        </p:nvSpPr>
        <p:spPr bwMode="auto">
          <a:xfrm>
            <a:off x="1905000" y="3352836"/>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12" name="Text Box 405"/>
          <p:cNvSpPr txBox="1">
            <a:spLocks noChangeArrowheads="1"/>
          </p:cNvSpPr>
          <p:nvPr/>
        </p:nvSpPr>
        <p:spPr bwMode="auto">
          <a:xfrm>
            <a:off x="279591" y="1677213"/>
            <a:ext cx="707933" cy="339199"/>
          </a:xfrm>
          <a:prstGeom prst="rect">
            <a:avLst/>
          </a:prstGeom>
          <a:noFill/>
          <a:ln w="12700">
            <a:noFill/>
            <a:miter lim="800000"/>
            <a:headEnd/>
            <a:tailEnd/>
          </a:ln>
          <a:effectLst/>
        </p:spPr>
        <p:txBody>
          <a:bodyPr wrap="none" lIns="91421" tIns="45710" rIns="91421" bIns="45710">
            <a:prstTxWarp prst="textNoShape">
              <a:avLst/>
            </a:prstTxWarp>
            <a:spAutoFit/>
          </a:bodyPr>
          <a:lstStyle/>
          <a:p>
            <a:r>
              <a:rPr lang="en-US" sz="1602"/>
              <a:t>Core 0</a:t>
            </a:r>
          </a:p>
        </p:txBody>
      </p:sp>
      <p:sp>
        <p:nvSpPr>
          <p:cNvPr id="13" name="Rectangle 406"/>
          <p:cNvSpPr>
            <a:spLocks noChangeArrowheads="1"/>
          </p:cNvSpPr>
          <p:nvPr/>
        </p:nvSpPr>
        <p:spPr bwMode="auto">
          <a:xfrm>
            <a:off x="4279900" y="2134201"/>
            <a:ext cx="977900" cy="3046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Regs</a:t>
            </a:r>
          </a:p>
        </p:txBody>
      </p:sp>
      <p:sp>
        <p:nvSpPr>
          <p:cNvPr id="14" name="Rectangle 407"/>
          <p:cNvSpPr>
            <a:spLocks noChangeArrowheads="1"/>
          </p:cNvSpPr>
          <p:nvPr/>
        </p:nvSpPr>
        <p:spPr bwMode="auto">
          <a:xfrm>
            <a:off x="4322764" y="2781600"/>
            <a:ext cx="782637" cy="571235"/>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dirty="0"/>
              <a:t>L1 </a:t>
            </a:r>
          </a:p>
          <a:p>
            <a:pPr algn="ctr"/>
            <a:r>
              <a:rPr lang="en-US" sz="1602" dirty="0" err="1"/>
              <a:t>d</a:t>
            </a:r>
            <a:r>
              <a:rPr lang="en-US" sz="1602" dirty="0"/>
              <a:t>-cache</a:t>
            </a:r>
          </a:p>
        </p:txBody>
      </p:sp>
      <p:sp>
        <p:nvSpPr>
          <p:cNvPr id="15" name="Rectangle 408"/>
          <p:cNvSpPr>
            <a:spLocks noChangeArrowheads="1"/>
          </p:cNvSpPr>
          <p:nvPr/>
        </p:nvSpPr>
        <p:spPr bwMode="auto">
          <a:xfrm>
            <a:off x="5257801" y="2781600"/>
            <a:ext cx="795338" cy="571235"/>
          </a:xfrm>
          <a:prstGeom prst="rect">
            <a:avLst/>
          </a:prstGeom>
          <a:solidFill>
            <a:srgbClr val="DEDFF5"/>
          </a:solidFill>
          <a:ln w="12700">
            <a:solidFill>
              <a:schemeClr val="tx1"/>
            </a:solidFill>
            <a:miter lim="800000"/>
            <a:headEnd/>
            <a:tailEnd/>
          </a:ln>
          <a:effectLst/>
        </p:spPr>
        <p:txBody>
          <a:bodyPr wrap="none" lIns="91421" tIns="45710" rIns="91421" bIns="45710" anchor="ctr">
            <a:prstTxWarp prst="textNoShape">
              <a:avLst/>
            </a:prstTxWarp>
          </a:bodyPr>
          <a:lstStyle/>
          <a:p>
            <a:pPr algn="ctr"/>
            <a:r>
              <a:rPr lang="en-US" sz="1602"/>
              <a:t>L1 </a:t>
            </a:r>
          </a:p>
          <a:p>
            <a:pPr algn="ctr"/>
            <a:r>
              <a:rPr lang="en-US" sz="1602"/>
              <a:t>i-cache</a:t>
            </a:r>
          </a:p>
        </p:txBody>
      </p:sp>
      <p:sp>
        <p:nvSpPr>
          <p:cNvPr id="16" name="Rectangle 409"/>
          <p:cNvSpPr>
            <a:spLocks noChangeArrowheads="1"/>
          </p:cNvSpPr>
          <p:nvPr/>
        </p:nvSpPr>
        <p:spPr bwMode="auto">
          <a:xfrm>
            <a:off x="4343401" y="3695576"/>
            <a:ext cx="1709738" cy="571235"/>
          </a:xfrm>
          <a:prstGeom prst="rect">
            <a:avLst/>
          </a:prstGeom>
          <a:solidFill>
            <a:srgbClr val="DEDFF5"/>
          </a:solidFill>
          <a:ln w="12700">
            <a:solidFill>
              <a:schemeClr val="tx1"/>
            </a:solidFill>
            <a:miter lim="800000"/>
            <a:headEnd/>
            <a:tailEnd/>
          </a:ln>
          <a:effectLst/>
        </p:spPr>
        <p:txBody>
          <a:bodyPr lIns="91421" tIns="45710" rIns="91421" bIns="45710" anchor="ctr">
            <a:prstTxWarp prst="textNoShape">
              <a:avLst/>
            </a:prstTxWarp>
          </a:bodyPr>
          <a:lstStyle/>
          <a:p>
            <a:pPr algn="ctr"/>
            <a:r>
              <a:rPr lang="en-US" sz="1602"/>
              <a:t>L2 unified cache</a:t>
            </a:r>
          </a:p>
        </p:txBody>
      </p:sp>
      <p:sp>
        <p:nvSpPr>
          <p:cNvPr id="17" name="Line 410"/>
          <p:cNvSpPr>
            <a:spLocks noChangeShapeType="1"/>
          </p:cNvSpPr>
          <p:nvPr/>
        </p:nvSpPr>
        <p:spPr bwMode="auto">
          <a:xfrm>
            <a:off x="4800601" y="2438859"/>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18" name="Line 411"/>
          <p:cNvSpPr>
            <a:spLocks noChangeShapeType="1"/>
          </p:cNvSpPr>
          <p:nvPr/>
        </p:nvSpPr>
        <p:spPr bwMode="auto">
          <a:xfrm>
            <a:off x="4800601" y="3352836"/>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19" name="Line 412"/>
          <p:cNvSpPr>
            <a:spLocks noChangeShapeType="1"/>
          </p:cNvSpPr>
          <p:nvPr/>
        </p:nvSpPr>
        <p:spPr bwMode="auto">
          <a:xfrm>
            <a:off x="5638800" y="3352836"/>
            <a:ext cx="0" cy="342741"/>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21" name="Text Box 414"/>
          <p:cNvSpPr txBox="1">
            <a:spLocks noChangeArrowheads="1"/>
          </p:cNvSpPr>
          <p:nvPr/>
        </p:nvSpPr>
        <p:spPr bwMode="auto">
          <a:xfrm>
            <a:off x="4013391" y="1677213"/>
            <a:ext cx="707933" cy="339199"/>
          </a:xfrm>
          <a:prstGeom prst="rect">
            <a:avLst/>
          </a:prstGeom>
          <a:noFill/>
          <a:ln w="12700">
            <a:noFill/>
            <a:miter lim="800000"/>
            <a:headEnd/>
            <a:tailEnd/>
          </a:ln>
          <a:effectLst/>
        </p:spPr>
        <p:txBody>
          <a:bodyPr wrap="none" lIns="91421" tIns="45710" rIns="91421" bIns="45710">
            <a:prstTxWarp prst="textNoShape">
              <a:avLst/>
            </a:prstTxWarp>
            <a:spAutoFit/>
          </a:bodyPr>
          <a:lstStyle/>
          <a:p>
            <a:r>
              <a:rPr lang="en-US" sz="1602"/>
              <a:t>Core 3</a:t>
            </a:r>
          </a:p>
        </p:txBody>
      </p:sp>
      <p:sp>
        <p:nvSpPr>
          <p:cNvPr id="22" name="Text Box 415"/>
          <p:cNvSpPr txBox="1">
            <a:spLocks noChangeArrowheads="1"/>
          </p:cNvSpPr>
          <p:nvPr/>
        </p:nvSpPr>
        <p:spPr bwMode="auto">
          <a:xfrm>
            <a:off x="2971800" y="2983676"/>
            <a:ext cx="723900" cy="586083"/>
          </a:xfrm>
          <a:prstGeom prst="rect">
            <a:avLst/>
          </a:prstGeom>
          <a:noFill/>
          <a:ln w="12700">
            <a:noFill/>
            <a:miter lim="800000"/>
            <a:headEnd/>
            <a:tailEnd/>
          </a:ln>
          <a:effectLst/>
        </p:spPr>
        <p:txBody>
          <a:bodyPr wrap="square" lIns="91421" tIns="45710" rIns="91421" bIns="45710">
            <a:prstTxWarp prst="textNoShape">
              <a:avLst/>
            </a:prstTxWarp>
            <a:spAutoFit/>
          </a:bodyPr>
          <a:lstStyle/>
          <a:p>
            <a:pPr algn="ctr"/>
            <a:r>
              <a:rPr lang="en-US" sz="3204" dirty="0"/>
              <a:t>…</a:t>
            </a:r>
          </a:p>
        </p:txBody>
      </p:sp>
      <p:sp>
        <p:nvSpPr>
          <p:cNvPr id="23" name="Line 417"/>
          <p:cNvSpPr>
            <a:spLocks noChangeShapeType="1"/>
          </p:cNvSpPr>
          <p:nvPr/>
        </p:nvSpPr>
        <p:spPr bwMode="auto">
          <a:xfrm>
            <a:off x="1447800" y="4266812"/>
            <a:ext cx="0" cy="533152"/>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24" name="Line 418"/>
          <p:cNvSpPr>
            <a:spLocks noChangeShapeType="1"/>
          </p:cNvSpPr>
          <p:nvPr/>
        </p:nvSpPr>
        <p:spPr bwMode="auto">
          <a:xfrm>
            <a:off x="5181600" y="4266812"/>
            <a:ext cx="0" cy="533152"/>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25" name="Rectangle 419"/>
          <p:cNvSpPr>
            <a:spLocks noChangeArrowheads="1"/>
          </p:cNvSpPr>
          <p:nvPr/>
        </p:nvSpPr>
        <p:spPr bwMode="auto">
          <a:xfrm>
            <a:off x="1098550" y="4799964"/>
            <a:ext cx="4387850" cy="571235"/>
          </a:xfrm>
          <a:prstGeom prst="rect">
            <a:avLst/>
          </a:prstGeom>
          <a:solidFill>
            <a:srgbClr val="DEDFF5"/>
          </a:solidFill>
          <a:ln w="12700">
            <a:solidFill>
              <a:schemeClr val="tx1"/>
            </a:solidFill>
            <a:miter lim="800000"/>
            <a:headEnd/>
            <a:tailEnd/>
          </a:ln>
          <a:effectLst/>
        </p:spPr>
        <p:txBody>
          <a:bodyPr lIns="91421" tIns="45710" rIns="91421" bIns="45710" anchor="ctr">
            <a:prstTxWarp prst="textNoShape">
              <a:avLst/>
            </a:prstTxWarp>
          </a:bodyPr>
          <a:lstStyle/>
          <a:p>
            <a:pPr algn="ctr"/>
            <a:r>
              <a:rPr lang="en-US" sz="1602"/>
              <a:t>L3 unified cache</a:t>
            </a:r>
          </a:p>
          <a:p>
            <a:pPr algn="ctr"/>
            <a:r>
              <a:rPr lang="en-US" sz="1602"/>
              <a:t>(shared by all cores)</a:t>
            </a:r>
          </a:p>
        </p:txBody>
      </p:sp>
      <p:sp>
        <p:nvSpPr>
          <p:cNvPr id="26" name="Rectangle 420"/>
          <p:cNvSpPr>
            <a:spLocks noChangeArrowheads="1"/>
          </p:cNvSpPr>
          <p:nvPr/>
        </p:nvSpPr>
        <p:spPr bwMode="auto">
          <a:xfrm>
            <a:off x="228599" y="6056682"/>
            <a:ext cx="6172201" cy="571235"/>
          </a:xfrm>
          <a:prstGeom prst="rect">
            <a:avLst/>
          </a:prstGeom>
          <a:solidFill>
            <a:srgbClr val="D5F1CF"/>
          </a:solidFill>
          <a:ln w="12700">
            <a:solidFill>
              <a:schemeClr val="tx1"/>
            </a:solidFill>
            <a:miter lim="800000"/>
            <a:headEnd/>
            <a:tailEnd/>
          </a:ln>
          <a:effectLst/>
        </p:spPr>
        <p:txBody>
          <a:bodyPr lIns="91421" tIns="45710" rIns="91421" bIns="45710" anchor="ctr">
            <a:prstTxWarp prst="textNoShape">
              <a:avLst/>
            </a:prstTxWarp>
          </a:bodyPr>
          <a:lstStyle/>
          <a:p>
            <a:pPr algn="ctr"/>
            <a:r>
              <a:rPr lang="en-US" sz="1602"/>
              <a:t>Main memory</a:t>
            </a:r>
          </a:p>
        </p:txBody>
      </p:sp>
      <p:sp>
        <p:nvSpPr>
          <p:cNvPr id="27" name="Line 421"/>
          <p:cNvSpPr>
            <a:spLocks noChangeShapeType="1"/>
          </p:cNvSpPr>
          <p:nvPr/>
        </p:nvSpPr>
        <p:spPr bwMode="auto">
          <a:xfrm>
            <a:off x="3371850" y="5371200"/>
            <a:ext cx="0" cy="685482"/>
          </a:xfrm>
          <a:prstGeom prst="line">
            <a:avLst/>
          </a:prstGeom>
          <a:noFill/>
          <a:ln w="12700">
            <a:solidFill>
              <a:schemeClr val="tx1"/>
            </a:solidFill>
            <a:round/>
            <a:headEnd/>
            <a:tailEnd/>
          </a:ln>
          <a:effectLst/>
        </p:spPr>
        <p:txBody>
          <a:bodyPr wrap="none" lIns="91421" tIns="45710" rIns="91421" bIns="45710" anchor="ctr">
            <a:prstTxWarp prst="textNoShape">
              <a:avLst/>
            </a:prstTxWarp>
          </a:bodyPr>
          <a:lstStyle/>
          <a:p>
            <a:endParaRPr lang="en-US" sz="1602"/>
          </a:p>
        </p:txBody>
      </p:sp>
      <p:sp>
        <p:nvSpPr>
          <p:cNvPr id="29" name="Text Box 426"/>
          <p:cNvSpPr txBox="1">
            <a:spLocks noChangeArrowheads="1"/>
          </p:cNvSpPr>
          <p:nvPr/>
        </p:nvSpPr>
        <p:spPr bwMode="auto">
          <a:xfrm>
            <a:off x="76588" y="1296389"/>
            <a:ext cx="1724046" cy="339199"/>
          </a:xfrm>
          <a:prstGeom prst="rect">
            <a:avLst/>
          </a:prstGeom>
          <a:noFill/>
          <a:ln w="12700">
            <a:noFill/>
            <a:miter lim="800000"/>
            <a:headEnd/>
            <a:tailEnd/>
          </a:ln>
          <a:effectLst/>
        </p:spPr>
        <p:txBody>
          <a:bodyPr wrap="none" lIns="91421" tIns="45710" rIns="91421" bIns="45710">
            <a:prstTxWarp prst="textNoShape">
              <a:avLst/>
            </a:prstTxWarp>
            <a:spAutoFit/>
          </a:bodyPr>
          <a:lstStyle/>
          <a:p>
            <a:r>
              <a:rPr lang="en-US" sz="1602" dirty="0"/>
              <a:t>Processor package</a:t>
            </a:r>
          </a:p>
        </p:txBody>
      </p:sp>
      <p:sp>
        <p:nvSpPr>
          <p:cNvPr id="30" name="TextBox 29"/>
          <p:cNvSpPr txBox="1"/>
          <p:nvPr/>
        </p:nvSpPr>
        <p:spPr>
          <a:xfrm>
            <a:off x="6553199" y="1677212"/>
            <a:ext cx="2514601" cy="5016738"/>
          </a:xfrm>
          <a:prstGeom prst="rect">
            <a:avLst/>
          </a:prstGeom>
          <a:noFill/>
        </p:spPr>
        <p:txBody>
          <a:bodyPr wrap="square" lIns="91421" tIns="45710" rIns="91421" bIns="45710" rtlCol="0">
            <a:spAutoFit/>
          </a:bodyPr>
          <a:lstStyle/>
          <a:p>
            <a:pPr algn="l"/>
            <a:r>
              <a:rPr lang="en-US" sz="2000" dirty="0">
                <a:latin typeface="Calibri" pitchFamily="34" charset="0"/>
              </a:rPr>
              <a:t>L1 </a:t>
            </a:r>
            <a:r>
              <a:rPr lang="en-US" sz="2000" dirty="0" err="1">
                <a:latin typeface="Calibri" pitchFamily="34" charset="0"/>
              </a:rPr>
              <a:t>i</a:t>
            </a:r>
            <a:r>
              <a:rPr lang="en-US" sz="2000" dirty="0">
                <a:latin typeface="Calibri" pitchFamily="34" charset="0"/>
              </a:rPr>
              <a:t>-cache and </a:t>
            </a:r>
            <a:r>
              <a:rPr lang="en-US" sz="2000" dirty="0" err="1">
                <a:latin typeface="Calibri" pitchFamily="34" charset="0"/>
              </a:rPr>
              <a:t>d</a:t>
            </a:r>
            <a:r>
              <a:rPr lang="en-US" sz="2000" dirty="0">
                <a:latin typeface="Calibri" pitchFamily="34" charset="0"/>
              </a:rPr>
              <a:t>-cache:</a:t>
            </a:r>
          </a:p>
          <a:p>
            <a:pPr lvl="1" algn="l"/>
            <a:r>
              <a:rPr lang="en-US" sz="2000" b="0" dirty="0">
                <a:latin typeface="Calibri" pitchFamily="34" charset="0"/>
              </a:rPr>
              <a:t>32 KB,  8-way, </a:t>
            </a:r>
          </a:p>
          <a:p>
            <a:pPr lvl="1" algn="l"/>
            <a:r>
              <a:rPr lang="en-US" sz="2000" b="0" dirty="0">
                <a:latin typeface="Calibri" pitchFamily="34" charset="0"/>
              </a:rPr>
              <a:t>Access: 4 cycles</a:t>
            </a:r>
          </a:p>
          <a:p>
            <a:pPr algn="l"/>
            <a:endParaRPr lang="en-US" sz="2000" b="0" dirty="0">
              <a:latin typeface="Calibri" pitchFamily="34" charset="0"/>
            </a:endParaRPr>
          </a:p>
          <a:p>
            <a:pPr algn="l"/>
            <a:r>
              <a:rPr lang="en-US" sz="2000" dirty="0">
                <a:latin typeface="Calibri" pitchFamily="34" charset="0"/>
              </a:rPr>
              <a:t>L2 unified cache:</a:t>
            </a:r>
          </a:p>
          <a:p>
            <a:pPr lvl="1" algn="l"/>
            <a:r>
              <a:rPr lang="en-US" sz="2000" b="0" dirty="0">
                <a:latin typeface="Calibri" pitchFamily="34" charset="0"/>
              </a:rPr>
              <a:t> 256 KB, 8-way, </a:t>
            </a:r>
          </a:p>
          <a:p>
            <a:pPr lvl="1" algn="l"/>
            <a:r>
              <a:rPr lang="en-US" sz="2000" b="0" dirty="0">
                <a:latin typeface="Calibri" pitchFamily="34" charset="0"/>
              </a:rPr>
              <a:t>Access: 11 cycles</a:t>
            </a:r>
          </a:p>
          <a:p>
            <a:pPr lvl="1" algn="l"/>
            <a:endParaRPr lang="en-US" sz="2000" b="0" dirty="0">
              <a:latin typeface="Calibri" pitchFamily="34" charset="0"/>
            </a:endParaRPr>
          </a:p>
          <a:p>
            <a:pPr algn="l"/>
            <a:r>
              <a:rPr lang="en-US" sz="2000" dirty="0">
                <a:latin typeface="Calibri" pitchFamily="34" charset="0"/>
              </a:rPr>
              <a:t>L3 unified cache:</a:t>
            </a:r>
          </a:p>
          <a:p>
            <a:pPr lvl="1" algn="l"/>
            <a:r>
              <a:rPr lang="en-US" sz="2000" b="0" dirty="0">
                <a:latin typeface="Calibri" pitchFamily="34" charset="0"/>
              </a:rPr>
              <a:t>8 MB, 16-way,</a:t>
            </a:r>
          </a:p>
          <a:p>
            <a:pPr lvl="1" algn="l"/>
            <a:r>
              <a:rPr lang="en-US" sz="2000" b="0" dirty="0">
                <a:latin typeface="Calibri" pitchFamily="34" charset="0"/>
              </a:rPr>
              <a:t>Access: 30-40 cycles</a:t>
            </a:r>
          </a:p>
          <a:p>
            <a:pPr lvl="1" algn="l"/>
            <a:endParaRPr lang="en-US" sz="2000" b="0" dirty="0">
              <a:latin typeface="Calibri" pitchFamily="34" charset="0"/>
            </a:endParaRPr>
          </a:p>
          <a:p>
            <a:pPr algn="l"/>
            <a:r>
              <a:rPr lang="en-US" sz="2000" dirty="0">
                <a:latin typeface="Calibri" pitchFamily="34" charset="0"/>
              </a:rPr>
              <a:t>Block size</a:t>
            </a:r>
            <a:r>
              <a:rPr lang="en-US" sz="2000" b="0" dirty="0">
                <a:latin typeface="Calibri" pitchFamily="34" charset="0"/>
              </a:rPr>
              <a:t>: 64 bytes for all caches. </a:t>
            </a:r>
          </a:p>
        </p:txBody>
      </p:sp>
    </p:spTree>
    <p:extLst>
      <p:ext uri="{BB962C8B-B14F-4D97-AF65-F5344CB8AC3E}">
        <p14:creationId xmlns:p14="http://schemas.microsoft.com/office/powerpoint/2010/main" val="182390112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Cache Performance Metrics</a:t>
            </a:r>
            <a:endParaRPr lang="en-GB" dirty="0" smtClean="0"/>
          </a:p>
        </p:txBody>
      </p:sp>
      <p:sp>
        <p:nvSpPr>
          <p:cNvPr id="114691" name="Rectangle 3"/>
          <p:cNvSpPr>
            <a:spLocks noGrp="1" noChangeArrowheads="1"/>
          </p:cNvSpPr>
          <p:nvPr>
            <p:ph type="body" idx="1"/>
          </p:nvPr>
        </p:nvSpPr>
        <p:spPr>
          <a:xfrm>
            <a:off x="396875" y="1363033"/>
            <a:ext cx="8594725" cy="4969745"/>
          </a:xfrm>
        </p:spPr>
        <p:txBody>
          <a:bodyPr>
            <a:normAutofit fontScale="92500" lnSpcReduction="10000"/>
          </a:bodyPr>
          <a:lstStyle/>
          <a:p>
            <a:r>
              <a:rPr lang="en-GB" dirty="0" smtClean="0"/>
              <a:t>Miss Rate</a:t>
            </a:r>
          </a:p>
          <a:p>
            <a:pPr lvl="1"/>
            <a:r>
              <a:rPr lang="en-GB" dirty="0" smtClean="0"/>
              <a:t>Fraction of memory references not found in cache (misses / accesses)</a:t>
            </a:r>
            <a:br>
              <a:rPr lang="en-GB" dirty="0" smtClean="0"/>
            </a:br>
            <a:r>
              <a:rPr lang="en-GB" dirty="0" smtClean="0"/>
              <a:t>= 1 – hit rate</a:t>
            </a:r>
          </a:p>
          <a:p>
            <a:pPr lvl="1"/>
            <a:r>
              <a:rPr lang="en-GB" dirty="0" smtClean="0"/>
              <a:t>Typical numbers (in percentages):</a:t>
            </a:r>
          </a:p>
          <a:p>
            <a:pPr lvl="2"/>
            <a:r>
              <a:rPr lang="en-GB" dirty="0" smtClean="0"/>
              <a:t>3-10% for L1</a:t>
            </a:r>
          </a:p>
          <a:p>
            <a:pPr lvl="2"/>
            <a:r>
              <a:rPr lang="en-GB" dirty="0" smtClean="0"/>
              <a:t>can be quite small (e.g., &lt; 1%) for L2, depending on size, etc.</a:t>
            </a:r>
          </a:p>
          <a:p>
            <a:r>
              <a:rPr lang="en-GB" dirty="0" smtClean="0"/>
              <a:t>Hit Time</a:t>
            </a:r>
          </a:p>
          <a:p>
            <a:pPr lvl="1"/>
            <a:r>
              <a:rPr lang="en-GB" dirty="0" smtClean="0"/>
              <a:t>Time to deliver a line in the cache to the processor</a:t>
            </a:r>
          </a:p>
          <a:p>
            <a:pPr lvl="2"/>
            <a:r>
              <a:rPr lang="en-GB" dirty="0" smtClean="0"/>
              <a:t>includes time to determine whether the line is in the cache</a:t>
            </a:r>
          </a:p>
          <a:p>
            <a:pPr lvl="1"/>
            <a:r>
              <a:rPr lang="en-GB" dirty="0" smtClean="0"/>
              <a:t>Typical numbers:</a:t>
            </a:r>
          </a:p>
          <a:p>
            <a:pPr lvl="2"/>
            <a:r>
              <a:rPr lang="en-GB" dirty="0" smtClean="0"/>
              <a:t>1-2 clock cycle for L1</a:t>
            </a:r>
          </a:p>
          <a:p>
            <a:pPr lvl="2"/>
            <a:r>
              <a:rPr lang="en-GB" dirty="0" smtClean="0"/>
              <a:t>5-20 clock cycles for L2</a:t>
            </a:r>
          </a:p>
          <a:p>
            <a:r>
              <a:rPr lang="en-GB" dirty="0" smtClean="0"/>
              <a:t>Miss Penalty</a:t>
            </a:r>
          </a:p>
          <a:p>
            <a:pPr lvl="1"/>
            <a:r>
              <a:rPr lang="en-GB" dirty="0" smtClean="0"/>
              <a:t>Additional time required because of a miss</a:t>
            </a:r>
          </a:p>
          <a:p>
            <a:pPr lvl="2"/>
            <a:r>
              <a:rPr lang="en-GB" dirty="0" smtClean="0"/>
              <a:t>typically 50-200 cycles for main memory (Trend: increasing!)</a:t>
            </a:r>
          </a:p>
        </p:txBody>
      </p:sp>
    </p:spTree>
    <p:extLst>
      <p:ext uri="{BB962C8B-B14F-4D97-AF65-F5344CB8AC3E}">
        <p14:creationId xmlns:p14="http://schemas.microsoft.com/office/powerpoint/2010/main" val="11245633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vert="horz" wrap="square" lIns="90469" tIns="44441" rIns="90469" bIns="44441" numCol="1" anchor="b" anchorCtr="0" compatLnSpc="1">
            <a:prstTxWarp prst="textNoShape">
              <a:avLst/>
            </a:prstTxWarp>
          </a:bodyPr>
          <a:lstStyle/>
          <a:p>
            <a:pPr eaLnBrk="1" hangingPunct="1"/>
            <a:r>
              <a:rPr lang="en-US" smtClean="0"/>
              <a:t>Lets think about those numbers</a:t>
            </a:r>
          </a:p>
        </p:txBody>
      </p:sp>
      <p:sp>
        <p:nvSpPr>
          <p:cNvPr id="112643" name="Rectangle 3"/>
          <p:cNvSpPr>
            <a:spLocks noGrp="1" noChangeArrowheads="1"/>
          </p:cNvSpPr>
          <p:nvPr>
            <p:ph type="body" idx="1"/>
          </p:nvPr>
        </p:nvSpPr>
        <p:spPr/>
        <p:txBody>
          <a:bodyPr vert="horz" wrap="square" lIns="90469" tIns="44441" rIns="90469" bIns="44441" numCol="1" anchor="t" anchorCtr="0" compatLnSpc="1">
            <a:prstTxWarp prst="textNoShape">
              <a:avLst/>
            </a:prstTxWarp>
          </a:bodyPr>
          <a:lstStyle/>
          <a:p>
            <a:pPr>
              <a:defRPr/>
            </a:pPr>
            <a:r>
              <a:rPr lang="en-US" dirty="0" smtClean="0"/>
              <a:t>Huge difference between a hit and a miss</a:t>
            </a:r>
          </a:p>
          <a:p>
            <a:pPr lvl="1" eaLnBrk="1" hangingPunct="1">
              <a:lnSpc>
                <a:spcPct val="100000"/>
              </a:lnSpc>
              <a:defRPr/>
            </a:pPr>
            <a:r>
              <a:rPr lang="en-US" sz="1803" dirty="0"/>
              <a:t>Could be 100x, if just L1 and main memory</a:t>
            </a:r>
          </a:p>
          <a:p>
            <a:pPr>
              <a:defRPr/>
            </a:pPr>
            <a:endParaRPr lang="en-US" dirty="0" smtClean="0"/>
          </a:p>
          <a:p>
            <a:pPr>
              <a:defRPr/>
            </a:pPr>
            <a:r>
              <a:rPr lang="en-US" dirty="0" smtClean="0"/>
              <a:t>Would you believe 99% hits is twice as good as 97%?</a:t>
            </a:r>
          </a:p>
          <a:p>
            <a:pPr lvl="1" eaLnBrk="1" hangingPunct="1">
              <a:lnSpc>
                <a:spcPct val="100000"/>
              </a:lnSpc>
              <a:defRPr/>
            </a:pPr>
            <a:r>
              <a:rPr lang="en-US" sz="1803" dirty="0"/>
              <a:t>Consider: </a:t>
            </a:r>
            <a:br>
              <a:rPr lang="en-US" sz="1803" dirty="0"/>
            </a:br>
            <a:r>
              <a:rPr lang="en-US" sz="1803" dirty="0"/>
              <a:t>cache hit time of 1 cycle</a:t>
            </a:r>
            <a:br>
              <a:rPr lang="en-US" sz="1803" dirty="0"/>
            </a:br>
            <a:r>
              <a:rPr lang="en-US" sz="1803" dirty="0"/>
              <a:t>miss penalty of 100 cycles</a:t>
            </a:r>
          </a:p>
          <a:p>
            <a:pPr lvl="1">
              <a:defRPr/>
            </a:pPr>
            <a:endParaRPr lang="en-US" sz="1803" dirty="0"/>
          </a:p>
          <a:p>
            <a:pPr lvl="1">
              <a:defRPr/>
            </a:pPr>
            <a:r>
              <a:rPr lang="en-US" sz="1803" dirty="0"/>
              <a:t>Average access time:</a:t>
            </a:r>
          </a:p>
          <a:p>
            <a:pPr lvl="1" eaLnBrk="1" hangingPunct="1">
              <a:lnSpc>
                <a:spcPct val="100000"/>
              </a:lnSpc>
              <a:buFont typeface="Wingdings" pitchFamily="2" charset="2"/>
              <a:buNone/>
              <a:defRPr/>
            </a:pPr>
            <a:r>
              <a:rPr lang="en-US" sz="1803" dirty="0"/>
              <a:t>	 97% hits:  1 cycle + 0.03 * 100 cycles =</a:t>
            </a:r>
            <a:r>
              <a:rPr lang="en-US" sz="1803" dirty="0">
                <a:solidFill>
                  <a:srgbClr val="FF0000"/>
                </a:solidFill>
              </a:rPr>
              <a:t> </a:t>
            </a:r>
            <a:r>
              <a:rPr lang="en-US" sz="1803" b="1" dirty="0">
                <a:solidFill>
                  <a:srgbClr val="C00000"/>
                </a:solidFill>
              </a:rPr>
              <a:t>4 cycles</a:t>
            </a:r>
          </a:p>
          <a:p>
            <a:pPr lvl="1" eaLnBrk="1" hangingPunct="1">
              <a:lnSpc>
                <a:spcPct val="100000"/>
              </a:lnSpc>
              <a:buFont typeface="Wingdings" pitchFamily="2" charset="2"/>
              <a:buNone/>
              <a:defRPr/>
            </a:pPr>
            <a:r>
              <a:rPr lang="en-US" sz="1803" dirty="0"/>
              <a:t>	 99% hits:  1 cycle + 0.01 * 100 cycles = </a:t>
            </a:r>
            <a:r>
              <a:rPr lang="en-US" sz="1803" b="1" dirty="0">
                <a:solidFill>
                  <a:srgbClr val="C00000"/>
                </a:solidFill>
              </a:rPr>
              <a:t>2 cycles</a:t>
            </a:r>
          </a:p>
          <a:p>
            <a:pPr lvl="1" eaLnBrk="1" hangingPunct="1">
              <a:lnSpc>
                <a:spcPct val="100000"/>
              </a:lnSpc>
              <a:buFont typeface="Wingdings" pitchFamily="2" charset="2"/>
              <a:buNone/>
              <a:defRPr/>
            </a:pPr>
            <a:endParaRPr lang="en-US" sz="1602" dirty="0">
              <a:solidFill>
                <a:srgbClr val="C00000"/>
              </a:solidFill>
            </a:endParaRPr>
          </a:p>
          <a:p>
            <a:pPr>
              <a:defRPr/>
            </a:pPr>
            <a:r>
              <a:rPr lang="en-US" dirty="0" smtClean="0">
                <a:solidFill>
                  <a:srgbClr val="C00000"/>
                </a:solidFill>
              </a:rPr>
              <a:t>This is why “miss rate” is used instead of “hit rate”</a:t>
            </a:r>
            <a:endParaRPr lang="en-US" sz="1803" dirty="0">
              <a:solidFill>
                <a:srgbClr val="C00000"/>
              </a:solidFill>
            </a:endParaRPr>
          </a:p>
        </p:txBody>
      </p:sp>
    </p:spTree>
    <p:extLst>
      <p:ext uri="{BB962C8B-B14F-4D97-AF65-F5344CB8AC3E}">
        <p14:creationId xmlns:p14="http://schemas.microsoft.com/office/powerpoint/2010/main" val="397471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6" y="1363033"/>
            <a:ext cx="8289925" cy="4969745"/>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
        <p:nvSpPr>
          <p:cNvPr id="12" name="TextBox 11"/>
          <p:cNvSpPr txBox="1"/>
          <p:nvPr/>
        </p:nvSpPr>
        <p:spPr>
          <a:xfrm>
            <a:off x="396877" y="4799965"/>
            <a:ext cx="8518524" cy="956571"/>
          </a:xfrm>
          <a:prstGeom prst="rect">
            <a:avLst/>
          </a:prstGeom>
          <a:noFill/>
        </p:spPr>
        <p:txBody>
          <a:bodyPr wrap="square" lIns="91421" tIns="45710" rIns="91421" bIns="45710" rtlCol="0">
            <a:spAutoFit/>
          </a:bodyPr>
          <a:lstStyle/>
          <a:p>
            <a:r>
              <a:rPr lang="en-US" sz="2804" dirty="0">
                <a:latin typeface="Calibri" pitchFamily="34" charset="0"/>
              </a:rPr>
              <a:t>Key idea: Our qualitative notion of locality is quantified through our understanding of cache memories.</a:t>
            </a:r>
          </a:p>
        </p:txBody>
      </p:sp>
    </p:spTree>
    <p:extLst>
      <p:ext uri="{BB962C8B-B14F-4D97-AF65-F5344CB8AC3E}">
        <p14:creationId xmlns:p14="http://schemas.microsoft.com/office/powerpoint/2010/main" val="1177097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r>
              <a:rPr lang="en-US" dirty="0" smtClean="0">
                <a:solidFill>
                  <a:srgbClr val="BFBFBF"/>
                </a:solidFill>
              </a:rPr>
              <a:t>Cache organization and operation</a:t>
            </a:r>
          </a:p>
          <a:p>
            <a:r>
              <a:rPr lang="en-US" dirty="0" smtClean="0"/>
              <a:t>Performance impact of caches</a:t>
            </a:r>
          </a:p>
          <a:p>
            <a:pPr lvl="1"/>
            <a:r>
              <a:rPr lang="en-US" dirty="0" smtClean="0"/>
              <a:t>The memory mountain</a:t>
            </a:r>
          </a:p>
          <a:p>
            <a:pPr lvl="1"/>
            <a:r>
              <a:rPr lang="en-US" dirty="0" smtClean="0">
                <a:solidFill>
                  <a:srgbClr val="BFBFBF"/>
                </a:solidFill>
              </a:rPr>
              <a:t>Rearranging loops to improve spatial locality</a:t>
            </a:r>
          </a:p>
          <a:p>
            <a:pPr lvl="1"/>
            <a:r>
              <a:rPr lang="en-US" dirty="0" smtClean="0">
                <a:solidFill>
                  <a:srgbClr val="BFBFBF"/>
                </a:solidFill>
              </a:rPr>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5381938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4" y="1144059"/>
            <a:ext cx="8167687" cy="446070"/>
          </a:xfrm>
          <a:prstGeom prst="rect">
            <a:avLst/>
          </a:prstGeom>
          <a:noFill/>
          <a:ln w="19050">
            <a:noFill/>
            <a:miter lim="800000"/>
            <a:headEnd/>
            <a:tailEnd type="none" w="sm" len="sm"/>
          </a:ln>
          <a:effectLst/>
        </p:spPr>
        <p:txBody>
          <a:bodyPr lIns="45710" tIns="45710" rIns="45710" bIns="4571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3" dirty="0">
                <a:solidFill>
                  <a:srgbClr val="FF0000"/>
                </a:solidFill>
                <a:effectLst>
                  <a:outerShdw blurRad="38100" dist="38100" dir="2700000" algn="tl">
                    <a:srgbClr val="DDDDDD"/>
                  </a:outerShdw>
                </a:effectLst>
              </a:rPr>
              <a:t>The gap </a:t>
            </a:r>
            <a:r>
              <a:rPr lang="en-US" sz="2403" dirty="0">
                <a:ln>
                  <a:solidFill>
                    <a:srgbClr val="DF9F98"/>
                  </a:solidFill>
                </a:ln>
                <a:solidFill>
                  <a:srgbClr val="FF0000"/>
                </a:solidFill>
                <a:effectLst>
                  <a:outerShdw blurRad="38100" dist="38100" dir="2700000" algn="tl">
                    <a:srgbClr val="DDDDDD"/>
                  </a:outerShdw>
                </a:effectLst>
              </a:rPr>
              <a:t>widens</a:t>
            </a:r>
            <a:r>
              <a:rPr lang="en-US" sz="2403"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7213"/>
          <a:ext cx="8572500" cy="52172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19928" y="1981871"/>
            <a:ext cx="725592"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Disk</a:t>
            </a:r>
          </a:p>
        </p:txBody>
      </p:sp>
      <p:sp>
        <p:nvSpPr>
          <p:cNvPr id="9" name="TextBox 8"/>
          <p:cNvSpPr txBox="1"/>
          <p:nvPr/>
        </p:nvSpPr>
        <p:spPr>
          <a:xfrm>
            <a:off x="4876390" y="4190647"/>
            <a:ext cx="1008112"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DRAM</a:t>
            </a:r>
          </a:p>
        </p:txBody>
      </p:sp>
      <p:sp>
        <p:nvSpPr>
          <p:cNvPr id="10" name="TextBox 9"/>
          <p:cNvSpPr txBox="1"/>
          <p:nvPr/>
        </p:nvSpPr>
        <p:spPr>
          <a:xfrm>
            <a:off x="5028945" y="5637776"/>
            <a:ext cx="714354"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CPU</a:t>
            </a:r>
          </a:p>
        </p:txBody>
      </p:sp>
      <p:sp>
        <p:nvSpPr>
          <p:cNvPr id="11" name="TextBox 10"/>
          <p:cNvSpPr txBox="1"/>
          <p:nvPr/>
        </p:nvSpPr>
        <p:spPr>
          <a:xfrm>
            <a:off x="6004583" y="2819683"/>
            <a:ext cx="671013"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SSD</a:t>
            </a:r>
          </a:p>
        </p:txBody>
      </p:sp>
    </p:spTree>
    <p:extLst>
      <p:ext uri="{BB962C8B-B14F-4D97-AF65-F5344CB8AC3E}">
        <p14:creationId xmlns:p14="http://schemas.microsoft.com/office/powerpoint/2010/main" val="207686233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t>The Memory Mountain</a:t>
            </a:r>
          </a:p>
        </p:txBody>
      </p:sp>
      <p:sp>
        <p:nvSpPr>
          <p:cNvPr id="161797" name="Rectangle 5"/>
          <p:cNvSpPr>
            <a:spLocks noGrp="1" noChangeArrowheads="1"/>
          </p:cNvSpPr>
          <p:nvPr>
            <p:ph type="body" idx="1"/>
          </p:nvPr>
        </p:nvSpPr>
        <p:spPr/>
        <p:txBody>
          <a:bodyPr/>
          <a:lstStyle/>
          <a:p>
            <a:r>
              <a:rPr lang="en-US" dirty="0">
                <a:solidFill>
                  <a:srgbClr val="FF0000"/>
                </a:solidFill>
              </a:rPr>
              <a:t>Read throughput </a:t>
            </a:r>
            <a:r>
              <a:rPr lang="en-US" dirty="0"/>
              <a:t>(read bandwidth)</a:t>
            </a:r>
          </a:p>
          <a:p>
            <a:pPr lvl="1"/>
            <a:r>
              <a:rPr lang="en-US" dirty="0"/>
              <a:t>Number of bytes read from memory per second (MB/</a:t>
            </a:r>
            <a:r>
              <a:rPr lang="en-US" dirty="0" err="1"/>
              <a:t>s</a:t>
            </a:r>
            <a:r>
              <a:rPr lang="en-US" dirty="0"/>
              <a:t>)</a:t>
            </a:r>
            <a:endParaRPr lang="en-US" dirty="0" smtClean="0"/>
          </a:p>
          <a:p>
            <a:pPr>
              <a:buNone/>
            </a:pPr>
            <a:endParaRPr lang="en-US" dirty="0" smtClean="0">
              <a:solidFill>
                <a:srgbClr val="FF0000"/>
              </a:solidFill>
            </a:endParaRPr>
          </a:p>
          <a:p>
            <a:r>
              <a:rPr lang="en-US" dirty="0" smtClean="0">
                <a:solidFill>
                  <a:srgbClr val="FF0000"/>
                </a:solidFill>
              </a:rPr>
              <a:t>Memory mountain: </a:t>
            </a:r>
            <a:r>
              <a:rPr lang="en-US" dirty="0" smtClean="0"/>
              <a:t>Measured </a:t>
            </a:r>
            <a:r>
              <a:rPr lang="en-US" dirty="0"/>
              <a:t>read throughput as a function of spatial and temporal locality.</a:t>
            </a:r>
          </a:p>
          <a:p>
            <a:pPr lvl="1"/>
            <a:r>
              <a:rPr lang="en-US" dirty="0"/>
              <a:t>Compact way to characterize memory system performance. </a:t>
            </a:r>
          </a:p>
          <a:p>
            <a:endParaRPr lang="en-US" dirty="0"/>
          </a:p>
        </p:txBody>
      </p:sp>
    </p:spTree>
    <p:extLst>
      <p:ext uri="{BB962C8B-B14F-4D97-AF65-F5344CB8AC3E}">
        <p14:creationId xmlns:p14="http://schemas.microsoft.com/office/powerpoint/2010/main" val="20759271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a:t>Memory Mountain Test Function</a:t>
            </a:r>
          </a:p>
        </p:txBody>
      </p:sp>
      <p:sp>
        <p:nvSpPr>
          <p:cNvPr id="162819" name="Text Box 3"/>
          <p:cNvSpPr txBox="1">
            <a:spLocks noChangeArrowheads="1"/>
          </p:cNvSpPr>
          <p:nvPr/>
        </p:nvSpPr>
        <p:spPr bwMode="auto">
          <a:xfrm>
            <a:off x="304801" y="1436026"/>
            <a:ext cx="8667750" cy="4915794"/>
          </a:xfrm>
          <a:prstGeom prst="rect">
            <a:avLst/>
          </a:prstGeom>
          <a:solidFill>
            <a:srgbClr val="F6F5BD"/>
          </a:solidFill>
          <a:ln w="25400">
            <a:solidFill>
              <a:schemeClr val="tx1"/>
            </a:solidFill>
            <a:miter lim="800000"/>
            <a:headEnd/>
            <a:tailEnd/>
          </a:ln>
          <a:effectLst/>
        </p:spPr>
        <p:txBody>
          <a:bodyPr wrap="none" lIns="91421" tIns="45710" rIns="91421" bIns="45710">
            <a:prstTxWarp prst="textNoShape">
              <a:avLst/>
            </a:prstTxWarp>
            <a:spAutoFit/>
          </a:bodyPr>
          <a:lstStyle/>
          <a:p>
            <a:pPr algn="l">
              <a:lnSpc>
                <a:spcPct val="100000"/>
              </a:lnSpc>
            </a:pPr>
            <a:r>
              <a:rPr lang="en-US" sz="1502">
                <a:latin typeface="Courier New" charset="0"/>
              </a:rPr>
              <a:t>/* The test function */</a:t>
            </a:r>
          </a:p>
          <a:p>
            <a:pPr algn="l">
              <a:lnSpc>
                <a:spcPct val="100000"/>
              </a:lnSpc>
            </a:pPr>
            <a:r>
              <a:rPr lang="en-US" sz="1502">
                <a:latin typeface="Courier New" charset="0"/>
              </a:rPr>
              <a:t>void test(int elems, int stride) {</a:t>
            </a:r>
          </a:p>
          <a:p>
            <a:pPr algn="l">
              <a:lnSpc>
                <a:spcPct val="100000"/>
              </a:lnSpc>
            </a:pPr>
            <a:r>
              <a:rPr lang="en-US" sz="1502">
                <a:latin typeface="Courier New" charset="0"/>
              </a:rPr>
              <a:t>    int i, result = 0; </a:t>
            </a:r>
          </a:p>
          <a:p>
            <a:pPr algn="l">
              <a:lnSpc>
                <a:spcPct val="100000"/>
              </a:lnSpc>
            </a:pPr>
            <a:r>
              <a:rPr lang="en-US" sz="1502">
                <a:latin typeface="Courier New" charset="0"/>
              </a:rPr>
              <a:t>    volatile int sink; </a:t>
            </a:r>
          </a:p>
          <a:p>
            <a:pPr algn="l">
              <a:lnSpc>
                <a:spcPct val="100000"/>
              </a:lnSpc>
            </a:pPr>
            <a:endParaRPr lang="en-US" sz="1502">
              <a:latin typeface="Courier New" charset="0"/>
            </a:endParaRPr>
          </a:p>
          <a:p>
            <a:pPr algn="l">
              <a:lnSpc>
                <a:spcPct val="100000"/>
              </a:lnSpc>
            </a:pPr>
            <a:r>
              <a:rPr lang="en-US" sz="1502">
                <a:latin typeface="Courier New" charset="0"/>
              </a:rPr>
              <a:t>    for (i = 0; i &lt; elems; i += stride)</a:t>
            </a:r>
          </a:p>
          <a:p>
            <a:pPr algn="l">
              <a:lnSpc>
                <a:spcPct val="100000"/>
              </a:lnSpc>
            </a:pPr>
            <a:r>
              <a:rPr lang="en-US" sz="1502">
                <a:latin typeface="Courier New" charset="0"/>
              </a:rPr>
              <a:t>	result += data[i];</a:t>
            </a:r>
          </a:p>
          <a:p>
            <a:pPr algn="l">
              <a:lnSpc>
                <a:spcPct val="100000"/>
              </a:lnSpc>
            </a:pPr>
            <a:r>
              <a:rPr lang="en-US" sz="1502">
                <a:latin typeface="Courier New" charset="0"/>
              </a:rPr>
              <a:t>    sink = result; /* So compiler doesn't optimize away the loop */</a:t>
            </a:r>
          </a:p>
          <a:p>
            <a:pPr algn="l">
              <a:lnSpc>
                <a:spcPct val="100000"/>
              </a:lnSpc>
            </a:pPr>
            <a:r>
              <a:rPr lang="en-US" sz="1502">
                <a:latin typeface="Courier New" charset="0"/>
              </a:rPr>
              <a:t>}</a:t>
            </a:r>
          </a:p>
          <a:p>
            <a:pPr algn="l">
              <a:lnSpc>
                <a:spcPct val="100000"/>
              </a:lnSpc>
            </a:pPr>
            <a:endParaRPr lang="en-US" sz="1502">
              <a:latin typeface="Courier New" charset="0"/>
            </a:endParaRPr>
          </a:p>
          <a:p>
            <a:pPr algn="l">
              <a:lnSpc>
                <a:spcPct val="100000"/>
              </a:lnSpc>
            </a:pPr>
            <a:r>
              <a:rPr lang="en-US" sz="1502">
                <a:latin typeface="Courier New" charset="0"/>
              </a:rPr>
              <a:t>/* Run test(elems, stride) and return read throughput (MB/s) */</a:t>
            </a:r>
          </a:p>
          <a:p>
            <a:pPr algn="l">
              <a:lnSpc>
                <a:spcPct val="100000"/>
              </a:lnSpc>
            </a:pPr>
            <a:r>
              <a:rPr lang="en-US" sz="1502">
                <a:latin typeface="Courier New" charset="0"/>
              </a:rPr>
              <a:t>double run(int size, int stride, double Mhz)</a:t>
            </a:r>
          </a:p>
          <a:p>
            <a:pPr algn="l">
              <a:lnSpc>
                <a:spcPct val="100000"/>
              </a:lnSpc>
            </a:pPr>
            <a:r>
              <a:rPr lang="en-US" sz="1502">
                <a:latin typeface="Courier New" charset="0"/>
              </a:rPr>
              <a:t>{</a:t>
            </a:r>
          </a:p>
          <a:p>
            <a:pPr algn="l">
              <a:lnSpc>
                <a:spcPct val="100000"/>
              </a:lnSpc>
            </a:pPr>
            <a:r>
              <a:rPr lang="en-US" sz="1502">
                <a:latin typeface="Courier New" charset="0"/>
              </a:rPr>
              <a:t>    double cycles;</a:t>
            </a:r>
          </a:p>
          <a:p>
            <a:pPr algn="l">
              <a:lnSpc>
                <a:spcPct val="100000"/>
              </a:lnSpc>
            </a:pPr>
            <a:r>
              <a:rPr lang="en-US" sz="1502">
                <a:latin typeface="Courier New" charset="0"/>
              </a:rPr>
              <a:t>    int elems = size / sizeof(int); </a:t>
            </a:r>
          </a:p>
          <a:p>
            <a:pPr algn="l">
              <a:lnSpc>
                <a:spcPct val="100000"/>
              </a:lnSpc>
            </a:pPr>
            <a:endParaRPr lang="en-US" sz="1502">
              <a:latin typeface="Courier New" charset="0"/>
            </a:endParaRPr>
          </a:p>
          <a:p>
            <a:pPr algn="l">
              <a:lnSpc>
                <a:spcPct val="100000"/>
              </a:lnSpc>
            </a:pPr>
            <a:r>
              <a:rPr lang="en-US" sz="1502">
                <a:latin typeface="Courier New" charset="0"/>
              </a:rPr>
              <a:t>    test(elems, stride);                     /* warm up the cache */</a:t>
            </a:r>
          </a:p>
          <a:p>
            <a:pPr algn="l">
              <a:lnSpc>
                <a:spcPct val="100000"/>
              </a:lnSpc>
            </a:pPr>
            <a:r>
              <a:rPr lang="en-US" sz="1502">
                <a:latin typeface="Courier New" charset="0"/>
              </a:rPr>
              <a:t>    cycles = fcyc2(test, elems, stride, 0);  /* call test(elems,stride) */</a:t>
            </a:r>
          </a:p>
          <a:p>
            <a:pPr algn="l">
              <a:lnSpc>
                <a:spcPct val="100000"/>
              </a:lnSpc>
            </a:pPr>
            <a:r>
              <a:rPr lang="en-US" sz="1502">
                <a:latin typeface="Courier New" charset="0"/>
              </a:rPr>
              <a:t>    return (size / stride) / (cycles / Mhz); /* convert cycles to MB/s */</a:t>
            </a:r>
          </a:p>
          <a:p>
            <a:pPr algn="l">
              <a:lnSpc>
                <a:spcPct val="100000"/>
              </a:lnSpc>
            </a:pPr>
            <a:r>
              <a:rPr lang="en-US" sz="1502">
                <a:latin typeface="Courier New" charset="0"/>
              </a:rPr>
              <a:t>}</a:t>
            </a:r>
          </a:p>
          <a:p>
            <a:pPr algn="l">
              <a:lnSpc>
                <a:spcPct val="100000"/>
              </a:lnSpc>
            </a:pPr>
            <a:endParaRPr lang="en-US" sz="1502">
              <a:latin typeface="Courier New" charset="0"/>
            </a:endParaRPr>
          </a:p>
        </p:txBody>
      </p:sp>
    </p:spTree>
    <p:extLst>
      <p:ext uri="{BB962C8B-B14F-4D97-AF65-F5344CB8AC3E}">
        <p14:creationId xmlns:p14="http://schemas.microsoft.com/office/powerpoint/2010/main" val="8500499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20" y="437066"/>
            <a:ext cx="4824581" cy="761647"/>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8713"/>
          <a:ext cx="8572500" cy="58265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7180" y="306249"/>
            <a:ext cx="2187355" cy="1815862"/>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lIns="91421" tIns="45710" rIns="91421" bIns="45710" rtlCol="0">
            <a:spAutoFit/>
          </a:bodyPr>
          <a:lstStyle/>
          <a:p>
            <a:r>
              <a:rPr lang="en-US" sz="1600" dirty="0">
                <a:latin typeface="Calibri" pitchFamily="34" charset="0"/>
              </a:rPr>
              <a:t>Intel Core i7</a:t>
            </a:r>
          </a:p>
          <a:p>
            <a:r>
              <a:rPr lang="en-US" sz="1600" dirty="0">
                <a:latin typeface="Calibri" pitchFamily="34" charset="0"/>
              </a:rPr>
              <a:t>32 KB L1  </a:t>
            </a:r>
            <a:r>
              <a:rPr lang="en-US" sz="1600" dirty="0" err="1">
                <a:latin typeface="Calibri" pitchFamily="34" charset="0"/>
              </a:rPr>
              <a:t>i</a:t>
            </a:r>
            <a:r>
              <a:rPr lang="en-US" sz="1600" dirty="0">
                <a:latin typeface="Calibri" pitchFamily="34" charset="0"/>
              </a:rPr>
              <a:t>-cache</a:t>
            </a:r>
          </a:p>
          <a:p>
            <a:r>
              <a:rPr lang="en-US" sz="1600" dirty="0">
                <a:latin typeface="Calibri" pitchFamily="34" charset="0"/>
              </a:rPr>
              <a:t>32 KB L1 </a:t>
            </a:r>
            <a:r>
              <a:rPr lang="en-US" sz="1600" dirty="0" err="1">
                <a:latin typeface="Calibri" pitchFamily="34" charset="0"/>
              </a:rPr>
              <a:t>d</a:t>
            </a:r>
            <a:r>
              <a:rPr lang="en-US" sz="1600" dirty="0">
                <a:latin typeface="Calibri" pitchFamily="34" charset="0"/>
              </a:rPr>
              <a:t>-cache</a:t>
            </a:r>
          </a:p>
          <a:p>
            <a:r>
              <a:rPr lang="en-US" sz="1600" dirty="0">
                <a:latin typeface="Calibri" pitchFamily="34" charset="0"/>
              </a:rPr>
              <a:t>256 KB unified L2 cache</a:t>
            </a:r>
          </a:p>
          <a:p>
            <a:r>
              <a:rPr lang="en-US" sz="1600" dirty="0">
                <a:latin typeface="Calibri" pitchFamily="34" charset="0"/>
              </a:rPr>
              <a:t>8M unified L3 cache</a:t>
            </a:r>
          </a:p>
          <a:p>
            <a:endParaRPr lang="en-US" sz="1600" dirty="0">
              <a:latin typeface="Calibri" pitchFamily="34" charset="0"/>
            </a:endParaRPr>
          </a:p>
          <a:p>
            <a:r>
              <a:rPr lang="en-US" sz="1600" dirty="0">
                <a:latin typeface="Calibri" pitchFamily="34" charset="0"/>
              </a:rPr>
              <a:t>All caches on-chip</a:t>
            </a:r>
          </a:p>
        </p:txBody>
      </p:sp>
    </p:spTree>
    <p:extLst>
      <p:ext uri="{BB962C8B-B14F-4D97-AF65-F5344CB8AC3E}">
        <p14:creationId xmlns:p14="http://schemas.microsoft.com/office/powerpoint/2010/main" val="6152465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20" y="437066"/>
            <a:ext cx="4824581" cy="761647"/>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8713"/>
          <a:ext cx="8572500" cy="58265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7180" y="306249"/>
            <a:ext cx="2187355" cy="1815862"/>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lIns="91421" tIns="45710" rIns="91421" bIns="45710" rtlCol="0">
            <a:spAutoFit/>
          </a:bodyPr>
          <a:lstStyle/>
          <a:p>
            <a:r>
              <a:rPr lang="en-US" sz="1600" dirty="0">
                <a:latin typeface="Calibri" pitchFamily="34" charset="0"/>
              </a:rPr>
              <a:t>Intel Core i7</a:t>
            </a:r>
          </a:p>
          <a:p>
            <a:r>
              <a:rPr lang="en-US" sz="1600" dirty="0">
                <a:latin typeface="Calibri" pitchFamily="34" charset="0"/>
              </a:rPr>
              <a:t>32 KB L1  </a:t>
            </a:r>
            <a:r>
              <a:rPr lang="en-US" sz="1600" dirty="0" err="1">
                <a:latin typeface="Calibri" pitchFamily="34" charset="0"/>
              </a:rPr>
              <a:t>i</a:t>
            </a:r>
            <a:r>
              <a:rPr lang="en-US" sz="1600" dirty="0">
                <a:latin typeface="Calibri" pitchFamily="34" charset="0"/>
              </a:rPr>
              <a:t>-cache</a:t>
            </a:r>
          </a:p>
          <a:p>
            <a:r>
              <a:rPr lang="en-US" sz="1600" dirty="0">
                <a:latin typeface="Calibri" pitchFamily="34" charset="0"/>
              </a:rPr>
              <a:t>32 KB L1 </a:t>
            </a:r>
            <a:r>
              <a:rPr lang="en-US" sz="1600" dirty="0" err="1">
                <a:latin typeface="Calibri" pitchFamily="34" charset="0"/>
              </a:rPr>
              <a:t>d</a:t>
            </a:r>
            <a:r>
              <a:rPr lang="en-US" sz="1600" dirty="0">
                <a:latin typeface="Calibri" pitchFamily="34" charset="0"/>
              </a:rPr>
              <a:t>-cache</a:t>
            </a:r>
          </a:p>
          <a:p>
            <a:r>
              <a:rPr lang="en-US" sz="1600" dirty="0">
                <a:latin typeface="Calibri" pitchFamily="34" charset="0"/>
              </a:rPr>
              <a:t>256 KB unified L2 cache</a:t>
            </a:r>
          </a:p>
          <a:p>
            <a:r>
              <a:rPr lang="en-US" sz="1600" dirty="0">
                <a:latin typeface="Calibri" pitchFamily="34" charset="0"/>
              </a:rPr>
              <a:t>8M unified L3 cache</a:t>
            </a:r>
          </a:p>
          <a:p>
            <a:endParaRPr lang="en-US" sz="1600" dirty="0">
              <a:latin typeface="Calibri" pitchFamily="34" charset="0"/>
            </a:endParaRPr>
          </a:p>
          <a:p>
            <a:r>
              <a:rPr lang="en-US" sz="1600" dirty="0">
                <a:latin typeface="Calibri" pitchFamily="34" charset="0"/>
              </a:rPr>
              <a:t>All caches on-chip</a:t>
            </a:r>
          </a:p>
        </p:txBody>
      </p:sp>
      <p:sp>
        <p:nvSpPr>
          <p:cNvPr id="6" name="TextBox 5"/>
          <p:cNvSpPr txBox="1"/>
          <p:nvPr/>
        </p:nvSpPr>
        <p:spPr>
          <a:xfrm>
            <a:off x="134054" y="4112012"/>
            <a:ext cx="1136811" cy="1015642"/>
          </a:xfrm>
          <a:prstGeom prst="rect">
            <a:avLst/>
          </a:prstGeom>
          <a:noFill/>
        </p:spPr>
        <p:txBody>
          <a:bodyPr wrap="none" lIns="91421" tIns="45710" rIns="91421" bIns="45710" rtlCol="0">
            <a:spAutoFit/>
          </a:bodyPr>
          <a:lstStyle/>
          <a:p>
            <a:pPr algn="ctr"/>
            <a:r>
              <a:rPr lang="en-US" sz="2000" i="1" dirty="0">
                <a:solidFill>
                  <a:srgbClr val="FF6600"/>
                </a:solidFill>
                <a:latin typeface="Calibri" pitchFamily="34" charset="0"/>
              </a:rPr>
              <a:t>Slopes of</a:t>
            </a:r>
          </a:p>
          <a:p>
            <a:pPr algn="ctr"/>
            <a:r>
              <a:rPr lang="en-US" sz="2000" i="1" dirty="0">
                <a:solidFill>
                  <a:srgbClr val="FF6600"/>
                </a:solidFill>
                <a:latin typeface="Calibri" pitchFamily="34" charset="0"/>
              </a:rPr>
              <a:t>spatial </a:t>
            </a:r>
          </a:p>
          <a:p>
            <a:pPr algn="ctr"/>
            <a:r>
              <a:rPr lang="en-US" sz="2000" i="1" dirty="0">
                <a:solidFill>
                  <a:srgbClr val="FF6600"/>
                </a:solidFill>
                <a:latin typeface="Calibri" pitchFamily="34" charset="0"/>
              </a:rPr>
              <a:t>locality</a:t>
            </a:r>
          </a:p>
        </p:txBody>
      </p:sp>
      <p:cxnSp>
        <p:nvCxnSpPr>
          <p:cNvPr id="8" name="Straight Arrow Connector 7"/>
          <p:cNvCxnSpPr>
            <a:stCxn id="6" idx="3"/>
          </p:cNvCxnSpPr>
          <p:nvPr/>
        </p:nvCxnSpPr>
        <p:spPr bwMode="auto">
          <a:xfrm flipV="1">
            <a:off x="1270865" y="3048179"/>
            <a:ext cx="2757635" cy="1571654"/>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270865" y="3657497"/>
            <a:ext cx="2458096" cy="962336"/>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270865" y="4342977"/>
            <a:ext cx="1309835" cy="276856"/>
          </a:xfrm>
          <a:prstGeom prst="straightConnector1">
            <a:avLst/>
          </a:prstGeom>
          <a:noFill/>
          <a:ln w="2540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31433326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20" y="437066"/>
            <a:ext cx="4824581" cy="761647"/>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8713"/>
          <a:ext cx="8572500" cy="58265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7180" y="306249"/>
            <a:ext cx="2187355" cy="1815862"/>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lIns="91421" tIns="45710" rIns="91421" bIns="45710" rtlCol="0">
            <a:spAutoFit/>
          </a:bodyPr>
          <a:lstStyle/>
          <a:p>
            <a:r>
              <a:rPr lang="en-US" sz="1600" dirty="0">
                <a:latin typeface="Calibri" pitchFamily="34" charset="0"/>
              </a:rPr>
              <a:t>Intel Core i7</a:t>
            </a:r>
          </a:p>
          <a:p>
            <a:r>
              <a:rPr lang="en-US" sz="1600" dirty="0">
                <a:latin typeface="Calibri" pitchFamily="34" charset="0"/>
              </a:rPr>
              <a:t>32 KB L1  </a:t>
            </a:r>
            <a:r>
              <a:rPr lang="en-US" sz="1600" dirty="0" err="1">
                <a:latin typeface="Calibri" pitchFamily="34" charset="0"/>
              </a:rPr>
              <a:t>i</a:t>
            </a:r>
            <a:r>
              <a:rPr lang="en-US" sz="1600" dirty="0">
                <a:latin typeface="Calibri" pitchFamily="34" charset="0"/>
              </a:rPr>
              <a:t>-cache</a:t>
            </a:r>
          </a:p>
          <a:p>
            <a:r>
              <a:rPr lang="en-US" sz="1600" dirty="0">
                <a:latin typeface="Calibri" pitchFamily="34" charset="0"/>
              </a:rPr>
              <a:t>32 KB L1 </a:t>
            </a:r>
            <a:r>
              <a:rPr lang="en-US" sz="1600" dirty="0" err="1">
                <a:latin typeface="Calibri" pitchFamily="34" charset="0"/>
              </a:rPr>
              <a:t>d</a:t>
            </a:r>
            <a:r>
              <a:rPr lang="en-US" sz="1600" dirty="0">
                <a:latin typeface="Calibri" pitchFamily="34" charset="0"/>
              </a:rPr>
              <a:t>-cache</a:t>
            </a:r>
          </a:p>
          <a:p>
            <a:r>
              <a:rPr lang="en-US" sz="1600" dirty="0">
                <a:latin typeface="Calibri" pitchFamily="34" charset="0"/>
              </a:rPr>
              <a:t>256 KB unified L2 cache</a:t>
            </a:r>
          </a:p>
          <a:p>
            <a:r>
              <a:rPr lang="en-US" sz="1600" dirty="0">
                <a:latin typeface="Calibri" pitchFamily="34" charset="0"/>
              </a:rPr>
              <a:t>8M unified L3 cache</a:t>
            </a:r>
          </a:p>
          <a:p>
            <a:endParaRPr lang="en-US" sz="1600" dirty="0">
              <a:latin typeface="Calibri" pitchFamily="34" charset="0"/>
            </a:endParaRPr>
          </a:p>
          <a:p>
            <a:r>
              <a:rPr lang="en-US" sz="1600" dirty="0">
                <a:latin typeface="Calibri" pitchFamily="34" charset="0"/>
              </a:rPr>
              <a:t>All caches on-chip</a:t>
            </a:r>
          </a:p>
        </p:txBody>
      </p:sp>
      <p:sp>
        <p:nvSpPr>
          <p:cNvPr id="6" name="TextBox 5"/>
          <p:cNvSpPr txBox="1"/>
          <p:nvPr/>
        </p:nvSpPr>
        <p:spPr>
          <a:xfrm>
            <a:off x="134054" y="4112012"/>
            <a:ext cx="1136811" cy="1015642"/>
          </a:xfrm>
          <a:prstGeom prst="rect">
            <a:avLst/>
          </a:prstGeom>
          <a:noFill/>
        </p:spPr>
        <p:txBody>
          <a:bodyPr wrap="none" lIns="91421" tIns="45710" rIns="91421" bIns="45710" rtlCol="0">
            <a:spAutoFit/>
          </a:bodyPr>
          <a:lstStyle/>
          <a:p>
            <a:pPr algn="ctr"/>
            <a:r>
              <a:rPr lang="en-US" sz="2000" i="1" dirty="0">
                <a:solidFill>
                  <a:srgbClr val="FF6600"/>
                </a:solidFill>
                <a:latin typeface="Calibri" pitchFamily="34" charset="0"/>
              </a:rPr>
              <a:t>Slopes of</a:t>
            </a:r>
          </a:p>
          <a:p>
            <a:pPr algn="ctr"/>
            <a:r>
              <a:rPr lang="en-US" sz="2000" i="1" dirty="0">
                <a:solidFill>
                  <a:srgbClr val="FF6600"/>
                </a:solidFill>
                <a:latin typeface="Calibri" pitchFamily="34" charset="0"/>
              </a:rPr>
              <a:t>spatial </a:t>
            </a:r>
          </a:p>
          <a:p>
            <a:pPr algn="ctr"/>
            <a:r>
              <a:rPr lang="en-US" sz="2000" i="1" dirty="0">
                <a:solidFill>
                  <a:srgbClr val="FF6600"/>
                </a:solidFill>
                <a:latin typeface="Calibri" pitchFamily="34" charset="0"/>
              </a:rPr>
              <a:t>locality</a:t>
            </a:r>
          </a:p>
        </p:txBody>
      </p:sp>
      <p:cxnSp>
        <p:nvCxnSpPr>
          <p:cNvPr id="8" name="Straight Arrow Connector 7"/>
          <p:cNvCxnSpPr>
            <a:stCxn id="6" idx="3"/>
          </p:cNvCxnSpPr>
          <p:nvPr/>
        </p:nvCxnSpPr>
        <p:spPr bwMode="auto">
          <a:xfrm flipV="1">
            <a:off x="1270865" y="3048179"/>
            <a:ext cx="2757635" cy="1571654"/>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270865" y="3657497"/>
            <a:ext cx="2458096" cy="962336"/>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270865" y="4342977"/>
            <a:ext cx="1309835" cy="276856"/>
          </a:xfrm>
          <a:prstGeom prst="straightConnector1">
            <a:avLst/>
          </a:prstGeom>
          <a:noFill/>
          <a:ln w="25400" cap="flat" cmpd="sng" algn="ctr">
            <a:solidFill>
              <a:schemeClr val="tx1"/>
            </a:solidFill>
            <a:prstDash val="solid"/>
            <a:round/>
            <a:headEnd type="none" w="med" len="med"/>
            <a:tailEnd type="arrow" w="med" len="med"/>
          </a:ln>
          <a:effectLst/>
        </p:spPr>
      </p:cxnSp>
      <p:sp>
        <p:nvSpPr>
          <p:cNvPr id="22" name="TextBox 21"/>
          <p:cNvSpPr txBox="1"/>
          <p:nvPr/>
        </p:nvSpPr>
        <p:spPr>
          <a:xfrm>
            <a:off x="7607328" y="3341438"/>
            <a:ext cx="1277876" cy="1015642"/>
          </a:xfrm>
          <a:prstGeom prst="rect">
            <a:avLst/>
          </a:prstGeom>
          <a:noFill/>
        </p:spPr>
        <p:txBody>
          <a:bodyPr wrap="none" lIns="91421" tIns="45710" rIns="91421" bIns="45710" rtlCol="0">
            <a:spAutoFit/>
          </a:bodyPr>
          <a:lstStyle/>
          <a:p>
            <a:pPr algn="ctr"/>
            <a:r>
              <a:rPr lang="en-US" sz="2000" i="1" dirty="0">
                <a:solidFill>
                  <a:srgbClr val="FF6600"/>
                </a:solidFill>
                <a:latin typeface="Calibri" pitchFamily="34" charset="0"/>
              </a:rPr>
              <a:t>Ridges of  </a:t>
            </a:r>
          </a:p>
          <a:p>
            <a:pPr algn="ctr"/>
            <a:r>
              <a:rPr lang="en-US" sz="2000" i="1" dirty="0">
                <a:solidFill>
                  <a:srgbClr val="FF6600"/>
                </a:solidFill>
                <a:latin typeface="Calibri" pitchFamily="34" charset="0"/>
              </a:rPr>
              <a:t>Temporal</a:t>
            </a:r>
          </a:p>
          <a:p>
            <a:pPr algn="ctr"/>
            <a:r>
              <a:rPr lang="en-US" sz="2000" i="1" dirty="0">
                <a:solidFill>
                  <a:srgbClr val="FF6600"/>
                </a:solidFill>
                <a:latin typeface="Calibri" pitchFamily="34" charset="0"/>
              </a:rPr>
              <a:t> locality</a:t>
            </a:r>
          </a:p>
        </p:txBody>
      </p:sp>
      <p:cxnSp>
        <p:nvCxnSpPr>
          <p:cNvPr id="24" name="Straight Arrow Connector 23"/>
          <p:cNvCxnSpPr>
            <a:stCxn id="22" idx="1"/>
          </p:cNvCxnSpPr>
          <p:nvPr/>
        </p:nvCxnSpPr>
        <p:spPr bwMode="auto">
          <a:xfrm flipH="1" flipV="1">
            <a:off x="5943602" y="2134207"/>
            <a:ext cx="1663726" cy="1715052"/>
          </a:xfrm>
          <a:prstGeom prst="straightConnector1">
            <a:avLst/>
          </a:prstGeom>
          <a:noFill/>
          <a:ln w="254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a:off x="5410201" y="3657496"/>
            <a:ext cx="2265887" cy="145393"/>
          </a:xfrm>
          <a:prstGeom prst="straightConnector1">
            <a:avLst/>
          </a:prstGeom>
          <a:no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4953002" y="3802889"/>
            <a:ext cx="2723087" cy="540086"/>
          </a:xfrm>
          <a:prstGeom prst="straightConnector1">
            <a:avLst/>
          </a:prstGeom>
          <a:noFill/>
          <a:ln w="25400" cap="flat" cmpd="sng" algn="ctr">
            <a:solidFill>
              <a:schemeClr val="tx1"/>
            </a:solidFill>
            <a:prstDash val="solid"/>
            <a:round/>
            <a:headEnd type="none" w="med" len="med"/>
            <a:tailEnd type="arrow"/>
          </a:ln>
          <a:effectLst/>
        </p:spPr>
      </p:cxnSp>
      <p:cxnSp>
        <p:nvCxnSpPr>
          <p:cNvPr id="30" name="Straight Arrow Connector 29"/>
          <p:cNvCxnSpPr>
            <a:stCxn id="22" idx="1"/>
          </p:cNvCxnSpPr>
          <p:nvPr/>
        </p:nvCxnSpPr>
        <p:spPr bwMode="auto">
          <a:xfrm flipH="1">
            <a:off x="4572002" y="3849259"/>
            <a:ext cx="3035326" cy="140769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94132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Cache organization and operation</a:t>
            </a:r>
          </a:p>
          <a:p>
            <a:r>
              <a:rPr lang="en-US" dirty="0" smtClean="0">
                <a:solidFill>
                  <a:schemeClr val="bg1">
                    <a:lumMod val="65000"/>
                  </a:schemeClr>
                </a:solidFill>
              </a:rPr>
              <a:t>Performance impact of caches</a:t>
            </a:r>
          </a:p>
          <a:p>
            <a:pPr lvl="1"/>
            <a:r>
              <a:rPr lang="en-US" dirty="0" smtClean="0">
                <a:solidFill>
                  <a:schemeClr val="bg1">
                    <a:lumMod val="65000"/>
                  </a:schemeClr>
                </a:solidFill>
              </a:rPr>
              <a:t>The memory mountain</a:t>
            </a:r>
          </a:p>
          <a:p>
            <a:pPr lvl="1"/>
            <a:r>
              <a:rPr lang="en-US" dirty="0" smtClean="0"/>
              <a:t>Rearranging loops to improve spatial locality</a:t>
            </a:r>
          </a:p>
          <a:p>
            <a:pPr lvl="1"/>
            <a:r>
              <a:rPr lang="en-US" dirty="0" smtClean="0">
                <a:solidFill>
                  <a:schemeClr val="bg1">
                    <a:lumMod val="65000"/>
                  </a:schemeClr>
                </a:solidFill>
              </a:rPr>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89747579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smtClean="0"/>
              <a:t>Miss Rate Analysis for Matrix Multiply</a:t>
            </a:r>
            <a:endParaRPr lang="en-US"/>
          </a:p>
        </p:txBody>
      </p:sp>
      <p:sp>
        <p:nvSpPr>
          <p:cNvPr id="168992" name="Rectangle 32"/>
          <p:cNvSpPr>
            <a:spLocks noGrp="1" noChangeArrowheads="1"/>
          </p:cNvSpPr>
          <p:nvPr>
            <p:ph type="body" idx="1"/>
          </p:nvPr>
        </p:nvSpPr>
        <p:spPr/>
        <p:txBody>
          <a:bodyPr/>
          <a:lstStyle/>
          <a:p>
            <a:r>
              <a:rPr lang="en-US" dirty="0" smtClean="0"/>
              <a:t>Assume:</a:t>
            </a:r>
          </a:p>
          <a:p>
            <a:pPr lvl="1"/>
            <a:r>
              <a:rPr lang="en-US" dirty="0" smtClean="0"/>
              <a:t>Line size = 32B (big enough for four 64-bit words)</a:t>
            </a:r>
          </a:p>
          <a:p>
            <a:pPr lvl="1"/>
            <a:r>
              <a:rPr lang="en-US" dirty="0" smtClean="0"/>
              <a:t>Matrix dimension (N) is very large</a:t>
            </a:r>
          </a:p>
          <a:p>
            <a:pPr lvl="2"/>
            <a:r>
              <a:rPr lang="en-US" dirty="0" smtClean="0"/>
              <a:t>Approximate 1/N as 0.0</a:t>
            </a:r>
          </a:p>
          <a:p>
            <a:pPr lvl="1"/>
            <a:r>
              <a:rPr lang="en-US" dirty="0" smtClean="0"/>
              <a:t>Cache is not even big enough to hold multiple rows</a:t>
            </a:r>
          </a:p>
          <a:p>
            <a:r>
              <a:rPr lang="en-US" dirty="0" smtClean="0"/>
              <a:t>Analysis Method:</a:t>
            </a:r>
          </a:p>
          <a:p>
            <a:pPr lvl="1"/>
            <a:r>
              <a:rPr lang="en-US" dirty="0" smtClean="0"/>
              <a:t>Look at access pattern of inner loop</a:t>
            </a:r>
            <a:endParaRPr lang="en-US" dirty="0"/>
          </a:p>
        </p:txBody>
      </p:sp>
      <p:grpSp>
        <p:nvGrpSpPr>
          <p:cNvPr id="39" name="Group 38"/>
          <p:cNvGrpSpPr/>
          <p:nvPr/>
        </p:nvGrpSpPr>
        <p:grpSpPr>
          <a:xfrm>
            <a:off x="1828801" y="4647635"/>
            <a:ext cx="1295400" cy="1690570"/>
            <a:chOff x="1752600" y="4648200"/>
            <a:chExt cx="1295400" cy="1691354"/>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2000" dirty="0">
                <a:latin typeface="Courier New"/>
                <a:cs typeface="Courier New"/>
              </a:endParaRPr>
            </a:p>
          </p:txBody>
        </p:sp>
        <p:sp>
          <p:nvSpPr>
            <p:cNvPr id="168967" name="Rectangle 7"/>
            <p:cNvSpPr>
              <a:spLocks noChangeArrowheads="1"/>
            </p:cNvSpPr>
            <p:nvPr/>
          </p:nvSpPr>
          <p:spPr bwMode="auto">
            <a:xfrm>
              <a:off x="2418650" y="5941700"/>
              <a:ext cx="354518" cy="397854"/>
            </a:xfrm>
            <a:prstGeom prst="rect">
              <a:avLst/>
            </a:prstGeom>
            <a:no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sp>
          <p:nvSpPr>
            <p:cNvPr id="168970" name="Rectangle 10"/>
            <p:cNvSpPr>
              <a:spLocks noChangeArrowheads="1"/>
            </p:cNvSpPr>
            <p:nvPr/>
          </p:nvSpPr>
          <p:spPr bwMode="auto">
            <a:xfrm>
              <a:off x="2271713" y="4662487"/>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dirty="0" err="1">
                  <a:latin typeface="Courier New"/>
                  <a:cs typeface="Courier New"/>
                </a:rPr>
                <a:t>k</a:t>
              </a:r>
              <a:endParaRPr lang="en-US" sz="20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sp>
          <p:nvSpPr>
            <p:cNvPr id="168973" name="Rectangle 13"/>
            <p:cNvSpPr>
              <a:spLocks noChangeArrowheads="1"/>
            </p:cNvSpPr>
            <p:nvPr/>
          </p:nvSpPr>
          <p:spPr bwMode="auto">
            <a:xfrm>
              <a:off x="1812337" y="5205414"/>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dirty="0" err="1">
                  <a:latin typeface="Courier New"/>
                  <a:cs typeface="Courier New"/>
                </a:rPr>
                <a:t>i</a:t>
              </a:r>
              <a:endParaRPr lang="en-US" sz="2000" dirty="0">
                <a:latin typeface="Courier New"/>
                <a:cs typeface="Courier New"/>
              </a:endParaRPr>
            </a:p>
          </p:txBody>
        </p:sp>
      </p:grpSp>
      <p:grpSp>
        <p:nvGrpSpPr>
          <p:cNvPr id="40" name="Group 39"/>
          <p:cNvGrpSpPr/>
          <p:nvPr/>
        </p:nvGrpSpPr>
        <p:grpSpPr>
          <a:xfrm>
            <a:off x="3941177" y="4647635"/>
            <a:ext cx="1255297" cy="1690570"/>
            <a:chOff x="3505200" y="4648200"/>
            <a:chExt cx="1255297" cy="1691354"/>
          </a:xfrm>
        </p:grpSpPr>
        <p:sp>
          <p:nvSpPr>
            <p:cNvPr id="168976" name="Rectangle 16"/>
            <p:cNvSpPr>
              <a:spLocks noChangeArrowheads="1"/>
            </p:cNvSpPr>
            <p:nvPr/>
          </p:nvSpPr>
          <p:spPr bwMode="auto">
            <a:xfrm>
              <a:off x="4114800" y="5941700"/>
              <a:ext cx="354518" cy="397854"/>
            </a:xfrm>
            <a:prstGeom prst="rect">
              <a:avLst/>
            </a:prstGeom>
            <a:no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sp>
          <p:nvSpPr>
            <p:cNvPr id="168979" name="Rectangle 19"/>
            <p:cNvSpPr>
              <a:spLocks noChangeArrowheads="1"/>
            </p:cNvSpPr>
            <p:nvPr/>
          </p:nvSpPr>
          <p:spPr bwMode="auto">
            <a:xfrm>
              <a:off x="3567113" y="5205414"/>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dirty="0" err="1">
                  <a:latin typeface="Courier New"/>
                  <a:cs typeface="Courier New"/>
                </a:rPr>
                <a:t>k</a:t>
              </a:r>
              <a:endParaRPr lang="en-US" sz="2000" dirty="0">
                <a:latin typeface="Courier New"/>
                <a:cs typeface="Courier New"/>
              </a:endParaRPr>
            </a:p>
          </p:txBody>
        </p:sp>
        <p:sp>
          <p:nvSpPr>
            <p:cNvPr id="168982" name="Rectangle 22"/>
            <p:cNvSpPr>
              <a:spLocks noChangeArrowheads="1"/>
            </p:cNvSpPr>
            <p:nvPr/>
          </p:nvSpPr>
          <p:spPr bwMode="auto">
            <a:xfrm>
              <a:off x="3948113" y="4648200"/>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dirty="0" err="1">
                  <a:latin typeface="Courier New"/>
                  <a:cs typeface="Courier New"/>
                </a:rPr>
                <a:t>j</a:t>
              </a:r>
              <a:endParaRPr lang="en-US" sz="20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20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grpSp>
      <p:grpSp>
        <p:nvGrpSpPr>
          <p:cNvPr id="41" name="Group 40"/>
          <p:cNvGrpSpPr/>
          <p:nvPr/>
        </p:nvGrpSpPr>
        <p:grpSpPr>
          <a:xfrm>
            <a:off x="6013450" y="4647636"/>
            <a:ext cx="1301750" cy="1636619"/>
            <a:chOff x="5334000" y="4648200"/>
            <a:chExt cx="1301750" cy="1637378"/>
          </a:xfrm>
        </p:grpSpPr>
        <p:sp>
          <p:nvSpPr>
            <p:cNvPr id="168964" name="Rectangle 4"/>
            <p:cNvSpPr>
              <a:spLocks noChangeArrowheads="1"/>
            </p:cNvSpPr>
            <p:nvPr/>
          </p:nvSpPr>
          <p:spPr bwMode="auto">
            <a:xfrm>
              <a:off x="6019800" y="5887724"/>
              <a:ext cx="368944" cy="397854"/>
            </a:xfrm>
            <a:prstGeom prst="rect">
              <a:avLst/>
            </a:prstGeom>
            <a:no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sp>
          <p:nvSpPr>
            <p:cNvPr id="168987" name="Rectangle 27"/>
            <p:cNvSpPr>
              <a:spLocks noChangeArrowheads="1"/>
            </p:cNvSpPr>
            <p:nvPr/>
          </p:nvSpPr>
          <p:spPr bwMode="auto">
            <a:xfrm>
              <a:off x="5395913" y="5205413"/>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a:latin typeface="Courier New"/>
                  <a:cs typeface="Courier New"/>
                </a:rPr>
                <a:t>i</a:t>
              </a:r>
            </a:p>
          </p:txBody>
        </p:sp>
        <p:sp>
          <p:nvSpPr>
            <p:cNvPr id="168990" name="Rectangle 30"/>
            <p:cNvSpPr>
              <a:spLocks noChangeArrowheads="1"/>
            </p:cNvSpPr>
            <p:nvPr/>
          </p:nvSpPr>
          <p:spPr bwMode="auto">
            <a:xfrm>
              <a:off x="5853113" y="4648200"/>
              <a:ext cx="336884" cy="397854"/>
            </a:xfrm>
            <a:prstGeom prst="rect">
              <a:avLst/>
            </a:prstGeom>
            <a:solidFill>
              <a:schemeClr val="bg1"/>
            </a:solidFill>
            <a:ln w="25400">
              <a:noFill/>
              <a:miter lim="800000"/>
              <a:headEnd/>
              <a:tailEnd/>
            </a:ln>
            <a:effectLst/>
          </p:spPr>
          <p:txBody>
            <a:bodyPr wrap="none" lIns="90613" tIns="44512" rIns="90613" bIns="44512">
              <a:prstTxWarp prst="textNoShape">
                <a:avLst/>
              </a:prstTxWarp>
              <a:spAutoFit/>
            </a:bodyPr>
            <a:lstStyle/>
            <a:p>
              <a:pPr algn="l">
                <a:lnSpc>
                  <a:spcPct val="100000"/>
                </a:lnSpc>
              </a:pPr>
              <a:r>
                <a:rPr lang="en-US" sz="2000" dirty="0" err="1">
                  <a:latin typeface="Courier New"/>
                  <a:cs typeface="Courier New"/>
                </a:rPr>
                <a:t>j</a:t>
              </a:r>
              <a:endParaRPr lang="en-US" sz="20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20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ourier New"/>
                <a:cs typeface="Courier New"/>
              </a:endParaRPr>
            </a:p>
          </p:txBody>
        </p:sp>
      </p:grpSp>
    </p:spTree>
    <p:extLst>
      <p:ext uri="{BB962C8B-B14F-4D97-AF65-F5344CB8AC3E}">
        <p14:creationId xmlns:p14="http://schemas.microsoft.com/office/powerpoint/2010/main" val="98822589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smtClean="0"/>
              <a:t>Matrix Multiplication Example</a:t>
            </a:r>
            <a:endParaRPr lang="en-US"/>
          </a:p>
        </p:txBody>
      </p:sp>
      <p:sp>
        <p:nvSpPr>
          <p:cNvPr id="167945" name="Rectangle 9"/>
          <p:cNvSpPr>
            <a:spLocks noGrp="1" noChangeArrowheads="1"/>
          </p:cNvSpPr>
          <p:nvPr>
            <p:ph type="body" idx="1"/>
          </p:nvPr>
        </p:nvSpPr>
        <p:spPr>
          <a:xfrm>
            <a:off x="396876" y="1363033"/>
            <a:ext cx="3641725" cy="4969745"/>
          </a:xfrm>
        </p:spPr>
        <p:txBody>
          <a:bodyPr/>
          <a:lstStyle/>
          <a:p>
            <a:r>
              <a:rPr lang="en-US" dirty="0" smtClean="0"/>
              <a:t>Description:</a:t>
            </a:r>
          </a:p>
          <a:p>
            <a:pPr lvl="1"/>
            <a:r>
              <a:rPr lang="en-US" dirty="0" smtClean="0"/>
              <a:t>Multiply N </a:t>
            </a:r>
            <a:r>
              <a:rPr lang="en-US" dirty="0" err="1" smtClean="0"/>
              <a:t>x</a:t>
            </a:r>
            <a:r>
              <a:rPr lang="en-US" dirty="0" smtClean="0"/>
              <a:t> N matrices</a:t>
            </a:r>
          </a:p>
          <a:p>
            <a:pPr lvl="1"/>
            <a:r>
              <a:rPr lang="en-US" dirty="0" smtClean="0"/>
              <a:t>O(N</a:t>
            </a:r>
            <a:r>
              <a:rPr lang="en-US" baseline="30000" dirty="0" smtClean="0"/>
              <a:t>3</a:t>
            </a:r>
            <a:r>
              <a:rPr lang="en-US" dirty="0" smtClean="0"/>
              <a:t>) total operations</a:t>
            </a:r>
          </a:p>
          <a:p>
            <a:pPr lvl="1"/>
            <a:r>
              <a:rPr lang="en-US" dirty="0" smtClean="0"/>
              <a:t>N reads per source element</a:t>
            </a:r>
          </a:p>
          <a:p>
            <a:pPr lvl="1"/>
            <a:r>
              <a:rPr lang="en-US" dirty="0" smtClean="0"/>
              <a:t>N values summed per destination</a:t>
            </a:r>
          </a:p>
          <a:p>
            <a:pPr lvl="2"/>
            <a:r>
              <a:rPr lang="en-US" dirty="0" smtClean="0"/>
              <a:t>but may be able to hold in register</a:t>
            </a:r>
            <a:endParaRPr lang="en-US" dirty="0"/>
          </a:p>
        </p:txBody>
      </p:sp>
      <p:sp>
        <p:nvSpPr>
          <p:cNvPr id="167940" name="Rectangle 4"/>
          <p:cNvSpPr>
            <a:spLocks noChangeArrowheads="1"/>
          </p:cNvSpPr>
          <p:nvPr/>
        </p:nvSpPr>
        <p:spPr bwMode="auto">
          <a:xfrm>
            <a:off x="3923928" y="1547099"/>
            <a:ext cx="5220072" cy="3121349"/>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wrap="square" lIns="90468" tIns="44441" rIns="90468" bIns="44441">
            <a:prstTxWarp prst="textNoShape">
              <a:avLst/>
            </a:prstTxWarp>
            <a:spAutoFit/>
          </a:bodyPr>
          <a:lstStyle/>
          <a:p>
            <a:pPr algn="l">
              <a:lnSpc>
                <a:spcPct val="65000"/>
              </a:lnSpc>
              <a:spcBef>
                <a:spcPct val="50000"/>
              </a:spcBef>
            </a:pPr>
            <a:r>
              <a:rPr lang="en-US" sz="2000" dirty="0">
                <a:latin typeface="Courier New" charset="0"/>
              </a:rPr>
              <a:t>/* </a:t>
            </a:r>
            <a:r>
              <a:rPr lang="en-US" sz="2000" dirty="0" err="1">
                <a:latin typeface="Courier New" charset="0"/>
              </a:rPr>
              <a:t>ijk</a:t>
            </a:r>
            <a:r>
              <a:rPr lang="en-US" sz="2000" dirty="0">
                <a:latin typeface="Courier New" charset="0"/>
              </a:rPr>
              <a:t> */</a:t>
            </a:r>
          </a:p>
          <a:p>
            <a:pPr algn="l">
              <a:lnSpc>
                <a:spcPct val="65000"/>
              </a:lnSpc>
              <a:spcBef>
                <a:spcPct val="50000"/>
              </a:spcBef>
            </a:pPr>
            <a:r>
              <a:rPr lang="en-US" sz="2000" dirty="0">
                <a:latin typeface="Courier New" charset="0"/>
              </a:rPr>
              <a:t>for (</a:t>
            </a:r>
            <a:r>
              <a:rPr lang="en-US" sz="2000" dirty="0" err="1">
                <a:latin typeface="Courier New" charset="0"/>
              </a:rPr>
              <a:t>i</a:t>
            </a:r>
            <a:r>
              <a:rPr lang="en-US" sz="2000" dirty="0">
                <a:latin typeface="Courier New" charset="0"/>
              </a:rPr>
              <a:t>=0; </a:t>
            </a:r>
            <a:r>
              <a:rPr lang="en-US" sz="2000" dirty="0" err="1">
                <a:latin typeface="Courier New" charset="0"/>
              </a:rPr>
              <a:t>i</a:t>
            </a:r>
            <a:r>
              <a:rPr lang="en-US" sz="2000" dirty="0">
                <a:latin typeface="Courier New" charset="0"/>
              </a:rPr>
              <a:t>&lt;n; </a:t>
            </a:r>
            <a:r>
              <a:rPr lang="en-US" sz="2000" dirty="0" err="1">
                <a:latin typeface="Courier New" charset="0"/>
              </a:rPr>
              <a:t>i</a:t>
            </a:r>
            <a:r>
              <a:rPr lang="en-US" sz="2000" dirty="0">
                <a:latin typeface="Courier New" charset="0"/>
              </a:rPr>
              <a:t>++)  {</a:t>
            </a:r>
          </a:p>
          <a:p>
            <a:pPr algn="l">
              <a:lnSpc>
                <a:spcPct val="65000"/>
              </a:lnSpc>
              <a:spcBef>
                <a:spcPct val="50000"/>
              </a:spcBef>
            </a:pPr>
            <a:r>
              <a:rPr lang="en-US" sz="2000" dirty="0">
                <a:latin typeface="Courier New" charset="0"/>
              </a:rPr>
              <a:t>  for (j=0; j&lt;n; j++) {</a:t>
            </a:r>
          </a:p>
          <a:p>
            <a:pPr algn="l">
              <a:lnSpc>
                <a:spcPct val="65000"/>
              </a:lnSpc>
              <a:spcBef>
                <a:spcPct val="50000"/>
              </a:spcBef>
            </a:pPr>
            <a:r>
              <a:rPr lang="en-US" sz="2000" dirty="0">
                <a:latin typeface="Courier New" charset="0"/>
              </a:rPr>
              <a:t>    sum = 0.0;</a:t>
            </a:r>
          </a:p>
          <a:p>
            <a:pPr algn="l">
              <a:lnSpc>
                <a:spcPct val="65000"/>
              </a:lnSpc>
              <a:spcBef>
                <a:spcPct val="50000"/>
              </a:spcBef>
            </a:pPr>
            <a:r>
              <a:rPr lang="en-US" sz="2000" dirty="0">
                <a:latin typeface="Courier New" charset="0"/>
              </a:rPr>
              <a:t>    for (k=0; k&lt;n; k++) </a:t>
            </a:r>
          </a:p>
          <a:p>
            <a:pPr algn="l">
              <a:lnSpc>
                <a:spcPct val="65000"/>
              </a:lnSpc>
              <a:spcBef>
                <a:spcPct val="50000"/>
              </a:spcBef>
            </a:pPr>
            <a:r>
              <a:rPr lang="en-US" sz="2000" dirty="0">
                <a:latin typeface="Courier New" charset="0"/>
              </a:rPr>
              <a:t>      sum += a[</a:t>
            </a:r>
            <a:r>
              <a:rPr lang="en-US" sz="2000" dirty="0" err="1">
                <a:latin typeface="Courier New" charset="0"/>
              </a:rPr>
              <a:t>i</a:t>
            </a:r>
            <a:r>
              <a:rPr lang="en-US" sz="2000" dirty="0">
                <a:latin typeface="Courier New" charset="0"/>
              </a:rPr>
              <a:t>][k] * b[k][j];</a:t>
            </a:r>
          </a:p>
          <a:p>
            <a:pPr algn="l">
              <a:lnSpc>
                <a:spcPct val="65000"/>
              </a:lnSpc>
              <a:spcBef>
                <a:spcPct val="50000"/>
              </a:spcBef>
            </a:pPr>
            <a:r>
              <a:rPr lang="en-US" sz="2000" dirty="0">
                <a:latin typeface="Courier New" charset="0"/>
              </a:rPr>
              <a:t>    c[</a:t>
            </a:r>
            <a:r>
              <a:rPr lang="en-US" sz="2000" dirty="0" err="1">
                <a:latin typeface="Courier New" charset="0"/>
              </a:rPr>
              <a:t>i</a:t>
            </a:r>
            <a:r>
              <a:rPr lang="en-US" sz="2000" dirty="0">
                <a:latin typeface="Courier New" charset="0"/>
              </a:rPr>
              <a:t>][j] = sum;</a:t>
            </a:r>
          </a:p>
          <a:p>
            <a:pPr algn="l">
              <a:lnSpc>
                <a:spcPct val="65000"/>
              </a:lnSpc>
              <a:spcBef>
                <a:spcPct val="50000"/>
              </a:spcBef>
            </a:pPr>
            <a:r>
              <a:rPr lang="en-US" sz="2000" dirty="0">
                <a:latin typeface="Courier New" charset="0"/>
              </a:rPr>
              <a:t>  }</a:t>
            </a:r>
          </a:p>
          <a:p>
            <a:pPr algn="l">
              <a:lnSpc>
                <a:spcPct val="65000"/>
              </a:lnSpc>
              <a:spcBef>
                <a:spcPct val="50000"/>
              </a:spcBef>
            </a:pPr>
            <a:r>
              <a:rPr lang="en-US" sz="2000" dirty="0">
                <a:latin typeface="Courier New" charset="0"/>
              </a:rPr>
              <a:t>} </a:t>
            </a:r>
          </a:p>
        </p:txBody>
      </p:sp>
      <p:sp>
        <p:nvSpPr>
          <p:cNvPr id="167941" name="Rectangle 5"/>
          <p:cNvSpPr>
            <a:spLocks noChangeArrowheads="1"/>
          </p:cNvSpPr>
          <p:nvPr/>
        </p:nvSpPr>
        <p:spPr bwMode="auto">
          <a:xfrm>
            <a:off x="6931224" y="648210"/>
            <a:ext cx="2035774" cy="705303"/>
          </a:xfrm>
          <a:prstGeom prst="rect">
            <a:avLst/>
          </a:prstGeom>
          <a:solidFill>
            <a:schemeClr val="bg1"/>
          </a:solid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0" b="0" i="1" dirty="0">
                <a:solidFill>
                  <a:srgbClr val="FF0000"/>
                </a:solidFill>
                <a:latin typeface="Comic Sans MS" charset="0"/>
              </a:rPr>
              <a:t>Variable </a:t>
            </a:r>
            <a:r>
              <a:rPr lang="en-US" sz="2000" i="1" dirty="0">
                <a:solidFill>
                  <a:srgbClr val="FF0000"/>
                </a:solidFill>
                <a:latin typeface="Courier New" charset="0"/>
              </a:rPr>
              <a:t>sum</a:t>
            </a:r>
            <a:endParaRPr lang="en-US" sz="2000" b="0" i="1" dirty="0">
              <a:solidFill>
                <a:srgbClr val="FF0000"/>
              </a:solidFill>
              <a:latin typeface="Comic Sans MS" charset="0"/>
            </a:endParaRPr>
          </a:p>
          <a:p>
            <a:pPr algn="l">
              <a:lnSpc>
                <a:spcPct val="100000"/>
              </a:lnSpc>
            </a:pPr>
            <a:r>
              <a:rPr lang="en-US" sz="2000" b="0" i="1" dirty="0">
                <a:solidFill>
                  <a:srgbClr val="FF0000"/>
                </a:solidFill>
                <a:latin typeface="Comic Sans MS" charset="0"/>
              </a:rPr>
              <a:t>held in register</a:t>
            </a:r>
            <a:endParaRPr lang="en-US" sz="2000" b="0" dirty="0">
              <a:solidFill>
                <a:srgbClr val="FF0000"/>
              </a:solidFill>
              <a:latin typeface="Comic Sans MS" charset="0"/>
            </a:endParaRPr>
          </a:p>
        </p:txBody>
      </p:sp>
      <p:grpSp>
        <p:nvGrpSpPr>
          <p:cNvPr id="2" name="Group 10"/>
          <p:cNvGrpSpPr>
            <a:grpSpLocks/>
          </p:cNvGrpSpPr>
          <p:nvPr/>
        </p:nvGrpSpPr>
        <p:grpSpPr bwMode="auto">
          <a:xfrm>
            <a:off x="6546068" y="1239575"/>
            <a:ext cx="1842356" cy="146934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sz="2403"/>
            </a:p>
          </p:txBody>
        </p:sp>
        <p:sp>
          <p:nvSpPr>
            <p:cNvPr id="167943" name="Line 7"/>
            <p:cNvSpPr>
              <a:spLocks noChangeShapeType="1"/>
            </p:cNvSpPr>
            <p:nvPr/>
          </p:nvSpPr>
          <p:spPr bwMode="auto">
            <a:xfrm flipH="1">
              <a:off x="4848" y="2064"/>
              <a:ext cx="144" cy="280"/>
            </a:xfrm>
            <a:prstGeom prst="line">
              <a:avLst/>
            </a:prstGeom>
            <a:noFill/>
            <a:ln w="25400">
              <a:solidFill>
                <a:srgbClr val="FF0000"/>
              </a:solidFill>
              <a:round/>
              <a:headEnd/>
              <a:tailEnd/>
            </a:ln>
            <a:effectLst/>
          </p:spPr>
          <p:txBody>
            <a:bodyPr wrap="none" anchor="ctr">
              <a:prstTxWarp prst="textNoShape">
                <a:avLst/>
              </a:prstTxWarp>
            </a:bodyPr>
            <a:lstStyle/>
            <a:p>
              <a:endParaRPr lang="en-US" sz="2403"/>
            </a:p>
          </p:txBody>
        </p:sp>
      </p:grpSp>
    </p:spTree>
    <p:extLst>
      <p:ext uri="{BB962C8B-B14F-4D97-AF65-F5344CB8AC3E}">
        <p14:creationId xmlns:p14="http://schemas.microsoft.com/office/powerpoint/2010/main" val="20191757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p:txBody>
          <a:bodyPr/>
          <a:lstStyle/>
          <a:p>
            <a:pPr>
              <a:lnSpc>
                <a:spcPct val="85000"/>
              </a:lnSpc>
            </a:pPr>
            <a:r>
              <a:rPr lang="en-US" dirty="0"/>
              <a:t>C arrays allocated in row-major order</a:t>
            </a:r>
          </a:p>
          <a:p>
            <a:pPr lvl="1">
              <a:lnSpc>
                <a:spcPct val="90000"/>
              </a:lnSpc>
            </a:pPr>
            <a:r>
              <a:rPr lang="en-US" dirty="0"/>
              <a:t>each row in contiguous memory locations</a:t>
            </a:r>
          </a:p>
          <a:p>
            <a:pPr>
              <a:lnSpc>
                <a:spcPct val="85000"/>
              </a:lnSpc>
            </a:pPr>
            <a:r>
              <a:rPr lang="en-US" dirty="0"/>
              <a:t>Stepping through columns in one row:</a:t>
            </a:r>
          </a:p>
          <a:p>
            <a:pPr lvl="1">
              <a:lnSpc>
                <a:spcPct val="90000"/>
              </a:lnSpc>
            </a:pPr>
            <a:r>
              <a:rPr lang="en-US" b="1" dirty="0">
                <a:latin typeface="Courier New" charset="0"/>
              </a:rPr>
              <a:t>for (</a:t>
            </a:r>
            <a:r>
              <a:rPr lang="en-US" b="1" dirty="0" err="1">
                <a:latin typeface="Courier New" charset="0"/>
              </a:rPr>
              <a:t>i</a:t>
            </a:r>
            <a:r>
              <a:rPr lang="en-US" b="1" dirty="0">
                <a:latin typeface="Courier New" charset="0"/>
              </a:rPr>
              <a:t> = 0; </a:t>
            </a:r>
            <a:r>
              <a:rPr lang="en-US" b="1" dirty="0" err="1">
                <a:latin typeface="Courier New" charset="0"/>
              </a:rPr>
              <a:t>i</a:t>
            </a:r>
            <a:r>
              <a:rPr lang="en-US" b="1" dirty="0">
                <a:latin typeface="Courier New" charset="0"/>
              </a:rPr>
              <a:t> &lt; N; </a:t>
            </a:r>
            <a:r>
              <a:rPr lang="en-US" b="1" dirty="0" err="1">
                <a:latin typeface="Courier New" charset="0"/>
              </a:rPr>
              <a:t>i</a:t>
            </a:r>
            <a:r>
              <a:rPr lang="en-US" b="1" dirty="0">
                <a:latin typeface="Courier New" charset="0"/>
              </a:rPr>
              <a:t>++)</a:t>
            </a:r>
          </a:p>
          <a:p>
            <a:pPr lvl="2">
              <a:lnSpc>
                <a:spcPct val="97000"/>
              </a:lnSpc>
              <a:buFont typeface="Wingdings" charset="2"/>
              <a:buNone/>
            </a:pPr>
            <a:r>
              <a:rPr lang="en-US" sz="2003" b="1" dirty="0">
                <a:latin typeface="Courier New" charset="0"/>
              </a:rPr>
              <a:t>sum += a[0][</a:t>
            </a:r>
            <a:r>
              <a:rPr lang="en-US" sz="2003" b="1" dirty="0" err="1">
                <a:latin typeface="Courier New" charset="0"/>
              </a:rPr>
              <a:t>i</a:t>
            </a:r>
            <a:r>
              <a:rPr lang="en-US" sz="2003" b="1" dirty="0">
                <a:latin typeface="Courier New" charset="0"/>
              </a:rPr>
              <a:t>];</a:t>
            </a:r>
          </a:p>
          <a:p>
            <a:pPr lvl="1">
              <a:lnSpc>
                <a:spcPct val="90000"/>
              </a:lnSpc>
            </a:pPr>
            <a:r>
              <a:rPr lang="en-US" dirty="0"/>
              <a:t>accesses successive elements</a:t>
            </a:r>
          </a:p>
          <a:p>
            <a:pPr lvl="1">
              <a:lnSpc>
                <a:spcPct val="90000"/>
              </a:lnSpc>
            </a:pPr>
            <a:r>
              <a:rPr lang="en-US" dirty="0"/>
              <a:t>if block size (B) &gt; 4 bytes, exploit spatial locality</a:t>
            </a:r>
          </a:p>
          <a:p>
            <a:pPr lvl="2">
              <a:lnSpc>
                <a:spcPct val="97000"/>
              </a:lnSpc>
            </a:pPr>
            <a:r>
              <a:rPr lang="en-US" dirty="0"/>
              <a:t>compulsory miss rate = 4 bytes / B</a:t>
            </a:r>
          </a:p>
          <a:p>
            <a:pPr>
              <a:lnSpc>
                <a:spcPct val="85000"/>
              </a:lnSpc>
            </a:pPr>
            <a:r>
              <a:rPr lang="en-US" dirty="0"/>
              <a:t>Stepping through rows in one column:</a:t>
            </a:r>
          </a:p>
          <a:p>
            <a:pPr lvl="1">
              <a:lnSpc>
                <a:spcPct val="90000"/>
              </a:lnSpc>
            </a:pPr>
            <a:r>
              <a:rPr lang="en-US" b="1" dirty="0">
                <a:latin typeface="Courier New" charset="0"/>
              </a:rPr>
              <a:t>for (</a:t>
            </a:r>
            <a:r>
              <a:rPr lang="en-US" b="1" dirty="0" err="1">
                <a:latin typeface="Courier New" charset="0"/>
              </a:rPr>
              <a:t>i</a:t>
            </a:r>
            <a:r>
              <a:rPr lang="en-US" b="1" dirty="0">
                <a:latin typeface="Courier New" charset="0"/>
              </a:rPr>
              <a:t> = 0; </a:t>
            </a:r>
            <a:r>
              <a:rPr lang="en-US" b="1" dirty="0" err="1">
                <a:latin typeface="Courier New" charset="0"/>
              </a:rPr>
              <a:t>i</a:t>
            </a:r>
            <a:r>
              <a:rPr lang="en-US" b="1" dirty="0">
                <a:latin typeface="Courier New" charset="0"/>
              </a:rPr>
              <a:t> &lt; n; </a:t>
            </a:r>
            <a:r>
              <a:rPr lang="en-US" b="1" dirty="0" err="1">
                <a:latin typeface="Courier New" charset="0"/>
              </a:rPr>
              <a:t>i</a:t>
            </a:r>
            <a:r>
              <a:rPr lang="en-US" b="1" dirty="0">
                <a:latin typeface="Courier New" charset="0"/>
              </a:rPr>
              <a:t>++)</a:t>
            </a:r>
          </a:p>
          <a:p>
            <a:pPr lvl="2">
              <a:lnSpc>
                <a:spcPct val="97000"/>
              </a:lnSpc>
              <a:buFont typeface="Wingdings" charset="2"/>
              <a:buNone/>
            </a:pPr>
            <a:r>
              <a:rPr lang="en-US" sz="2003" b="1" dirty="0">
                <a:latin typeface="Courier New" charset="0"/>
              </a:rPr>
              <a:t>sum += a[</a:t>
            </a:r>
            <a:r>
              <a:rPr lang="en-US" sz="2003" b="1" dirty="0" err="1">
                <a:latin typeface="Courier New" charset="0"/>
              </a:rPr>
              <a:t>i</a:t>
            </a:r>
            <a:r>
              <a:rPr lang="en-US" sz="2003" b="1" dirty="0">
                <a:latin typeface="Courier New" charset="0"/>
              </a:rPr>
              <a:t>][0];</a:t>
            </a:r>
          </a:p>
          <a:p>
            <a:pPr lvl="1">
              <a:lnSpc>
                <a:spcPct val="90000"/>
              </a:lnSpc>
            </a:pPr>
            <a:r>
              <a:rPr lang="en-US" dirty="0"/>
              <a:t>accesses distant elements</a:t>
            </a:r>
          </a:p>
          <a:p>
            <a:pPr lvl="1">
              <a:lnSpc>
                <a:spcPct val="90000"/>
              </a:lnSpc>
            </a:pPr>
            <a:r>
              <a:rPr lang="en-US" dirty="0"/>
              <a:t>no spatial locality!</a:t>
            </a:r>
          </a:p>
          <a:p>
            <a:pPr lvl="2">
              <a:lnSpc>
                <a:spcPct val="97000"/>
              </a:lnSpc>
            </a:pPr>
            <a:r>
              <a:rPr lang="en-US" dirty="0"/>
              <a:t>compulsory miss rate = 1 (i.e. 100%)</a:t>
            </a:r>
          </a:p>
        </p:txBody>
      </p:sp>
    </p:spTree>
    <p:extLst>
      <p:ext uri="{BB962C8B-B14F-4D97-AF65-F5344CB8AC3E}">
        <p14:creationId xmlns:p14="http://schemas.microsoft.com/office/powerpoint/2010/main" val="203263465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smtClean="0"/>
              <a:t>Matrix Multiplication (ijk)</a:t>
            </a:r>
            <a:endParaRPr lang="en-US"/>
          </a:p>
        </p:txBody>
      </p:sp>
      <p:sp>
        <p:nvSpPr>
          <p:cNvPr id="171011" name="Rectangle 3"/>
          <p:cNvSpPr>
            <a:spLocks noChangeArrowheads="1"/>
          </p:cNvSpPr>
          <p:nvPr/>
        </p:nvSpPr>
        <p:spPr bwMode="auto">
          <a:xfrm>
            <a:off x="527051" y="1766072"/>
            <a:ext cx="4492625" cy="2818189"/>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b[k][j</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8015"/>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13" name="Rectangle 5"/>
          <p:cNvSpPr>
            <a:spLocks noChangeArrowheads="1"/>
          </p:cNvSpPr>
          <p:nvPr/>
        </p:nvSpPr>
        <p:spPr bwMode="auto">
          <a:xfrm>
            <a:off x="6711951" y="2588015"/>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14" name="Rectangle 6"/>
          <p:cNvSpPr>
            <a:spLocks noChangeArrowheads="1"/>
          </p:cNvSpPr>
          <p:nvPr/>
        </p:nvSpPr>
        <p:spPr bwMode="auto">
          <a:xfrm>
            <a:off x="7854950" y="2588015"/>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15" name="Rectangle 7"/>
          <p:cNvSpPr>
            <a:spLocks noChangeArrowheads="1"/>
          </p:cNvSpPr>
          <p:nvPr/>
        </p:nvSpPr>
        <p:spPr bwMode="auto">
          <a:xfrm>
            <a:off x="5624513" y="3168772"/>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1016" name="Rectangle 8"/>
          <p:cNvSpPr>
            <a:spLocks noChangeArrowheads="1"/>
          </p:cNvSpPr>
          <p:nvPr/>
        </p:nvSpPr>
        <p:spPr bwMode="auto">
          <a:xfrm>
            <a:off x="6843714" y="3168772"/>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1017" name="Rectangle 9"/>
          <p:cNvSpPr>
            <a:spLocks noChangeArrowheads="1"/>
          </p:cNvSpPr>
          <p:nvPr/>
        </p:nvSpPr>
        <p:spPr bwMode="auto">
          <a:xfrm>
            <a:off x="7986713" y="3168772"/>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C</a:t>
            </a:r>
          </a:p>
        </p:txBody>
      </p:sp>
      <p:sp>
        <p:nvSpPr>
          <p:cNvPr id="171018" name="Line 10"/>
          <p:cNvSpPr>
            <a:spLocks noChangeShapeType="1"/>
          </p:cNvSpPr>
          <p:nvPr/>
        </p:nvSpPr>
        <p:spPr bwMode="auto">
          <a:xfrm>
            <a:off x="6934200" y="2594362"/>
            <a:ext cx="0" cy="507764"/>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19" name="Line 11"/>
          <p:cNvSpPr>
            <a:spLocks noChangeShapeType="1"/>
          </p:cNvSpPr>
          <p:nvPr/>
        </p:nvSpPr>
        <p:spPr bwMode="auto">
          <a:xfrm>
            <a:off x="5499100" y="2962491"/>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20" name="Rectangle 12"/>
          <p:cNvSpPr>
            <a:spLocks noChangeArrowheads="1"/>
          </p:cNvSpPr>
          <p:nvPr/>
        </p:nvSpPr>
        <p:spPr bwMode="auto">
          <a:xfrm>
            <a:off x="6081714" y="2787948"/>
            <a:ext cx="588877"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a:t>
            </a:r>
          </a:p>
        </p:txBody>
      </p:sp>
      <p:sp>
        <p:nvSpPr>
          <p:cNvPr id="171021" name="Rectangle 13"/>
          <p:cNvSpPr>
            <a:spLocks noChangeArrowheads="1"/>
          </p:cNvSpPr>
          <p:nvPr/>
        </p:nvSpPr>
        <p:spPr bwMode="auto">
          <a:xfrm>
            <a:off x="6691313" y="2254796"/>
            <a:ext cx="591382"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(*,j)</a:t>
            </a:r>
          </a:p>
        </p:txBody>
      </p:sp>
      <p:sp>
        <p:nvSpPr>
          <p:cNvPr id="171022" name="Rectangle 14"/>
          <p:cNvSpPr>
            <a:spLocks noChangeArrowheads="1"/>
          </p:cNvSpPr>
          <p:nvPr/>
        </p:nvSpPr>
        <p:spPr bwMode="auto">
          <a:xfrm>
            <a:off x="8013700" y="2899021"/>
            <a:ext cx="50800" cy="50777"/>
          </a:xfrm>
          <a:prstGeom prst="rect">
            <a:avLst/>
          </a:prstGeom>
          <a:solidFill>
            <a:srgbClr val="FF0000"/>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23" name="Rectangle 15"/>
          <p:cNvSpPr>
            <a:spLocks noChangeArrowheads="1"/>
          </p:cNvSpPr>
          <p:nvPr/>
        </p:nvSpPr>
        <p:spPr bwMode="auto">
          <a:xfrm>
            <a:off x="7834314" y="2559454"/>
            <a:ext cx="52250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(i,j)</a:t>
            </a:r>
          </a:p>
        </p:txBody>
      </p:sp>
      <p:sp>
        <p:nvSpPr>
          <p:cNvPr id="171024" name="Rectangle 16"/>
          <p:cNvSpPr>
            <a:spLocks noChangeArrowheads="1"/>
          </p:cNvSpPr>
          <p:nvPr/>
        </p:nvSpPr>
        <p:spPr bwMode="auto">
          <a:xfrm>
            <a:off x="5395913" y="1797808"/>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Inner loop:</a:t>
            </a:r>
          </a:p>
        </p:txBody>
      </p:sp>
      <p:sp>
        <p:nvSpPr>
          <p:cNvPr id="171026" name="Rectangle 18"/>
          <p:cNvSpPr>
            <a:spLocks noChangeArrowheads="1"/>
          </p:cNvSpPr>
          <p:nvPr/>
        </p:nvSpPr>
        <p:spPr bwMode="auto">
          <a:xfrm>
            <a:off x="6434138" y="4255706"/>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Column-</a:t>
            </a:r>
          </a:p>
          <a:p>
            <a:pPr algn="l">
              <a:lnSpc>
                <a:spcPct val="100000"/>
              </a:lnSpc>
            </a:pPr>
            <a:r>
              <a:rPr lang="en-US" sz="2003" b="0">
                <a:latin typeface="Calibri"/>
                <a:cs typeface="Calibri"/>
              </a:rPr>
              <a:t>wise</a:t>
            </a:r>
          </a:p>
        </p:txBody>
      </p:sp>
      <p:sp>
        <p:nvSpPr>
          <p:cNvPr id="171027" name="Line 19"/>
          <p:cNvSpPr>
            <a:spLocks noChangeShapeType="1"/>
          </p:cNvSpPr>
          <p:nvPr/>
        </p:nvSpPr>
        <p:spPr bwMode="auto">
          <a:xfrm flipV="1">
            <a:off x="6991351" y="3592438"/>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28" name="Rectangle 20"/>
          <p:cNvSpPr>
            <a:spLocks noChangeArrowheads="1"/>
          </p:cNvSpPr>
          <p:nvPr/>
        </p:nvSpPr>
        <p:spPr bwMode="auto">
          <a:xfrm>
            <a:off x="5214939" y="4255706"/>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Row-wise</a:t>
            </a:r>
          </a:p>
        </p:txBody>
      </p:sp>
      <p:sp>
        <p:nvSpPr>
          <p:cNvPr id="171029" name="Line 21"/>
          <p:cNvSpPr>
            <a:spLocks noChangeShapeType="1"/>
          </p:cNvSpPr>
          <p:nvPr/>
        </p:nvSpPr>
        <p:spPr bwMode="auto">
          <a:xfrm flipV="1">
            <a:off x="5772150" y="3592437"/>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31" name="Rectangle 23"/>
          <p:cNvSpPr>
            <a:spLocks noChangeArrowheads="1"/>
          </p:cNvSpPr>
          <p:nvPr/>
        </p:nvSpPr>
        <p:spPr bwMode="auto">
          <a:xfrm>
            <a:off x="7808266" y="4255706"/>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Fixed</a:t>
            </a:r>
          </a:p>
        </p:txBody>
      </p:sp>
      <p:sp>
        <p:nvSpPr>
          <p:cNvPr id="171032" name="Line 24"/>
          <p:cNvSpPr>
            <a:spLocks noChangeShapeType="1"/>
          </p:cNvSpPr>
          <p:nvPr/>
        </p:nvSpPr>
        <p:spPr bwMode="auto">
          <a:xfrm flipV="1">
            <a:off x="8147051" y="3592437"/>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1039" name="Rectangle 31"/>
          <p:cNvSpPr>
            <a:spLocks noChangeArrowheads="1"/>
          </p:cNvSpPr>
          <p:nvPr/>
        </p:nvSpPr>
        <p:spPr bwMode="auto">
          <a:xfrm>
            <a:off x="290514" y="4963402"/>
            <a:ext cx="5073650" cy="1217047"/>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0.25	1.0	0.0</a:t>
            </a:r>
          </a:p>
        </p:txBody>
      </p:sp>
    </p:spTree>
    <p:extLst>
      <p:ext uri="{BB962C8B-B14F-4D97-AF65-F5344CB8AC3E}">
        <p14:creationId xmlns:p14="http://schemas.microsoft.com/office/powerpoint/2010/main" val="16178832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extLst>
      <p:ext uri="{BB962C8B-B14F-4D97-AF65-F5344CB8AC3E}">
        <p14:creationId xmlns:p14="http://schemas.microsoft.com/office/powerpoint/2010/main" val="18645984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300039" y="1780353"/>
            <a:ext cx="4721225" cy="2818189"/>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jik</a:t>
            </a:r>
            <a:r>
              <a:rPr lang="en-US" sz="1800" dirty="0">
                <a:latin typeface="Courier New" charset="0"/>
              </a:rPr>
              <a:t> */</a:t>
            </a:r>
          </a:p>
          <a:p>
            <a:pPr algn="l">
              <a:lnSpc>
                <a:spcPct val="65000"/>
              </a:lnSpc>
              <a:spcBef>
                <a:spcPct val="50000"/>
              </a:spcBef>
            </a:pPr>
            <a:r>
              <a:rPr lang="en-US" sz="1800" dirty="0">
                <a:latin typeface="Courier New" charset="0"/>
              </a:rPr>
              <a:t>for (j=0; j&lt;n; j++) {</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&lt;n;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(k=0; k&lt;n; k++)</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a:t>
            </a:r>
            <a:r>
              <a:rPr lang="en-US" sz="1800" dirty="0" err="1">
                <a:solidFill>
                  <a:srgbClr val="FF0000"/>
                </a:solidFill>
                <a:latin typeface="Courier New" charset="0"/>
              </a:rPr>
              <a:t>i</a:t>
            </a:r>
            <a:r>
              <a:rPr lang="en-US" sz="1800" dirty="0">
                <a:solidFill>
                  <a:srgbClr val="FF0000"/>
                </a:solidFill>
                <a:latin typeface="Courier New" charset="0"/>
              </a:rPr>
              <a:t>][k] * b[k][j];</a:t>
            </a:r>
          </a:p>
          <a:p>
            <a:pPr algn="l">
              <a:lnSpc>
                <a:spcPct val="65000"/>
              </a:lnSpc>
              <a:spcBef>
                <a:spcPct val="50000"/>
              </a:spcBef>
            </a:pPr>
            <a:r>
              <a:rPr lang="en-US" sz="1800" dirty="0">
                <a:latin typeface="Courier New" charset="0"/>
              </a:rPr>
              <a:t>    c[</a:t>
            </a:r>
            <a:r>
              <a:rPr lang="en-US" sz="1800" dirty="0" err="1">
                <a:latin typeface="Courier New" charset="0"/>
              </a:rPr>
              <a:t>i</a:t>
            </a:r>
            <a:r>
              <a:rPr lang="en-US" sz="1800" dirty="0">
                <a:latin typeface="Courier New" charset="0"/>
              </a:rPr>
              <a:t>][j]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p:txBody>
      </p:sp>
      <p:sp>
        <p:nvSpPr>
          <p:cNvPr id="172036" name="Rectangle 4"/>
          <p:cNvSpPr>
            <a:spLocks noChangeArrowheads="1"/>
          </p:cNvSpPr>
          <p:nvPr/>
        </p:nvSpPr>
        <p:spPr bwMode="auto">
          <a:xfrm>
            <a:off x="5568950" y="2654659"/>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37" name="Rectangle 5"/>
          <p:cNvSpPr>
            <a:spLocks noChangeArrowheads="1"/>
          </p:cNvSpPr>
          <p:nvPr/>
        </p:nvSpPr>
        <p:spPr bwMode="auto">
          <a:xfrm>
            <a:off x="6788151" y="2654659"/>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38" name="Rectangle 6"/>
          <p:cNvSpPr>
            <a:spLocks noChangeArrowheads="1"/>
          </p:cNvSpPr>
          <p:nvPr/>
        </p:nvSpPr>
        <p:spPr bwMode="auto">
          <a:xfrm>
            <a:off x="7931151" y="2654659"/>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39" name="Rectangle 7"/>
          <p:cNvSpPr>
            <a:spLocks noChangeArrowheads="1"/>
          </p:cNvSpPr>
          <p:nvPr/>
        </p:nvSpPr>
        <p:spPr bwMode="auto">
          <a:xfrm>
            <a:off x="5700713" y="3235416"/>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2040" name="Rectangle 8"/>
          <p:cNvSpPr>
            <a:spLocks noChangeArrowheads="1"/>
          </p:cNvSpPr>
          <p:nvPr/>
        </p:nvSpPr>
        <p:spPr bwMode="auto">
          <a:xfrm>
            <a:off x="6919914" y="3235416"/>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2041" name="Rectangle 9"/>
          <p:cNvSpPr>
            <a:spLocks noChangeArrowheads="1"/>
          </p:cNvSpPr>
          <p:nvPr/>
        </p:nvSpPr>
        <p:spPr bwMode="auto">
          <a:xfrm>
            <a:off x="8077200" y="3235416"/>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C</a:t>
            </a:r>
          </a:p>
        </p:txBody>
      </p:sp>
      <p:sp>
        <p:nvSpPr>
          <p:cNvPr id="172042" name="Line 10"/>
          <p:cNvSpPr>
            <a:spLocks noChangeShapeType="1"/>
          </p:cNvSpPr>
          <p:nvPr/>
        </p:nvSpPr>
        <p:spPr bwMode="auto">
          <a:xfrm>
            <a:off x="7010400" y="2661007"/>
            <a:ext cx="0" cy="507764"/>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43" name="Line 11"/>
          <p:cNvSpPr>
            <a:spLocks noChangeShapeType="1"/>
          </p:cNvSpPr>
          <p:nvPr/>
        </p:nvSpPr>
        <p:spPr bwMode="auto">
          <a:xfrm>
            <a:off x="5575300" y="3029136"/>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44" name="Rectangle 12"/>
          <p:cNvSpPr>
            <a:spLocks noChangeArrowheads="1"/>
          </p:cNvSpPr>
          <p:nvPr/>
        </p:nvSpPr>
        <p:spPr bwMode="auto">
          <a:xfrm>
            <a:off x="6157914" y="2854593"/>
            <a:ext cx="588877"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a:t>
            </a:r>
          </a:p>
        </p:txBody>
      </p:sp>
      <p:sp>
        <p:nvSpPr>
          <p:cNvPr id="172045" name="Rectangle 13"/>
          <p:cNvSpPr>
            <a:spLocks noChangeArrowheads="1"/>
          </p:cNvSpPr>
          <p:nvPr/>
        </p:nvSpPr>
        <p:spPr bwMode="auto">
          <a:xfrm>
            <a:off x="6767513" y="2321439"/>
            <a:ext cx="591382"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(*,j)</a:t>
            </a:r>
          </a:p>
        </p:txBody>
      </p:sp>
      <p:sp>
        <p:nvSpPr>
          <p:cNvPr id="172046" name="Rectangle 14"/>
          <p:cNvSpPr>
            <a:spLocks noChangeArrowheads="1"/>
          </p:cNvSpPr>
          <p:nvPr/>
        </p:nvSpPr>
        <p:spPr bwMode="auto">
          <a:xfrm>
            <a:off x="8089900" y="2965664"/>
            <a:ext cx="50800" cy="50777"/>
          </a:xfrm>
          <a:prstGeom prst="rect">
            <a:avLst/>
          </a:prstGeom>
          <a:solidFill>
            <a:srgbClr val="FF0000"/>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2047" name="Rectangle 15"/>
          <p:cNvSpPr>
            <a:spLocks noChangeArrowheads="1"/>
          </p:cNvSpPr>
          <p:nvPr/>
        </p:nvSpPr>
        <p:spPr bwMode="auto">
          <a:xfrm>
            <a:off x="7910514" y="2626098"/>
            <a:ext cx="52250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(i,j)</a:t>
            </a:r>
          </a:p>
        </p:txBody>
      </p:sp>
      <p:sp>
        <p:nvSpPr>
          <p:cNvPr id="172048" name="Rectangle 16"/>
          <p:cNvSpPr>
            <a:spLocks noChangeArrowheads="1"/>
          </p:cNvSpPr>
          <p:nvPr/>
        </p:nvSpPr>
        <p:spPr bwMode="auto">
          <a:xfrm>
            <a:off x="5548313" y="1788287"/>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Inner loop:</a:t>
            </a:r>
          </a:p>
        </p:txBody>
      </p:sp>
      <p:sp>
        <p:nvSpPr>
          <p:cNvPr id="172050" name="Rectangle 18"/>
          <p:cNvSpPr>
            <a:spLocks noChangeArrowheads="1"/>
          </p:cNvSpPr>
          <p:nvPr/>
        </p:nvSpPr>
        <p:spPr bwMode="auto">
          <a:xfrm>
            <a:off x="5327497" y="4244597"/>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Row-wise</a:t>
            </a:r>
          </a:p>
        </p:txBody>
      </p:sp>
      <p:sp>
        <p:nvSpPr>
          <p:cNvPr id="172051" name="Line 19"/>
          <p:cNvSpPr>
            <a:spLocks noChangeShapeType="1"/>
          </p:cNvSpPr>
          <p:nvPr/>
        </p:nvSpPr>
        <p:spPr bwMode="auto">
          <a:xfrm flipV="1">
            <a:off x="5891213" y="3581329"/>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2053" name="Rectangle 21"/>
          <p:cNvSpPr>
            <a:spLocks noChangeArrowheads="1"/>
          </p:cNvSpPr>
          <p:nvPr/>
        </p:nvSpPr>
        <p:spPr bwMode="auto">
          <a:xfrm>
            <a:off x="6535738" y="4244597"/>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Column-</a:t>
            </a:r>
          </a:p>
          <a:p>
            <a:pPr algn="ctr">
              <a:lnSpc>
                <a:spcPct val="100000"/>
              </a:lnSpc>
            </a:pPr>
            <a:r>
              <a:rPr lang="en-US" sz="2003" b="0" dirty="0">
                <a:latin typeface="Calibri"/>
                <a:cs typeface="Calibri"/>
              </a:rPr>
              <a:t>wise</a:t>
            </a:r>
          </a:p>
        </p:txBody>
      </p:sp>
      <p:sp>
        <p:nvSpPr>
          <p:cNvPr id="172054" name="Line 22"/>
          <p:cNvSpPr>
            <a:spLocks noChangeShapeType="1"/>
          </p:cNvSpPr>
          <p:nvPr/>
        </p:nvSpPr>
        <p:spPr bwMode="auto">
          <a:xfrm flipV="1">
            <a:off x="7092951" y="3581329"/>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2056" name="Rectangle 24"/>
          <p:cNvSpPr>
            <a:spLocks noChangeArrowheads="1"/>
          </p:cNvSpPr>
          <p:nvPr/>
        </p:nvSpPr>
        <p:spPr bwMode="auto">
          <a:xfrm>
            <a:off x="7880722" y="4244597"/>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Fixed</a:t>
            </a:r>
          </a:p>
        </p:txBody>
      </p:sp>
      <p:sp>
        <p:nvSpPr>
          <p:cNvPr id="172057" name="Line 25"/>
          <p:cNvSpPr>
            <a:spLocks noChangeShapeType="1"/>
          </p:cNvSpPr>
          <p:nvPr/>
        </p:nvSpPr>
        <p:spPr bwMode="auto">
          <a:xfrm flipV="1">
            <a:off x="8223251" y="3587677"/>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2058" name="Rectangle 26"/>
          <p:cNvSpPr>
            <a:spLocks noChangeArrowheads="1"/>
          </p:cNvSpPr>
          <p:nvPr/>
        </p:nvSpPr>
        <p:spPr bwMode="auto">
          <a:xfrm>
            <a:off x="444500" y="4868196"/>
            <a:ext cx="5446713" cy="1226569"/>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0.25	1.0	0.0</a:t>
            </a:r>
          </a:p>
        </p:txBody>
      </p:sp>
    </p:spTree>
    <p:extLst>
      <p:ext uri="{BB962C8B-B14F-4D97-AF65-F5344CB8AC3E}">
        <p14:creationId xmlns:p14="http://schemas.microsoft.com/office/powerpoint/2010/main" val="27181765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452439" y="1770832"/>
            <a:ext cx="4264025" cy="2818189"/>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kij</a:t>
            </a:r>
            <a:r>
              <a:rPr lang="en-US" sz="1800" dirty="0">
                <a:latin typeface="Courier New" charset="0"/>
              </a:rPr>
              <a:t> */</a:t>
            </a:r>
          </a:p>
          <a:p>
            <a:pPr algn="l">
              <a:lnSpc>
                <a:spcPct val="65000"/>
              </a:lnSpc>
              <a:spcBef>
                <a:spcPct val="50000"/>
              </a:spcBef>
            </a:pPr>
            <a:r>
              <a:rPr lang="en-US" sz="1800" dirty="0">
                <a:latin typeface="Courier New" charset="0"/>
              </a:rPr>
              <a:t>for (k=0; k&lt;n; k++) {</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&lt;n;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r = a[</a:t>
            </a:r>
            <a:r>
              <a:rPr lang="en-US" sz="1800" dirty="0" err="1">
                <a:latin typeface="Courier New" charset="0"/>
              </a:rPr>
              <a:t>i</a:t>
            </a:r>
            <a:r>
              <a:rPr lang="en-US" sz="1800" dirty="0">
                <a:latin typeface="Courier New" charset="0"/>
              </a:rPr>
              <a:t>][k];</a:t>
            </a:r>
          </a:p>
          <a:p>
            <a:pPr algn="l">
              <a:lnSpc>
                <a:spcPct val="65000"/>
              </a:lnSpc>
              <a:spcBef>
                <a:spcPct val="50000"/>
              </a:spcBef>
            </a:pPr>
            <a:r>
              <a:rPr lang="en-US" sz="1800" dirty="0">
                <a:latin typeface="Courier New" charset="0"/>
              </a:rPr>
              <a:t>    for (j=0; j&lt;n; j++)</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c[</a:t>
            </a:r>
            <a:r>
              <a:rPr lang="en-US" sz="1800" dirty="0" err="1">
                <a:solidFill>
                  <a:srgbClr val="FF0000"/>
                </a:solidFill>
                <a:latin typeface="Courier New" charset="0"/>
              </a:rPr>
              <a:t>i</a:t>
            </a:r>
            <a:r>
              <a:rPr lang="en-US" sz="1800" dirty="0">
                <a:solidFill>
                  <a:srgbClr val="FF0000"/>
                </a:solidFill>
                <a:latin typeface="Courier New" charset="0"/>
              </a:rPr>
              <a:t>][j] += r * b[k][j];</a:t>
            </a:r>
            <a:r>
              <a:rPr lang="en-US" sz="1800" dirty="0">
                <a:latin typeface="Courier New" charset="0"/>
              </a:rPr>
              <a:t>   </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a:p>
            <a:pPr algn="l">
              <a:lnSpc>
                <a:spcPct val="65000"/>
              </a:lnSpc>
              <a:spcBef>
                <a:spcPct val="50000"/>
              </a:spcBef>
            </a:pPr>
            <a:endParaRPr lang="en-US" sz="1800" dirty="0">
              <a:latin typeface="Courier New" charset="0"/>
            </a:endParaRPr>
          </a:p>
        </p:txBody>
      </p:sp>
      <p:sp>
        <p:nvSpPr>
          <p:cNvPr id="173060" name="Rectangle 4"/>
          <p:cNvSpPr>
            <a:spLocks noChangeArrowheads="1"/>
          </p:cNvSpPr>
          <p:nvPr/>
        </p:nvSpPr>
        <p:spPr bwMode="auto">
          <a:xfrm>
            <a:off x="53403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61" name="Rectangle 5"/>
          <p:cNvSpPr>
            <a:spLocks noChangeArrowheads="1"/>
          </p:cNvSpPr>
          <p:nvPr/>
        </p:nvSpPr>
        <p:spPr bwMode="auto">
          <a:xfrm>
            <a:off x="65595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62" name="Rectangle 6"/>
          <p:cNvSpPr>
            <a:spLocks noChangeArrowheads="1"/>
          </p:cNvSpPr>
          <p:nvPr/>
        </p:nvSpPr>
        <p:spPr bwMode="auto">
          <a:xfrm>
            <a:off x="77279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63" name="Rectangle 7"/>
          <p:cNvSpPr>
            <a:spLocks noChangeArrowheads="1"/>
          </p:cNvSpPr>
          <p:nvPr/>
        </p:nvSpPr>
        <p:spPr bwMode="auto">
          <a:xfrm>
            <a:off x="5472113" y="2959319"/>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3064" name="Rectangle 8"/>
          <p:cNvSpPr>
            <a:spLocks noChangeArrowheads="1"/>
          </p:cNvSpPr>
          <p:nvPr/>
        </p:nvSpPr>
        <p:spPr bwMode="auto">
          <a:xfrm>
            <a:off x="6691314" y="2959319"/>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3065" name="Rectangle 9"/>
          <p:cNvSpPr>
            <a:spLocks noChangeArrowheads="1"/>
          </p:cNvSpPr>
          <p:nvPr/>
        </p:nvSpPr>
        <p:spPr bwMode="auto">
          <a:xfrm>
            <a:off x="7848600" y="2959319"/>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C</a:t>
            </a:r>
          </a:p>
        </p:txBody>
      </p:sp>
      <p:sp>
        <p:nvSpPr>
          <p:cNvPr id="173066" name="Rectangle 10"/>
          <p:cNvSpPr>
            <a:spLocks noChangeArrowheads="1"/>
          </p:cNvSpPr>
          <p:nvPr/>
        </p:nvSpPr>
        <p:spPr bwMode="auto">
          <a:xfrm>
            <a:off x="8316914" y="2578495"/>
            <a:ext cx="588877"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a:t>
            </a:r>
          </a:p>
        </p:txBody>
      </p:sp>
      <p:sp>
        <p:nvSpPr>
          <p:cNvPr id="173067" name="Line 11"/>
          <p:cNvSpPr>
            <a:spLocks noChangeShapeType="1"/>
          </p:cNvSpPr>
          <p:nvPr/>
        </p:nvSpPr>
        <p:spPr bwMode="auto">
          <a:xfrm>
            <a:off x="7734301" y="2753038"/>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68" name="Rectangle 12"/>
          <p:cNvSpPr>
            <a:spLocks noChangeArrowheads="1"/>
          </p:cNvSpPr>
          <p:nvPr/>
        </p:nvSpPr>
        <p:spPr bwMode="auto">
          <a:xfrm>
            <a:off x="5422900" y="2765733"/>
            <a:ext cx="50800" cy="50777"/>
          </a:xfrm>
          <a:prstGeom prst="rect">
            <a:avLst/>
          </a:prstGeom>
          <a:solidFill>
            <a:srgbClr val="FF0000"/>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69" name="Rectangle 13"/>
          <p:cNvSpPr>
            <a:spLocks noChangeArrowheads="1"/>
          </p:cNvSpPr>
          <p:nvPr/>
        </p:nvSpPr>
        <p:spPr bwMode="auto">
          <a:xfrm>
            <a:off x="5289670" y="2350001"/>
            <a:ext cx="577731"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a:t>
            </a:r>
            <a:r>
              <a:rPr lang="en-US" sz="2003" b="0" dirty="0" err="1">
                <a:latin typeface="Calibri"/>
                <a:cs typeface="Calibri"/>
              </a:rPr>
              <a:t>i,k</a:t>
            </a:r>
            <a:r>
              <a:rPr lang="en-US" sz="2003" b="0" dirty="0">
                <a:latin typeface="Calibri"/>
                <a:cs typeface="Calibri"/>
              </a:rPr>
              <a:t>)</a:t>
            </a:r>
          </a:p>
        </p:txBody>
      </p:sp>
      <p:sp>
        <p:nvSpPr>
          <p:cNvPr id="173070" name="Rectangle 14"/>
          <p:cNvSpPr>
            <a:spLocks noChangeArrowheads="1"/>
          </p:cNvSpPr>
          <p:nvPr/>
        </p:nvSpPr>
        <p:spPr bwMode="auto">
          <a:xfrm>
            <a:off x="7148513" y="2350001"/>
            <a:ext cx="64661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(k,*)</a:t>
            </a:r>
          </a:p>
        </p:txBody>
      </p:sp>
      <p:sp>
        <p:nvSpPr>
          <p:cNvPr id="173071" name="Line 15"/>
          <p:cNvSpPr>
            <a:spLocks noChangeShapeType="1"/>
          </p:cNvSpPr>
          <p:nvPr/>
        </p:nvSpPr>
        <p:spPr bwMode="auto">
          <a:xfrm>
            <a:off x="6565901" y="2524545"/>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3072" name="Rectangle 16"/>
          <p:cNvSpPr>
            <a:spLocks noChangeArrowheads="1"/>
          </p:cNvSpPr>
          <p:nvPr/>
        </p:nvSpPr>
        <p:spPr bwMode="auto">
          <a:xfrm>
            <a:off x="5383213" y="1816848"/>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Inner loop:</a:t>
            </a:r>
          </a:p>
        </p:txBody>
      </p:sp>
      <p:sp>
        <p:nvSpPr>
          <p:cNvPr id="173074" name="Rectangle 18"/>
          <p:cNvSpPr>
            <a:spLocks noChangeArrowheads="1"/>
          </p:cNvSpPr>
          <p:nvPr/>
        </p:nvSpPr>
        <p:spPr bwMode="auto">
          <a:xfrm>
            <a:off x="6318097" y="3863774"/>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a:latin typeface="Calibri"/>
                <a:cs typeface="Calibri"/>
              </a:rPr>
              <a:t>Row-wise</a:t>
            </a:r>
          </a:p>
        </p:txBody>
      </p:sp>
      <p:sp>
        <p:nvSpPr>
          <p:cNvPr id="173075" name="Line 19"/>
          <p:cNvSpPr>
            <a:spLocks noChangeShapeType="1"/>
          </p:cNvSpPr>
          <p:nvPr/>
        </p:nvSpPr>
        <p:spPr bwMode="auto">
          <a:xfrm flipV="1">
            <a:off x="6881813" y="3352835"/>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3077" name="Rectangle 21"/>
          <p:cNvSpPr>
            <a:spLocks noChangeArrowheads="1"/>
          </p:cNvSpPr>
          <p:nvPr/>
        </p:nvSpPr>
        <p:spPr bwMode="auto">
          <a:xfrm>
            <a:off x="7461097" y="3863774"/>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a:latin typeface="Calibri"/>
                <a:cs typeface="Calibri"/>
              </a:rPr>
              <a:t>Row-wise</a:t>
            </a:r>
          </a:p>
        </p:txBody>
      </p:sp>
      <p:sp>
        <p:nvSpPr>
          <p:cNvPr id="173078" name="Line 22"/>
          <p:cNvSpPr>
            <a:spLocks noChangeShapeType="1"/>
          </p:cNvSpPr>
          <p:nvPr/>
        </p:nvSpPr>
        <p:spPr bwMode="auto">
          <a:xfrm flipV="1">
            <a:off x="8024813" y="3352835"/>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3080" name="Rectangle 24"/>
          <p:cNvSpPr>
            <a:spLocks noChangeArrowheads="1"/>
          </p:cNvSpPr>
          <p:nvPr/>
        </p:nvSpPr>
        <p:spPr bwMode="auto">
          <a:xfrm>
            <a:off x="5289922" y="3871708"/>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Fixed</a:t>
            </a:r>
          </a:p>
        </p:txBody>
      </p:sp>
      <p:sp>
        <p:nvSpPr>
          <p:cNvPr id="173081" name="Line 25"/>
          <p:cNvSpPr>
            <a:spLocks noChangeShapeType="1"/>
          </p:cNvSpPr>
          <p:nvPr/>
        </p:nvSpPr>
        <p:spPr bwMode="auto">
          <a:xfrm flipV="1">
            <a:off x="5632451" y="3360769"/>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3082" name="Rectangle 26"/>
          <p:cNvSpPr>
            <a:spLocks noChangeArrowheads="1"/>
          </p:cNvSpPr>
          <p:nvPr/>
        </p:nvSpPr>
        <p:spPr bwMode="auto">
          <a:xfrm>
            <a:off x="444501" y="4868196"/>
            <a:ext cx="4965700" cy="1226569"/>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0.0	0.25	0.25</a:t>
            </a:r>
          </a:p>
        </p:txBody>
      </p:sp>
    </p:spTree>
    <p:extLst>
      <p:ext uri="{BB962C8B-B14F-4D97-AF65-F5344CB8AC3E}">
        <p14:creationId xmlns:p14="http://schemas.microsoft.com/office/powerpoint/2010/main" val="81612502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490538" y="1758138"/>
            <a:ext cx="4314825" cy="2499640"/>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ikj</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&lt;n;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(k=0; k&lt;n; k++) {</a:t>
            </a:r>
          </a:p>
          <a:p>
            <a:pPr algn="l">
              <a:lnSpc>
                <a:spcPct val="65000"/>
              </a:lnSpc>
              <a:spcBef>
                <a:spcPct val="50000"/>
              </a:spcBef>
            </a:pPr>
            <a:r>
              <a:rPr lang="en-US" sz="1800" dirty="0">
                <a:latin typeface="Courier New" charset="0"/>
              </a:rPr>
              <a:t>    r = a[</a:t>
            </a:r>
            <a:r>
              <a:rPr lang="en-US" sz="1800" dirty="0" err="1">
                <a:latin typeface="Courier New" charset="0"/>
              </a:rPr>
              <a:t>i</a:t>
            </a:r>
            <a:r>
              <a:rPr lang="en-US" sz="1800" dirty="0">
                <a:latin typeface="Courier New" charset="0"/>
              </a:rPr>
              <a:t>][k];</a:t>
            </a:r>
          </a:p>
          <a:p>
            <a:pPr algn="l">
              <a:lnSpc>
                <a:spcPct val="65000"/>
              </a:lnSpc>
              <a:spcBef>
                <a:spcPct val="50000"/>
              </a:spcBef>
            </a:pPr>
            <a:r>
              <a:rPr lang="en-US" sz="1800" dirty="0">
                <a:latin typeface="Courier New" charset="0"/>
              </a:rPr>
              <a:t>    for (j=0; j&lt;n; j++)</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c[</a:t>
            </a:r>
            <a:r>
              <a:rPr lang="en-US" sz="1800" dirty="0" err="1">
                <a:solidFill>
                  <a:srgbClr val="FF0000"/>
                </a:solidFill>
                <a:latin typeface="Courier New" charset="0"/>
              </a:rPr>
              <a:t>i</a:t>
            </a:r>
            <a:r>
              <a:rPr lang="en-US" sz="1800" dirty="0">
                <a:solidFill>
                  <a:srgbClr val="FF0000"/>
                </a:solidFill>
                <a:latin typeface="Courier New" charset="0"/>
              </a:rPr>
              <a:t>][j] += r * b[k][j];</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p:txBody>
      </p:sp>
      <p:sp>
        <p:nvSpPr>
          <p:cNvPr id="174084" name="Rectangle 4"/>
          <p:cNvSpPr>
            <a:spLocks noChangeArrowheads="1"/>
          </p:cNvSpPr>
          <p:nvPr/>
        </p:nvSpPr>
        <p:spPr bwMode="auto">
          <a:xfrm>
            <a:off x="53403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85" name="Rectangle 5"/>
          <p:cNvSpPr>
            <a:spLocks noChangeArrowheads="1"/>
          </p:cNvSpPr>
          <p:nvPr/>
        </p:nvSpPr>
        <p:spPr bwMode="auto">
          <a:xfrm>
            <a:off x="65595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86" name="Rectangle 6"/>
          <p:cNvSpPr>
            <a:spLocks noChangeArrowheads="1"/>
          </p:cNvSpPr>
          <p:nvPr/>
        </p:nvSpPr>
        <p:spPr bwMode="auto">
          <a:xfrm>
            <a:off x="7727951" y="237856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87" name="Rectangle 7"/>
          <p:cNvSpPr>
            <a:spLocks noChangeArrowheads="1"/>
          </p:cNvSpPr>
          <p:nvPr/>
        </p:nvSpPr>
        <p:spPr bwMode="auto">
          <a:xfrm>
            <a:off x="5472113" y="2959319"/>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4088" name="Rectangle 8"/>
          <p:cNvSpPr>
            <a:spLocks noChangeArrowheads="1"/>
          </p:cNvSpPr>
          <p:nvPr/>
        </p:nvSpPr>
        <p:spPr bwMode="auto">
          <a:xfrm>
            <a:off x="6691314" y="2959319"/>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4089" name="Rectangle 9"/>
          <p:cNvSpPr>
            <a:spLocks noChangeArrowheads="1"/>
          </p:cNvSpPr>
          <p:nvPr/>
        </p:nvSpPr>
        <p:spPr bwMode="auto">
          <a:xfrm>
            <a:off x="7848600" y="2959319"/>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C</a:t>
            </a:r>
          </a:p>
        </p:txBody>
      </p:sp>
      <p:sp>
        <p:nvSpPr>
          <p:cNvPr id="174090" name="Rectangle 10"/>
          <p:cNvSpPr>
            <a:spLocks noChangeArrowheads="1"/>
          </p:cNvSpPr>
          <p:nvPr/>
        </p:nvSpPr>
        <p:spPr bwMode="auto">
          <a:xfrm>
            <a:off x="8316914" y="2578495"/>
            <a:ext cx="588877"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a:t>
            </a:r>
          </a:p>
        </p:txBody>
      </p:sp>
      <p:sp>
        <p:nvSpPr>
          <p:cNvPr id="174091" name="Line 11"/>
          <p:cNvSpPr>
            <a:spLocks noChangeShapeType="1"/>
          </p:cNvSpPr>
          <p:nvPr/>
        </p:nvSpPr>
        <p:spPr bwMode="auto">
          <a:xfrm>
            <a:off x="7734301" y="2753038"/>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92" name="Rectangle 12"/>
          <p:cNvSpPr>
            <a:spLocks noChangeArrowheads="1"/>
          </p:cNvSpPr>
          <p:nvPr/>
        </p:nvSpPr>
        <p:spPr bwMode="auto">
          <a:xfrm>
            <a:off x="5422900" y="2765733"/>
            <a:ext cx="50800" cy="50777"/>
          </a:xfrm>
          <a:prstGeom prst="rect">
            <a:avLst/>
          </a:prstGeom>
          <a:solidFill>
            <a:schemeClr val="tx1"/>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93" name="Rectangle 13"/>
          <p:cNvSpPr>
            <a:spLocks noChangeArrowheads="1"/>
          </p:cNvSpPr>
          <p:nvPr/>
        </p:nvSpPr>
        <p:spPr bwMode="auto">
          <a:xfrm>
            <a:off x="5272089" y="2350001"/>
            <a:ext cx="577731"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(i,k)</a:t>
            </a:r>
          </a:p>
        </p:txBody>
      </p:sp>
      <p:sp>
        <p:nvSpPr>
          <p:cNvPr id="174094" name="Rectangle 14"/>
          <p:cNvSpPr>
            <a:spLocks noChangeArrowheads="1"/>
          </p:cNvSpPr>
          <p:nvPr/>
        </p:nvSpPr>
        <p:spPr bwMode="auto">
          <a:xfrm>
            <a:off x="7148513" y="2350001"/>
            <a:ext cx="64661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(k,*)</a:t>
            </a:r>
          </a:p>
        </p:txBody>
      </p:sp>
      <p:sp>
        <p:nvSpPr>
          <p:cNvPr id="174095" name="Line 15"/>
          <p:cNvSpPr>
            <a:spLocks noChangeShapeType="1"/>
          </p:cNvSpPr>
          <p:nvPr/>
        </p:nvSpPr>
        <p:spPr bwMode="auto">
          <a:xfrm>
            <a:off x="6565901" y="2524545"/>
            <a:ext cx="584200" cy="0"/>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096" name="Rectangle 16"/>
          <p:cNvSpPr>
            <a:spLocks noChangeArrowheads="1"/>
          </p:cNvSpPr>
          <p:nvPr/>
        </p:nvSpPr>
        <p:spPr bwMode="auto">
          <a:xfrm>
            <a:off x="5383213" y="1816848"/>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Inner loop:</a:t>
            </a:r>
          </a:p>
        </p:txBody>
      </p:sp>
      <p:sp>
        <p:nvSpPr>
          <p:cNvPr id="174098" name="Rectangle 18"/>
          <p:cNvSpPr>
            <a:spLocks noChangeArrowheads="1"/>
          </p:cNvSpPr>
          <p:nvPr/>
        </p:nvSpPr>
        <p:spPr bwMode="auto">
          <a:xfrm>
            <a:off x="6324601" y="4016104"/>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Row-wise</a:t>
            </a:r>
          </a:p>
        </p:txBody>
      </p:sp>
      <p:sp>
        <p:nvSpPr>
          <p:cNvPr id="174099" name="Line 19"/>
          <p:cNvSpPr>
            <a:spLocks noChangeShapeType="1"/>
          </p:cNvSpPr>
          <p:nvPr/>
        </p:nvSpPr>
        <p:spPr bwMode="auto">
          <a:xfrm flipV="1">
            <a:off x="6881813" y="3352835"/>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101" name="Rectangle 21"/>
          <p:cNvSpPr>
            <a:spLocks noChangeArrowheads="1"/>
          </p:cNvSpPr>
          <p:nvPr/>
        </p:nvSpPr>
        <p:spPr bwMode="auto">
          <a:xfrm>
            <a:off x="7467601" y="4016104"/>
            <a:ext cx="119061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Row-wise</a:t>
            </a:r>
          </a:p>
        </p:txBody>
      </p:sp>
      <p:sp>
        <p:nvSpPr>
          <p:cNvPr id="174102" name="Line 22"/>
          <p:cNvSpPr>
            <a:spLocks noChangeShapeType="1"/>
          </p:cNvSpPr>
          <p:nvPr/>
        </p:nvSpPr>
        <p:spPr bwMode="auto">
          <a:xfrm flipV="1">
            <a:off x="8024813" y="3352835"/>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104" name="Rectangle 24"/>
          <p:cNvSpPr>
            <a:spLocks noChangeArrowheads="1"/>
          </p:cNvSpPr>
          <p:nvPr/>
        </p:nvSpPr>
        <p:spPr bwMode="auto">
          <a:xfrm>
            <a:off x="5227639" y="4024038"/>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Fixed</a:t>
            </a:r>
          </a:p>
        </p:txBody>
      </p:sp>
      <p:sp>
        <p:nvSpPr>
          <p:cNvPr id="174105" name="Line 25"/>
          <p:cNvSpPr>
            <a:spLocks noChangeShapeType="1"/>
          </p:cNvSpPr>
          <p:nvPr/>
        </p:nvSpPr>
        <p:spPr bwMode="auto">
          <a:xfrm flipV="1">
            <a:off x="5632450" y="3360769"/>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4106" name="Rectangle 26"/>
          <p:cNvSpPr>
            <a:spLocks noChangeArrowheads="1"/>
          </p:cNvSpPr>
          <p:nvPr/>
        </p:nvSpPr>
        <p:spPr bwMode="auto">
          <a:xfrm>
            <a:off x="444500" y="4868196"/>
            <a:ext cx="5194300" cy="1226569"/>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0.0	0.25	0.25</a:t>
            </a:r>
          </a:p>
        </p:txBody>
      </p:sp>
    </p:spTree>
    <p:extLst>
      <p:ext uri="{BB962C8B-B14F-4D97-AF65-F5344CB8AC3E}">
        <p14:creationId xmlns:p14="http://schemas.microsoft.com/office/powerpoint/2010/main" val="52006231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566739" y="1767659"/>
            <a:ext cx="4352925" cy="2499640"/>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FF0000"/>
                </a:solidFill>
                <a:latin typeface="Courier New" charset="0"/>
              </a:rPr>
              <a:t>c[i][j</a:t>
            </a:r>
            <a:r>
              <a:rPr lang="en-US" sz="1800" dirty="0">
                <a:solidFill>
                  <a:srgbClr val="FF0000"/>
                </a:solidFill>
                <a:latin typeface="Courier New" charset="0"/>
              </a:rPr>
              <a:t>]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r</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1" y="243251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09" name="Rectangle 5"/>
          <p:cNvSpPr>
            <a:spLocks noChangeArrowheads="1"/>
          </p:cNvSpPr>
          <p:nvPr/>
        </p:nvSpPr>
        <p:spPr bwMode="auto">
          <a:xfrm>
            <a:off x="6559551" y="243251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10" name="Rectangle 6"/>
          <p:cNvSpPr>
            <a:spLocks noChangeArrowheads="1"/>
          </p:cNvSpPr>
          <p:nvPr/>
        </p:nvSpPr>
        <p:spPr bwMode="auto">
          <a:xfrm>
            <a:off x="7727951" y="2432512"/>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11" name="Rectangle 7"/>
          <p:cNvSpPr>
            <a:spLocks noChangeArrowheads="1"/>
          </p:cNvSpPr>
          <p:nvPr/>
        </p:nvSpPr>
        <p:spPr bwMode="auto">
          <a:xfrm>
            <a:off x="5472113" y="2959319"/>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5112" name="Rectangle 8"/>
          <p:cNvSpPr>
            <a:spLocks noChangeArrowheads="1"/>
          </p:cNvSpPr>
          <p:nvPr/>
        </p:nvSpPr>
        <p:spPr bwMode="auto">
          <a:xfrm>
            <a:off x="6691314" y="2959319"/>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5113" name="Rectangle 9"/>
          <p:cNvSpPr>
            <a:spLocks noChangeArrowheads="1"/>
          </p:cNvSpPr>
          <p:nvPr/>
        </p:nvSpPr>
        <p:spPr bwMode="auto">
          <a:xfrm>
            <a:off x="7848600" y="2959319"/>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C</a:t>
            </a:r>
          </a:p>
        </p:txBody>
      </p:sp>
      <p:sp>
        <p:nvSpPr>
          <p:cNvPr id="175114" name="Rectangle 10"/>
          <p:cNvSpPr>
            <a:spLocks noChangeArrowheads="1"/>
          </p:cNvSpPr>
          <p:nvPr/>
        </p:nvSpPr>
        <p:spPr bwMode="auto">
          <a:xfrm>
            <a:off x="7656514" y="2058036"/>
            <a:ext cx="591382"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a:t>
            </a:r>
            <a:r>
              <a:rPr lang="en-US" sz="2003" b="0" dirty="0" err="1">
                <a:latin typeface="Calibri"/>
                <a:cs typeface="Calibri"/>
              </a:rPr>
              <a:t>j</a:t>
            </a:r>
            <a:r>
              <a:rPr lang="en-US" sz="2003" b="0" dirty="0">
                <a:latin typeface="Calibri"/>
                <a:cs typeface="Calibri"/>
              </a:rPr>
              <a:t>)</a:t>
            </a:r>
          </a:p>
        </p:txBody>
      </p:sp>
      <p:sp>
        <p:nvSpPr>
          <p:cNvPr id="175115" name="Rectangle 11"/>
          <p:cNvSpPr>
            <a:spLocks noChangeArrowheads="1"/>
          </p:cNvSpPr>
          <p:nvPr/>
        </p:nvSpPr>
        <p:spPr bwMode="auto">
          <a:xfrm>
            <a:off x="6692901" y="2832376"/>
            <a:ext cx="50800" cy="50777"/>
          </a:xfrm>
          <a:prstGeom prst="rect">
            <a:avLst/>
          </a:prstGeom>
          <a:solidFill>
            <a:srgbClr val="FF0000"/>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16" name="Rectangle 12"/>
          <p:cNvSpPr>
            <a:spLocks noChangeArrowheads="1"/>
          </p:cNvSpPr>
          <p:nvPr/>
        </p:nvSpPr>
        <p:spPr bwMode="auto">
          <a:xfrm>
            <a:off x="6475413" y="2416645"/>
            <a:ext cx="580236"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(k,j)</a:t>
            </a:r>
          </a:p>
        </p:txBody>
      </p:sp>
      <p:sp>
        <p:nvSpPr>
          <p:cNvPr id="175117" name="Rectangle 13"/>
          <p:cNvSpPr>
            <a:spLocks noChangeArrowheads="1"/>
          </p:cNvSpPr>
          <p:nvPr/>
        </p:nvSpPr>
        <p:spPr bwMode="auto">
          <a:xfrm>
            <a:off x="5268913" y="1601049"/>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Inner loop:</a:t>
            </a:r>
          </a:p>
        </p:txBody>
      </p:sp>
      <p:sp>
        <p:nvSpPr>
          <p:cNvPr id="175118" name="Line 14"/>
          <p:cNvSpPr>
            <a:spLocks noChangeShapeType="1"/>
          </p:cNvSpPr>
          <p:nvPr/>
        </p:nvSpPr>
        <p:spPr bwMode="auto">
          <a:xfrm flipV="1">
            <a:off x="5803900" y="2426165"/>
            <a:ext cx="0" cy="533152"/>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19" name="Line 15"/>
          <p:cNvSpPr>
            <a:spLocks noChangeShapeType="1"/>
          </p:cNvSpPr>
          <p:nvPr/>
        </p:nvSpPr>
        <p:spPr bwMode="auto">
          <a:xfrm flipV="1">
            <a:off x="7886700" y="2438860"/>
            <a:ext cx="0" cy="533152"/>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5120" name="Rectangle 16"/>
          <p:cNvSpPr>
            <a:spLocks noChangeArrowheads="1"/>
          </p:cNvSpPr>
          <p:nvPr/>
        </p:nvSpPr>
        <p:spPr bwMode="auto">
          <a:xfrm>
            <a:off x="5522913" y="2058036"/>
            <a:ext cx="64661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a:t>
            </a:r>
            <a:r>
              <a:rPr lang="en-US" sz="2003" b="0" dirty="0" err="1">
                <a:latin typeface="Calibri"/>
                <a:cs typeface="Calibri"/>
              </a:rPr>
              <a:t>k</a:t>
            </a:r>
            <a:r>
              <a:rPr lang="en-US" sz="2003" b="0" dirty="0">
                <a:latin typeface="Calibri"/>
                <a:cs typeface="Calibri"/>
              </a:rPr>
              <a:t>)</a:t>
            </a:r>
          </a:p>
        </p:txBody>
      </p:sp>
      <p:sp>
        <p:nvSpPr>
          <p:cNvPr id="175122" name="Rectangle 18"/>
          <p:cNvSpPr>
            <a:spLocks noChangeArrowheads="1"/>
          </p:cNvSpPr>
          <p:nvPr/>
        </p:nvSpPr>
        <p:spPr bwMode="auto">
          <a:xfrm>
            <a:off x="5133853" y="3866477"/>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Column-</a:t>
            </a:r>
          </a:p>
          <a:p>
            <a:pPr algn="ctr">
              <a:lnSpc>
                <a:spcPct val="100000"/>
              </a:lnSpc>
            </a:pPr>
            <a:r>
              <a:rPr lang="en-US" sz="2003" b="0" dirty="0">
                <a:latin typeface="Calibri"/>
                <a:cs typeface="Calibri"/>
              </a:rPr>
              <a:t>wise</a:t>
            </a:r>
          </a:p>
        </p:txBody>
      </p:sp>
      <p:sp>
        <p:nvSpPr>
          <p:cNvPr id="175123" name="Line 19"/>
          <p:cNvSpPr>
            <a:spLocks noChangeShapeType="1"/>
          </p:cNvSpPr>
          <p:nvPr/>
        </p:nvSpPr>
        <p:spPr bwMode="auto">
          <a:xfrm flipV="1">
            <a:off x="5638800" y="3336027"/>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5125" name="Rectangle 21"/>
          <p:cNvSpPr>
            <a:spLocks noChangeArrowheads="1"/>
          </p:cNvSpPr>
          <p:nvPr/>
        </p:nvSpPr>
        <p:spPr bwMode="auto">
          <a:xfrm>
            <a:off x="7467601" y="3866477"/>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Column-</a:t>
            </a:r>
          </a:p>
          <a:p>
            <a:pPr algn="ctr">
              <a:lnSpc>
                <a:spcPct val="100000"/>
              </a:lnSpc>
            </a:pPr>
            <a:r>
              <a:rPr lang="en-US" sz="2003" b="0" dirty="0">
                <a:latin typeface="Calibri"/>
                <a:cs typeface="Calibri"/>
              </a:rPr>
              <a:t>wise</a:t>
            </a:r>
          </a:p>
        </p:txBody>
      </p:sp>
      <p:sp>
        <p:nvSpPr>
          <p:cNvPr id="175126" name="Line 22"/>
          <p:cNvSpPr>
            <a:spLocks noChangeShapeType="1"/>
          </p:cNvSpPr>
          <p:nvPr/>
        </p:nvSpPr>
        <p:spPr bwMode="auto">
          <a:xfrm flipV="1">
            <a:off x="8024813" y="3336027"/>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5128" name="Rectangle 24"/>
          <p:cNvSpPr>
            <a:spLocks noChangeArrowheads="1"/>
          </p:cNvSpPr>
          <p:nvPr/>
        </p:nvSpPr>
        <p:spPr bwMode="auto">
          <a:xfrm>
            <a:off x="6473256" y="3866477"/>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Fixed</a:t>
            </a:r>
          </a:p>
        </p:txBody>
      </p:sp>
      <p:sp>
        <p:nvSpPr>
          <p:cNvPr id="175129" name="Line 25"/>
          <p:cNvSpPr>
            <a:spLocks noChangeShapeType="1"/>
          </p:cNvSpPr>
          <p:nvPr/>
        </p:nvSpPr>
        <p:spPr bwMode="auto">
          <a:xfrm flipV="1">
            <a:off x="6815785" y="3343960"/>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pPr algn="ctr"/>
            <a:endParaRPr lang="en-US" sz="2003">
              <a:latin typeface="Calibri"/>
              <a:cs typeface="Calibri"/>
            </a:endParaRPr>
          </a:p>
        </p:txBody>
      </p:sp>
      <p:sp>
        <p:nvSpPr>
          <p:cNvPr id="175130" name="Rectangle 26"/>
          <p:cNvSpPr>
            <a:spLocks noChangeArrowheads="1"/>
          </p:cNvSpPr>
          <p:nvPr/>
        </p:nvSpPr>
        <p:spPr bwMode="auto">
          <a:xfrm>
            <a:off x="444501" y="4868196"/>
            <a:ext cx="5492750" cy="1226569"/>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1.0	0.0	1.0</a:t>
            </a:r>
          </a:p>
        </p:txBody>
      </p:sp>
    </p:spTree>
    <p:extLst>
      <p:ext uri="{BB962C8B-B14F-4D97-AF65-F5344CB8AC3E}">
        <p14:creationId xmlns:p14="http://schemas.microsoft.com/office/powerpoint/2010/main" val="1358917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617539" y="1783527"/>
            <a:ext cx="4518025" cy="2499640"/>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68" tIns="44441" rIns="90468" bIns="44441">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kji</a:t>
            </a:r>
            <a:r>
              <a:rPr lang="en-US" sz="1800" dirty="0">
                <a:latin typeface="Courier New" charset="0"/>
              </a:rPr>
              <a:t> */</a:t>
            </a:r>
          </a:p>
          <a:p>
            <a:pPr algn="l">
              <a:lnSpc>
                <a:spcPct val="65000"/>
              </a:lnSpc>
              <a:spcBef>
                <a:spcPct val="50000"/>
              </a:spcBef>
            </a:pPr>
            <a:r>
              <a:rPr lang="en-US" sz="1800" dirty="0">
                <a:latin typeface="Courier New" charset="0"/>
              </a:rPr>
              <a:t>for (k=0; k&lt;n; k++) {</a:t>
            </a:r>
          </a:p>
          <a:p>
            <a:pPr algn="l">
              <a:lnSpc>
                <a:spcPct val="65000"/>
              </a:lnSpc>
              <a:spcBef>
                <a:spcPct val="50000"/>
              </a:spcBef>
            </a:pPr>
            <a:r>
              <a:rPr lang="en-US" sz="1800" dirty="0">
                <a:latin typeface="Courier New" charset="0"/>
              </a:rPr>
              <a:t>  for (j=0; j&lt;n; j++) {</a:t>
            </a:r>
          </a:p>
          <a:p>
            <a:pPr algn="l">
              <a:lnSpc>
                <a:spcPct val="65000"/>
              </a:lnSpc>
              <a:spcBef>
                <a:spcPct val="50000"/>
              </a:spcBef>
            </a:pPr>
            <a:r>
              <a:rPr lang="en-US" sz="1800" dirty="0">
                <a:latin typeface="Courier New" charset="0"/>
              </a:rPr>
              <a:t>    r = b[k][j];</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&lt;n;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c[</a:t>
            </a:r>
            <a:r>
              <a:rPr lang="en-US" sz="1800" dirty="0" err="1">
                <a:solidFill>
                  <a:srgbClr val="FF0000"/>
                </a:solidFill>
                <a:latin typeface="Courier New" charset="0"/>
              </a:rPr>
              <a:t>i</a:t>
            </a:r>
            <a:r>
              <a:rPr lang="en-US" sz="1800" dirty="0">
                <a:solidFill>
                  <a:srgbClr val="FF0000"/>
                </a:solidFill>
                <a:latin typeface="Courier New" charset="0"/>
              </a:rPr>
              <a:t>][j] += a[</a:t>
            </a:r>
            <a:r>
              <a:rPr lang="en-US" sz="1800" dirty="0" err="1">
                <a:solidFill>
                  <a:srgbClr val="FF0000"/>
                </a:solidFill>
                <a:latin typeface="Courier New" charset="0"/>
              </a:rPr>
              <a:t>i</a:t>
            </a:r>
            <a:r>
              <a:rPr lang="en-US" sz="1800" dirty="0">
                <a:solidFill>
                  <a:srgbClr val="FF0000"/>
                </a:solidFill>
                <a:latin typeface="Courier New" charset="0"/>
              </a:rPr>
              <a:t>][k] * r;</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6132" name="Rectangle 4"/>
          <p:cNvSpPr>
            <a:spLocks noChangeArrowheads="1"/>
          </p:cNvSpPr>
          <p:nvPr/>
        </p:nvSpPr>
        <p:spPr bwMode="auto">
          <a:xfrm>
            <a:off x="5657851" y="2607056"/>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33" name="Rectangle 5"/>
          <p:cNvSpPr>
            <a:spLocks noChangeArrowheads="1"/>
          </p:cNvSpPr>
          <p:nvPr/>
        </p:nvSpPr>
        <p:spPr bwMode="auto">
          <a:xfrm>
            <a:off x="6877051" y="2607056"/>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34" name="Rectangle 6"/>
          <p:cNvSpPr>
            <a:spLocks noChangeArrowheads="1"/>
          </p:cNvSpPr>
          <p:nvPr/>
        </p:nvSpPr>
        <p:spPr bwMode="auto">
          <a:xfrm>
            <a:off x="8045451" y="2607056"/>
            <a:ext cx="596900" cy="520459"/>
          </a:xfrm>
          <a:prstGeom prst="rect">
            <a:avLst/>
          </a:prstGeom>
          <a:solidFill>
            <a:schemeClr val="bg1"/>
          </a:solidFill>
          <a:ln w="12700">
            <a:solidFill>
              <a:schemeClr val="tx1"/>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35" name="Rectangle 7"/>
          <p:cNvSpPr>
            <a:spLocks noChangeArrowheads="1"/>
          </p:cNvSpPr>
          <p:nvPr/>
        </p:nvSpPr>
        <p:spPr bwMode="auto">
          <a:xfrm>
            <a:off x="5789613" y="3124342"/>
            <a:ext cx="336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A</a:t>
            </a:r>
          </a:p>
        </p:txBody>
      </p:sp>
      <p:sp>
        <p:nvSpPr>
          <p:cNvPr id="176136" name="Rectangle 8"/>
          <p:cNvSpPr>
            <a:spLocks noChangeArrowheads="1"/>
          </p:cNvSpPr>
          <p:nvPr/>
        </p:nvSpPr>
        <p:spPr bwMode="auto">
          <a:xfrm>
            <a:off x="7008814" y="3124342"/>
            <a:ext cx="322253"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B</a:t>
            </a:r>
          </a:p>
        </p:txBody>
      </p:sp>
      <p:sp>
        <p:nvSpPr>
          <p:cNvPr id="176137" name="Rectangle 9"/>
          <p:cNvSpPr>
            <a:spLocks noChangeArrowheads="1"/>
          </p:cNvSpPr>
          <p:nvPr/>
        </p:nvSpPr>
        <p:spPr bwMode="auto">
          <a:xfrm>
            <a:off x="8229600" y="3124342"/>
            <a:ext cx="319498"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dirty="0">
                <a:latin typeface="Calibri"/>
                <a:cs typeface="Calibri"/>
              </a:rPr>
              <a:t>C</a:t>
            </a:r>
          </a:p>
        </p:txBody>
      </p:sp>
      <p:sp>
        <p:nvSpPr>
          <p:cNvPr id="176138" name="Rectangle 10"/>
          <p:cNvSpPr>
            <a:spLocks noChangeArrowheads="1"/>
          </p:cNvSpPr>
          <p:nvPr/>
        </p:nvSpPr>
        <p:spPr bwMode="auto">
          <a:xfrm>
            <a:off x="7974014" y="2273837"/>
            <a:ext cx="591382"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(*,j)</a:t>
            </a:r>
          </a:p>
        </p:txBody>
      </p:sp>
      <p:sp>
        <p:nvSpPr>
          <p:cNvPr id="176139" name="Rectangle 11"/>
          <p:cNvSpPr>
            <a:spLocks noChangeArrowheads="1"/>
          </p:cNvSpPr>
          <p:nvPr/>
        </p:nvSpPr>
        <p:spPr bwMode="auto">
          <a:xfrm>
            <a:off x="7010401" y="3006921"/>
            <a:ext cx="50800" cy="50777"/>
          </a:xfrm>
          <a:prstGeom prst="rect">
            <a:avLst/>
          </a:prstGeom>
          <a:solidFill>
            <a:schemeClr val="tx1"/>
          </a:solidFill>
          <a:ln w="57150">
            <a:solidFill>
              <a:srgbClr val="FF0000"/>
            </a:solidFill>
            <a:miter lim="800000"/>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40" name="Rectangle 12"/>
          <p:cNvSpPr>
            <a:spLocks noChangeArrowheads="1"/>
          </p:cNvSpPr>
          <p:nvPr/>
        </p:nvSpPr>
        <p:spPr bwMode="auto">
          <a:xfrm>
            <a:off x="6792913" y="2591190"/>
            <a:ext cx="580236"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(k,j)</a:t>
            </a:r>
          </a:p>
        </p:txBody>
      </p:sp>
      <p:sp>
        <p:nvSpPr>
          <p:cNvPr id="176141" name="Rectangle 13"/>
          <p:cNvSpPr>
            <a:spLocks noChangeArrowheads="1"/>
          </p:cNvSpPr>
          <p:nvPr/>
        </p:nvSpPr>
        <p:spPr bwMode="auto">
          <a:xfrm>
            <a:off x="5586413" y="1829543"/>
            <a:ext cx="132463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Inner loop:</a:t>
            </a:r>
          </a:p>
        </p:txBody>
      </p:sp>
      <p:sp>
        <p:nvSpPr>
          <p:cNvPr id="176142" name="Line 14"/>
          <p:cNvSpPr>
            <a:spLocks noChangeShapeType="1"/>
          </p:cNvSpPr>
          <p:nvPr/>
        </p:nvSpPr>
        <p:spPr bwMode="auto">
          <a:xfrm flipV="1">
            <a:off x="6121400" y="2600710"/>
            <a:ext cx="0" cy="533152"/>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43" name="Line 15"/>
          <p:cNvSpPr>
            <a:spLocks noChangeShapeType="1"/>
          </p:cNvSpPr>
          <p:nvPr/>
        </p:nvSpPr>
        <p:spPr bwMode="auto">
          <a:xfrm flipV="1">
            <a:off x="8204200" y="2613403"/>
            <a:ext cx="0" cy="533152"/>
          </a:xfrm>
          <a:prstGeom prst="line">
            <a:avLst/>
          </a:prstGeom>
          <a:noFill/>
          <a:ln w="57150">
            <a:solidFill>
              <a:srgbClr val="FF0000"/>
            </a:solidFill>
            <a:round/>
            <a:headEnd/>
            <a:tailEn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44" name="Rectangle 16"/>
          <p:cNvSpPr>
            <a:spLocks noChangeArrowheads="1"/>
          </p:cNvSpPr>
          <p:nvPr/>
        </p:nvSpPr>
        <p:spPr bwMode="auto">
          <a:xfrm>
            <a:off x="5840413" y="2273837"/>
            <a:ext cx="646610" cy="397361"/>
          </a:xfrm>
          <a:prstGeom prst="rect">
            <a:avLst/>
          </a:prstGeom>
          <a:noFill/>
          <a:ln w="25400">
            <a:noFill/>
            <a:miter lim="800000"/>
            <a:headEnd/>
            <a:tailEnd/>
          </a:ln>
          <a:effectLst/>
        </p:spPr>
        <p:txBody>
          <a:bodyPr wrap="none" lIns="90468" tIns="44441" rIns="90468" bIns="44441">
            <a:prstTxWarp prst="textNoShape">
              <a:avLst/>
            </a:prstTxWarp>
            <a:spAutoFit/>
          </a:bodyPr>
          <a:lstStyle/>
          <a:p>
            <a:pPr algn="l">
              <a:lnSpc>
                <a:spcPct val="100000"/>
              </a:lnSpc>
            </a:pPr>
            <a:r>
              <a:rPr lang="en-US" sz="2003" b="0">
                <a:latin typeface="Calibri"/>
                <a:cs typeface="Calibri"/>
              </a:rPr>
              <a:t>(*,k)</a:t>
            </a:r>
          </a:p>
        </p:txBody>
      </p:sp>
      <p:sp>
        <p:nvSpPr>
          <p:cNvPr id="176146" name="Rectangle 18"/>
          <p:cNvSpPr>
            <a:spLocks noChangeArrowheads="1"/>
          </p:cNvSpPr>
          <p:nvPr/>
        </p:nvSpPr>
        <p:spPr bwMode="auto">
          <a:xfrm>
            <a:off x="6813922" y="4165259"/>
            <a:ext cx="733623" cy="39795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Fixed</a:t>
            </a:r>
          </a:p>
        </p:txBody>
      </p:sp>
      <p:sp>
        <p:nvSpPr>
          <p:cNvPr id="176147" name="Line 19"/>
          <p:cNvSpPr>
            <a:spLocks noChangeShapeType="1"/>
          </p:cNvSpPr>
          <p:nvPr/>
        </p:nvSpPr>
        <p:spPr bwMode="auto">
          <a:xfrm flipV="1">
            <a:off x="7156451" y="3509926"/>
            <a:ext cx="0" cy="626772"/>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49" name="Rectangle 21"/>
          <p:cNvSpPr>
            <a:spLocks noChangeArrowheads="1"/>
          </p:cNvSpPr>
          <p:nvPr/>
        </p:nvSpPr>
        <p:spPr bwMode="auto">
          <a:xfrm>
            <a:off x="5410200" y="4165259"/>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a:latin typeface="Calibri"/>
                <a:cs typeface="Calibri"/>
              </a:rPr>
              <a:t>Column-</a:t>
            </a:r>
          </a:p>
          <a:p>
            <a:pPr algn="ctr">
              <a:lnSpc>
                <a:spcPct val="100000"/>
              </a:lnSpc>
            </a:pPr>
            <a:r>
              <a:rPr lang="en-US" sz="2003" b="0">
                <a:latin typeface="Calibri"/>
                <a:cs typeface="Calibri"/>
              </a:rPr>
              <a:t>wise</a:t>
            </a:r>
          </a:p>
        </p:txBody>
      </p:sp>
      <p:sp>
        <p:nvSpPr>
          <p:cNvPr id="176150" name="Line 22"/>
          <p:cNvSpPr>
            <a:spLocks noChangeShapeType="1"/>
          </p:cNvSpPr>
          <p:nvPr/>
        </p:nvSpPr>
        <p:spPr bwMode="auto">
          <a:xfrm flipV="1">
            <a:off x="5967413" y="3501991"/>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52" name="Rectangle 24"/>
          <p:cNvSpPr>
            <a:spLocks noChangeArrowheads="1"/>
          </p:cNvSpPr>
          <p:nvPr/>
        </p:nvSpPr>
        <p:spPr bwMode="auto">
          <a:xfrm>
            <a:off x="7924001" y="4165259"/>
            <a:ext cx="1067599" cy="704994"/>
          </a:xfrm>
          <a:prstGeom prst="rect">
            <a:avLst/>
          </a:prstGeom>
          <a:noFill/>
          <a:ln w="25400">
            <a:noFill/>
            <a:miter lim="800000"/>
            <a:headEnd/>
            <a:tailEnd/>
          </a:ln>
          <a:effectLst/>
        </p:spPr>
        <p:txBody>
          <a:bodyPr wrap="none" lIns="90468" tIns="44441" rIns="90468" bIns="44441">
            <a:prstTxWarp prst="textNoShape">
              <a:avLst/>
            </a:prstTxWarp>
            <a:spAutoFit/>
          </a:bodyPr>
          <a:lstStyle/>
          <a:p>
            <a:pPr algn="ctr">
              <a:lnSpc>
                <a:spcPct val="100000"/>
              </a:lnSpc>
            </a:pPr>
            <a:r>
              <a:rPr lang="en-US" sz="2003" b="0" dirty="0">
                <a:latin typeface="Calibri"/>
                <a:cs typeface="Calibri"/>
              </a:rPr>
              <a:t>Column-</a:t>
            </a:r>
          </a:p>
          <a:p>
            <a:pPr algn="ctr">
              <a:lnSpc>
                <a:spcPct val="100000"/>
              </a:lnSpc>
            </a:pPr>
            <a:r>
              <a:rPr lang="en-US" sz="2003" b="0" dirty="0">
                <a:latin typeface="Calibri"/>
                <a:cs typeface="Calibri"/>
              </a:rPr>
              <a:t>wise</a:t>
            </a:r>
          </a:p>
        </p:txBody>
      </p:sp>
      <p:sp>
        <p:nvSpPr>
          <p:cNvPr id="176153" name="Line 25"/>
          <p:cNvSpPr>
            <a:spLocks noChangeShapeType="1"/>
          </p:cNvSpPr>
          <p:nvPr/>
        </p:nvSpPr>
        <p:spPr bwMode="auto">
          <a:xfrm flipV="1">
            <a:off x="8405813" y="3501991"/>
            <a:ext cx="0" cy="626773"/>
          </a:xfrm>
          <a:prstGeom prst="line">
            <a:avLst/>
          </a:prstGeom>
          <a:noFill/>
          <a:ln w="25400">
            <a:solidFill>
              <a:schemeClr val="tx1"/>
            </a:solidFill>
            <a:round/>
            <a:headEnd/>
            <a:tailEnd type="triangle" w="med" len="med"/>
          </a:ln>
          <a:effectLst/>
        </p:spPr>
        <p:txBody>
          <a:bodyPr wrap="none" lIns="91421" tIns="45710" rIns="91421" bIns="45710" anchor="ctr">
            <a:prstTxWarp prst="textNoShape">
              <a:avLst/>
            </a:prstTxWarp>
          </a:bodyPr>
          <a:lstStyle/>
          <a:p>
            <a:endParaRPr lang="en-US" sz="2003">
              <a:latin typeface="Calibri"/>
              <a:cs typeface="Calibri"/>
            </a:endParaRPr>
          </a:p>
        </p:txBody>
      </p:sp>
      <p:sp>
        <p:nvSpPr>
          <p:cNvPr id="176154" name="Rectangle 26"/>
          <p:cNvSpPr>
            <a:spLocks noChangeArrowheads="1"/>
          </p:cNvSpPr>
          <p:nvPr/>
        </p:nvSpPr>
        <p:spPr bwMode="auto">
          <a:xfrm>
            <a:off x="444501" y="4868196"/>
            <a:ext cx="4965700" cy="1226569"/>
          </a:xfrm>
          <a:prstGeom prst="rect">
            <a:avLst/>
          </a:prstGeom>
          <a:noFill/>
          <a:ln w="12700">
            <a:noFill/>
            <a:miter lim="800000"/>
            <a:headEnd/>
            <a:tailEnd/>
          </a:ln>
          <a:effectLst/>
        </p:spPr>
        <p:txBody>
          <a:bodyPr lIns="90468" tIns="44441" rIns="90468" bIns="44441">
            <a:prstTxWarp prst="textNoShape">
              <a:avLst/>
            </a:prstTxWarp>
          </a:bodyPr>
          <a:lstStyle/>
          <a:p>
            <a:pPr marL="223793" indent="-223793" defTabSz="895168">
              <a:tabLst>
                <a:tab pos="971354" algn="ctr"/>
                <a:tab pos="2342676" algn="ctr"/>
                <a:tab pos="3656860" algn="ctr"/>
              </a:tabLst>
            </a:pPr>
            <a:r>
              <a:rPr lang="en-US" sz="2403" b="0" u="sng" dirty="0">
                <a:latin typeface="Calibri"/>
                <a:cs typeface="Calibri"/>
              </a:rPr>
              <a:t>Misses per inner loop iteration:</a:t>
            </a:r>
          </a:p>
          <a:p>
            <a:pPr marL="560274" lvl="1" indent="-222205" defTabSz="895168">
              <a:tabLst>
                <a:tab pos="971354" algn="ctr"/>
                <a:tab pos="2342676" algn="ctr"/>
                <a:tab pos="3656860" algn="ctr"/>
              </a:tabLst>
            </a:pPr>
            <a:r>
              <a:rPr lang="en-US" sz="2403" b="0" dirty="0">
                <a:latin typeface="Calibri"/>
                <a:cs typeface="Calibri"/>
              </a:rPr>
              <a:t>		</a:t>
            </a:r>
            <a:r>
              <a:rPr lang="en-US" sz="2403" b="0" u="sng" dirty="0">
                <a:latin typeface="Calibri"/>
                <a:cs typeface="Calibri"/>
              </a:rPr>
              <a:t>A</a:t>
            </a:r>
            <a:r>
              <a:rPr lang="en-US" sz="2403" b="0" dirty="0">
                <a:latin typeface="Calibri"/>
                <a:cs typeface="Calibri"/>
              </a:rPr>
              <a:t>	</a:t>
            </a:r>
            <a:r>
              <a:rPr lang="en-US" sz="2403" b="0" u="sng" dirty="0">
                <a:latin typeface="Calibri"/>
                <a:cs typeface="Calibri"/>
              </a:rPr>
              <a:t>B</a:t>
            </a:r>
            <a:r>
              <a:rPr lang="en-US" sz="2403" b="0" dirty="0">
                <a:latin typeface="Calibri"/>
                <a:cs typeface="Calibri"/>
              </a:rPr>
              <a:t>	</a:t>
            </a:r>
            <a:r>
              <a:rPr lang="en-US" sz="2403" b="0" u="sng" dirty="0">
                <a:latin typeface="Calibri"/>
                <a:cs typeface="Calibri"/>
              </a:rPr>
              <a:t>C</a:t>
            </a:r>
            <a:endParaRPr lang="en-US" sz="2403" b="0" dirty="0">
              <a:latin typeface="Calibri"/>
              <a:cs typeface="Calibri"/>
            </a:endParaRPr>
          </a:p>
          <a:p>
            <a:pPr marL="560274" lvl="1" indent="-222205" defTabSz="895168">
              <a:tabLst>
                <a:tab pos="971354" algn="ctr"/>
                <a:tab pos="2342676" algn="ctr"/>
                <a:tab pos="3656860" algn="ctr"/>
              </a:tabLst>
            </a:pPr>
            <a:r>
              <a:rPr lang="en-US" sz="2403" b="0" dirty="0">
                <a:latin typeface="Calibri"/>
                <a:cs typeface="Calibri"/>
              </a:rPr>
              <a:t>		1.0	0.0	1.0</a:t>
            </a:r>
          </a:p>
        </p:txBody>
      </p:sp>
    </p:spTree>
    <p:extLst>
      <p:ext uri="{BB962C8B-B14F-4D97-AF65-F5344CB8AC3E}">
        <p14:creationId xmlns:p14="http://schemas.microsoft.com/office/powerpoint/2010/main" val="163018669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9" y="306249"/>
            <a:ext cx="7592093" cy="761647"/>
          </a:xfrm>
        </p:spPr>
        <p:txBody>
          <a:bodyPr/>
          <a:lstStyle/>
          <a:p>
            <a:r>
              <a:rPr lang="en-US" dirty="0" smtClean="0"/>
              <a:t>Summary of Matrix Multiplication</a:t>
            </a:r>
            <a:endParaRPr lang="en-US" dirty="0"/>
          </a:p>
        </p:txBody>
      </p:sp>
      <p:sp>
        <p:nvSpPr>
          <p:cNvPr id="177156" name="Rectangle 4"/>
          <p:cNvSpPr>
            <a:spLocks noChangeArrowheads="1"/>
          </p:cNvSpPr>
          <p:nvPr/>
        </p:nvSpPr>
        <p:spPr bwMode="auto">
          <a:xfrm>
            <a:off x="5486401" y="1372554"/>
            <a:ext cx="2324353" cy="1012628"/>
          </a:xfrm>
          <a:prstGeom prst="rect">
            <a:avLst/>
          </a:prstGeom>
          <a:noFill/>
          <a:ln w="12700">
            <a:noFill/>
            <a:miter lim="800000"/>
            <a:headEnd/>
            <a:tailEnd/>
          </a:ln>
          <a:effectLst/>
        </p:spPr>
        <p:txBody>
          <a:bodyPr wrap="none" lIns="90468" tIns="44441" rIns="90468" bIns="44441">
            <a:prstTxWarp prst="textNoShape">
              <a:avLst/>
            </a:prstTxWarp>
            <a:spAutoFit/>
          </a:bodyPr>
          <a:lstStyle/>
          <a:p>
            <a:pPr>
              <a:tabLst>
                <a:tab pos="228554" algn="l"/>
              </a:tabLst>
            </a:pPr>
            <a:r>
              <a:rPr lang="en-US" sz="2003" dirty="0" err="1">
                <a:latin typeface="Calibri"/>
                <a:cs typeface="Calibri"/>
              </a:rPr>
              <a:t>ijk</a:t>
            </a:r>
            <a:r>
              <a:rPr lang="en-US" sz="2003" dirty="0">
                <a:latin typeface="Calibri"/>
                <a:cs typeface="Calibri"/>
              </a:rPr>
              <a:t> (&amp; </a:t>
            </a:r>
            <a:r>
              <a:rPr lang="en-US" sz="2003" dirty="0" err="1">
                <a:latin typeface="Calibri"/>
                <a:cs typeface="Calibri"/>
              </a:rPr>
              <a:t>jik</a:t>
            </a:r>
            <a:r>
              <a:rPr lang="en-US" sz="2003" dirty="0">
                <a:latin typeface="Calibri"/>
                <a:cs typeface="Calibri"/>
              </a:rPr>
              <a:t>): </a:t>
            </a:r>
          </a:p>
          <a:p>
            <a:pPr marL="114277" lvl="1">
              <a:buFontTx/>
              <a:buChar char="•"/>
              <a:tabLst>
                <a:tab pos="228554" algn="l"/>
              </a:tabLst>
            </a:pPr>
            <a:r>
              <a:rPr lang="en-US" sz="2003" dirty="0">
                <a:latin typeface="Calibri"/>
                <a:cs typeface="Calibri"/>
              </a:rPr>
              <a:t> </a:t>
            </a:r>
            <a:r>
              <a:rPr lang="en-US" sz="2003" b="0" dirty="0">
                <a:latin typeface="Calibri"/>
                <a:cs typeface="Calibri"/>
              </a:rPr>
              <a:t>2 loads, 0 stores</a:t>
            </a:r>
          </a:p>
          <a:p>
            <a:pPr marL="114277" lvl="1">
              <a:buFontTx/>
              <a:buChar char="•"/>
              <a:tabLst>
                <a:tab pos="228554" algn="l"/>
              </a:tabLst>
            </a:pPr>
            <a:r>
              <a:rPr lang="en-US" sz="2003" b="0" dirty="0">
                <a:latin typeface="Calibri"/>
                <a:cs typeface="Calibri"/>
              </a:rPr>
              <a:t> misses/</a:t>
            </a:r>
            <a:r>
              <a:rPr lang="en-US" sz="2003" b="0" dirty="0" err="1">
                <a:latin typeface="Calibri"/>
                <a:cs typeface="Calibri"/>
              </a:rPr>
              <a:t>iter</a:t>
            </a:r>
            <a:r>
              <a:rPr lang="en-US" sz="2003" b="0" dirty="0">
                <a:latin typeface="Calibri"/>
                <a:cs typeface="Calibri"/>
              </a:rPr>
              <a:t> = </a:t>
            </a:r>
            <a:r>
              <a:rPr lang="en-US" sz="2003" dirty="0">
                <a:latin typeface="Calibri"/>
                <a:cs typeface="Calibri"/>
              </a:rPr>
              <a:t>1.25</a:t>
            </a:r>
          </a:p>
        </p:txBody>
      </p:sp>
      <p:sp>
        <p:nvSpPr>
          <p:cNvPr id="177159" name="Rectangle 7"/>
          <p:cNvSpPr>
            <a:spLocks noChangeArrowheads="1"/>
          </p:cNvSpPr>
          <p:nvPr/>
        </p:nvSpPr>
        <p:spPr bwMode="auto">
          <a:xfrm>
            <a:off x="5486401" y="3313167"/>
            <a:ext cx="2196113" cy="1012628"/>
          </a:xfrm>
          <a:prstGeom prst="rect">
            <a:avLst/>
          </a:prstGeom>
          <a:noFill/>
          <a:ln w="12700">
            <a:noFill/>
            <a:miter lim="800000"/>
            <a:headEnd/>
            <a:tailEnd/>
          </a:ln>
          <a:effectLst/>
        </p:spPr>
        <p:txBody>
          <a:bodyPr wrap="none" lIns="90468" tIns="44441" rIns="90468" bIns="44441">
            <a:prstTxWarp prst="textNoShape">
              <a:avLst/>
            </a:prstTxWarp>
            <a:spAutoFit/>
          </a:bodyPr>
          <a:lstStyle/>
          <a:p>
            <a:pPr>
              <a:tabLst>
                <a:tab pos="228554" algn="l"/>
              </a:tabLst>
            </a:pPr>
            <a:r>
              <a:rPr lang="en-US" sz="2003">
                <a:latin typeface="Calibri"/>
                <a:cs typeface="Calibri"/>
              </a:rPr>
              <a:t>kij (&amp; ikj): </a:t>
            </a:r>
          </a:p>
          <a:p>
            <a:pPr marL="114277" lvl="1">
              <a:buFontTx/>
              <a:buChar char="•"/>
              <a:tabLst>
                <a:tab pos="228554" algn="l"/>
              </a:tabLst>
            </a:pPr>
            <a:r>
              <a:rPr lang="en-US" sz="2003">
                <a:latin typeface="Calibri"/>
                <a:cs typeface="Calibri"/>
              </a:rPr>
              <a:t> </a:t>
            </a:r>
            <a:r>
              <a:rPr lang="en-US" sz="2003" b="0">
                <a:latin typeface="Calibri"/>
                <a:cs typeface="Calibri"/>
              </a:rPr>
              <a:t>2 loads, 1 store</a:t>
            </a:r>
          </a:p>
          <a:p>
            <a:pPr marL="114277" lvl="1">
              <a:buFontTx/>
              <a:buChar char="•"/>
              <a:tabLst>
                <a:tab pos="228554" algn="l"/>
              </a:tabLst>
            </a:pPr>
            <a:r>
              <a:rPr lang="en-US" sz="2003" b="0">
                <a:latin typeface="Calibri"/>
                <a:cs typeface="Calibri"/>
              </a:rPr>
              <a:t> misses/iter = </a:t>
            </a:r>
            <a:r>
              <a:rPr lang="en-US" sz="2003">
                <a:latin typeface="Calibri"/>
                <a:cs typeface="Calibri"/>
              </a:rPr>
              <a:t>0.5</a:t>
            </a:r>
            <a:endParaRPr lang="en-US" sz="2003" b="0">
              <a:latin typeface="Calibri"/>
              <a:cs typeface="Calibri"/>
            </a:endParaRPr>
          </a:p>
        </p:txBody>
      </p:sp>
      <p:sp>
        <p:nvSpPr>
          <p:cNvPr id="177160" name="Rectangle 8"/>
          <p:cNvSpPr>
            <a:spLocks noChangeArrowheads="1"/>
          </p:cNvSpPr>
          <p:nvPr/>
        </p:nvSpPr>
        <p:spPr bwMode="auto">
          <a:xfrm>
            <a:off x="5486401" y="5183962"/>
            <a:ext cx="2221761" cy="1012628"/>
          </a:xfrm>
          <a:prstGeom prst="rect">
            <a:avLst/>
          </a:prstGeom>
          <a:noFill/>
          <a:ln w="12700">
            <a:noFill/>
            <a:miter lim="800000"/>
            <a:headEnd/>
            <a:tailEnd/>
          </a:ln>
          <a:effectLst/>
        </p:spPr>
        <p:txBody>
          <a:bodyPr wrap="none" lIns="90468" tIns="44441" rIns="90468" bIns="44441">
            <a:prstTxWarp prst="textNoShape">
              <a:avLst/>
            </a:prstTxWarp>
            <a:spAutoFit/>
          </a:bodyPr>
          <a:lstStyle/>
          <a:p>
            <a:pPr>
              <a:tabLst>
                <a:tab pos="228554" algn="l"/>
              </a:tabLst>
            </a:pPr>
            <a:r>
              <a:rPr lang="en-US" sz="2003">
                <a:latin typeface="Calibri"/>
                <a:cs typeface="Calibri"/>
              </a:rPr>
              <a:t>jki (&amp; kji): </a:t>
            </a:r>
          </a:p>
          <a:p>
            <a:pPr marL="114277" lvl="1">
              <a:buFontTx/>
              <a:buChar char="•"/>
              <a:tabLst>
                <a:tab pos="228554" algn="l"/>
              </a:tabLst>
            </a:pPr>
            <a:r>
              <a:rPr lang="en-US" sz="2003">
                <a:latin typeface="Calibri"/>
                <a:cs typeface="Calibri"/>
              </a:rPr>
              <a:t> </a:t>
            </a:r>
            <a:r>
              <a:rPr lang="en-US" sz="2003" b="0">
                <a:latin typeface="Calibri"/>
                <a:cs typeface="Calibri"/>
              </a:rPr>
              <a:t>2 loads, 1 store</a:t>
            </a:r>
          </a:p>
          <a:p>
            <a:pPr marL="114277" lvl="1">
              <a:buFontTx/>
              <a:buChar char="•"/>
              <a:tabLst>
                <a:tab pos="228554" algn="l"/>
              </a:tabLst>
            </a:pPr>
            <a:r>
              <a:rPr lang="en-US" sz="2003" b="0">
                <a:latin typeface="Calibri"/>
                <a:cs typeface="Calibri"/>
              </a:rPr>
              <a:t> misses/iter = </a:t>
            </a:r>
            <a:r>
              <a:rPr lang="en-US" sz="2003">
                <a:latin typeface="Calibri"/>
                <a:cs typeface="Calibri"/>
              </a:rPr>
              <a:t>2.0</a:t>
            </a:r>
            <a:endParaRPr lang="en-US" sz="2003" b="0">
              <a:latin typeface="Calibri"/>
              <a:cs typeface="Calibri"/>
            </a:endParaRPr>
          </a:p>
        </p:txBody>
      </p:sp>
      <p:sp>
        <p:nvSpPr>
          <p:cNvPr id="177155" name="Rectangle 3"/>
          <p:cNvSpPr>
            <a:spLocks noChangeArrowheads="1"/>
          </p:cNvSpPr>
          <p:nvPr/>
        </p:nvSpPr>
        <p:spPr bwMode="auto">
          <a:xfrm>
            <a:off x="1295401" y="1059962"/>
            <a:ext cx="3481388" cy="2081834"/>
          </a:xfrm>
          <a:prstGeom prst="rect">
            <a:avLst/>
          </a:prstGeom>
          <a:solidFill>
            <a:srgbClr val="F6F5BD"/>
          </a:solidFill>
          <a:ln w="12700">
            <a:solidFill>
              <a:schemeClr val="tx1"/>
            </a:solidFill>
            <a:miter lim="800000"/>
            <a:headEnd/>
            <a:tailEnd/>
          </a:ln>
          <a:effectLst/>
        </p:spPr>
        <p:txBody>
          <a:bodyPr lIns="90468" tIns="44441" rIns="90468" bIns="44441">
            <a:prstTxWarp prst="textNoShape">
              <a:avLst/>
            </a:prstTxWarp>
            <a:spAutoFit/>
          </a:bodyPr>
          <a:lstStyle/>
          <a:p>
            <a:pPr algn="l">
              <a:lnSpc>
                <a:spcPct val="70000"/>
              </a:lnSpc>
              <a:spcBef>
                <a:spcPct val="50000"/>
              </a:spcBef>
            </a:pPr>
            <a:r>
              <a:rPr lang="en-US" sz="1402" dirty="0">
                <a:latin typeface="Courier New" charset="0"/>
              </a:rPr>
              <a:t>for (</a:t>
            </a:r>
            <a:r>
              <a:rPr lang="en-US" sz="1402" dirty="0" err="1">
                <a:latin typeface="Courier New" charset="0"/>
              </a:rPr>
              <a:t>i</a:t>
            </a:r>
            <a:r>
              <a:rPr lang="en-US" sz="1402" dirty="0">
                <a:latin typeface="Courier New" charset="0"/>
              </a:rPr>
              <a:t>=0; </a:t>
            </a:r>
            <a:r>
              <a:rPr lang="en-US" sz="1402" dirty="0" err="1">
                <a:latin typeface="Courier New" charset="0"/>
              </a:rPr>
              <a:t>i</a:t>
            </a:r>
            <a:r>
              <a:rPr lang="en-US" sz="1402" dirty="0">
                <a:latin typeface="Courier New" charset="0"/>
              </a:rPr>
              <a:t>&lt;</a:t>
            </a:r>
            <a:r>
              <a:rPr lang="en-US" sz="1402" dirty="0" err="1">
                <a:latin typeface="Courier New" charset="0"/>
              </a:rPr>
              <a:t>n</a:t>
            </a:r>
            <a:r>
              <a:rPr lang="en-US" sz="1402" dirty="0">
                <a:latin typeface="Courier New" charset="0"/>
              </a:rPr>
              <a:t>; </a:t>
            </a:r>
            <a:r>
              <a:rPr lang="en-US" sz="1402" dirty="0" err="1">
                <a:latin typeface="Courier New" charset="0"/>
              </a:rPr>
              <a:t>i</a:t>
            </a:r>
            <a:r>
              <a:rPr lang="en-US" sz="1402" dirty="0">
                <a:latin typeface="Courier New" charset="0"/>
              </a:rPr>
              <a:t>++) {</a:t>
            </a:r>
          </a:p>
          <a:p>
            <a:pPr algn="l">
              <a:lnSpc>
                <a:spcPct val="70000"/>
              </a:lnSpc>
              <a:spcBef>
                <a:spcPct val="50000"/>
              </a:spcBef>
            </a:pPr>
            <a:r>
              <a:rPr lang="en-US" sz="1402" dirty="0">
                <a:latin typeface="Courier New" charset="0"/>
              </a:rPr>
              <a:t>  for (</a:t>
            </a:r>
            <a:r>
              <a:rPr lang="en-US" sz="1402" dirty="0" err="1">
                <a:latin typeface="Courier New" charset="0"/>
              </a:rPr>
              <a:t>j</a:t>
            </a:r>
            <a:r>
              <a:rPr lang="en-US" sz="1402" dirty="0">
                <a:latin typeface="Courier New" charset="0"/>
              </a:rPr>
              <a:t>=0; </a:t>
            </a:r>
            <a:r>
              <a:rPr lang="en-US" sz="1402" dirty="0" err="1">
                <a:latin typeface="Courier New" charset="0"/>
              </a:rPr>
              <a:t>j</a:t>
            </a:r>
            <a:r>
              <a:rPr lang="en-US" sz="1402" dirty="0">
                <a:latin typeface="Courier New" charset="0"/>
              </a:rPr>
              <a:t>&lt;</a:t>
            </a:r>
            <a:r>
              <a:rPr lang="en-US" sz="1402" dirty="0" err="1">
                <a:latin typeface="Courier New" charset="0"/>
              </a:rPr>
              <a:t>n</a:t>
            </a:r>
            <a:r>
              <a:rPr lang="en-US" sz="1402" dirty="0">
                <a:latin typeface="Courier New" charset="0"/>
              </a:rPr>
              <a:t>; </a:t>
            </a:r>
            <a:r>
              <a:rPr lang="en-US" sz="1402" dirty="0" err="1">
                <a:latin typeface="Courier New" charset="0"/>
              </a:rPr>
              <a:t>j</a:t>
            </a:r>
            <a:r>
              <a:rPr lang="en-US" sz="1402" dirty="0">
                <a:latin typeface="Courier New" charset="0"/>
              </a:rPr>
              <a:t>++) {</a:t>
            </a:r>
          </a:p>
          <a:p>
            <a:pPr algn="l">
              <a:lnSpc>
                <a:spcPct val="70000"/>
              </a:lnSpc>
              <a:spcBef>
                <a:spcPct val="50000"/>
              </a:spcBef>
            </a:pPr>
            <a:r>
              <a:rPr lang="en-US" sz="1402" dirty="0">
                <a:latin typeface="Courier New" charset="0"/>
              </a:rPr>
              <a:t>   sum = 0.0;</a:t>
            </a:r>
          </a:p>
          <a:p>
            <a:pPr algn="l">
              <a:lnSpc>
                <a:spcPct val="70000"/>
              </a:lnSpc>
              <a:spcBef>
                <a:spcPct val="50000"/>
              </a:spcBef>
            </a:pPr>
            <a:r>
              <a:rPr lang="en-US" sz="1402" dirty="0">
                <a:latin typeface="Courier New" charset="0"/>
              </a:rPr>
              <a:t>   for (</a:t>
            </a:r>
            <a:r>
              <a:rPr lang="en-US" sz="1402" dirty="0" err="1">
                <a:latin typeface="Courier New" charset="0"/>
              </a:rPr>
              <a:t>k</a:t>
            </a:r>
            <a:r>
              <a:rPr lang="en-US" sz="1402" dirty="0">
                <a:latin typeface="Courier New" charset="0"/>
              </a:rPr>
              <a:t>=0; </a:t>
            </a:r>
            <a:r>
              <a:rPr lang="en-US" sz="1402" dirty="0" err="1">
                <a:latin typeface="Courier New" charset="0"/>
              </a:rPr>
              <a:t>k</a:t>
            </a:r>
            <a:r>
              <a:rPr lang="en-US" sz="1402" dirty="0">
                <a:latin typeface="Courier New" charset="0"/>
              </a:rPr>
              <a:t>&lt;</a:t>
            </a:r>
            <a:r>
              <a:rPr lang="en-US" sz="1402" dirty="0" err="1">
                <a:latin typeface="Courier New" charset="0"/>
              </a:rPr>
              <a:t>n</a:t>
            </a:r>
            <a:r>
              <a:rPr lang="en-US" sz="1402" dirty="0">
                <a:latin typeface="Courier New" charset="0"/>
              </a:rPr>
              <a:t>; </a:t>
            </a:r>
            <a:r>
              <a:rPr lang="en-US" sz="1402" dirty="0" err="1">
                <a:latin typeface="Courier New" charset="0"/>
              </a:rPr>
              <a:t>k</a:t>
            </a:r>
            <a:r>
              <a:rPr lang="en-US" sz="1402" dirty="0">
                <a:latin typeface="Courier New" charset="0"/>
              </a:rPr>
              <a:t>++) </a:t>
            </a:r>
          </a:p>
          <a:p>
            <a:pPr algn="l">
              <a:lnSpc>
                <a:spcPct val="70000"/>
              </a:lnSpc>
              <a:spcBef>
                <a:spcPct val="50000"/>
              </a:spcBef>
            </a:pPr>
            <a:r>
              <a:rPr lang="en-US" sz="1402" dirty="0">
                <a:latin typeface="Courier New" charset="0"/>
              </a:rPr>
              <a:t>     sum += </a:t>
            </a:r>
            <a:r>
              <a:rPr lang="en-US" sz="1402" dirty="0" err="1">
                <a:latin typeface="Courier New" charset="0"/>
              </a:rPr>
              <a:t>a[i][k</a:t>
            </a:r>
            <a:r>
              <a:rPr lang="en-US" sz="1402" dirty="0">
                <a:latin typeface="Courier New" charset="0"/>
              </a:rPr>
              <a:t>] * </a:t>
            </a:r>
            <a:r>
              <a:rPr lang="en-US" sz="1402" dirty="0" err="1">
                <a:latin typeface="Courier New" charset="0"/>
              </a:rPr>
              <a:t>b[k][j</a:t>
            </a:r>
            <a:r>
              <a:rPr lang="en-US" sz="1402" dirty="0">
                <a:latin typeface="Courier New" charset="0"/>
              </a:rPr>
              <a:t>];</a:t>
            </a:r>
          </a:p>
          <a:p>
            <a:pPr algn="l">
              <a:lnSpc>
                <a:spcPct val="70000"/>
              </a:lnSpc>
              <a:spcBef>
                <a:spcPct val="50000"/>
              </a:spcBef>
            </a:pPr>
            <a:r>
              <a:rPr lang="en-US" sz="1402" dirty="0">
                <a:latin typeface="Courier New" charset="0"/>
              </a:rPr>
              <a:t>   </a:t>
            </a:r>
            <a:r>
              <a:rPr lang="en-US" sz="1402" dirty="0" err="1">
                <a:latin typeface="Courier New" charset="0"/>
              </a:rPr>
              <a:t>c[i][j</a:t>
            </a:r>
            <a:r>
              <a:rPr lang="en-US" sz="1402" dirty="0">
                <a:latin typeface="Courier New" charset="0"/>
              </a:rPr>
              <a:t>] = sum;</a:t>
            </a:r>
          </a:p>
          <a:p>
            <a:pPr algn="l">
              <a:lnSpc>
                <a:spcPct val="70000"/>
              </a:lnSpc>
              <a:spcBef>
                <a:spcPct val="50000"/>
              </a:spcBef>
            </a:pPr>
            <a:r>
              <a:rPr lang="en-US" sz="1402" dirty="0">
                <a:latin typeface="Courier New" charset="0"/>
              </a:rPr>
              <a:t> }</a:t>
            </a:r>
          </a:p>
          <a:p>
            <a:pPr algn="l">
              <a:lnSpc>
                <a:spcPct val="70000"/>
              </a:lnSpc>
              <a:spcBef>
                <a:spcPct val="50000"/>
              </a:spcBef>
            </a:pPr>
            <a:r>
              <a:rPr lang="en-US" sz="1402" dirty="0">
                <a:latin typeface="Courier New" charset="0"/>
              </a:rPr>
              <a:t>} </a:t>
            </a:r>
          </a:p>
        </p:txBody>
      </p:sp>
      <p:sp>
        <p:nvSpPr>
          <p:cNvPr id="177157" name="Rectangle 5"/>
          <p:cNvSpPr>
            <a:spLocks noChangeArrowheads="1"/>
          </p:cNvSpPr>
          <p:nvPr/>
        </p:nvSpPr>
        <p:spPr bwMode="auto">
          <a:xfrm>
            <a:off x="1295401" y="3221135"/>
            <a:ext cx="3481388" cy="1804908"/>
          </a:xfrm>
          <a:prstGeom prst="rect">
            <a:avLst/>
          </a:prstGeom>
          <a:solidFill>
            <a:srgbClr val="F6F5BD"/>
          </a:solidFill>
          <a:ln w="12700">
            <a:solidFill>
              <a:schemeClr val="tx1"/>
            </a:solidFill>
            <a:miter lim="800000"/>
            <a:headEnd/>
            <a:tailEnd/>
          </a:ln>
          <a:effectLst/>
        </p:spPr>
        <p:txBody>
          <a:bodyPr lIns="90468" tIns="44441" rIns="90468" bIns="44441">
            <a:prstTxWarp prst="textNoShape">
              <a:avLst/>
            </a:prstTxWarp>
            <a:spAutoFit/>
          </a:bodyPr>
          <a:lstStyle/>
          <a:p>
            <a:pPr algn="l">
              <a:lnSpc>
                <a:spcPct val="70000"/>
              </a:lnSpc>
              <a:spcBef>
                <a:spcPct val="50000"/>
              </a:spcBef>
            </a:pPr>
            <a:r>
              <a:rPr lang="en-US" sz="1402">
                <a:latin typeface="Courier New" charset="0"/>
              </a:rPr>
              <a:t>for (k=0; k&lt;n; k++) {</a:t>
            </a:r>
          </a:p>
          <a:p>
            <a:pPr algn="l">
              <a:lnSpc>
                <a:spcPct val="70000"/>
              </a:lnSpc>
              <a:spcBef>
                <a:spcPct val="50000"/>
              </a:spcBef>
            </a:pPr>
            <a:r>
              <a:rPr lang="en-US" sz="1402">
                <a:latin typeface="Courier New" charset="0"/>
              </a:rPr>
              <a:t> for (i=0; i&lt;n; i++) {</a:t>
            </a:r>
          </a:p>
          <a:p>
            <a:pPr algn="l">
              <a:lnSpc>
                <a:spcPct val="70000"/>
              </a:lnSpc>
              <a:spcBef>
                <a:spcPct val="50000"/>
              </a:spcBef>
            </a:pPr>
            <a:r>
              <a:rPr lang="en-US" sz="1402">
                <a:latin typeface="Courier New" charset="0"/>
              </a:rPr>
              <a:t>  r = a[i][k];</a:t>
            </a:r>
          </a:p>
          <a:p>
            <a:pPr algn="l">
              <a:lnSpc>
                <a:spcPct val="70000"/>
              </a:lnSpc>
              <a:spcBef>
                <a:spcPct val="50000"/>
              </a:spcBef>
            </a:pPr>
            <a:r>
              <a:rPr lang="en-US" sz="1402">
                <a:latin typeface="Courier New" charset="0"/>
              </a:rPr>
              <a:t>  for (j=0; j&lt;n; j++)</a:t>
            </a:r>
          </a:p>
          <a:p>
            <a:pPr algn="l">
              <a:lnSpc>
                <a:spcPct val="70000"/>
              </a:lnSpc>
              <a:spcBef>
                <a:spcPct val="50000"/>
              </a:spcBef>
            </a:pPr>
            <a:r>
              <a:rPr lang="en-US" sz="1402">
                <a:latin typeface="Courier New" charset="0"/>
              </a:rPr>
              <a:t>   c[i][j] += r * b[k][j];   </a:t>
            </a:r>
          </a:p>
          <a:p>
            <a:pPr algn="l">
              <a:lnSpc>
                <a:spcPct val="70000"/>
              </a:lnSpc>
              <a:spcBef>
                <a:spcPct val="50000"/>
              </a:spcBef>
            </a:pPr>
            <a:r>
              <a:rPr lang="en-US" sz="1402">
                <a:latin typeface="Courier New" charset="0"/>
              </a:rPr>
              <a:t> }</a:t>
            </a:r>
          </a:p>
          <a:p>
            <a:pPr algn="l">
              <a:lnSpc>
                <a:spcPct val="70000"/>
              </a:lnSpc>
              <a:spcBef>
                <a:spcPct val="50000"/>
              </a:spcBef>
            </a:pPr>
            <a:r>
              <a:rPr lang="en-US" sz="1402">
                <a:latin typeface="Courier New" charset="0"/>
              </a:rPr>
              <a:t>}</a:t>
            </a:r>
          </a:p>
        </p:txBody>
      </p:sp>
      <p:sp>
        <p:nvSpPr>
          <p:cNvPr id="177158" name="Rectangle 6"/>
          <p:cNvSpPr>
            <a:spLocks noChangeArrowheads="1"/>
          </p:cNvSpPr>
          <p:nvPr/>
        </p:nvSpPr>
        <p:spPr bwMode="auto">
          <a:xfrm>
            <a:off x="1295401" y="5072888"/>
            <a:ext cx="3481388" cy="1804908"/>
          </a:xfrm>
          <a:prstGeom prst="rect">
            <a:avLst/>
          </a:prstGeom>
          <a:solidFill>
            <a:srgbClr val="F6F5BD"/>
          </a:solidFill>
          <a:ln w="12700">
            <a:solidFill>
              <a:schemeClr val="tx1"/>
            </a:solidFill>
            <a:miter lim="800000"/>
            <a:headEnd/>
            <a:tailEnd/>
          </a:ln>
          <a:effectLst/>
        </p:spPr>
        <p:txBody>
          <a:bodyPr lIns="90468" tIns="44441" rIns="90468" bIns="44441">
            <a:prstTxWarp prst="textNoShape">
              <a:avLst/>
            </a:prstTxWarp>
            <a:spAutoFit/>
          </a:bodyPr>
          <a:lstStyle/>
          <a:p>
            <a:pPr algn="l">
              <a:lnSpc>
                <a:spcPct val="70000"/>
              </a:lnSpc>
              <a:spcBef>
                <a:spcPct val="50000"/>
              </a:spcBef>
            </a:pPr>
            <a:r>
              <a:rPr lang="en-US" sz="1402">
                <a:latin typeface="Courier New" charset="0"/>
              </a:rPr>
              <a:t>for (j=0; j&lt;n; j++) {</a:t>
            </a:r>
          </a:p>
          <a:p>
            <a:pPr algn="l">
              <a:lnSpc>
                <a:spcPct val="70000"/>
              </a:lnSpc>
              <a:spcBef>
                <a:spcPct val="50000"/>
              </a:spcBef>
            </a:pPr>
            <a:r>
              <a:rPr lang="en-US" sz="1402">
                <a:latin typeface="Courier New" charset="0"/>
              </a:rPr>
              <a:t> for (k=0; k&lt;n; k++) {</a:t>
            </a:r>
          </a:p>
          <a:p>
            <a:pPr algn="l">
              <a:lnSpc>
                <a:spcPct val="70000"/>
              </a:lnSpc>
              <a:spcBef>
                <a:spcPct val="50000"/>
              </a:spcBef>
            </a:pPr>
            <a:r>
              <a:rPr lang="en-US" sz="1402">
                <a:latin typeface="Courier New" charset="0"/>
              </a:rPr>
              <a:t>   r = b[k][j];</a:t>
            </a:r>
          </a:p>
          <a:p>
            <a:pPr algn="l">
              <a:lnSpc>
                <a:spcPct val="70000"/>
              </a:lnSpc>
              <a:spcBef>
                <a:spcPct val="50000"/>
              </a:spcBef>
            </a:pPr>
            <a:r>
              <a:rPr lang="en-US" sz="1402">
                <a:latin typeface="Courier New" charset="0"/>
              </a:rPr>
              <a:t>   for (i=0; i&lt;n; i++)</a:t>
            </a:r>
          </a:p>
          <a:p>
            <a:pPr algn="l">
              <a:lnSpc>
                <a:spcPct val="70000"/>
              </a:lnSpc>
              <a:spcBef>
                <a:spcPct val="50000"/>
              </a:spcBef>
            </a:pPr>
            <a:r>
              <a:rPr lang="en-US" sz="1402">
                <a:latin typeface="Courier New" charset="0"/>
              </a:rPr>
              <a:t>    c[i][j] += a[i][k] * r;</a:t>
            </a:r>
          </a:p>
          <a:p>
            <a:pPr algn="l">
              <a:lnSpc>
                <a:spcPct val="70000"/>
              </a:lnSpc>
              <a:spcBef>
                <a:spcPct val="50000"/>
              </a:spcBef>
            </a:pPr>
            <a:r>
              <a:rPr lang="en-US" sz="1402">
                <a:latin typeface="Courier New" charset="0"/>
              </a:rPr>
              <a:t> }</a:t>
            </a:r>
          </a:p>
          <a:p>
            <a:pPr algn="l">
              <a:lnSpc>
                <a:spcPct val="70000"/>
              </a:lnSpc>
              <a:spcBef>
                <a:spcPct val="50000"/>
              </a:spcBef>
            </a:pPr>
            <a:r>
              <a:rPr lang="en-US" sz="1402">
                <a:latin typeface="Courier New" charset="0"/>
              </a:rPr>
              <a:t>}</a:t>
            </a:r>
          </a:p>
        </p:txBody>
      </p:sp>
    </p:spTree>
    <p:extLst>
      <p:ext uri="{BB962C8B-B14F-4D97-AF65-F5344CB8AC3E}">
        <p14:creationId xmlns:p14="http://schemas.microsoft.com/office/powerpoint/2010/main" val="212424910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i7 Matrix Multiply Performance</a:t>
            </a:r>
            <a:endParaRPr lang="en-US" dirty="0"/>
          </a:p>
        </p:txBody>
      </p:sp>
      <p:graphicFrame>
        <p:nvGraphicFramePr>
          <p:cNvPr id="5" name="Chart 4"/>
          <p:cNvGraphicFramePr>
            <a:graphicFrameLocks noGrp="1"/>
          </p:cNvGraphicFramePr>
          <p:nvPr/>
        </p:nvGraphicFramePr>
        <p:xfrm>
          <a:off x="152400" y="1182143"/>
          <a:ext cx="8991600" cy="567426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562103" y="1524884"/>
            <a:ext cx="915009" cy="400968"/>
          </a:xfrm>
          <a:prstGeom prst="rect">
            <a:avLst/>
          </a:prstGeom>
          <a:noFill/>
        </p:spPr>
        <p:txBody>
          <a:bodyPr wrap="none" lIns="91421" tIns="45710" rIns="91421" bIns="45710" rtlCol="0">
            <a:spAutoFit/>
          </a:bodyPr>
          <a:lstStyle/>
          <a:p>
            <a:r>
              <a:rPr lang="en-US" sz="2003" dirty="0" err="1">
                <a:solidFill>
                  <a:srgbClr val="FF0000"/>
                </a:solidFill>
                <a:latin typeface="Calibri" pitchFamily="34" charset="0"/>
              </a:rPr>
              <a:t>jki</a:t>
            </a:r>
            <a:r>
              <a:rPr lang="en-US" sz="2003" dirty="0">
                <a:solidFill>
                  <a:srgbClr val="FF0000"/>
                </a:solidFill>
                <a:latin typeface="Calibri" pitchFamily="34" charset="0"/>
              </a:rPr>
              <a:t> / </a:t>
            </a:r>
            <a:r>
              <a:rPr lang="en-US" sz="2003" dirty="0" err="1">
                <a:solidFill>
                  <a:srgbClr val="FF0000"/>
                </a:solidFill>
                <a:latin typeface="Calibri" pitchFamily="34" charset="0"/>
              </a:rPr>
              <a:t>kji</a:t>
            </a:r>
            <a:endParaRPr lang="en-US" sz="2003" dirty="0">
              <a:solidFill>
                <a:srgbClr val="FF0000"/>
              </a:solidFill>
              <a:latin typeface="Calibri" pitchFamily="34" charset="0"/>
            </a:endParaRPr>
          </a:p>
        </p:txBody>
      </p:sp>
      <p:sp>
        <p:nvSpPr>
          <p:cNvPr id="6" name="TextBox 5"/>
          <p:cNvSpPr txBox="1"/>
          <p:nvPr/>
        </p:nvSpPr>
        <p:spPr>
          <a:xfrm>
            <a:off x="6416032" y="4019276"/>
            <a:ext cx="915009" cy="400968"/>
          </a:xfrm>
          <a:prstGeom prst="rect">
            <a:avLst/>
          </a:prstGeom>
          <a:noFill/>
        </p:spPr>
        <p:txBody>
          <a:bodyPr wrap="none" lIns="91421" tIns="45710" rIns="91421" bIns="45710" rtlCol="0">
            <a:spAutoFit/>
          </a:bodyPr>
          <a:lstStyle/>
          <a:p>
            <a:r>
              <a:rPr lang="en-US" sz="2003" dirty="0" err="1">
                <a:solidFill>
                  <a:srgbClr val="FF0000"/>
                </a:solidFill>
                <a:latin typeface="Calibri" pitchFamily="34" charset="0"/>
              </a:rPr>
              <a:t>ijk</a:t>
            </a:r>
            <a:r>
              <a:rPr lang="en-US" sz="2003" dirty="0">
                <a:solidFill>
                  <a:srgbClr val="FF0000"/>
                </a:solidFill>
                <a:latin typeface="Calibri" pitchFamily="34" charset="0"/>
              </a:rPr>
              <a:t> / </a:t>
            </a:r>
            <a:r>
              <a:rPr lang="en-US" sz="2003" dirty="0" err="1">
                <a:solidFill>
                  <a:srgbClr val="FF0000"/>
                </a:solidFill>
                <a:latin typeface="Calibri" pitchFamily="34" charset="0"/>
              </a:rPr>
              <a:t>jik</a:t>
            </a:r>
            <a:endParaRPr lang="en-US" sz="2003" dirty="0">
              <a:solidFill>
                <a:srgbClr val="FF0000"/>
              </a:solidFill>
              <a:latin typeface="Calibri" pitchFamily="34" charset="0"/>
            </a:endParaRPr>
          </a:p>
        </p:txBody>
      </p:sp>
      <p:sp>
        <p:nvSpPr>
          <p:cNvPr id="7" name="TextBox 6"/>
          <p:cNvSpPr txBox="1"/>
          <p:nvPr/>
        </p:nvSpPr>
        <p:spPr>
          <a:xfrm>
            <a:off x="7028140" y="5409282"/>
            <a:ext cx="915009" cy="400968"/>
          </a:xfrm>
          <a:prstGeom prst="rect">
            <a:avLst/>
          </a:prstGeom>
          <a:noFill/>
        </p:spPr>
        <p:txBody>
          <a:bodyPr wrap="none" lIns="91421" tIns="45710" rIns="91421" bIns="45710" rtlCol="0">
            <a:spAutoFit/>
          </a:bodyPr>
          <a:lstStyle/>
          <a:p>
            <a:r>
              <a:rPr lang="en-US" sz="2003" dirty="0" err="1">
                <a:solidFill>
                  <a:srgbClr val="FF0000"/>
                </a:solidFill>
                <a:latin typeface="Calibri" pitchFamily="34" charset="0"/>
              </a:rPr>
              <a:t>kij</a:t>
            </a:r>
            <a:r>
              <a:rPr lang="en-US" sz="2003" dirty="0">
                <a:solidFill>
                  <a:srgbClr val="FF0000"/>
                </a:solidFill>
                <a:latin typeface="Calibri" pitchFamily="34" charset="0"/>
              </a:rPr>
              <a:t> / </a:t>
            </a:r>
            <a:r>
              <a:rPr lang="en-US" sz="2003" dirty="0" err="1">
                <a:solidFill>
                  <a:srgbClr val="FF0000"/>
                </a:solidFill>
                <a:latin typeface="Calibri" pitchFamily="34" charset="0"/>
              </a:rPr>
              <a:t>ikj</a:t>
            </a:r>
            <a:endParaRPr lang="en-US" sz="2003" dirty="0">
              <a:solidFill>
                <a:srgbClr val="FF0000"/>
              </a:solidFill>
              <a:latin typeface="Calibri" pitchFamily="34" charset="0"/>
            </a:endParaRPr>
          </a:p>
        </p:txBody>
      </p:sp>
    </p:spTree>
    <p:extLst>
      <p:ext uri="{BB962C8B-B14F-4D97-AF65-F5344CB8AC3E}">
        <p14:creationId xmlns:p14="http://schemas.microsoft.com/office/powerpoint/2010/main" val="56468437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Cache organization and operation</a:t>
            </a:r>
          </a:p>
          <a:p>
            <a:r>
              <a:rPr lang="en-US" dirty="0" smtClean="0">
                <a:solidFill>
                  <a:schemeClr val="bg1">
                    <a:lumMod val="75000"/>
                  </a:schemeClr>
                </a:solidFill>
              </a:rPr>
              <a:t>Performance impact of caches</a:t>
            </a:r>
          </a:p>
          <a:p>
            <a:pPr lvl="1"/>
            <a:r>
              <a:rPr lang="en-US" dirty="0" smtClean="0">
                <a:solidFill>
                  <a:schemeClr val="bg1">
                    <a:lumMod val="75000"/>
                  </a:schemeClr>
                </a:solidFill>
              </a:rPr>
              <a:t>The memory mountain</a:t>
            </a:r>
          </a:p>
          <a:p>
            <a:pPr lvl="1"/>
            <a:r>
              <a:rPr lang="en-US" dirty="0" smtClean="0">
                <a:solidFill>
                  <a:schemeClr val="bg1">
                    <a:lumMod val="75000"/>
                  </a:schemeClr>
                </a:solidFill>
              </a:rPr>
              <a:t>Rearranging loops to improve spatial locality</a:t>
            </a:r>
          </a:p>
          <a:p>
            <a:pPr lvl="1"/>
            <a:r>
              <a:rPr lang="en-US" dirty="0" smtClean="0"/>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92010495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Matrix Multiplication</a:t>
            </a:r>
            <a:endParaRPr lang="en-US" dirty="0"/>
          </a:p>
        </p:txBody>
      </p:sp>
      <p:sp>
        <p:nvSpPr>
          <p:cNvPr id="3" name="Rectangle 2"/>
          <p:cNvSpPr/>
          <p:nvPr/>
        </p:nvSpPr>
        <p:spPr bwMode="auto">
          <a:xfrm>
            <a:off x="2284665" y="4266812"/>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a</a:t>
            </a:r>
          </a:p>
        </p:txBody>
      </p:sp>
      <p:sp>
        <p:nvSpPr>
          <p:cNvPr id="4" name="Rectangle 3"/>
          <p:cNvSpPr/>
          <p:nvPr/>
        </p:nvSpPr>
        <p:spPr bwMode="auto">
          <a:xfrm>
            <a:off x="3884865" y="4266812"/>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b</a:t>
            </a:r>
          </a:p>
        </p:txBody>
      </p:sp>
      <p:cxnSp>
        <p:nvCxnSpPr>
          <p:cNvPr id="5" name="Straight Connector 4"/>
          <p:cNvCxnSpPr/>
          <p:nvPr/>
        </p:nvCxnSpPr>
        <p:spPr bwMode="auto">
          <a:xfrm>
            <a:off x="2284665" y="5122078"/>
            <a:ext cx="1143001"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636" y="4837252"/>
            <a:ext cx="114247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247" y="4937074"/>
            <a:ext cx="260074" cy="462610"/>
          </a:xfrm>
          <a:prstGeom prst="rect">
            <a:avLst/>
          </a:prstGeom>
          <a:noFill/>
        </p:spPr>
        <p:txBody>
          <a:bodyPr wrap="none" lIns="91421" tIns="45710" rIns="91421" bIns="45710" rtlCol="0">
            <a:spAutoFit/>
          </a:bodyPr>
          <a:lstStyle/>
          <a:p>
            <a:r>
              <a:rPr lang="en-US" sz="2403" dirty="0" err="1">
                <a:latin typeface="Calibri" pitchFamily="34" charset="0"/>
              </a:rPr>
              <a:t>i</a:t>
            </a:r>
            <a:endParaRPr lang="en-US" sz="2403" dirty="0">
              <a:latin typeface="Calibri" pitchFamily="34" charset="0"/>
            </a:endParaRPr>
          </a:p>
        </p:txBody>
      </p:sp>
      <p:sp>
        <p:nvSpPr>
          <p:cNvPr id="8" name="TextBox 7"/>
          <p:cNvSpPr txBox="1"/>
          <p:nvPr/>
        </p:nvSpPr>
        <p:spPr>
          <a:xfrm>
            <a:off x="4464139" y="3936763"/>
            <a:ext cx="263285" cy="462610"/>
          </a:xfrm>
          <a:prstGeom prst="rect">
            <a:avLst/>
          </a:prstGeom>
          <a:noFill/>
        </p:spPr>
        <p:txBody>
          <a:bodyPr wrap="none" lIns="91421" tIns="45710" rIns="91421" bIns="45710" rtlCol="0">
            <a:spAutoFit/>
          </a:bodyPr>
          <a:lstStyle/>
          <a:p>
            <a:r>
              <a:rPr lang="en-US" sz="2403" dirty="0">
                <a:latin typeface="Calibri" pitchFamily="34" charset="0"/>
              </a:rPr>
              <a:t>j</a:t>
            </a:r>
          </a:p>
        </p:txBody>
      </p:sp>
      <p:sp>
        <p:nvSpPr>
          <p:cNvPr id="9" name="TextBox 8"/>
          <p:cNvSpPr txBox="1"/>
          <p:nvPr/>
        </p:nvSpPr>
        <p:spPr>
          <a:xfrm>
            <a:off x="3470274" y="4680912"/>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0" name="Rectangle 9"/>
          <p:cNvSpPr/>
          <p:nvPr/>
        </p:nvSpPr>
        <p:spPr bwMode="auto">
          <a:xfrm>
            <a:off x="499532" y="4266812"/>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c</a:t>
            </a:r>
          </a:p>
        </p:txBody>
      </p:sp>
      <p:sp>
        <p:nvSpPr>
          <p:cNvPr id="11" name="TextBox 10"/>
          <p:cNvSpPr txBox="1"/>
          <p:nvPr/>
        </p:nvSpPr>
        <p:spPr>
          <a:xfrm>
            <a:off x="1766059" y="4571471"/>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2" name="Rectangle 11"/>
          <p:cNvSpPr/>
          <p:nvPr/>
        </p:nvSpPr>
        <p:spPr bwMode="auto">
          <a:xfrm>
            <a:off x="1185332" y="5104624"/>
            <a:ext cx="76200" cy="76165"/>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5" name="Rectangle 7"/>
          <p:cNvSpPr>
            <a:spLocks noChangeArrowheads="1"/>
          </p:cNvSpPr>
          <p:nvPr/>
        </p:nvSpPr>
        <p:spPr bwMode="auto">
          <a:xfrm>
            <a:off x="499533" y="1414331"/>
            <a:ext cx="5552801" cy="2243164"/>
          </a:xfrm>
          <a:prstGeom prst="rect">
            <a:avLst/>
          </a:prstGeom>
          <a:solidFill>
            <a:srgbClr val="F6F5BD"/>
          </a:solidFill>
          <a:ln w="12700" cmpd="thickThin">
            <a:solidFill>
              <a:schemeClr val="tx1"/>
            </a:solidFill>
            <a:miter lim="800000"/>
            <a:headEnd/>
            <a:tailEnd/>
          </a:ln>
          <a:effectLst/>
        </p:spPr>
        <p:txBody>
          <a:bodyPr wrap="none" lIns="90468" tIns="44441" rIns="90468" bIns="44441">
            <a:spAutoFit/>
          </a:bodyPr>
          <a:lstStyle/>
          <a:p>
            <a:pPr algn="l">
              <a:lnSpc>
                <a:spcPct val="100000"/>
              </a:lnSpc>
            </a:pPr>
            <a:r>
              <a:rPr lang="en-US" sz="1402" dirty="0">
                <a:latin typeface="Courier New" pitchFamily="49" charset="0"/>
              </a:rPr>
              <a:t>c = (double *) </a:t>
            </a:r>
            <a:r>
              <a:rPr lang="en-US" sz="1402" dirty="0" err="1">
                <a:latin typeface="Courier New" pitchFamily="49" charset="0"/>
              </a:rPr>
              <a:t>calloc</a:t>
            </a:r>
            <a:r>
              <a:rPr lang="en-US" sz="1402" dirty="0">
                <a:latin typeface="Courier New" pitchFamily="49" charset="0"/>
              </a:rPr>
              <a:t>(</a:t>
            </a:r>
            <a:r>
              <a:rPr lang="en-US" sz="1402" dirty="0" err="1">
                <a:latin typeface="Courier New" pitchFamily="49" charset="0"/>
              </a:rPr>
              <a:t>sizeof</a:t>
            </a:r>
            <a:r>
              <a:rPr lang="en-US" sz="1402" dirty="0">
                <a:latin typeface="Courier New" pitchFamily="49" charset="0"/>
              </a:rPr>
              <a:t>(double), n*n);</a:t>
            </a:r>
          </a:p>
          <a:p>
            <a:pPr algn="l">
              <a:lnSpc>
                <a:spcPct val="100000"/>
              </a:lnSpc>
            </a:pPr>
            <a:endParaRPr lang="en-US" sz="1402" dirty="0">
              <a:latin typeface="Courier New" pitchFamily="49" charset="0"/>
            </a:endParaRPr>
          </a:p>
          <a:p>
            <a:pPr algn="l">
              <a:lnSpc>
                <a:spcPct val="100000"/>
              </a:lnSpc>
            </a:pPr>
            <a:r>
              <a:rPr lang="en-US" sz="1402" dirty="0">
                <a:solidFill>
                  <a:srgbClr val="990000"/>
                </a:solidFill>
                <a:latin typeface="Courier New" pitchFamily="49" charset="0"/>
              </a:rPr>
              <a:t>/* Multiply n x n matrices a and b  */</a:t>
            </a:r>
          </a:p>
          <a:p>
            <a:pPr algn="l">
              <a:lnSpc>
                <a:spcPct val="100000"/>
              </a:lnSpc>
            </a:pPr>
            <a:r>
              <a:rPr lang="en-US" sz="1402" dirty="0">
                <a:latin typeface="Courier New" pitchFamily="49" charset="0"/>
              </a:rPr>
              <a:t>void </a:t>
            </a:r>
            <a:r>
              <a:rPr lang="en-US" sz="1402" dirty="0" err="1">
                <a:latin typeface="Courier New" pitchFamily="49" charset="0"/>
              </a:rPr>
              <a:t>mmm</a:t>
            </a:r>
            <a:r>
              <a:rPr lang="en-US" sz="1402" dirty="0">
                <a:latin typeface="Courier New" pitchFamily="49" charset="0"/>
              </a:rPr>
              <a:t>(double *a, double *b, double *c, </a:t>
            </a:r>
            <a:r>
              <a:rPr lang="en-US" sz="1402" dirty="0" err="1">
                <a:latin typeface="Courier New" pitchFamily="49" charset="0"/>
              </a:rPr>
              <a:t>int</a:t>
            </a:r>
            <a:r>
              <a:rPr lang="en-US" sz="1402" dirty="0">
                <a:latin typeface="Courier New" pitchFamily="49" charset="0"/>
              </a:rPr>
              <a:t> n) {</a:t>
            </a:r>
          </a:p>
          <a:p>
            <a:pPr algn="l">
              <a:lnSpc>
                <a:spcPct val="100000"/>
              </a:lnSpc>
            </a:pPr>
            <a:r>
              <a:rPr lang="en-US" sz="1402" dirty="0">
                <a:latin typeface="Courier New" pitchFamily="49" charset="0"/>
              </a:rPr>
              <a:t>    </a:t>
            </a:r>
            <a:r>
              <a:rPr lang="en-US" sz="1402" dirty="0" err="1">
                <a:latin typeface="Courier New" pitchFamily="49" charset="0"/>
              </a:rPr>
              <a:t>int</a:t>
            </a:r>
            <a:r>
              <a:rPr lang="en-US" sz="1402" dirty="0">
                <a:latin typeface="Courier New" pitchFamily="49" charset="0"/>
              </a:rPr>
              <a:t> </a:t>
            </a:r>
            <a:r>
              <a:rPr lang="en-US" sz="1402" dirty="0" err="1">
                <a:latin typeface="Courier New" pitchFamily="49" charset="0"/>
              </a:rPr>
              <a:t>i</a:t>
            </a:r>
            <a:r>
              <a:rPr lang="en-US" sz="1402" dirty="0">
                <a:latin typeface="Courier New" pitchFamily="49" charset="0"/>
              </a:rPr>
              <a:t>, j, k;</a:t>
            </a:r>
          </a:p>
          <a:p>
            <a:pPr algn="l">
              <a:lnSpc>
                <a:spcPct val="100000"/>
              </a:lnSpc>
            </a:pPr>
            <a:r>
              <a:rPr lang="en-US" sz="1402" dirty="0">
                <a:latin typeface="Courier New" pitchFamily="49" charset="0"/>
              </a:rPr>
              <a:t>    for (</a:t>
            </a:r>
            <a:r>
              <a:rPr lang="en-US" sz="1402" dirty="0" err="1">
                <a:latin typeface="Courier New" pitchFamily="49" charset="0"/>
              </a:rPr>
              <a:t>i</a:t>
            </a:r>
            <a:r>
              <a:rPr lang="en-US" sz="1402" dirty="0">
                <a:latin typeface="Courier New" pitchFamily="49" charset="0"/>
              </a:rPr>
              <a:t> = 0; </a:t>
            </a:r>
            <a:r>
              <a:rPr lang="en-US" sz="1402" dirty="0" err="1">
                <a:latin typeface="Courier New" pitchFamily="49" charset="0"/>
              </a:rPr>
              <a:t>i</a:t>
            </a:r>
            <a:r>
              <a:rPr lang="en-US" sz="1402" dirty="0">
                <a:latin typeface="Courier New" pitchFamily="49" charset="0"/>
              </a:rPr>
              <a:t> &lt; n; </a:t>
            </a:r>
            <a:r>
              <a:rPr lang="en-US" sz="1402" dirty="0" err="1">
                <a:latin typeface="Courier New" pitchFamily="49" charset="0"/>
              </a:rPr>
              <a:t>i</a:t>
            </a:r>
            <a:r>
              <a:rPr lang="en-US" sz="1402" dirty="0">
                <a:latin typeface="Courier New" pitchFamily="49" charset="0"/>
              </a:rPr>
              <a:t>++)</a:t>
            </a:r>
          </a:p>
          <a:p>
            <a:pPr algn="l">
              <a:lnSpc>
                <a:spcPct val="100000"/>
              </a:lnSpc>
            </a:pPr>
            <a:r>
              <a:rPr lang="en-US" sz="1402" dirty="0">
                <a:latin typeface="Courier New" pitchFamily="49" charset="0"/>
              </a:rPr>
              <a:t>	for (j = 0; j &lt; n; j++)</a:t>
            </a:r>
          </a:p>
          <a:p>
            <a:pPr algn="l">
              <a:lnSpc>
                <a:spcPct val="100000"/>
              </a:lnSpc>
            </a:pPr>
            <a:r>
              <a:rPr lang="en-US" sz="1402" dirty="0">
                <a:latin typeface="Courier New" pitchFamily="49" charset="0"/>
              </a:rPr>
              <a:t>             for (k = 0; k &lt; n; k++)</a:t>
            </a:r>
          </a:p>
          <a:p>
            <a:pPr algn="l">
              <a:lnSpc>
                <a:spcPct val="100000"/>
              </a:lnSpc>
            </a:pPr>
            <a:r>
              <a:rPr lang="en-US" sz="1402" dirty="0">
                <a:latin typeface="Courier New" pitchFamily="49" charset="0"/>
              </a:rPr>
              <a:t>	    c[</a:t>
            </a:r>
            <a:r>
              <a:rPr lang="en-US" sz="1402" dirty="0" err="1">
                <a:latin typeface="Courier New" pitchFamily="49" charset="0"/>
              </a:rPr>
              <a:t>i</a:t>
            </a:r>
            <a:r>
              <a:rPr lang="en-US" sz="1402" dirty="0">
                <a:latin typeface="Courier New" pitchFamily="49" charset="0"/>
              </a:rPr>
              <a:t>*</a:t>
            </a:r>
            <a:r>
              <a:rPr lang="en-US" sz="1402" dirty="0" err="1">
                <a:latin typeface="Courier New" pitchFamily="49" charset="0"/>
              </a:rPr>
              <a:t>n+j</a:t>
            </a:r>
            <a:r>
              <a:rPr lang="en-US" sz="1402" dirty="0">
                <a:latin typeface="Courier New" pitchFamily="49" charset="0"/>
              </a:rPr>
              <a:t>] += a[</a:t>
            </a:r>
            <a:r>
              <a:rPr lang="en-US" sz="1402" dirty="0" err="1">
                <a:latin typeface="Courier New" pitchFamily="49" charset="0"/>
              </a:rPr>
              <a:t>i</a:t>
            </a:r>
            <a:r>
              <a:rPr lang="en-US" sz="1402" dirty="0">
                <a:latin typeface="Courier New" pitchFamily="49" charset="0"/>
              </a:rPr>
              <a:t>*n + k]*b[k*n + j];</a:t>
            </a:r>
          </a:p>
          <a:p>
            <a:pPr algn="l">
              <a:lnSpc>
                <a:spcPct val="100000"/>
              </a:lnSpc>
            </a:pPr>
            <a:r>
              <a:rPr lang="en-US" sz="1402" dirty="0">
                <a:latin typeface="Courier New" pitchFamily="49" charset="0"/>
              </a:rPr>
              <a:t>}</a:t>
            </a:r>
          </a:p>
        </p:txBody>
      </p:sp>
      <p:sp>
        <p:nvSpPr>
          <p:cNvPr id="16" name="Content Placeholder 2"/>
          <p:cNvSpPr txBox="1">
            <a:spLocks/>
          </p:cNvSpPr>
          <p:nvPr/>
        </p:nvSpPr>
        <p:spPr>
          <a:xfrm>
            <a:off x="396875" y="5561611"/>
            <a:ext cx="7896225" cy="771167"/>
          </a:xfrm>
          <a:prstGeom prst="rect">
            <a:avLst/>
          </a:prstGeom>
        </p:spPr>
        <p:txBody>
          <a:bodyPr lIns="91421" tIns="45710" rIns="91421" bIns="45710"/>
          <a:lstStyle/>
          <a:p>
            <a:pPr marL="342830" indent="-342830" defTabSz="914215">
              <a:spcBef>
                <a:spcPct val="20000"/>
              </a:spcBef>
              <a:buClr>
                <a:srgbClr val="990000"/>
              </a:buClr>
              <a:buSzPct val="60000"/>
              <a:buFont typeface="Wingdings 2" pitchFamily="18" charset="2"/>
              <a:buChar char="¢"/>
              <a:defRPr/>
            </a:pPr>
            <a:endParaRPr lang="en-US" sz="2003" b="0" kern="0" dirty="0">
              <a:latin typeface="Calibri" pitchFamily="34" charset="0"/>
            </a:endParaRPr>
          </a:p>
        </p:txBody>
      </p:sp>
    </p:spTree>
    <p:extLst>
      <p:ext uri="{BB962C8B-B14F-4D97-AF65-F5344CB8AC3E}">
        <p14:creationId xmlns:p14="http://schemas.microsoft.com/office/powerpoint/2010/main" val="81001350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10704"/>
            <a:ext cx="7896225" cy="3056108"/>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495"/>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5" name="Rectangle 4"/>
          <p:cNvSpPr/>
          <p:nvPr/>
        </p:nvSpPr>
        <p:spPr bwMode="auto">
          <a:xfrm>
            <a:off x="7310567" y="3657495"/>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cxnSp>
        <p:nvCxnSpPr>
          <p:cNvPr id="6" name="Straight Connector 5"/>
          <p:cNvCxnSpPr/>
          <p:nvPr/>
        </p:nvCxnSpPr>
        <p:spPr bwMode="auto">
          <a:xfrm>
            <a:off x="5710367" y="3657496"/>
            <a:ext cx="1143001"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462" y="4227935"/>
            <a:ext cx="114247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976" y="4071595"/>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1" name="Rectangle 10"/>
          <p:cNvSpPr/>
          <p:nvPr/>
        </p:nvSpPr>
        <p:spPr bwMode="auto">
          <a:xfrm>
            <a:off x="3925234" y="3657495"/>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12" name="TextBox 11"/>
          <p:cNvSpPr txBox="1"/>
          <p:nvPr/>
        </p:nvSpPr>
        <p:spPr>
          <a:xfrm>
            <a:off x="5191761" y="3962154"/>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3" name="Rectangle 12"/>
          <p:cNvSpPr/>
          <p:nvPr/>
        </p:nvSpPr>
        <p:spPr bwMode="auto">
          <a:xfrm>
            <a:off x="3925234" y="3657496"/>
            <a:ext cx="76200" cy="76165"/>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4" name="AutoShape 16"/>
          <p:cNvSpPr>
            <a:spLocks/>
          </p:cNvSpPr>
          <p:nvPr/>
        </p:nvSpPr>
        <p:spPr bwMode="auto">
          <a:xfrm rot="5400000" flipV="1">
            <a:off x="7755519" y="2819418"/>
            <a:ext cx="228494" cy="1143001"/>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403" dirty="0">
              <a:latin typeface="Calibri" pitchFamily="34" charset="0"/>
            </a:endParaRPr>
          </a:p>
        </p:txBody>
      </p:sp>
      <p:sp>
        <p:nvSpPr>
          <p:cNvPr id="15" name="TextBox 14"/>
          <p:cNvSpPr txBox="1"/>
          <p:nvPr/>
        </p:nvSpPr>
        <p:spPr>
          <a:xfrm>
            <a:off x="7721317" y="2907510"/>
            <a:ext cx="349967" cy="462610"/>
          </a:xfrm>
          <a:prstGeom prst="rect">
            <a:avLst/>
          </a:prstGeom>
          <a:noFill/>
        </p:spPr>
        <p:txBody>
          <a:bodyPr wrap="none" lIns="91421" tIns="45710" rIns="91421" bIns="45710" rtlCol="0">
            <a:spAutoFit/>
          </a:bodyPr>
          <a:lstStyle/>
          <a:p>
            <a:r>
              <a:rPr lang="en-US" sz="2403" dirty="0">
                <a:latin typeface="Calibri" pitchFamily="34" charset="0"/>
              </a:rPr>
              <a:t>n</a:t>
            </a:r>
          </a:p>
        </p:txBody>
      </p:sp>
      <p:sp>
        <p:nvSpPr>
          <p:cNvPr id="16" name="Rectangle 15"/>
          <p:cNvSpPr/>
          <p:nvPr/>
        </p:nvSpPr>
        <p:spPr bwMode="auto">
          <a:xfrm>
            <a:off x="5715000" y="5256953"/>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17" name="Rectangle 16"/>
          <p:cNvSpPr/>
          <p:nvPr/>
        </p:nvSpPr>
        <p:spPr bwMode="auto">
          <a:xfrm>
            <a:off x="7315200" y="5256953"/>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cxnSp>
        <p:nvCxnSpPr>
          <p:cNvPr id="18" name="Straight Connector 17"/>
          <p:cNvCxnSpPr/>
          <p:nvPr/>
        </p:nvCxnSpPr>
        <p:spPr bwMode="auto">
          <a:xfrm>
            <a:off x="5715000" y="5256953"/>
            <a:ext cx="1143001"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6095" y="5827393"/>
            <a:ext cx="114247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610" y="5671053"/>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21" name="Rectangle 20"/>
          <p:cNvSpPr/>
          <p:nvPr/>
        </p:nvSpPr>
        <p:spPr bwMode="auto">
          <a:xfrm>
            <a:off x="3929867" y="5256953"/>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22" name="TextBox 21"/>
          <p:cNvSpPr txBox="1"/>
          <p:nvPr/>
        </p:nvSpPr>
        <p:spPr>
          <a:xfrm>
            <a:off x="5196395" y="5561611"/>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23" name="Rectangle 22"/>
          <p:cNvSpPr/>
          <p:nvPr/>
        </p:nvSpPr>
        <p:spPr bwMode="auto">
          <a:xfrm>
            <a:off x="3929867" y="5256953"/>
            <a:ext cx="76200" cy="76165"/>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24" name="Straight Connector 23"/>
          <p:cNvCxnSpPr/>
          <p:nvPr/>
        </p:nvCxnSpPr>
        <p:spPr bwMode="auto">
          <a:xfrm>
            <a:off x="6477000" y="525695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7" y="6154578"/>
            <a:ext cx="245534" cy="253308"/>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27" name="TextBox 26"/>
          <p:cNvSpPr txBox="1"/>
          <p:nvPr/>
        </p:nvSpPr>
        <p:spPr>
          <a:xfrm>
            <a:off x="7092331" y="6399423"/>
            <a:ext cx="682250" cy="308378"/>
          </a:xfrm>
          <a:prstGeom prst="rect">
            <a:avLst/>
          </a:prstGeom>
          <a:noFill/>
        </p:spPr>
        <p:txBody>
          <a:bodyPr wrap="none" lIns="91421" tIns="45710" rIns="91421" bIns="45710" rtlCol="0">
            <a:spAutoFit/>
          </a:bodyPr>
          <a:lstStyle/>
          <a:p>
            <a:r>
              <a:rPr lang="en-US" sz="1402" dirty="0">
                <a:solidFill>
                  <a:srgbClr val="C00000"/>
                </a:solidFill>
                <a:latin typeface="Calibri" pitchFamily="34" charset="0"/>
              </a:rPr>
              <a:t>8 wide</a:t>
            </a:r>
          </a:p>
        </p:txBody>
      </p:sp>
    </p:spTree>
    <p:extLst>
      <p:ext uri="{BB962C8B-B14F-4D97-AF65-F5344CB8AC3E}">
        <p14:creationId xmlns:p14="http://schemas.microsoft.com/office/powerpoint/2010/main" val="998173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7066"/>
            <a:ext cx="8177382" cy="761647"/>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endParaRPr lang="en-GB" dirty="0" smtClean="0">
              <a:solidFill>
                <a:srgbClr val="C00000"/>
              </a:solidFill>
            </a:endParaRPr>
          </a:p>
          <a:p>
            <a:pPr>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r>
              <a:rPr lang="en-GB" dirty="0" smtClean="0">
                <a:solidFill>
                  <a:srgbClr val="C00000"/>
                </a:solidFill>
              </a:rPr>
              <a:t>Temporal locality:  </a:t>
            </a:r>
          </a:p>
          <a:p>
            <a:pPr lvl="1">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r>
              <a:rPr lang="en-GB" dirty="0" smtClean="0"/>
              <a:t>Recently referenced items are likely </a:t>
            </a:r>
            <a:br>
              <a:rPr lang="en-GB" dirty="0" smtClean="0"/>
            </a:br>
            <a:r>
              <a:rPr lang="en-GB" dirty="0" smtClean="0"/>
              <a:t>to be referenced again in the near future</a:t>
            </a:r>
          </a:p>
          <a:p>
            <a:pPr>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endParaRPr lang="en-GB" dirty="0" smtClean="0">
              <a:solidFill>
                <a:srgbClr val="C00000"/>
              </a:solidFill>
            </a:endParaRPr>
          </a:p>
          <a:p>
            <a:pPr>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r>
              <a:rPr lang="en-GB" dirty="0" smtClean="0">
                <a:solidFill>
                  <a:srgbClr val="C00000"/>
                </a:solidFill>
              </a:rPr>
              <a:t>Spatial locality:  </a:t>
            </a:r>
          </a:p>
          <a:p>
            <a:pPr lvl="1">
              <a:tabLst>
                <a:tab pos="384097" algn="l"/>
                <a:tab pos="911041" algn="l"/>
                <a:tab pos="1825256" algn="l"/>
                <a:tab pos="2739471" algn="l"/>
                <a:tab pos="3653686" algn="l"/>
                <a:tab pos="4567901" algn="l"/>
                <a:tab pos="5482116" algn="l"/>
                <a:tab pos="6396331" algn="l"/>
                <a:tab pos="7310546" algn="l"/>
                <a:tab pos="8224762" algn="l"/>
                <a:tab pos="9138977" algn="l"/>
                <a:tab pos="10053192"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341"/>
            <a:ext cx="1905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 name="Rectangle 4"/>
          <p:cNvSpPr/>
          <p:nvPr/>
        </p:nvSpPr>
        <p:spPr bwMode="auto">
          <a:xfrm>
            <a:off x="6489700" y="3124341"/>
            <a:ext cx="381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6" name="Freeform 5"/>
          <p:cNvSpPr/>
          <p:nvPr/>
        </p:nvSpPr>
        <p:spPr bwMode="auto">
          <a:xfrm>
            <a:off x="6319056" y="2614789"/>
            <a:ext cx="627844" cy="433388"/>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lIns="91421" tIns="45710" rIns="91421" bIns="45710" rtlCol="0" anchor="ctr"/>
          <a:lstStyle/>
          <a:p>
            <a:pPr algn="ctr"/>
            <a:endParaRPr lang="en-US" sz="2403"/>
          </a:p>
        </p:txBody>
      </p:sp>
      <p:sp>
        <p:nvSpPr>
          <p:cNvPr id="7" name="Rectangle 6"/>
          <p:cNvSpPr/>
          <p:nvPr/>
        </p:nvSpPr>
        <p:spPr bwMode="auto">
          <a:xfrm>
            <a:off x="6102261" y="4616389"/>
            <a:ext cx="1905000" cy="304659"/>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8" name="Rectangle 7"/>
          <p:cNvSpPr/>
          <p:nvPr/>
        </p:nvSpPr>
        <p:spPr bwMode="auto">
          <a:xfrm>
            <a:off x="6495962" y="4616389"/>
            <a:ext cx="381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0" name="Rectangle 9"/>
          <p:cNvSpPr/>
          <p:nvPr/>
        </p:nvSpPr>
        <p:spPr bwMode="auto">
          <a:xfrm>
            <a:off x="6870700" y="4616389"/>
            <a:ext cx="381000" cy="304659"/>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1" name="Freeform 10"/>
          <p:cNvSpPr/>
          <p:nvPr/>
        </p:nvSpPr>
        <p:spPr bwMode="auto">
          <a:xfrm>
            <a:off x="6416720" y="4186221"/>
            <a:ext cx="841420" cy="359368"/>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lIns="91421" tIns="45710" rIns="91421" bIns="45710" rtlCol="0" anchor="ctr"/>
          <a:lstStyle/>
          <a:p>
            <a:pPr algn="ctr"/>
            <a:endParaRPr lang="en-US" sz="2403"/>
          </a:p>
        </p:txBody>
      </p:sp>
    </p:spTree>
    <p:extLst>
      <p:ext uri="{BB962C8B-B14F-4D97-AF65-F5344CB8AC3E}">
        <p14:creationId xmlns:p14="http://schemas.microsoft.com/office/powerpoint/2010/main" val="652007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10704"/>
            <a:ext cx="7896225" cy="3056108"/>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519" y="2819418"/>
            <a:ext cx="228494" cy="1143001"/>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403" dirty="0">
              <a:latin typeface="Calibri" pitchFamily="34" charset="0"/>
            </a:endParaRPr>
          </a:p>
        </p:txBody>
      </p:sp>
      <p:sp>
        <p:nvSpPr>
          <p:cNvPr id="15" name="TextBox 14"/>
          <p:cNvSpPr txBox="1"/>
          <p:nvPr/>
        </p:nvSpPr>
        <p:spPr>
          <a:xfrm>
            <a:off x="7721317" y="2907510"/>
            <a:ext cx="349967" cy="462610"/>
          </a:xfrm>
          <a:prstGeom prst="rect">
            <a:avLst/>
          </a:prstGeom>
          <a:noFill/>
        </p:spPr>
        <p:txBody>
          <a:bodyPr wrap="none" lIns="91421" tIns="45710" rIns="91421" bIns="45710" rtlCol="0">
            <a:spAutoFit/>
          </a:bodyPr>
          <a:lstStyle/>
          <a:p>
            <a:r>
              <a:rPr lang="en-US" sz="2403" dirty="0">
                <a:latin typeface="Calibri" pitchFamily="34" charset="0"/>
              </a:rPr>
              <a:t>n</a:t>
            </a:r>
          </a:p>
        </p:txBody>
      </p:sp>
      <p:sp>
        <p:nvSpPr>
          <p:cNvPr id="16" name="Rectangle 15"/>
          <p:cNvSpPr/>
          <p:nvPr/>
        </p:nvSpPr>
        <p:spPr bwMode="auto">
          <a:xfrm>
            <a:off x="5715000" y="3654519"/>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17" name="Rectangle 16"/>
          <p:cNvSpPr/>
          <p:nvPr/>
        </p:nvSpPr>
        <p:spPr bwMode="auto">
          <a:xfrm>
            <a:off x="7315200" y="3654519"/>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cxnSp>
        <p:nvCxnSpPr>
          <p:cNvPr id="18" name="Straight Connector 17"/>
          <p:cNvCxnSpPr/>
          <p:nvPr/>
        </p:nvCxnSpPr>
        <p:spPr bwMode="auto">
          <a:xfrm>
            <a:off x="5715000" y="3654520"/>
            <a:ext cx="1143001"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304" y="4224960"/>
            <a:ext cx="114247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610" y="4068620"/>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21" name="Rectangle 20"/>
          <p:cNvSpPr/>
          <p:nvPr/>
        </p:nvSpPr>
        <p:spPr bwMode="auto">
          <a:xfrm>
            <a:off x="3929867" y="3654519"/>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22" name="TextBox 21"/>
          <p:cNvSpPr txBox="1"/>
          <p:nvPr/>
        </p:nvSpPr>
        <p:spPr>
          <a:xfrm>
            <a:off x="5196395" y="3959178"/>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23" name="Rectangle 22"/>
          <p:cNvSpPr/>
          <p:nvPr/>
        </p:nvSpPr>
        <p:spPr bwMode="auto">
          <a:xfrm>
            <a:off x="4004732" y="3654520"/>
            <a:ext cx="76200" cy="76165"/>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24" name="Straight Connector 23"/>
          <p:cNvCxnSpPr/>
          <p:nvPr/>
        </p:nvCxnSpPr>
        <p:spPr bwMode="auto">
          <a:xfrm>
            <a:off x="6477000" y="3654519"/>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7" y="4552144"/>
            <a:ext cx="245534" cy="253308"/>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27" name="TextBox 26"/>
          <p:cNvSpPr txBox="1"/>
          <p:nvPr/>
        </p:nvSpPr>
        <p:spPr>
          <a:xfrm>
            <a:off x="7092331" y="4796989"/>
            <a:ext cx="682250" cy="308378"/>
          </a:xfrm>
          <a:prstGeom prst="rect">
            <a:avLst/>
          </a:prstGeom>
          <a:noFill/>
        </p:spPr>
        <p:txBody>
          <a:bodyPr wrap="none" lIns="91421" tIns="45710" rIns="91421" bIns="45710" rtlCol="0">
            <a:spAutoFit/>
          </a:bodyPr>
          <a:lstStyle/>
          <a:p>
            <a:r>
              <a:rPr lang="en-US" sz="1402" dirty="0">
                <a:solidFill>
                  <a:srgbClr val="C00000"/>
                </a:solidFill>
                <a:latin typeface="Calibri" pitchFamily="34" charset="0"/>
              </a:rPr>
              <a:t>8 wide</a:t>
            </a:r>
          </a:p>
        </p:txBody>
      </p:sp>
    </p:spTree>
    <p:extLst>
      <p:ext uri="{BB962C8B-B14F-4D97-AF65-F5344CB8AC3E}">
        <p14:creationId xmlns:p14="http://schemas.microsoft.com/office/powerpoint/2010/main" val="165075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3441"/>
            <a:ext cx="7958668" cy="3104538"/>
          </a:xfrm>
          <a:prstGeom prst="rect">
            <a:avLst/>
          </a:prstGeom>
          <a:solidFill>
            <a:srgbClr val="F6F5BD"/>
          </a:solidFill>
          <a:ln w="12700" cmpd="thickThin">
            <a:solidFill>
              <a:schemeClr val="tx1"/>
            </a:solidFill>
            <a:miter lim="800000"/>
            <a:headEnd/>
            <a:tailEnd/>
          </a:ln>
          <a:effectLst/>
        </p:spPr>
        <p:txBody>
          <a:bodyPr wrap="square" lIns="90468" tIns="44441" rIns="90468" bIns="44441">
            <a:spAutoFit/>
          </a:bodyPr>
          <a:lstStyle/>
          <a:p>
            <a:pPr algn="l">
              <a:lnSpc>
                <a:spcPct val="100000"/>
              </a:lnSpc>
            </a:pPr>
            <a:r>
              <a:rPr lang="en-US" sz="1402" dirty="0">
                <a:latin typeface="Courier New" pitchFamily="49" charset="0"/>
              </a:rPr>
              <a:t>c = (double *) </a:t>
            </a:r>
            <a:r>
              <a:rPr lang="en-US" sz="1402" dirty="0" err="1">
                <a:latin typeface="Courier New" pitchFamily="49" charset="0"/>
              </a:rPr>
              <a:t>calloc</a:t>
            </a:r>
            <a:r>
              <a:rPr lang="en-US" sz="1402" dirty="0">
                <a:latin typeface="Courier New" pitchFamily="49" charset="0"/>
              </a:rPr>
              <a:t>(</a:t>
            </a:r>
            <a:r>
              <a:rPr lang="en-US" sz="1402" dirty="0" err="1">
                <a:latin typeface="Courier New" pitchFamily="49" charset="0"/>
              </a:rPr>
              <a:t>sizeof</a:t>
            </a:r>
            <a:r>
              <a:rPr lang="en-US" sz="1402" dirty="0">
                <a:latin typeface="Courier New" pitchFamily="49" charset="0"/>
              </a:rPr>
              <a:t>(double), n*n);</a:t>
            </a:r>
          </a:p>
          <a:p>
            <a:pPr algn="l">
              <a:lnSpc>
                <a:spcPct val="100000"/>
              </a:lnSpc>
            </a:pPr>
            <a:endParaRPr lang="en-US" sz="1402" dirty="0">
              <a:latin typeface="Courier New" pitchFamily="49" charset="0"/>
            </a:endParaRPr>
          </a:p>
          <a:p>
            <a:pPr algn="l">
              <a:lnSpc>
                <a:spcPct val="100000"/>
              </a:lnSpc>
            </a:pPr>
            <a:r>
              <a:rPr lang="en-US" sz="1402" dirty="0">
                <a:solidFill>
                  <a:srgbClr val="990000"/>
                </a:solidFill>
                <a:latin typeface="Courier New" pitchFamily="49" charset="0"/>
              </a:rPr>
              <a:t>/* Multiply n x n matrices a and b  */</a:t>
            </a:r>
          </a:p>
          <a:p>
            <a:pPr algn="l">
              <a:lnSpc>
                <a:spcPct val="100000"/>
              </a:lnSpc>
            </a:pPr>
            <a:r>
              <a:rPr lang="en-US" sz="1402" dirty="0">
                <a:latin typeface="Courier New" pitchFamily="49" charset="0"/>
              </a:rPr>
              <a:t>void </a:t>
            </a:r>
            <a:r>
              <a:rPr lang="en-US" sz="1402" dirty="0" err="1">
                <a:latin typeface="Courier New" pitchFamily="49" charset="0"/>
              </a:rPr>
              <a:t>mmm</a:t>
            </a:r>
            <a:r>
              <a:rPr lang="en-US" sz="1402" dirty="0">
                <a:latin typeface="Courier New" pitchFamily="49" charset="0"/>
              </a:rPr>
              <a:t>(double *a, double *b, double *c, </a:t>
            </a:r>
            <a:r>
              <a:rPr lang="en-US" sz="1402" dirty="0" err="1">
                <a:latin typeface="Courier New" pitchFamily="49" charset="0"/>
              </a:rPr>
              <a:t>int</a:t>
            </a:r>
            <a:r>
              <a:rPr lang="en-US" sz="1402" dirty="0">
                <a:latin typeface="Courier New" pitchFamily="49" charset="0"/>
              </a:rPr>
              <a:t> n) {</a:t>
            </a:r>
          </a:p>
          <a:p>
            <a:pPr algn="l">
              <a:lnSpc>
                <a:spcPct val="100000"/>
              </a:lnSpc>
            </a:pPr>
            <a:r>
              <a:rPr lang="en-US" sz="1402" dirty="0">
                <a:latin typeface="Courier New" pitchFamily="49" charset="0"/>
              </a:rPr>
              <a:t>    </a:t>
            </a:r>
            <a:r>
              <a:rPr lang="en-US" sz="1402" dirty="0" err="1">
                <a:latin typeface="Courier New" pitchFamily="49" charset="0"/>
              </a:rPr>
              <a:t>int</a:t>
            </a:r>
            <a:r>
              <a:rPr lang="en-US" sz="1402" dirty="0">
                <a:latin typeface="Courier New" pitchFamily="49" charset="0"/>
              </a:rPr>
              <a:t> </a:t>
            </a:r>
            <a:r>
              <a:rPr lang="en-US" sz="1402" dirty="0" err="1">
                <a:latin typeface="Courier New" pitchFamily="49" charset="0"/>
              </a:rPr>
              <a:t>i</a:t>
            </a:r>
            <a:r>
              <a:rPr lang="en-US" sz="1402" dirty="0">
                <a:latin typeface="Courier New" pitchFamily="49" charset="0"/>
              </a:rPr>
              <a:t>, j, k;</a:t>
            </a:r>
          </a:p>
          <a:p>
            <a:pPr algn="l">
              <a:lnSpc>
                <a:spcPct val="100000"/>
              </a:lnSpc>
            </a:pPr>
            <a:r>
              <a:rPr lang="en-US" sz="1402" dirty="0">
                <a:latin typeface="Courier New" pitchFamily="49" charset="0"/>
              </a:rPr>
              <a:t>    for (</a:t>
            </a:r>
            <a:r>
              <a:rPr lang="en-US" sz="1402" dirty="0" err="1">
                <a:latin typeface="Courier New" pitchFamily="49" charset="0"/>
              </a:rPr>
              <a:t>i</a:t>
            </a:r>
            <a:r>
              <a:rPr lang="en-US" sz="1402" dirty="0">
                <a:latin typeface="Courier New" pitchFamily="49" charset="0"/>
              </a:rPr>
              <a:t> = 0; </a:t>
            </a:r>
            <a:r>
              <a:rPr lang="en-US" sz="1402" dirty="0" err="1">
                <a:latin typeface="Courier New" pitchFamily="49" charset="0"/>
              </a:rPr>
              <a:t>i</a:t>
            </a:r>
            <a:r>
              <a:rPr lang="en-US" sz="1402" dirty="0">
                <a:latin typeface="Courier New" pitchFamily="49" charset="0"/>
              </a:rPr>
              <a:t> &lt; n; </a:t>
            </a:r>
            <a:r>
              <a:rPr lang="en-US" sz="1402" dirty="0" err="1">
                <a:latin typeface="Courier New" pitchFamily="49" charset="0"/>
              </a:rPr>
              <a:t>i</a:t>
            </a:r>
            <a:r>
              <a:rPr lang="en-US" sz="1402" dirty="0">
                <a:latin typeface="Courier New" pitchFamily="49" charset="0"/>
              </a:rPr>
              <a:t>+=B)</a:t>
            </a:r>
          </a:p>
          <a:p>
            <a:pPr algn="l">
              <a:lnSpc>
                <a:spcPct val="100000"/>
              </a:lnSpc>
            </a:pPr>
            <a:r>
              <a:rPr lang="en-US" sz="1402" dirty="0">
                <a:latin typeface="Courier New" pitchFamily="49" charset="0"/>
              </a:rPr>
              <a:t>	for (j = 0; j &lt; n; j+=B)</a:t>
            </a:r>
          </a:p>
          <a:p>
            <a:pPr algn="l">
              <a:lnSpc>
                <a:spcPct val="100000"/>
              </a:lnSpc>
            </a:pPr>
            <a:r>
              <a:rPr lang="en-US" sz="1402" dirty="0">
                <a:latin typeface="Courier New" pitchFamily="49" charset="0"/>
              </a:rPr>
              <a:t>             for (k = 0; k &lt; n; k+=B)</a:t>
            </a:r>
          </a:p>
          <a:p>
            <a:pPr algn="l">
              <a:lnSpc>
                <a:spcPct val="100000"/>
              </a:lnSpc>
            </a:pPr>
            <a:r>
              <a:rPr lang="en-US" sz="1402" dirty="0">
                <a:latin typeface="Courier New" pitchFamily="49" charset="0"/>
              </a:rPr>
              <a:t>		 </a:t>
            </a:r>
            <a:r>
              <a:rPr lang="en-US" sz="1402" dirty="0">
                <a:solidFill>
                  <a:srgbClr val="990000"/>
                </a:solidFill>
                <a:latin typeface="Courier New" pitchFamily="49" charset="0"/>
              </a:rPr>
              <a:t>/* B x B mini matrix multiplications */</a:t>
            </a:r>
          </a:p>
          <a:p>
            <a:pPr algn="l">
              <a:lnSpc>
                <a:spcPct val="100000"/>
              </a:lnSpc>
            </a:pPr>
            <a:r>
              <a:rPr lang="en-US" sz="1402" dirty="0">
                <a:latin typeface="Courier New" pitchFamily="49" charset="0"/>
              </a:rPr>
              <a:t>                  for (i1 = </a:t>
            </a:r>
            <a:r>
              <a:rPr lang="en-US" sz="1402" dirty="0" err="1">
                <a:latin typeface="Courier New" pitchFamily="49" charset="0"/>
              </a:rPr>
              <a:t>i</a:t>
            </a:r>
            <a:r>
              <a:rPr lang="en-US" sz="1402" dirty="0">
                <a:latin typeface="Courier New" pitchFamily="49" charset="0"/>
              </a:rPr>
              <a:t>; i1 &lt; </a:t>
            </a:r>
            <a:r>
              <a:rPr lang="en-US" sz="1402" dirty="0" err="1">
                <a:latin typeface="Courier New" pitchFamily="49" charset="0"/>
              </a:rPr>
              <a:t>i+B</a:t>
            </a:r>
            <a:r>
              <a:rPr lang="en-US" sz="1402" dirty="0">
                <a:latin typeface="Courier New" pitchFamily="49" charset="0"/>
              </a:rPr>
              <a:t>; </a:t>
            </a:r>
            <a:r>
              <a:rPr lang="en-US" sz="1402" dirty="0" err="1">
                <a:latin typeface="Courier New" pitchFamily="49" charset="0"/>
              </a:rPr>
              <a:t>i</a:t>
            </a:r>
            <a:r>
              <a:rPr lang="en-US" sz="1402" dirty="0">
                <a:latin typeface="Courier New" pitchFamily="49" charset="0"/>
              </a:rPr>
              <a:t>++)</a:t>
            </a:r>
          </a:p>
          <a:p>
            <a:r>
              <a:rPr lang="en-US" sz="1402" dirty="0">
                <a:latin typeface="Courier New" pitchFamily="49" charset="0"/>
              </a:rPr>
              <a:t>                      for (j1 = j; j1 &lt; </a:t>
            </a:r>
            <a:r>
              <a:rPr lang="en-US" sz="1402" dirty="0" err="1">
                <a:latin typeface="Courier New" pitchFamily="49" charset="0"/>
              </a:rPr>
              <a:t>j+B</a:t>
            </a:r>
            <a:r>
              <a:rPr lang="en-US" sz="1402" dirty="0">
                <a:latin typeface="Courier New" pitchFamily="49" charset="0"/>
              </a:rPr>
              <a:t>; j++)</a:t>
            </a:r>
          </a:p>
          <a:p>
            <a:r>
              <a:rPr lang="en-US" sz="1402" dirty="0">
                <a:latin typeface="Courier New" pitchFamily="49" charset="0"/>
              </a:rPr>
              <a:t>                          for (k1 = k; k1 &lt; </a:t>
            </a:r>
            <a:r>
              <a:rPr lang="en-US" sz="1402" dirty="0" err="1">
                <a:latin typeface="Courier New" pitchFamily="49" charset="0"/>
              </a:rPr>
              <a:t>k+B</a:t>
            </a:r>
            <a:r>
              <a:rPr lang="en-US" sz="1402" dirty="0">
                <a:latin typeface="Courier New" pitchFamily="49" charset="0"/>
              </a:rPr>
              <a:t>; k++)</a:t>
            </a:r>
          </a:p>
          <a:p>
            <a:pPr algn="l">
              <a:lnSpc>
                <a:spcPct val="100000"/>
              </a:lnSpc>
            </a:pPr>
            <a:r>
              <a:rPr lang="en-US" sz="1402" dirty="0">
                <a:latin typeface="Courier New" pitchFamily="49" charset="0"/>
              </a:rPr>
              <a:t>	                      c[i1*n+j1] += a[i1*n + k1]*b[k1*n + j1];</a:t>
            </a:r>
          </a:p>
          <a:p>
            <a:pPr algn="l">
              <a:lnSpc>
                <a:spcPct val="100000"/>
              </a:lnSpc>
            </a:pPr>
            <a:r>
              <a:rPr lang="en-US" sz="1402" dirty="0">
                <a:latin typeface="Courier New" pitchFamily="49" charset="0"/>
              </a:rPr>
              <a:t>}</a:t>
            </a:r>
          </a:p>
        </p:txBody>
      </p:sp>
      <p:sp>
        <p:nvSpPr>
          <p:cNvPr id="5" name="Rectangle 4"/>
          <p:cNvSpPr/>
          <p:nvPr/>
        </p:nvSpPr>
        <p:spPr bwMode="auto">
          <a:xfrm>
            <a:off x="2284665" y="4799964"/>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a</a:t>
            </a:r>
          </a:p>
        </p:txBody>
      </p:sp>
      <p:sp>
        <p:nvSpPr>
          <p:cNvPr id="6" name="Rectangle 5"/>
          <p:cNvSpPr/>
          <p:nvPr/>
        </p:nvSpPr>
        <p:spPr bwMode="auto">
          <a:xfrm>
            <a:off x="3884865" y="4799964"/>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b</a:t>
            </a:r>
          </a:p>
        </p:txBody>
      </p:sp>
      <p:sp>
        <p:nvSpPr>
          <p:cNvPr id="9" name="TextBox 8"/>
          <p:cNvSpPr txBox="1"/>
          <p:nvPr/>
        </p:nvSpPr>
        <p:spPr>
          <a:xfrm>
            <a:off x="1980816" y="5470226"/>
            <a:ext cx="376988" cy="400089"/>
          </a:xfrm>
          <a:prstGeom prst="rect">
            <a:avLst/>
          </a:prstGeom>
          <a:noFill/>
        </p:spPr>
        <p:txBody>
          <a:bodyPr wrap="none" lIns="91421" tIns="45710" rIns="91421" bIns="45710" rtlCol="0">
            <a:spAutoFit/>
          </a:bodyPr>
          <a:lstStyle/>
          <a:p>
            <a:r>
              <a:rPr lang="en-US" sz="2000" dirty="0">
                <a:latin typeface="Calibri" pitchFamily="34" charset="0"/>
              </a:rPr>
              <a:t>i1</a:t>
            </a:r>
          </a:p>
        </p:txBody>
      </p:sp>
      <p:sp>
        <p:nvSpPr>
          <p:cNvPr id="10" name="TextBox 9"/>
          <p:cNvSpPr txBox="1"/>
          <p:nvPr/>
        </p:nvSpPr>
        <p:spPr>
          <a:xfrm>
            <a:off x="4387866" y="4419141"/>
            <a:ext cx="380194" cy="400089"/>
          </a:xfrm>
          <a:prstGeom prst="rect">
            <a:avLst/>
          </a:prstGeom>
          <a:noFill/>
        </p:spPr>
        <p:txBody>
          <a:bodyPr wrap="none" lIns="91421" tIns="45710" rIns="91421" bIns="45710" rtlCol="0">
            <a:spAutoFit/>
          </a:bodyPr>
          <a:lstStyle/>
          <a:p>
            <a:r>
              <a:rPr lang="en-US" sz="2000" dirty="0">
                <a:latin typeface="Calibri" pitchFamily="34" charset="0"/>
              </a:rPr>
              <a:t>j1</a:t>
            </a:r>
          </a:p>
        </p:txBody>
      </p:sp>
      <p:sp>
        <p:nvSpPr>
          <p:cNvPr id="12" name="TextBox 11"/>
          <p:cNvSpPr txBox="1"/>
          <p:nvPr/>
        </p:nvSpPr>
        <p:spPr>
          <a:xfrm>
            <a:off x="3470274" y="5214065"/>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3" name="Rectangle 12"/>
          <p:cNvSpPr/>
          <p:nvPr/>
        </p:nvSpPr>
        <p:spPr bwMode="auto">
          <a:xfrm>
            <a:off x="499532" y="4799964"/>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c</a:t>
            </a:r>
          </a:p>
        </p:txBody>
      </p:sp>
      <p:sp>
        <p:nvSpPr>
          <p:cNvPr id="14" name="TextBox 13"/>
          <p:cNvSpPr txBox="1"/>
          <p:nvPr/>
        </p:nvSpPr>
        <p:spPr>
          <a:xfrm>
            <a:off x="1766059" y="5104624"/>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6" name="Rectangle 15"/>
          <p:cNvSpPr/>
          <p:nvPr/>
        </p:nvSpPr>
        <p:spPr bwMode="auto">
          <a:xfrm>
            <a:off x="1143001" y="5587001"/>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17" name="Rectangle 16"/>
          <p:cNvSpPr/>
          <p:nvPr/>
        </p:nvSpPr>
        <p:spPr bwMode="auto">
          <a:xfrm>
            <a:off x="5528732" y="4799964"/>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r>
              <a:rPr lang="en-US" sz="2003" dirty="0">
                <a:latin typeface="Courier New" pitchFamily="49" charset="0"/>
                <a:cs typeface="Courier New" pitchFamily="49" charset="0"/>
              </a:rPr>
              <a:t>c</a:t>
            </a:r>
          </a:p>
        </p:txBody>
      </p:sp>
      <p:sp>
        <p:nvSpPr>
          <p:cNvPr id="18" name="TextBox 17"/>
          <p:cNvSpPr txBox="1"/>
          <p:nvPr/>
        </p:nvSpPr>
        <p:spPr>
          <a:xfrm>
            <a:off x="5113741" y="5104624"/>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19" name="Rectangle 18"/>
          <p:cNvSpPr/>
          <p:nvPr/>
        </p:nvSpPr>
        <p:spPr bwMode="auto">
          <a:xfrm>
            <a:off x="2284665" y="5561612"/>
            <a:ext cx="1143001" cy="228494"/>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20" name="Rectangle 19"/>
          <p:cNvSpPr/>
          <p:nvPr/>
        </p:nvSpPr>
        <p:spPr bwMode="auto">
          <a:xfrm rot="5400000">
            <a:off x="3996533" y="5256899"/>
            <a:ext cx="1142470" cy="228601"/>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23" name="Straight Connector 22"/>
          <p:cNvCxnSpPr/>
          <p:nvPr/>
        </p:nvCxnSpPr>
        <p:spPr bwMode="auto">
          <a:xfrm rot="5400000">
            <a:off x="2848296" y="5666601"/>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63" y="5666601"/>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216" y="5666601"/>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817" y="5666601"/>
            <a:ext cx="228494"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8097" y="5265362"/>
            <a:ext cx="702409" cy="228601"/>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3595" y="6323258"/>
            <a:ext cx="1791029" cy="400089"/>
          </a:xfrm>
          <a:prstGeom prst="rect">
            <a:avLst/>
          </a:prstGeom>
          <a:noFill/>
        </p:spPr>
        <p:txBody>
          <a:bodyPr wrap="none" lIns="91421" tIns="45710" rIns="91421" bIns="45710" rtlCol="0">
            <a:spAutoFit/>
          </a:bodyPr>
          <a:lstStyle/>
          <a:p>
            <a:r>
              <a:rPr lang="en-US" sz="2000" dirty="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flipH="1" flipV="1">
            <a:off x="4567768" y="5942435"/>
            <a:ext cx="81342" cy="380823"/>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1662415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10704"/>
            <a:ext cx="7896225" cy="3056108"/>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p>
          <a:p>
            <a:pPr lvl="1"/>
            <a:r>
              <a:rPr lang="en-US" dirty="0" smtClean="0"/>
              <a:t>2n/B * B</a:t>
            </a:r>
            <a:r>
              <a:rPr lang="en-US" baseline="30000" dirty="0" smtClean="0"/>
              <a:t>2</a:t>
            </a:r>
            <a:r>
              <a:rPr lang="en-US" dirty="0" smtClean="0"/>
              <a:t>/8 = </a:t>
            </a:r>
            <a:r>
              <a:rPr lang="en-US" dirty="0" err="1" smtClean="0"/>
              <a:t>nB</a:t>
            </a:r>
            <a:r>
              <a:rPr lang="en-US" dirty="0" smtClean="0"/>
              <a:t>/4</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1611"/>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28" name="Rectangle 27"/>
          <p:cNvSpPr/>
          <p:nvPr/>
        </p:nvSpPr>
        <p:spPr bwMode="auto">
          <a:xfrm>
            <a:off x="7500133" y="5561611"/>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31" name="TextBox 30"/>
          <p:cNvSpPr txBox="1"/>
          <p:nvPr/>
        </p:nvSpPr>
        <p:spPr>
          <a:xfrm>
            <a:off x="7085542" y="5975712"/>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32" name="Rectangle 31"/>
          <p:cNvSpPr/>
          <p:nvPr/>
        </p:nvSpPr>
        <p:spPr bwMode="auto">
          <a:xfrm>
            <a:off x="4114800" y="5561611"/>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33" name="TextBox 32"/>
          <p:cNvSpPr txBox="1"/>
          <p:nvPr/>
        </p:nvSpPr>
        <p:spPr>
          <a:xfrm>
            <a:off x="5381327" y="5866271"/>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34" name="Rectangle 33"/>
          <p:cNvSpPr/>
          <p:nvPr/>
        </p:nvSpPr>
        <p:spPr bwMode="auto">
          <a:xfrm>
            <a:off x="4114800" y="5561611"/>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37" name="Rectangle 36"/>
          <p:cNvSpPr/>
          <p:nvPr/>
        </p:nvSpPr>
        <p:spPr bwMode="auto">
          <a:xfrm>
            <a:off x="5899933" y="5559746"/>
            <a:ext cx="1143001" cy="228494"/>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38" name="Rectangle 37"/>
          <p:cNvSpPr/>
          <p:nvPr/>
        </p:nvSpPr>
        <p:spPr bwMode="auto">
          <a:xfrm rot="5400000">
            <a:off x="7029883" y="6018546"/>
            <a:ext cx="1142470" cy="228601"/>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39" name="Straight Connector 38"/>
          <p:cNvCxnSpPr/>
          <p:nvPr/>
        </p:nvCxnSpPr>
        <p:spPr bwMode="auto">
          <a:xfrm rot="5400000">
            <a:off x="6463564" y="566473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630" y="566473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84" y="566473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85" y="5664735"/>
            <a:ext cx="228494"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447" y="6027009"/>
            <a:ext cx="702409" cy="228601"/>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7" y="2481172"/>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3" name="Rectangle 52"/>
          <p:cNvSpPr/>
          <p:nvPr/>
        </p:nvSpPr>
        <p:spPr bwMode="auto">
          <a:xfrm>
            <a:off x="6578605" y="5561453"/>
            <a:ext cx="464329" cy="226788"/>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4" name="Rectangle 53"/>
          <p:cNvSpPr/>
          <p:nvPr/>
        </p:nvSpPr>
        <p:spPr bwMode="auto">
          <a:xfrm rot="5400000">
            <a:off x="7367630" y="6358578"/>
            <a:ext cx="464114"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5" name="Rectangle 54"/>
          <p:cNvSpPr/>
          <p:nvPr/>
        </p:nvSpPr>
        <p:spPr bwMode="auto">
          <a:xfrm>
            <a:off x="5899933"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56" name="Rectangle 55"/>
          <p:cNvSpPr/>
          <p:nvPr/>
        </p:nvSpPr>
        <p:spPr bwMode="auto">
          <a:xfrm>
            <a:off x="7500133"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57" name="TextBox 56"/>
          <p:cNvSpPr txBox="1"/>
          <p:nvPr/>
        </p:nvSpPr>
        <p:spPr>
          <a:xfrm>
            <a:off x="7085542" y="4147760"/>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58" name="Rectangle 57"/>
          <p:cNvSpPr/>
          <p:nvPr/>
        </p:nvSpPr>
        <p:spPr bwMode="auto">
          <a:xfrm>
            <a:off x="4114800"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59" name="TextBox 58"/>
          <p:cNvSpPr txBox="1"/>
          <p:nvPr/>
        </p:nvSpPr>
        <p:spPr>
          <a:xfrm>
            <a:off x="5381327" y="4038319"/>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60" name="Rectangle 59"/>
          <p:cNvSpPr/>
          <p:nvPr/>
        </p:nvSpPr>
        <p:spPr bwMode="auto">
          <a:xfrm>
            <a:off x="4114800" y="3733659"/>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61" name="Rectangle 60"/>
          <p:cNvSpPr/>
          <p:nvPr/>
        </p:nvSpPr>
        <p:spPr bwMode="auto">
          <a:xfrm>
            <a:off x="5899933" y="3731794"/>
            <a:ext cx="1143001" cy="228494"/>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62" name="Rectangle 61"/>
          <p:cNvSpPr/>
          <p:nvPr/>
        </p:nvSpPr>
        <p:spPr bwMode="auto">
          <a:xfrm rot="5400000">
            <a:off x="7298375" y="4190594"/>
            <a:ext cx="1142470" cy="228601"/>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63" name="Straight Connector 62"/>
          <p:cNvCxnSpPr/>
          <p:nvPr/>
        </p:nvCxnSpPr>
        <p:spPr bwMode="auto">
          <a:xfrm rot="5400000">
            <a:off x="6463564" y="3836783"/>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630" y="3836783"/>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84" y="3836783"/>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85" y="3836783"/>
            <a:ext cx="228494"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518565" y="4199057"/>
            <a:ext cx="702409" cy="228601"/>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5596" y="5251689"/>
            <a:ext cx="1791029" cy="400089"/>
          </a:xfrm>
          <a:prstGeom prst="rect">
            <a:avLst/>
          </a:prstGeom>
          <a:noFill/>
        </p:spPr>
        <p:txBody>
          <a:bodyPr wrap="none" lIns="91421" tIns="45710" rIns="91421" bIns="45710" rtlCol="0">
            <a:spAutoFit/>
          </a:bodyPr>
          <a:lstStyle/>
          <a:p>
            <a:r>
              <a:rPr lang="en-US" sz="2000" dirty="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flipH="1" flipV="1">
            <a:off x="7869770" y="4870867"/>
            <a:ext cx="81341" cy="380822"/>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88" y="2960084"/>
            <a:ext cx="228494" cy="1143001"/>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403" dirty="0">
              <a:latin typeface="Calibri" pitchFamily="34" charset="0"/>
            </a:endParaRPr>
          </a:p>
        </p:txBody>
      </p:sp>
      <p:sp>
        <p:nvSpPr>
          <p:cNvPr id="75" name="TextBox 74"/>
          <p:cNvSpPr txBox="1"/>
          <p:nvPr/>
        </p:nvSpPr>
        <p:spPr>
          <a:xfrm>
            <a:off x="7820515" y="3048177"/>
            <a:ext cx="1304678" cy="400089"/>
          </a:xfrm>
          <a:prstGeom prst="rect">
            <a:avLst/>
          </a:prstGeom>
          <a:noFill/>
        </p:spPr>
        <p:txBody>
          <a:bodyPr wrap="none" lIns="91421" tIns="45710" rIns="91421" bIns="45710" rtlCol="0">
            <a:spAutoFit/>
          </a:bodyPr>
          <a:lstStyle/>
          <a:p>
            <a:r>
              <a:rPr lang="en-US" sz="2000" dirty="0">
                <a:latin typeface="Calibri" pitchFamily="34" charset="0"/>
              </a:rPr>
              <a:t>n/B blocks</a:t>
            </a:r>
          </a:p>
        </p:txBody>
      </p:sp>
    </p:spTree>
    <p:extLst>
      <p:ext uri="{BB962C8B-B14F-4D97-AF65-F5344CB8AC3E}">
        <p14:creationId xmlns:p14="http://schemas.microsoft.com/office/powerpoint/2010/main" val="1815323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10704"/>
            <a:ext cx="7896225" cy="5341048"/>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28" name="Rectangle 27"/>
          <p:cNvSpPr/>
          <p:nvPr/>
        </p:nvSpPr>
        <p:spPr bwMode="auto">
          <a:xfrm>
            <a:off x="7500133"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31" name="TextBox 30"/>
          <p:cNvSpPr txBox="1"/>
          <p:nvPr/>
        </p:nvSpPr>
        <p:spPr>
          <a:xfrm>
            <a:off x="7085542" y="4147760"/>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32" name="Rectangle 31"/>
          <p:cNvSpPr/>
          <p:nvPr/>
        </p:nvSpPr>
        <p:spPr bwMode="auto">
          <a:xfrm>
            <a:off x="4114800" y="3733660"/>
            <a:ext cx="1143001" cy="114247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21" tIns="45710" rIns="91421" bIns="45710" numCol="1" rtlCol="0" anchor="t" anchorCtr="0" compatLnSpc="1">
            <a:prstTxWarp prst="textNoShape">
              <a:avLst/>
            </a:prstTxWarp>
          </a:bodyPr>
          <a:lstStyle/>
          <a:p>
            <a:pPr defTabSz="914215"/>
            <a:endParaRPr lang="en-US" sz="2003" dirty="0">
              <a:latin typeface="Courier New" pitchFamily="49" charset="0"/>
              <a:cs typeface="Courier New" pitchFamily="49" charset="0"/>
            </a:endParaRPr>
          </a:p>
        </p:txBody>
      </p:sp>
      <p:sp>
        <p:nvSpPr>
          <p:cNvPr id="33" name="TextBox 32"/>
          <p:cNvSpPr txBox="1"/>
          <p:nvPr/>
        </p:nvSpPr>
        <p:spPr>
          <a:xfrm>
            <a:off x="5381327" y="4038319"/>
            <a:ext cx="390097" cy="586083"/>
          </a:xfrm>
          <a:prstGeom prst="rect">
            <a:avLst/>
          </a:prstGeom>
          <a:noFill/>
        </p:spPr>
        <p:txBody>
          <a:bodyPr wrap="none" lIns="91421" tIns="45710" rIns="91421" bIns="45710" rtlCol="0">
            <a:spAutoFit/>
          </a:bodyPr>
          <a:lstStyle/>
          <a:p>
            <a:r>
              <a:rPr lang="en-US" sz="3204" dirty="0">
                <a:latin typeface="Calibri" pitchFamily="34" charset="0"/>
              </a:rPr>
              <a:t>=</a:t>
            </a:r>
          </a:p>
        </p:txBody>
      </p:sp>
      <p:sp>
        <p:nvSpPr>
          <p:cNvPr id="34" name="Rectangle 33"/>
          <p:cNvSpPr/>
          <p:nvPr/>
        </p:nvSpPr>
        <p:spPr bwMode="auto">
          <a:xfrm>
            <a:off x="4114800" y="3733659"/>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37" name="Rectangle 36"/>
          <p:cNvSpPr/>
          <p:nvPr/>
        </p:nvSpPr>
        <p:spPr bwMode="auto">
          <a:xfrm>
            <a:off x="5899933" y="3740416"/>
            <a:ext cx="1143001" cy="228494"/>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38" name="Rectangle 37"/>
          <p:cNvSpPr/>
          <p:nvPr/>
        </p:nvSpPr>
        <p:spPr bwMode="auto">
          <a:xfrm rot="5400000">
            <a:off x="7264666" y="4190594"/>
            <a:ext cx="1142470" cy="228601"/>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cxnSp>
        <p:nvCxnSpPr>
          <p:cNvPr id="39" name="Straight Connector 38"/>
          <p:cNvCxnSpPr/>
          <p:nvPr/>
        </p:nvCxnSpPr>
        <p:spPr bwMode="auto">
          <a:xfrm rot="5400000">
            <a:off x="6463564" y="384540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630" y="384540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84" y="3845405"/>
            <a:ext cx="228494"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85" y="3845405"/>
            <a:ext cx="228494"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230" y="4199057"/>
            <a:ext cx="702409" cy="228601"/>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3261" y="5251689"/>
            <a:ext cx="1791029" cy="400089"/>
          </a:xfrm>
          <a:prstGeom prst="rect">
            <a:avLst/>
          </a:prstGeom>
          <a:noFill/>
        </p:spPr>
        <p:txBody>
          <a:bodyPr wrap="none" lIns="91421" tIns="45710" rIns="91421" bIns="45710" rtlCol="0">
            <a:spAutoFit/>
          </a:bodyPr>
          <a:lstStyle/>
          <a:p>
            <a:r>
              <a:rPr lang="en-US" sz="2000" dirty="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flipH="1" flipV="1">
            <a:off x="7827435" y="4870867"/>
            <a:ext cx="81341" cy="380822"/>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7" y="2481172"/>
            <a:ext cx="186268" cy="186182"/>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51" name="AutoShape 16"/>
          <p:cNvSpPr>
            <a:spLocks/>
          </p:cNvSpPr>
          <p:nvPr/>
        </p:nvSpPr>
        <p:spPr bwMode="auto">
          <a:xfrm rot="5400000" flipV="1">
            <a:off x="7941788" y="2960084"/>
            <a:ext cx="228494" cy="1143001"/>
          </a:xfrm>
          <a:prstGeom prst="leftBrace">
            <a:avLst>
              <a:gd name="adj1" fmla="val 75000"/>
              <a:gd name="adj2" fmla="val 50000"/>
            </a:avLst>
          </a:prstGeom>
          <a:noFill/>
          <a:ln w="25400">
            <a:solidFill>
              <a:schemeClr val="tx1"/>
            </a:solidFill>
            <a:round/>
            <a:headEnd/>
            <a:tailEnd/>
          </a:ln>
          <a:effectLst/>
        </p:spPr>
        <p:txBody>
          <a:bodyPr wrap="none" lIns="91421" tIns="45710" rIns="91421" bIns="45710" anchor="ctr"/>
          <a:lstStyle/>
          <a:p>
            <a:endParaRPr lang="en-US" sz="2403" dirty="0">
              <a:latin typeface="Calibri" pitchFamily="34" charset="0"/>
            </a:endParaRPr>
          </a:p>
        </p:txBody>
      </p:sp>
      <p:sp>
        <p:nvSpPr>
          <p:cNvPr id="52" name="TextBox 51"/>
          <p:cNvSpPr txBox="1"/>
          <p:nvPr/>
        </p:nvSpPr>
        <p:spPr>
          <a:xfrm>
            <a:off x="7820515" y="3048177"/>
            <a:ext cx="1304678" cy="400089"/>
          </a:xfrm>
          <a:prstGeom prst="rect">
            <a:avLst/>
          </a:prstGeom>
          <a:noFill/>
        </p:spPr>
        <p:txBody>
          <a:bodyPr wrap="none" lIns="91421" tIns="45710" rIns="91421" bIns="45710" rtlCol="0">
            <a:spAutoFit/>
          </a:bodyPr>
          <a:lstStyle/>
          <a:p>
            <a:r>
              <a:rPr lang="en-US" sz="2000" dirty="0">
                <a:latin typeface="Calibri" pitchFamily="34" charset="0"/>
              </a:rPr>
              <a:t>n/B blocks</a:t>
            </a:r>
          </a:p>
        </p:txBody>
      </p:sp>
      <p:sp>
        <p:nvSpPr>
          <p:cNvPr id="26" name="Rectangle 25"/>
          <p:cNvSpPr/>
          <p:nvPr/>
        </p:nvSpPr>
        <p:spPr bwMode="auto">
          <a:xfrm>
            <a:off x="6578605" y="3742122"/>
            <a:ext cx="464329" cy="226788"/>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
        <p:nvSpPr>
          <p:cNvPr id="27" name="Rectangle 26"/>
          <p:cNvSpPr/>
          <p:nvPr/>
        </p:nvSpPr>
        <p:spPr bwMode="auto">
          <a:xfrm rot="5400000">
            <a:off x="7604698" y="4522163"/>
            <a:ext cx="464114"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21" tIns="45710" rIns="91421" bIns="45710" numCol="1" rtlCol="0" anchor="ctr" anchorCtr="1" compatLnSpc="1">
            <a:prstTxWarp prst="textNoShape">
              <a:avLst/>
            </a:prstTxWarp>
          </a:bodyPr>
          <a:lstStyle/>
          <a:p>
            <a:pPr defTabSz="914215"/>
            <a:endParaRPr lang="en-US" sz="2403" dirty="0">
              <a:latin typeface="Calibri" pitchFamily="34" charset="0"/>
            </a:endParaRPr>
          </a:p>
        </p:txBody>
      </p:sp>
    </p:spTree>
    <p:extLst>
      <p:ext uri="{BB962C8B-B14F-4D97-AF65-F5344CB8AC3E}">
        <p14:creationId xmlns:p14="http://schemas.microsoft.com/office/powerpoint/2010/main" val="839521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endParaRPr lang="en-US" sz="2003" b="0" dirty="0"/>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p:txBody>
      </p:sp>
    </p:spTree>
    <p:extLst>
      <p:ext uri="{BB962C8B-B14F-4D97-AF65-F5344CB8AC3E}">
        <p14:creationId xmlns:p14="http://schemas.microsoft.com/office/powerpoint/2010/main" val="875062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extLst>
      <p:ext uri="{BB962C8B-B14F-4D97-AF65-F5344CB8AC3E}">
        <p14:creationId xmlns:p14="http://schemas.microsoft.com/office/powerpoint/2010/main" val="12141120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366"/>
            <a:ext cx="5318124" cy="2767574"/>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8" y="1651825"/>
            <a:ext cx="3044825" cy="1091693"/>
          </a:xfrm>
          <a:prstGeom prst="rect">
            <a:avLst/>
          </a:prstGeom>
          <a:solidFill>
            <a:srgbClr val="F7F5CD"/>
          </a:solidFill>
          <a:ln w="12700" cmpd="sng">
            <a:solidFill>
              <a:schemeClr val="tx1"/>
            </a:solidFill>
            <a:miter lim="800000"/>
            <a:headEnd/>
            <a:tailEnd/>
          </a:ln>
          <a:effectLst/>
        </p:spPr>
        <p:txBody>
          <a:bodyPr lIns="90468" tIns="44441" rIns="90468" bIns="44441">
            <a:prstTxWarp prst="textNoShape">
              <a:avLst/>
            </a:prstTxWarp>
            <a:spAutoFit/>
          </a:bodyPr>
          <a:lstStyle/>
          <a:p>
            <a:pPr>
              <a:tabLst>
                <a:tab pos="457107" algn="l"/>
              </a:tabLst>
            </a:pPr>
            <a:r>
              <a:rPr lang="en-US" sz="1602" dirty="0">
                <a:latin typeface="Courier New" charset="0"/>
              </a:rPr>
              <a:t>sum = 0;</a:t>
            </a:r>
          </a:p>
          <a:p>
            <a:pPr>
              <a:tabLst>
                <a:tab pos="457107" algn="l"/>
              </a:tabLst>
            </a:pPr>
            <a:r>
              <a:rPr lang="en-US" sz="1602" dirty="0">
                <a:latin typeface="Courier New" charset="0"/>
              </a:rPr>
              <a:t>for (</a:t>
            </a:r>
            <a:r>
              <a:rPr lang="en-US" sz="1602" dirty="0" err="1">
                <a:latin typeface="Courier New" charset="0"/>
              </a:rPr>
              <a:t>i</a:t>
            </a:r>
            <a:r>
              <a:rPr lang="en-US" sz="1602" dirty="0">
                <a:latin typeface="Courier New" charset="0"/>
              </a:rPr>
              <a:t> = 0; </a:t>
            </a:r>
            <a:r>
              <a:rPr lang="en-US" sz="1602" dirty="0" err="1">
                <a:latin typeface="Courier New" charset="0"/>
              </a:rPr>
              <a:t>i</a:t>
            </a:r>
            <a:r>
              <a:rPr lang="en-US" sz="1602" dirty="0">
                <a:latin typeface="Courier New" charset="0"/>
              </a:rPr>
              <a:t> &lt; </a:t>
            </a:r>
            <a:r>
              <a:rPr lang="en-US" sz="1602" dirty="0" err="1">
                <a:latin typeface="Courier New" charset="0"/>
              </a:rPr>
              <a:t>n</a:t>
            </a:r>
            <a:r>
              <a:rPr lang="en-US" sz="1602" dirty="0">
                <a:latin typeface="Courier New" charset="0"/>
              </a:rPr>
              <a:t>; </a:t>
            </a:r>
            <a:r>
              <a:rPr lang="en-US" sz="1602" dirty="0" err="1">
                <a:latin typeface="Courier New" charset="0"/>
              </a:rPr>
              <a:t>i</a:t>
            </a:r>
            <a:r>
              <a:rPr lang="en-US" sz="1602" dirty="0">
                <a:latin typeface="Courier New" charset="0"/>
              </a:rPr>
              <a:t>++)</a:t>
            </a:r>
          </a:p>
          <a:p>
            <a:pPr>
              <a:tabLst>
                <a:tab pos="457107" algn="l"/>
              </a:tabLst>
            </a:pPr>
            <a:r>
              <a:rPr lang="en-US" sz="1602" dirty="0">
                <a:latin typeface="Courier New" charset="0"/>
              </a:rPr>
              <a:t>	sum += </a:t>
            </a:r>
            <a:r>
              <a:rPr lang="en-US" sz="1602" dirty="0" err="1">
                <a:latin typeface="Courier New" charset="0"/>
              </a:rPr>
              <a:t>a[i</a:t>
            </a:r>
            <a:r>
              <a:rPr lang="en-US" sz="1602" dirty="0">
                <a:latin typeface="Courier New" charset="0"/>
              </a:rPr>
              <a:t>];</a:t>
            </a:r>
          </a:p>
          <a:p>
            <a:pPr>
              <a:tabLst>
                <a:tab pos="457107" algn="l"/>
              </a:tabLst>
            </a:pPr>
            <a:r>
              <a:rPr lang="en-US" sz="1602" dirty="0">
                <a:latin typeface="Courier New" charset="0"/>
              </a:rPr>
              <a:t>return sum;</a:t>
            </a:r>
          </a:p>
        </p:txBody>
      </p:sp>
      <p:sp>
        <p:nvSpPr>
          <p:cNvPr id="13" name="TextBox 12"/>
          <p:cNvSpPr txBox="1"/>
          <p:nvPr/>
        </p:nvSpPr>
        <p:spPr>
          <a:xfrm>
            <a:off x="5942055" y="3501108"/>
            <a:ext cx="2050421"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Spatial locality</a:t>
            </a:r>
          </a:p>
        </p:txBody>
      </p:sp>
      <p:sp>
        <p:nvSpPr>
          <p:cNvPr id="14" name="TextBox 13"/>
          <p:cNvSpPr txBox="1"/>
          <p:nvPr/>
        </p:nvSpPr>
        <p:spPr>
          <a:xfrm>
            <a:off x="5942055" y="4077974"/>
            <a:ext cx="2371725"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Temporal locality</a:t>
            </a:r>
          </a:p>
        </p:txBody>
      </p:sp>
      <p:sp>
        <p:nvSpPr>
          <p:cNvPr id="15" name="TextBox 14"/>
          <p:cNvSpPr txBox="1"/>
          <p:nvPr/>
        </p:nvSpPr>
        <p:spPr>
          <a:xfrm>
            <a:off x="5939035" y="5065039"/>
            <a:ext cx="2050421"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Spatial locality</a:t>
            </a:r>
          </a:p>
        </p:txBody>
      </p:sp>
      <p:sp>
        <p:nvSpPr>
          <p:cNvPr id="17" name="TextBox 16"/>
          <p:cNvSpPr txBox="1"/>
          <p:nvPr/>
        </p:nvSpPr>
        <p:spPr>
          <a:xfrm>
            <a:off x="5972846" y="5461987"/>
            <a:ext cx="2371725" cy="462610"/>
          </a:xfrm>
          <a:prstGeom prst="rect">
            <a:avLst/>
          </a:prstGeom>
          <a:noFill/>
        </p:spPr>
        <p:txBody>
          <a:bodyPr wrap="none" lIns="91421" tIns="45710" rIns="91421" bIns="45710" rtlCol="0">
            <a:spAutoFit/>
          </a:bodyPr>
          <a:lstStyle/>
          <a:p>
            <a:r>
              <a:rPr lang="en-US" sz="2403" dirty="0">
                <a:solidFill>
                  <a:srgbClr val="FF0000"/>
                </a:solidFill>
                <a:latin typeface="Calibri" pitchFamily="34" charset="0"/>
              </a:rPr>
              <a:t>Temporal locality</a:t>
            </a:r>
          </a:p>
        </p:txBody>
      </p:sp>
    </p:spTree>
    <p:extLst>
      <p:ext uri="{BB962C8B-B14F-4D97-AF65-F5344CB8AC3E}">
        <p14:creationId xmlns:p14="http://schemas.microsoft.com/office/powerpoint/2010/main" val="16511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9" y="437066"/>
            <a:ext cx="8177382" cy="761647"/>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r>
              <a:rPr lang="en-US" dirty="0" smtClean="0">
                <a:solidFill>
                  <a:srgbClr val="FF0000"/>
                </a:solidFill>
              </a:rPr>
              <a:t>Question:</a:t>
            </a:r>
            <a:r>
              <a:rPr lang="en-US" dirty="0" smtClean="0"/>
              <a:t> Does this function have good locality with respect to array </a:t>
            </a:r>
            <a:r>
              <a:rPr lang="en-US"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20323" y="3645324"/>
            <a:ext cx="4955164" cy="2862302"/>
          </a:xfrm>
          <a:prstGeom prst="rect">
            <a:avLst/>
          </a:prstGeom>
          <a:solidFill>
            <a:srgbClr val="F6F5BD"/>
          </a:solidFill>
          <a:ln w="25400">
            <a:solidFill>
              <a:schemeClr val="tx1"/>
            </a:solidFill>
            <a:miter lim="800000"/>
            <a:headEnd/>
            <a:tailEnd/>
          </a:ln>
          <a:effectLst/>
        </p:spPr>
        <p:txBody>
          <a:bodyPr wrap="none" lIns="91421" tIns="45710" rIns="91421" bIns="45710">
            <a:prstTxWarp prst="textNoShape">
              <a:avLst/>
            </a:prstTxWarp>
            <a:spAutoFit/>
          </a:bodyPr>
          <a:lstStyle/>
          <a:p>
            <a:pPr algn="l">
              <a:lnSpc>
                <a:spcPct val="100000"/>
              </a:lnSpc>
            </a:pPr>
            <a:r>
              <a:rPr lang="en-US" sz="2000" dirty="0" err="1">
                <a:latin typeface="Courier New" charset="0"/>
              </a:rPr>
              <a:t>int</a:t>
            </a:r>
            <a:r>
              <a:rPr lang="en-US" sz="2000" dirty="0">
                <a:latin typeface="Courier New" charset="0"/>
              </a:rPr>
              <a:t> </a:t>
            </a:r>
            <a:r>
              <a:rPr lang="en-US" sz="2000" dirty="0" err="1">
                <a:latin typeface="Courier New" charset="0"/>
              </a:rPr>
              <a:t>sum_array_rows(int</a:t>
            </a:r>
            <a:r>
              <a:rPr lang="en-US" sz="2000" dirty="0">
                <a:latin typeface="Courier New" charset="0"/>
              </a:rPr>
              <a:t> </a:t>
            </a:r>
            <a:r>
              <a:rPr lang="en-US" sz="2000" dirty="0" err="1">
                <a:latin typeface="Courier New" charset="0"/>
              </a:rPr>
              <a:t>a[M][N</a:t>
            </a:r>
            <a:r>
              <a:rPr lang="en-US" sz="2000" dirty="0">
                <a:latin typeface="Courier New" charset="0"/>
              </a:rPr>
              <a:t>])</a:t>
            </a:r>
          </a:p>
          <a:p>
            <a:pPr algn="l">
              <a:lnSpc>
                <a:spcPct val="100000"/>
              </a:lnSpc>
            </a:pPr>
            <a:r>
              <a:rPr lang="en-US" sz="2000" dirty="0">
                <a:latin typeface="Courier New" charset="0"/>
              </a:rPr>
              <a:t>{</a:t>
            </a:r>
          </a:p>
          <a:p>
            <a:pPr algn="l">
              <a:lnSpc>
                <a:spcPct val="100000"/>
              </a:lnSpc>
            </a:pPr>
            <a:r>
              <a:rPr lang="en-US" sz="2000" dirty="0">
                <a:latin typeface="Courier New" charset="0"/>
              </a:rPr>
              <a:t>    </a:t>
            </a:r>
            <a:r>
              <a:rPr lang="en-US" sz="2000" dirty="0" err="1">
                <a:latin typeface="Courier New" charset="0"/>
              </a:rPr>
              <a:t>int</a:t>
            </a:r>
            <a:r>
              <a:rPr lang="en-US" sz="2000" dirty="0">
                <a:latin typeface="Courier New" charset="0"/>
              </a:rPr>
              <a:t> </a:t>
            </a:r>
            <a:r>
              <a:rPr lang="en-US" sz="2000" dirty="0" err="1">
                <a:latin typeface="Courier New" charset="0"/>
              </a:rPr>
              <a:t>i</a:t>
            </a:r>
            <a:r>
              <a:rPr lang="en-US" sz="2000" dirty="0">
                <a:latin typeface="Courier New" charset="0"/>
              </a:rPr>
              <a:t>, </a:t>
            </a:r>
            <a:r>
              <a:rPr lang="en-US" sz="2000" dirty="0" err="1">
                <a:latin typeface="Courier New" charset="0"/>
              </a:rPr>
              <a:t>j</a:t>
            </a:r>
            <a:r>
              <a:rPr lang="en-US" sz="2000" dirty="0">
                <a:latin typeface="Courier New" charset="0"/>
              </a:rPr>
              <a:t>, sum = 0;</a:t>
            </a:r>
          </a:p>
          <a:p>
            <a:pPr algn="l">
              <a:lnSpc>
                <a:spcPct val="100000"/>
              </a:lnSpc>
            </a:pPr>
            <a:endParaRPr lang="en-US" sz="2000" dirty="0">
              <a:latin typeface="Courier New" charset="0"/>
            </a:endParaRPr>
          </a:p>
          <a:p>
            <a:pPr algn="l">
              <a:lnSpc>
                <a:spcPct val="100000"/>
              </a:lnSpc>
            </a:pPr>
            <a:r>
              <a:rPr lang="en-US" sz="2000" dirty="0">
                <a:latin typeface="Courier New" charset="0"/>
              </a:rPr>
              <a:t>    for (</a:t>
            </a:r>
            <a:r>
              <a:rPr lang="en-US" sz="2000" dirty="0" err="1">
                <a:latin typeface="Courier New" charset="0"/>
              </a:rPr>
              <a:t>i</a:t>
            </a:r>
            <a:r>
              <a:rPr lang="en-US" sz="2000" dirty="0">
                <a:latin typeface="Courier New" charset="0"/>
              </a:rPr>
              <a:t> = 0; </a:t>
            </a:r>
            <a:r>
              <a:rPr lang="en-US" sz="2000" dirty="0" err="1">
                <a:latin typeface="Courier New" charset="0"/>
              </a:rPr>
              <a:t>i</a:t>
            </a:r>
            <a:r>
              <a:rPr lang="en-US" sz="2000" dirty="0">
                <a:latin typeface="Courier New" charset="0"/>
              </a:rPr>
              <a:t> &lt; M; </a:t>
            </a:r>
            <a:r>
              <a:rPr lang="en-US" sz="2000" dirty="0" err="1">
                <a:latin typeface="Courier New" charset="0"/>
              </a:rPr>
              <a:t>i</a:t>
            </a:r>
            <a:r>
              <a:rPr lang="en-US" sz="2000" dirty="0">
                <a:latin typeface="Courier New" charset="0"/>
              </a:rPr>
              <a:t>++)</a:t>
            </a:r>
          </a:p>
          <a:p>
            <a:pPr algn="l">
              <a:lnSpc>
                <a:spcPct val="100000"/>
              </a:lnSpc>
            </a:pPr>
            <a:r>
              <a:rPr lang="en-US" sz="2000" dirty="0">
                <a:latin typeface="Courier New" charset="0"/>
              </a:rPr>
              <a:t>        for (</a:t>
            </a:r>
            <a:r>
              <a:rPr lang="en-US" sz="2000" dirty="0" err="1">
                <a:latin typeface="Courier New" charset="0"/>
              </a:rPr>
              <a:t>j</a:t>
            </a:r>
            <a:r>
              <a:rPr lang="en-US" sz="2000" dirty="0">
                <a:latin typeface="Courier New" charset="0"/>
              </a:rPr>
              <a:t> = 0; </a:t>
            </a:r>
            <a:r>
              <a:rPr lang="en-US" sz="2000" dirty="0" err="1">
                <a:latin typeface="Courier New" charset="0"/>
              </a:rPr>
              <a:t>j</a:t>
            </a:r>
            <a:r>
              <a:rPr lang="en-US" sz="2000" dirty="0">
                <a:latin typeface="Courier New" charset="0"/>
              </a:rPr>
              <a:t> &lt; N; </a:t>
            </a:r>
            <a:r>
              <a:rPr lang="en-US" sz="2000" dirty="0" err="1">
                <a:latin typeface="Courier New" charset="0"/>
              </a:rPr>
              <a:t>j</a:t>
            </a:r>
            <a:r>
              <a:rPr lang="en-US" sz="2000" dirty="0">
                <a:latin typeface="Courier New" charset="0"/>
              </a:rPr>
              <a:t>++)</a:t>
            </a:r>
          </a:p>
          <a:p>
            <a:pPr algn="l">
              <a:lnSpc>
                <a:spcPct val="100000"/>
              </a:lnSpc>
            </a:pPr>
            <a:r>
              <a:rPr lang="en-US" sz="2000" dirty="0">
                <a:latin typeface="Courier New" charset="0"/>
              </a:rPr>
              <a:t>            sum += </a:t>
            </a:r>
            <a:r>
              <a:rPr lang="en-US" sz="2000" dirty="0" err="1">
                <a:latin typeface="Courier New" charset="0"/>
              </a:rPr>
              <a:t>a[i][j</a:t>
            </a:r>
            <a:r>
              <a:rPr lang="en-US" sz="2000" dirty="0">
                <a:latin typeface="Courier New" charset="0"/>
              </a:rPr>
              <a:t>];</a:t>
            </a:r>
          </a:p>
          <a:p>
            <a:pPr algn="l">
              <a:lnSpc>
                <a:spcPct val="100000"/>
              </a:lnSpc>
            </a:pPr>
            <a:r>
              <a:rPr lang="en-US" sz="2000" dirty="0">
                <a:latin typeface="Courier New" charset="0"/>
              </a:rPr>
              <a:t>    return sum;</a:t>
            </a:r>
          </a:p>
          <a:p>
            <a:pPr algn="l">
              <a:lnSpc>
                <a:spcPct val="100000"/>
              </a:lnSpc>
            </a:pPr>
            <a:r>
              <a:rPr lang="en-US" sz="2000" dirty="0">
                <a:latin typeface="Courier New" charset="0"/>
              </a:rPr>
              <a:t>}</a:t>
            </a:r>
          </a:p>
        </p:txBody>
      </p:sp>
    </p:spTree>
    <p:extLst>
      <p:ext uri="{BB962C8B-B14F-4D97-AF65-F5344CB8AC3E}">
        <p14:creationId xmlns:p14="http://schemas.microsoft.com/office/powerpoint/2010/main" val="9126293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9" y="2484876"/>
            <a:ext cx="4955164" cy="2862302"/>
          </a:xfrm>
          <a:prstGeom prst="rect">
            <a:avLst/>
          </a:prstGeom>
          <a:solidFill>
            <a:srgbClr val="F6F5BD"/>
          </a:solidFill>
          <a:ln w="25400">
            <a:solidFill>
              <a:schemeClr val="tx1"/>
            </a:solidFill>
            <a:miter lim="800000"/>
            <a:headEnd/>
            <a:tailEnd/>
          </a:ln>
          <a:effectLst/>
        </p:spPr>
        <p:txBody>
          <a:bodyPr wrap="none" lIns="91421" tIns="45710" rIns="91421" bIns="45710">
            <a:prstTxWarp prst="textNoShape">
              <a:avLst/>
            </a:prstTxWarp>
            <a:spAutoFit/>
          </a:bodyPr>
          <a:lstStyle/>
          <a:p>
            <a:pPr algn="l">
              <a:lnSpc>
                <a:spcPct val="100000"/>
              </a:lnSpc>
            </a:pPr>
            <a:r>
              <a:rPr lang="en-US" sz="2000" dirty="0" err="1">
                <a:latin typeface="Courier New" charset="0"/>
              </a:rPr>
              <a:t>int</a:t>
            </a:r>
            <a:r>
              <a:rPr lang="en-US" sz="2000" dirty="0">
                <a:latin typeface="Courier New" charset="0"/>
              </a:rPr>
              <a:t> </a:t>
            </a:r>
            <a:r>
              <a:rPr lang="en-US" sz="2000" dirty="0" err="1">
                <a:latin typeface="Courier New" charset="0"/>
              </a:rPr>
              <a:t>sum_array_cols(int</a:t>
            </a:r>
            <a:r>
              <a:rPr lang="en-US" sz="2000" dirty="0">
                <a:latin typeface="Courier New" charset="0"/>
              </a:rPr>
              <a:t> </a:t>
            </a:r>
            <a:r>
              <a:rPr lang="en-US" sz="2000" dirty="0" err="1">
                <a:latin typeface="Courier New" charset="0"/>
              </a:rPr>
              <a:t>a[M][N</a:t>
            </a:r>
            <a:r>
              <a:rPr lang="en-US" sz="2000" dirty="0">
                <a:latin typeface="Courier New" charset="0"/>
              </a:rPr>
              <a:t>])</a:t>
            </a:r>
          </a:p>
          <a:p>
            <a:pPr algn="l">
              <a:lnSpc>
                <a:spcPct val="100000"/>
              </a:lnSpc>
            </a:pPr>
            <a:r>
              <a:rPr lang="en-US" sz="2000" dirty="0">
                <a:latin typeface="Courier New" charset="0"/>
              </a:rPr>
              <a:t>{</a:t>
            </a:r>
          </a:p>
          <a:p>
            <a:pPr algn="l">
              <a:lnSpc>
                <a:spcPct val="100000"/>
              </a:lnSpc>
            </a:pPr>
            <a:r>
              <a:rPr lang="en-US" sz="2000" dirty="0">
                <a:latin typeface="Courier New" charset="0"/>
              </a:rPr>
              <a:t>    </a:t>
            </a:r>
            <a:r>
              <a:rPr lang="en-US" sz="2000" dirty="0" err="1">
                <a:latin typeface="Courier New" charset="0"/>
              </a:rPr>
              <a:t>int</a:t>
            </a:r>
            <a:r>
              <a:rPr lang="en-US" sz="2000" dirty="0">
                <a:latin typeface="Courier New" charset="0"/>
              </a:rPr>
              <a:t> </a:t>
            </a:r>
            <a:r>
              <a:rPr lang="en-US" sz="2000" dirty="0" err="1">
                <a:latin typeface="Courier New" charset="0"/>
              </a:rPr>
              <a:t>i</a:t>
            </a:r>
            <a:r>
              <a:rPr lang="en-US" sz="2000" dirty="0">
                <a:latin typeface="Courier New" charset="0"/>
              </a:rPr>
              <a:t>, </a:t>
            </a:r>
            <a:r>
              <a:rPr lang="en-US" sz="2000" dirty="0" err="1">
                <a:latin typeface="Courier New" charset="0"/>
              </a:rPr>
              <a:t>j</a:t>
            </a:r>
            <a:r>
              <a:rPr lang="en-US" sz="2000" dirty="0">
                <a:latin typeface="Courier New" charset="0"/>
              </a:rPr>
              <a:t>, sum = 0;</a:t>
            </a:r>
          </a:p>
          <a:p>
            <a:pPr algn="l">
              <a:lnSpc>
                <a:spcPct val="100000"/>
              </a:lnSpc>
            </a:pPr>
            <a:endParaRPr lang="en-US" sz="2000" dirty="0">
              <a:latin typeface="Courier New" charset="0"/>
            </a:endParaRPr>
          </a:p>
          <a:p>
            <a:pPr algn="l">
              <a:lnSpc>
                <a:spcPct val="100000"/>
              </a:lnSpc>
            </a:pPr>
            <a:r>
              <a:rPr lang="en-US" sz="2000" dirty="0">
                <a:latin typeface="Courier New" charset="0"/>
              </a:rPr>
              <a:t>    for (</a:t>
            </a:r>
            <a:r>
              <a:rPr lang="en-US" sz="2000" dirty="0" err="1">
                <a:latin typeface="Courier New" charset="0"/>
              </a:rPr>
              <a:t>j</a:t>
            </a:r>
            <a:r>
              <a:rPr lang="en-US" sz="2000" dirty="0">
                <a:latin typeface="Courier New" charset="0"/>
              </a:rPr>
              <a:t> = 0; </a:t>
            </a:r>
            <a:r>
              <a:rPr lang="en-US" sz="2000" dirty="0" err="1">
                <a:latin typeface="Courier New" charset="0"/>
              </a:rPr>
              <a:t>j</a:t>
            </a:r>
            <a:r>
              <a:rPr lang="en-US" sz="2000" dirty="0">
                <a:latin typeface="Courier New" charset="0"/>
              </a:rPr>
              <a:t> &lt; N; </a:t>
            </a:r>
            <a:r>
              <a:rPr lang="en-US" sz="2000" dirty="0" err="1">
                <a:latin typeface="Courier New" charset="0"/>
              </a:rPr>
              <a:t>j</a:t>
            </a:r>
            <a:r>
              <a:rPr lang="en-US" sz="2000" dirty="0">
                <a:latin typeface="Courier New" charset="0"/>
              </a:rPr>
              <a:t>++)</a:t>
            </a:r>
          </a:p>
          <a:p>
            <a:pPr algn="l">
              <a:lnSpc>
                <a:spcPct val="100000"/>
              </a:lnSpc>
            </a:pPr>
            <a:r>
              <a:rPr lang="en-US" sz="2000" dirty="0">
                <a:latin typeface="Courier New" charset="0"/>
              </a:rPr>
              <a:t>        for (</a:t>
            </a:r>
            <a:r>
              <a:rPr lang="en-US" sz="2000" dirty="0" err="1">
                <a:latin typeface="Courier New" charset="0"/>
              </a:rPr>
              <a:t>i</a:t>
            </a:r>
            <a:r>
              <a:rPr lang="en-US" sz="2000" dirty="0">
                <a:latin typeface="Courier New" charset="0"/>
              </a:rPr>
              <a:t> = 0; </a:t>
            </a:r>
            <a:r>
              <a:rPr lang="en-US" sz="2000" dirty="0" err="1">
                <a:latin typeface="Courier New" charset="0"/>
              </a:rPr>
              <a:t>i</a:t>
            </a:r>
            <a:r>
              <a:rPr lang="en-US" sz="2000" dirty="0">
                <a:latin typeface="Courier New" charset="0"/>
              </a:rPr>
              <a:t> &lt; M; </a:t>
            </a:r>
            <a:r>
              <a:rPr lang="en-US" sz="2000" dirty="0" err="1">
                <a:latin typeface="Courier New" charset="0"/>
              </a:rPr>
              <a:t>i</a:t>
            </a:r>
            <a:r>
              <a:rPr lang="en-US" sz="2000" dirty="0">
                <a:latin typeface="Courier New" charset="0"/>
              </a:rPr>
              <a:t>++)</a:t>
            </a:r>
          </a:p>
          <a:p>
            <a:pPr algn="l">
              <a:lnSpc>
                <a:spcPct val="100000"/>
              </a:lnSpc>
            </a:pPr>
            <a:r>
              <a:rPr lang="en-US" sz="2000" dirty="0">
                <a:latin typeface="Courier New" charset="0"/>
              </a:rPr>
              <a:t>            sum += </a:t>
            </a:r>
            <a:r>
              <a:rPr lang="en-US" sz="2000" dirty="0" err="1">
                <a:latin typeface="Courier New" charset="0"/>
              </a:rPr>
              <a:t>a[i][j</a:t>
            </a:r>
            <a:r>
              <a:rPr lang="en-US" sz="2000" dirty="0">
                <a:latin typeface="Courier New" charset="0"/>
              </a:rPr>
              <a:t>];</a:t>
            </a:r>
          </a:p>
          <a:p>
            <a:pPr algn="l">
              <a:lnSpc>
                <a:spcPct val="100000"/>
              </a:lnSpc>
            </a:pPr>
            <a:r>
              <a:rPr lang="en-US" sz="2000" dirty="0">
                <a:latin typeface="Courier New" charset="0"/>
              </a:rPr>
              <a:t>    return sum;</a:t>
            </a:r>
          </a:p>
          <a:p>
            <a:pPr algn="l">
              <a:lnSpc>
                <a:spcPct val="100000"/>
              </a:lnSpc>
            </a:pPr>
            <a:r>
              <a:rPr lang="en-US" sz="2000" dirty="0">
                <a:latin typeface="Courier New" charset="0"/>
              </a:rPr>
              <a:t>}</a:t>
            </a:r>
          </a:p>
        </p:txBody>
      </p:sp>
    </p:spTree>
    <p:extLst>
      <p:ext uri="{BB962C8B-B14F-4D97-AF65-F5344CB8AC3E}">
        <p14:creationId xmlns:p14="http://schemas.microsoft.com/office/powerpoint/2010/main" val="82029627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20282</TotalTime>
  <Words>4456</Words>
  <Application>Microsoft Macintosh PowerPoint</Application>
  <PresentationFormat>On-screen Show (4:3)</PresentationFormat>
  <Paragraphs>1324</Paragraphs>
  <Slides>65</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 Narrow</vt:lpstr>
      <vt:lpstr>Calibri</vt:lpstr>
      <vt:lpstr>Comic Sans MS</vt:lpstr>
      <vt:lpstr>Courier New</vt:lpstr>
      <vt:lpstr>Helvetica</vt:lpstr>
      <vt:lpstr>ＭＳ Ｐゴシック</vt:lpstr>
      <vt:lpstr>Times New Roman</vt:lpstr>
      <vt:lpstr>Wingdings</vt:lpstr>
      <vt:lpstr>Wingdings 2</vt:lpstr>
      <vt:lpstr>Arial</vt:lpstr>
      <vt:lpstr>template2007</vt:lpstr>
      <vt:lpstr>The Memory Hierarchy : Memory Hierarchy - Cache  </vt:lpstr>
      <vt:lpstr>Storage Trends</vt:lpstr>
      <vt:lpstr>CPU Clock Rates</vt:lpstr>
      <vt:lpstr>The CPU-Memory Gap</vt:lpstr>
      <vt:lpstr>Locality to the Rescue! </vt:lpstr>
      <vt:lpstr>Locality</vt:lpstr>
      <vt:lpstr>Locality Example</vt:lpstr>
      <vt:lpstr>Qualitative Estimates of Locality</vt:lpstr>
      <vt:lpstr>Locality Example</vt:lpstr>
      <vt:lpstr>Locality Example</vt:lpstr>
      <vt:lpstr>Memory Hierarchies</vt:lpstr>
      <vt:lpstr>An Example Memory Hierarchy</vt:lpstr>
      <vt:lpstr>Caches</vt:lpstr>
      <vt:lpstr>General Cache Concepts</vt:lpstr>
      <vt:lpstr>General Cache Concepts: Hit</vt:lpstr>
      <vt:lpstr>General Cache Concepts: Miss</vt:lpstr>
      <vt:lpstr>General Caching Concepts:  Types of Cache Misses</vt:lpstr>
      <vt:lpstr>Examples of Caching in the Hierarchy</vt:lpstr>
      <vt:lpstr>Summary</vt:lpstr>
      <vt:lpstr>Cache</vt:lpstr>
      <vt:lpstr>Cache Memories</vt:lpstr>
      <vt:lpstr>General Cache Organization (S, E, B)</vt:lpstr>
      <vt:lpstr>Cache Read</vt:lpstr>
      <vt:lpstr>Example: Direct Mapped Cache (E = 1)</vt:lpstr>
      <vt:lpstr>Example: Direct Mapped Cache (E = 1)</vt:lpstr>
      <vt:lpstr>Example: Direct Mapped Cache (E = 1)</vt:lpstr>
      <vt:lpstr>Direct-Mapped Cache Simulation</vt:lpstr>
      <vt:lpstr>A Higher Level Example</vt:lpstr>
      <vt:lpstr>E-way Set Associative Cache (Here: E = 2)</vt:lpstr>
      <vt:lpstr>E-way Set Associative Cache (Here: E = 2)</vt:lpstr>
      <vt:lpstr>E-way Set Associative Cache (Here: E = 2)</vt:lpstr>
      <vt:lpstr>2-Way Set Associative Cache Simulation</vt:lpstr>
      <vt:lpstr>A Higher Level Example</vt:lpstr>
      <vt:lpstr>What about writes?</vt:lpstr>
      <vt:lpstr>Intel Core i7 Cache Hierarchy</vt:lpstr>
      <vt:lpstr>Cache Performance Metrics</vt:lpstr>
      <vt:lpstr>Lets think about those numbers</vt:lpstr>
      <vt:lpstr>Writing Cache Friendly Code</vt:lpstr>
      <vt:lpstr>Today</vt:lpstr>
      <vt:lpstr>The Memory Mountain</vt:lpstr>
      <vt:lpstr>Memory Mountain Test Function</vt:lpstr>
      <vt:lpstr>The Memory Mountain</vt:lpstr>
      <vt:lpstr>The Memory Mountain</vt:lpstr>
      <vt:lpstr>The Memory Mountain</vt:lpstr>
      <vt:lpstr>Today</vt:lpstr>
      <vt:lpstr>Miss Rate Analysis for Matrix Multiply</vt:lpstr>
      <vt:lpstr>Matrix Multiplication Example</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Today</vt:lpstr>
      <vt:lpstr>Example: Matrix Multiplication</vt:lpstr>
      <vt:lpstr>Cache Miss Analysis</vt:lpstr>
      <vt:lpstr>Cache Miss Analysis</vt:lpstr>
      <vt:lpstr>Blocked Matrix Multiplication</vt:lpstr>
      <vt:lpstr>Cache Miss Analysis</vt:lpstr>
      <vt:lpstr>Cache Miss Analysis</vt:lpstr>
      <vt:lpstr>Summary</vt:lpstr>
      <vt:lpstr>Concluding Observations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Microsoft Office User</cp:lastModifiedBy>
  <cp:revision>756</cp:revision>
  <cp:lastPrinted>2014-09-18T08:14:12Z</cp:lastPrinted>
  <dcterms:created xsi:type="dcterms:W3CDTF">2012-09-20T14:26:38Z</dcterms:created>
  <dcterms:modified xsi:type="dcterms:W3CDTF">2017-12-11T09:33:17Z</dcterms:modified>
</cp:coreProperties>
</file>