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  <p:sldMasterId id="2147483675" r:id="rId3"/>
    <p:sldMasterId id="2147483779" r:id="rId4"/>
  </p:sldMasterIdLst>
  <p:sldIdLst>
    <p:sldId id="256" r:id="rId5"/>
    <p:sldId id="257" r:id="rId6"/>
    <p:sldId id="307" r:id="rId7"/>
    <p:sldId id="259" r:id="rId8"/>
    <p:sldId id="260" r:id="rId9"/>
    <p:sldId id="261" r:id="rId10"/>
    <p:sldId id="262" r:id="rId11"/>
    <p:sldId id="308" r:id="rId12"/>
    <p:sldId id="309" r:id="rId13"/>
    <p:sldId id="311" r:id="rId14"/>
    <p:sldId id="312" r:id="rId15"/>
    <p:sldId id="313" r:id="rId16"/>
    <p:sldId id="310" r:id="rId17"/>
    <p:sldId id="265" r:id="rId18"/>
    <p:sldId id="266" r:id="rId19"/>
    <p:sldId id="269" r:id="rId20"/>
    <p:sldId id="270" r:id="rId21"/>
    <p:sldId id="271" r:id="rId22"/>
    <p:sldId id="272" r:id="rId23"/>
    <p:sldId id="296" r:id="rId24"/>
    <p:sldId id="273" r:id="rId25"/>
    <p:sldId id="315" r:id="rId26"/>
    <p:sldId id="275" r:id="rId27"/>
    <p:sldId id="276" r:id="rId28"/>
    <p:sldId id="292" r:id="rId29"/>
    <p:sldId id="297" r:id="rId30"/>
    <p:sldId id="298" r:id="rId31"/>
    <p:sldId id="300" r:id="rId32"/>
    <p:sldId id="301" r:id="rId33"/>
    <p:sldId id="302" r:id="rId34"/>
    <p:sldId id="303" r:id="rId35"/>
    <p:sldId id="304" r:id="rId36"/>
    <p:sldId id="278" r:id="rId37"/>
    <p:sldId id="299" r:id="rId38"/>
    <p:sldId id="314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CC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74" d="100"/>
          <a:sy n="74" d="100"/>
        </p:scale>
        <p:origin x="14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D11EA-DA28-4C31-9DFE-F909A363A9AF}" type="doc">
      <dgm:prSet loTypeId="urn:microsoft.com/office/officeart/2005/8/layout/hierarchy6" loCatId="hierarchy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ru-RU"/>
        </a:p>
      </dgm:t>
    </dgm:pt>
    <dgm:pt modelId="{4F9D97D4-8C55-49A4-BCEA-D8CBC12ADCED}">
      <dgm:prSet phldrT="[Текст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ru-RU" b="1" dirty="0" smtClean="0">
              <a:effectLst/>
            </a:rPr>
            <a:t>Человек </a:t>
          </a:r>
          <a:br>
            <a:rPr lang="ru-RU" b="1" dirty="0" smtClean="0">
              <a:effectLst/>
            </a:rPr>
          </a:br>
          <a:r>
            <a:rPr lang="ru-RU" b="1" dirty="0" smtClean="0">
              <a:effectLst/>
            </a:rPr>
            <a:t>(класс </a:t>
          </a:r>
          <a:r>
            <a:rPr lang="en-US" b="1" dirty="0" smtClean="0">
              <a:effectLst/>
            </a:rPr>
            <a:t>Person)</a:t>
          </a:r>
          <a:endParaRPr lang="ru-RU" b="1" dirty="0">
            <a:effectLst/>
          </a:endParaRPr>
        </a:p>
      </dgm:t>
    </dgm:pt>
    <dgm:pt modelId="{90240FE5-DD54-4077-9BA9-75F67AD0A821}" type="parTrans" cxnId="{DE286C5C-E0DE-461C-9FAD-F5127BB62E9B}">
      <dgm:prSet/>
      <dgm:spPr/>
      <dgm:t>
        <a:bodyPr/>
        <a:lstStyle/>
        <a:p>
          <a:endParaRPr lang="ru-RU"/>
        </a:p>
      </dgm:t>
    </dgm:pt>
    <dgm:pt modelId="{73B013F3-91C1-4D5B-9A2E-6D754FA56EC1}" type="sibTrans" cxnId="{DE286C5C-E0DE-461C-9FAD-F5127BB62E9B}">
      <dgm:prSet/>
      <dgm:spPr/>
      <dgm:t>
        <a:bodyPr/>
        <a:lstStyle/>
        <a:p>
          <a:endParaRPr lang="ru-RU"/>
        </a:p>
      </dgm:t>
    </dgm:pt>
    <dgm:pt modelId="{666C56C0-021D-4D3C-86A7-5CF751B20D13}">
      <dgm:prSet phldrT="[Текст]"/>
      <dgm:spPr/>
      <dgm:t>
        <a:bodyPr/>
        <a:lstStyle/>
        <a:p>
          <a:r>
            <a:rPr lang="ru-RU" b="1" dirty="0" smtClean="0"/>
            <a:t>Студент (класс </a:t>
          </a:r>
          <a:r>
            <a:rPr lang="en-US" b="1" dirty="0" smtClean="0"/>
            <a:t>Student)</a:t>
          </a:r>
          <a:endParaRPr lang="ru-RU" b="1" dirty="0"/>
        </a:p>
      </dgm:t>
    </dgm:pt>
    <dgm:pt modelId="{FD29EF8D-E136-4F39-AD42-3A8FD3B257FC}" type="parTrans" cxnId="{89750A70-435A-44A4-9DF7-A853CEA2B6AD}">
      <dgm:prSet/>
      <dgm:spPr/>
      <dgm:t>
        <a:bodyPr/>
        <a:lstStyle/>
        <a:p>
          <a:endParaRPr lang="ru-RU"/>
        </a:p>
      </dgm:t>
    </dgm:pt>
    <dgm:pt modelId="{8C3E9DD8-6A06-43B0-9291-F854BA50DFB8}" type="sibTrans" cxnId="{89750A70-435A-44A4-9DF7-A853CEA2B6AD}">
      <dgm:prSet/>
      <dgm:spPr/>
      <dgm:t>
        <a:bodyPr/>
        <a:lstStyle/>
        <a:p>
          <a:endParaRPr lang="ru-RU"/>
        </a:p>
      </dgm:t>
    </dgm:pt>
    <dgm:pt modelId="{6490924B-7BC9-4B8C-9163-DA30B806D5DF}">
      <dgm:prSet phldrT="[Текст]" custT="1"/>
      <dgm:spPr/>
      <dgm:t>
        <a:bodyPr/>
        <a:lstStyle/>
        <a:p>
          <a:r>
            <a:rPr lang="ru-RU" sz="1800" dirty="0" smtClean="0"/>
            <a:t>Очная форма (класс </a:t>
          </a:r>
          <a:r>
            <a:rPr lang="en-US" sz="2000" dirty="0" err="1" smtClean="0"/>
            <a:t>RealStudent</a:t>
          </a:r>
          <a:r>
            <a:rPr lang="en-US" sz="2000" dirty="0" smtClean="0"/>
            <a:t>)</a:t>
          </a:r>
          <a:endParaRPr lang="ru-RU" sz="2000" dirty="0"/>
        </a:p>
      </dgm:t>
    </dgm:pt>
    <dgm:pt modelId="{41ED3E7C-B40A-4E0D-A32A-2794F0A47F73}" type="parTrans" cxnId="{1B7C4020-6A1D-461C-A935-514B1594625F}">
      <dgm:prSet/>
      <dgm:spPr/>
      <dgm:t>
        <a:bodyPr/>
        <a:lstStyle/>
        <a:p>
          <a:endParaRPr lang="ru-RU"/>
        </a:p>
      </dgm:t>
    </dgm:pt>
    <dgm:pt modelId="{A7CC696E-963F-4E21-990A-2500449D3284}" type="sibTrans" cxnId="{1B7C4020-6A1D-461C-A935-514B1594625F}">
      <dgm:prSet/>
      <dgm:spPr/>
      <dgm:t>
        <a:bodyPr/>
        <a:lstStyle/>
        <a:p>
          <a:endParaRPr lang="ru-RU"/>
        </a:p>
      </dgm:t>
    </dgm:pt>
    <dgm:pt modelId="{47E6D833-3528-488C-B315-609C636CDDC0}">
      <dgm:prSet phldrT="[Текст]" custT="1"/>
      <dgm:spPr/>
      <dgm:t>
        <a:bodyPr/>
        <a:lstStyle/>
        <a:p>
          <a:r>
            <a:rPr lang="ru-RU" sz="1800" dirty="0" smtClean="0"/>
            <a:t>Заочная форма</a:t>
          </a:r>
          <a:r>
            <a:rPr lang="en-US" sz="1800" dirty="0" smtClean="0"/>
            <a:t> (</a:t>
          </a:r>
          <a:r>
            <a:rPr lang="ru-RU" sz="1800" dirty="0" smtClean="0"/>
            <a:t>класс</a:t>
          </a:r>
          <a:br>
            <a:rPr lang="ru-RU" sz="1800" dirty="0" smtClean="0"/>
          </a:br>
          <a:r>
            <a:rPr lang="en-US" sz="2000" dirty="0" err="1" smtClean="0"/>
            <a:t>VirtualStudent</a:t>
          </a:r>
          <a:r>
            <a:rPr lang="en-US" sz="2000" dirty="0" smtClean="0"/>
            <a:t>)</a:t>
          </a:r>
          <a:endParaRPr lang="ru-RU" sz="2200" dirty="0"/>
        </a:p>
      </dgm:t>
    </dgm:pt>
    <dgm:pt modelId="{9D0F06CA-9A66-4D99-B8D4-9FB13DF32797}" type="parTrans" cxnId="{4907D60B-C5B9-478A-ADA8-32BBB4BEF1F7}">
      <dgm:prSet/>
      <dgm:spPr/>
      <dgm:t>
        <a:bodyPr/>
        <a:lstStyle/>
        <a:p>
          <a:endParaRPr lang="ru-RU"/>
        </a:p>
      </dgm:t>
    </dgm:pt>
    <dgm:pt modelId="{B60A3DFF-B3E0-4E79-8D66-09C1DE54207B}" type="sibTrans" cxnId="{4907D60B-C5B9-478A-ADA8-32BBB4BEF1F7}">
      <dgm:prSet/>
      <dgm:spPr/>
      <dgm:t>
        <a:bodyPr/>
        <a:lstStyle/>
        <a:p>
          <a:endParaRPr lang="ru-RU"/>
        </a:p>
      </dgm:t>
    </dgm:pt>
    <dgm:pt modelId="{360F78C4-2B88-4A84-B422-743AE103EB14}">
      <dgm:prSet phldrT="[Текст]"/>
      <dgm:spPr/>
      <dgm:t>
        <a:bodyPr/>
        <a:lstStyle/>
        <a:p>
          <a:r>
            <a:rPr lang="ru-RU" b="1" dirty="0" smtClean="0"/>
            <a:t>Профессор (класс  </a:t>
          </a:r>
          <a:r>
            <a:rPr lang="en-US" b="1" dirty="0" smtClean="0"/>
            <a:t>Professor)</a:t>
          </a:r>
          <a:endParaRPr lang="ru-RU" b="1" dirty="0"/>
        </a:p>
      </dgm:t>
    </dgm:pt>
    <dgm:pt modelId="{CD66916A-5A78-462E-940F-0ECAB51FAE93}" type="parTrans" cxnId="{10915F0F-651A-4941-9BC6-8A7DD37A49BA}">
      <dgm:prSet/>
      <dgm:spPr/>
      <dgm:t>
        <a:bodyPr/>
        <a:lstStyle/>
        <a:p>
          <a:endParaRPr lang="ru-RU"/>
        </a:p>
      </dgm:t>
    </dgm:pt>
    <dgm:pt modelId="{52CB28C3-4163-4CEF-B7EF-F8F39574F22D}" type="sibTrans" cxnId="{10915F0F-651A-4941-9BC6-8A7DD37A49BA}">
      <dgm:prSet/>
      <dgm:spPr/>
      <dgm:t>
        <a:bodyPr/>
        <a:lstStyle/>
        <a:p>
          <a:endParaRPr lang="ru-RU"/>
        </a:p>
      </dgm:t>
    </dgm:pt>
    <dgm:pt modelId="{D2240E44-26CC-4E4E-91CB-81410EB5D9BF}" type="pres">
      <dgm:prSet presAssocID="{2D5D11EA-DA28-4C31-9DFE-F909A363A9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2D9B7ED-0835-4EFD-A9D6-6BF32285D904}" type="pres">
      <dgm:prSet presAssocID="{2D5D11EA-DA28-4C31-9DFE-F909A363A9AF}" presName="hierFlow" presStyleCnt="0"/>
      <dgm:spPr/>
      <dgm:t>
        <a:bodyPr/>
        <a:lstStyle/>
        <a:p>
          <a:endParaRPr lang="ru-RU"/>
        </a:p>
      </dgm:t>
    </dgm:pt>
    <dgm:pt modelId="{C2293D15-76D3-40E4-AB22-B9F14F9CAD54}" type="pres">
      <dgm:prSet presAssocID="{2D5D11EA-DA28-4C31-9DFE-F909A363A9AF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07F31297-1286-45E4-BA14-EC3B97D15FC5}" type="pres">
      <dgm:prSet presAssocID="{4F9D97D4-8C55-49A4-BCEA-D8CBC12ADCED}" presName="Name14" presStyleCnt="0"/>
      <dgm:spPr/>
      <dgm:t>
        <a:bodyPr/>
        <a:lstStyle/>
        <a:p>
          <a:endParaRPr lang="ru-RU"/>
        </a:p>
      </dgm:t>
    </dgm:pt>
    <dgm:pt modelId="{C9DD0777-C87F-400E-BA64-DCABABFF5C7F}" type="pres">
      <dgm:prSet presAssocID="{4F9D97D4-8C55-49A4-BCEA-D8CBC12ADCED}" presName="level1Shape" presStyleLbl="node0" presStyleIdx="0" presStyleCnt="1" custScaleX="122567" custLinFactNeighborX="7602" custLinFactNeighborY="60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447D264-CCC8-48CD-91F5-1CD2A3AAC36E}" type="pres">
      <dgm:prSet presAssocID="{4F9D97D4-8C55-49A4-BCEA-D8CBC12ADCED}" presName="hierChild2" presStyleCnt="0"/>
      <dgm:spPr/>
      <dgm:t>
        <a:bodyPr/>
        <a:lstStyle/>
        <a:p>
          <a:endParaRPr lang="ru-RU"/>
        </a:p>
      </dgm:t>
    </dgm:pt>
    <dgm:pt modelId="{F68A1935-2164-4CAC-8FA1-6DCC3D505B0E}" type="pres">
      <dgm:prSet presAssocID="{FD29EF8D-E136-4F39-AD42-3A8FD3B257FC}" presName="Name19" presStyleLbl="parChTrans1D2" presStyleIdx="0" presStyleCnt="2"/>
      <dgm:spPr/>
      <dgm:t>
        <a:bodyPr/>
        <a:lstStyle/>
        <a:p>
          <a:endParaRPr lang="ru-RU"/>
        </a:p>
      </dgm:t>
    </dgm:pt>
    <dgm:pt modelId="{8421D597-AB2A-4320-A78E-E6293204ABC1}" type="pres">
      <dgm:prSet presAssocID="{666C56C0-021D-4D3C-86A7-5CF751B20D13}" presName="Name21" presStyleCnt="0"/>
      <dgm:spPr/>
      <dgm:t>
        <a:bodyPr/>
        <a:lstStyle/>
        <a:p>
          <a:endParaRPr lang="ru-RU"/>
        </a:p>
      </dgm:t>
    </dgm:pt>
    <dgm:pt modelId="{650E8B67-5693-478E-B7C4-BDFDBA3F0B58}" type="pres">
      <dgm:prSet presAssocID="{666C56C0-021D-4D3C-86A7-5CF751B20D13}" presName="level2Shape" presStyleLbl="node2" presStyleIdx="0" presStyleCnt="2" custScaleX="118638"/>
      <dgm:spPr/>
      <dgm:t>
        <a:bodyPr/>
        <a:lstStyle/>
        <a:p>
          <a:endParaRPr lang="ru-RU"/>
        </a:p>
      </dgm:t>
    </dgm:pt>
    <dgm:pt modelId="{8C5BF4B4-D544-4E1F-92F8-66FF85F870DE}" type="pres">
      <dgm:prSet presAssocID="{666C56C0-021D-4D3C-86A7-5CF751B20D13}" presName="hierChild3" presStyleCnt="0"/>
      <dgm:spPr/>
      <dgm:t>
        <a:bodyPr/>
        <a:lstStyle/>
        <a:p>
          <a:endParaRPr lang="ru-RU"/>
        </a:p>
      </dgm:t>
    </dgm:pt>
    <dgm:pt modelId="{0F874057-39D9-47BD-B828-2307AD04942E}" type="pres">
      <dgm:prSet presAssocID="{41ED3E7C-B40A-4E0D-A32A-2794F0A47F73}" presName="Name19" presStyleLbl="parChTrans1D3" presStyleIdx="0" presStyleCnt="2"/>
      <dgm:spPr/>
      <dgm:t>
        <a:bodyPr/>
        <a:lstStyle/>
        <a:p>
          <a:endParaRPr lang="ru-RU"/>
        </a:p>
      </dgm:t>
    </dgm:pt>
    <dgm:pt modelId="{2D566C13-5D74-41A3-B262-6D85CEE1C168}" type="pres">
      <dgm:prSet presAssocID="{6490924B-7BC9-4B8C-9163-DA30B806D5DF}" presName="Name21" presStyleCnt="0"/>
      <dgm:spPr/>
      <dgm:t>
        <a:bodyPr/>
        <a:lstStyle/>
        <a:p>
          <a:endParaRPr lang="ru-RU"/>
        </a:p>
      </dgm:t>
    </dgm:pt>
    <dgm:pt modelId="{0683236E-44AC-488E-9ED1-E7D943BF1F79}" type="pres">
      <dgm:prSet presAssocID="{6490924B-7BC9-4B8C-9163-DA30B806D5DF}" presName="level2Shape" presStyleLbl="node3" presStyleIdx="0" presStyleCnt="2" custScaleX="128039"/>
      <dgm:spPr/>
      <dgm:t>
        <a:bodyPr/>
        <a:lstStyle/>
        <a:p>
          <a:endParaRPr lang="ru-RU"/>
        </a:p>
      </dgm:t>
    </dgm:pt>
    <dgm:pt modelId="{DE893880-3D92-412A-A698-1C3B1E784E34}" type="pres">
      <dgm:prSet presAssocID="{6490924B-7BC9-4B8C-9163-DA30B806D5DF}" presName="hierChild3" presStyleCnt="0"/>
      <dgm:spPr/>
      <dgm:t>
        <a:bodyPr/>
        <a:lstStyle/>
        <a:p>
          <a:endParaRPr lang="ru-RU"/>
        </a:p>
      </dgm:t>
    </dgm:pt>
    <dgm:pt modelId="{4B04E99D-06EA-4492-B023-8ADAE81702ED}" type="pres">
      <dgm:prSet presAssocID="{9D0F06CA-9A66-4D99-B8D4-9FB13DF32797}" presName="Name19" presStyleLbl="parChTrans1D3" presStyleIdx="1" presStyleCnt="2"/>
      <dgm:spPr/>
      <dgm:t>
        <a:bodyPr/>
        <a:lstStyle/>
        <a:p>
          <a:endParaRPr lang="ru-RU"/>
        </a:p>
      </dgm:t>
    </dgm:pt>
    <dgm:pt modelId="{01A2F2CE-9B64-4D16-BF2E-28A73CF929E6}" type="pres">
      <dgm:prSet presAssocID="{47E6D833-3528-488C-B315-609C636CDDC0}" presName="Name21" presStyleCnt="0"/>
      <dgm:spPr/>
      <dgm:t>
        <a:bodyPr/>
        <a:lstStyle/>
        <a:p>
          <a:endParaRPr lang="ru-RU"/>
        </a:p>
      </dgm:t>
    </dgm:pt>
    <dgm:pt modelId="{B04FC36C-1496-4673-AAFF-5EB4F15ED46E}" type="pres">
      <dgm:prSet presAssocID="{47E6D833-3528-488C-B315-609C636CDDC0}" presName="level2Shape" presStyleLbl="node3" presStyleIdx="1" presStyleCnt="2" custScaleX="125107"/>
      <dgm:spPr/>
      <dgm:t>
        <a:bodyPr/>
        <a:lstStyle/>
        <a:p>
          <a:endParaRPr lang="ru-RU"/>
        </a:p>
      </dgm:t>
    </dgm:pt>
    <dgm:pt modelId="{26E06685-C88C-4625-AC9B-15A1677AFDF8}" type="pres">
      <dgm:prSet presAssocID="{47E6D833-3528-488C-B315-609C636CDDC0}" presName="hierChild3" presStyleCnt="0"/>
      <dgm:spPr/>
      <dgm:t>
        <a:bodyPr/>
        <a:lstStyle/>
        <a:p>
          <a:endParaRPr lang="ru-RU"/>
        </a:p>
      </dgm:t>
    </dgm:pt>
    <dgm:pt modelId="{86F1EB9E-8F87-49A8-868C-03DC2571A941}" type="pres">
      <dgm:prSet presAssocID="{CD66916A-5A78-462E-940F-0ECAB51FAE93}" presName="Name19" presStyleLbl="parChTrans1D2" presStyleIdx="1" presStyleCnt="2"/>
      <dgm:spPr/>
      <dgm:t>
        <a:bodyPr/>
        <a:lstStyle/>
        <a:p>
          <a:endParaRPr lang="ru-RU"/>
        </a:p>
      </dgm:t>
    </dgm:pt>
    <dgm:pt modelId="{ACEC3B43-4CAD-4C9B-8C57-1A670203F632}" type="pres">
      <dgm:prSet presAssocID="{360F78C4-2B88-4A84-B422-743AE103EB14}" presName="Name21" presStyleCnt="0"/>
      <dgm:spPr/>
      <dgm:t>
        <a:bodyPr/>
        <a:lstStyle/>
        <a:p>
          <a:endParaRPr lang="ru-RU"/>
        </a:p>
      </dgm:t>
    </dgm:pt>
    <dgm:pt modelId="{04CABE13-6706-49F2-9C35-A93F5829ED38}" type="pres">
      <dgm:prSet presAssocID="{360F78C4-2B88-4A84-B422-743AE103EB14}" presName="level2Shape" presStyleLbl="node2" presStyleIdx="1" presStyleCnt="2" custScaleX="116274"/>
      <dgm:spPr/>
      <dgm:t>
        <a:bodyPr/>
        <a:lstStyle/>
        <a:p>
          <a:endParaRPr lang="ru-RU"/>
        </a:p>
      </dgm:t>
    </dgm:pt>
    <dgm:pt modelId="{833A805D-F676-41CF-A41B-FFA3C55BB712}" type="pres">
      <dgm:prSet presAssocID="{360F78C4-2B88-4A84-B422-743AE103EB14}" presName="hierChild3" presStyleCnt="0"/>
      <dgm:spPr/>
      <dgm:t>
        <a:bodyPr/>
        <a:lstStyle/>
        <a:p>
          <a:endParaRPr lang="ru-RU"/>
        </a:p>
      </dgm:t>
    </dgm:pt>
    <dgm:pt modelId="{E52DD9A8-21E5-4641-8479-8CCB616427CD}" type="pres">
      <dgm:prSet presAssocID="{2D5D11EA-DA28-4C31-9DFE-F909A363A9AF}" presName="bgShapesFlow" presStyleCnt="0"/>
      <dgm:spPr/>
      <dgm:t>
        <a:bodyPr/>
        <a:lstStyle/>
        <a:p>
          <a:endParaRPr lang="ru-RU"/>
        </a:p>
      </dgm:t>
    </dgm:pt>
  </dgm:ptLst>
  <dgm:cxnLst>
    <dgm:cxn modelId="{156B00AF-DEC3-45A1-9107-A2E8EE8FA0ED}" type="presOf" srcId="{6490924B-7BC9-4B8C-9163-DA30B806D5DF}" destId="{0683236E-44AC-488E-9ED1-E7D943BF1F79}" srcOrd="0" destOrd="0" presId="urn:microsoft.com/office/officeart/2005/8/layout/hierarchy6"/>
    <dgm:cxn modelId="{852B1BDD-75E9-4878-A5F3-9D0A14F90307}" type="presOf" srcId="{47E6D833-3528-488C-B315-609C636CDDC0}" destId="{B04FC36C-1496-4673-AAFF-5EB4F15ED46E}" srcOrd="0" destOrd="0" presId="urn:microsoft.com/office/officeart/2005/8/layout/hierarchy6"/>
    <dgm:cxn modelId="{38B45900-2684-4225-8E7B-040CC2297837}" type="presOf" srcId="{666C56C0-021D-4D3C-86A7-5CF751B20D13}" destId="{650E8B67-5693-478E-B7C4-BDFDBA3F0B58}" srcOrd="0" destOrd="0" presId="urn:microsoft.com/office/officeart/2005/8/layout/hierarchy6"/>
    <dgm:cxn modelId="{57B25C89-6BF4-4033-879A-AC39D6109CAC}" type="presOf" srcId="{41ED3E7C-B40A-4E0D-A32A-2794F0A47F73}" destId="{0F874057-39D9-47BD-B828-2307AD04942E}" srcOrd="0" destOrd="0" presId="urn:microsoft.com/office/officeart/2005/8/layout/hierarchy6"/>
    <dgm:cxn modelId="{1B7C4020-6A1D-461C-A935-514B1594625F}" srcId="{666C56C0-021D-4D3C-86A7-5CF751B20D13}" destId="{6490924B-7BC9-4B8C-9163-DA30B806D5DF}" srcOrd="0" destOrd="0" parTransId="{41ED3E7C-B40A-4E0D-A32A-2794F0A47F73}" sibTransId="{A7CC696E-963F-4E21-990A-2500449D3284}"/>
    <dgm:cxn modelId="{0FE77DEA-98E1-4716-9F41-1A309BBF6540}" type="presOf" srcId="{360F78C4-2B88-4A84-B422-743AE103EB14}" destId="{04CABE13-6706-49F2-9C35-A93F5829ED38}" srcOrd="0" destOrd="0" presId="urn:microsoft.com/office/officeart/2005/8/layout/hierarchy6"/>
    <dgm:cxn modelId="{4907D60B-C5B9-478A-ADA8-32BBB4BEF1F7}" srcId="{666C56C0-021D-4D3C-86A7-5CF751B20D13}" destId="{47E6D833-3528-488C-B315-609C636CDDC0}" srcOrd="1" destOrd="0" parTransId="{9D0F06CA-9A66-4D99-B8D4-9FB13DF32797}" sibTransId="{B60A3DFF-B3E0-4E79-8D66-09C1DE54207B}"/>
    <dgm:cxn modelId="{AEC7E451-2912-4616-9127-343D83D80D46}" type="presOf" srcId="{9D0F06CA-9A66-4D99-B8D4-9FB13DF32797}" destId="{4B04E99D-06EA-4492-B023-8ADAE81702ED}" srcOrd="0" destOrd="0" presId="urn:microsoft.com/office/officeart/2005/8/layout/hierarchy6"/>
    <dgm:cxn modelId="{10915F0F-651A-4941-9BC6-8A7DD37A49BA}" srcId="{4F9D97D4-8C55-49A4-BCEA-D8CBC12ADCED}" destId="{360F78C4-2B88-4A84-B422-743AE103EB14}" srcOrd="1" destOrd="0" parTransId="{CD66916A-5A78-462E-940F-0ECAB51FAE93}" sibTransId="{52CB28C3-4163-4CEF-B7EF-F8F39574F22D}"/>
    <dgm:cxn modelId="{696602C5-5C10-4213-9D8A-32725F8B4883}" type="presOf" srcId="{4F9D97D4-8C55-49A4-BCEA-D8CBC12ADCED}" destId="{C9DD0777-C87F-400E-BA64-DCABABFF5C7F}" srcOrd="0" destOrd="0" presId="urn:microsoft.com/office/officeart/2005/8/layout/hierarchy6"/>
    <dgm:cxn modelId="{987E05E3-8936-413B-8834-9C7412A5A3F0}" type="presOf" srcId="{2D5D11EA-DA28-4C31-9DFE-F909A363A9AF}" destId="{D2240E44-26CC-4E4E-91CB-81410EB5D9BF}" srcOrd="0" destOrd="0" presId="urn:microsoft.com/office/officeart/2005/8/layout/hierarchy6"/>
    <dgm:cxn modelId="{DE286C5C-E0DE-461C-9FAD-F5127BB62E9B}" srcId="{2D5D11EA-DA28-4C31-9DFE-F909A363A9AF}" destId="{4F9D97D4-8C55-49A4-BCEA-D8CBC12ADCED}" srcOrd="0" destOrd="0" parTransId="{90240FE5-DD54-4077-9BA9-75F67AD0A821}" sibTransId="{73B013F3-91C1-4D5B-9A2E-6D754FA56EC1}"/>
    <dgm:cxn modelId="{89750A70-435A-44A4-9DF7-A853CEA2B6AD}" srcId="{4F9D97D4-8C55-49A4-BCEA-D8CBC12ADCED}" destId="{666C56C0-021D-4D3C-86A7-5CF751B20D13}" srcOrd="0" destOrd="0" parTransId="{FD29EF8D-E136-4F39-AD42-3A8FD3B257FC}" sibTransId="{8C3E9DD8-6A06-43B0-9291-F854BA50DFB8}"/>
    <dgm:cxn modelId="{4F54D13C-65FA-42DA-AB1C-424CD51A0231}" type="presOf" srcId="{CD66916A-5A78-462E-940F-0ECAB51FAE93}" destId="{86F1EB9E-8F87-49A8-868C-03DC2571A941}" srcOrd="0" destOrd="0" presId="urn:microsoft.com/office/officeart/2005/8/layout/hierarchy6"/>
    <dgm:cxn modelId="{2DDD174D-FF49-477C-B4E3-719030EB901E}" type="presOf" srcId="{FD29EF8D-E136-4F39-AD42-3A8FD3B257FC}" destId="{F68A1935-2164-4CAC-8FA1-6DCC3D505B0E}" srcOrd="0" destOrd="0" presId="urn:microsoft.com/office/officeart/2005/8/layout/hierarchy6"/>
    <dgm:cxn modelId="{0E2C7385-50D2-4010-9CF2-7DA9245FB6B7}" type="presParOf" srcId="{D2240E44-26CC-4E4E-91CB-81410EB5D9BF}" destId="{92D9B7ED-0835-4EFD-A9D6-6BF32285D904}" srcOrd="0" destOrd="0" presId="urn:microsoft.com/office/officeart/2005/8/layout/hierarchy6"/>
    <dgm:cxn modelId="{A1C75138-B14B-4F57-A5B5-C00157EB8306}" type="presParOf" srcId="{92D9B7ED-0835-4EFD-A9D6-6BF32285D904}" destId="{C2293D15-76D3-40E4-AB22-B9F14F9CAD54}" srcOrd="0" destOrd="0" presId="urn:microsoft.com/office/officeart/2005/8/layout/hierarchy6"/>
    <dgm:cxn modelId="{5AF215CA-B105-41C1-9BD9-F300975C43F9}" type="presParOf" srcId="{C2293D15-76D3-40E4-AB22-B9F14F9CAD54}" destId="{07F31297-1286-45E4-BA14-EC3B97D15FC5}" srcOrd="0" destOrd="0" presId="urn:microsoft.com/office/officeart/2005/8/layout/hierarchy6"/>
    <dgm:cxn modelId="{BE1E1D6B-4831-4856-B63E-03DCB7608590}" type="presParOf" srcId="{07F31297-1286-45E4-BA14-EC3B97D15FC5}" destId="{C9DD0777-C87F-400E-BA64-DCABABFF5C7F}" srcOrd="0" destOrd="0" presId="urn:microsoft.com/office/officeart/2005/8/layout/hierarchy6"/>
    <dgm:cxn modelId="{6C4CDE43-03C1-4717-AE2B-1723CA6306C5}" type="presParOf" srcId="{07F31297-1286-45E4-BA14-EC3B97D15FC5}" destId="{5447D264-CCC8-48CD-91F5-1CD2A3AAC36E}" srcOrd="1" destOrd="0" presId="urn:microsoft.com/office/officeart/2005/8/layout/hierarchy6"/>
    <dgm:cxn modelId="{D9A3F1C9-D4F5-4B45-87D4-202E935EDAFA}" type="presParOf" srcId="{5447D264-CCC8-48CD-91F5-1CD2A3AAC36E}" destId="{F68A1935-2164-4CAC-8FA1-6DCC3D505B0E}" srcOrd="0" destOrd="0" presId="urn:microsoft.com/office/officeart/2005/8/layout/hierarchy6"/>
    <dgm:cxn modelId="{C20BD793-88B2-4536-9C42-47595A456B5F}" type="presParOf" srcId="{5447D264-CCC8-48CD-91F5-1CD2A3AAC36E}" destId="{8421D597-AB2A-4320-A78E-E6293204ABC1}" srcOrd="1" destOrd="0" presId="urn:microsoft.com/office/officeart/2005/8/layout/hierarchy6"/>
    <dgm:cxn modelId="{F854A8F0-0CE7-41F9-AC98-CFF6023598F9}" type="presParOf" srcId="{8421D597-AB2A-4320-A78E-E6293204ABC1}" destId="{650E8B67-5693-478E-B7C4-BDFDBA3F0B58}" srcOrd="0" destOrd="0" presId="urn:microsoft.com/office/officeart/2005/8/layout/hierarchy6"/>
    <dgm:cxn modelId="{25B1DFE1-4543-4BC0-B4BA-9482AC5E4E06}" type="presParOf" srcId="{8421D597-AB2A-4320-A78E-E6293204ABC1}" destId="{8C5BF4B4-D544-4E1F-92F8-66FF85F870DE}" srcOrd="1" destOrd="0" presId="urn:microsoft.com/office/officeart/2005/8/layout/hierarchy6"/>
    <dgm:cxn modelId="{B470E4F8-7B92-46AE-A4B1-22F1966CD798}" type="presParOf" srcId="{8C5BF4B4-D544-4E1F-92F8-66FF85F870DE}" destId="{0F874057-39D9-47BD-B828-2307AD04942E}" srcOrd="0" destOrd="0" presId="urn:microsoft.com/office/officeart/2005/8/layout/hierarchy6"/>
    <dgm:cxn modelId="{FA37BB24-A60B-4906-BA07-CE54E4475609}" type="presParOf" srcId="{8C5BF4B4-D544-4E1F-92F8-66FF85F870DE}" destId="{2D566C13-5D74-41A3-B262-6D85CEE1C168}" srcOrd="1" destOrd="0" presId="urn:microsoft.com/office/officeart/2005/8/layout/hierarchy6"/>
    <dgm:cxn modelId="{2C0883FF-067D-451A-9C99-18DE461A1AF7}" type="presParOf" srcId="{2D566C13-5D74-41A3-B262-6D85CEE1C168}" destId="{0683236E-44AC-488E-9ED1-E7D943BF1F79}" srcOrd="0" destOrd="0" presId="urn:microsoft.com/office/officeart/2005/8/layout/hierarchy6"/>
    <dgm:cxn modelId="{95FF0C0C-4B5F-4AEB-A47F-E5AE71BF74CC}" type="presParOf" srcId="{2D566C13-5D74-41A3-B262-6D85CEE1C168}" destId="{DE893880-3D92-412A-A698-1C3B1E784E34}" srcOrd="1" destOrd="0" presId="urn:microsoft.com/office/officeart/2005/8/layout/hierarchy6"/>
    <dgm:cxn modelId="{83FEA48B-D0FC-4E33-97E5-FB618D2CA0CD}" type="presParOf" srcId="{8C5BF4B4-D544-4E1F-92F8-66FF85F870DE}" destId="{4B04E99D-06EA-4492-B023-8ADAE81702ED}" srcOrd="2" destOrd="0" presId="urn:microsoft.com/office/officeart/2005/8/layout/hierarchy6"/>
    <dgm:cxn modelId="{CACBD3DE-017C-4622-8666-36A7F2AF1537}" type="presParOf" srcId="{8C5BF4B4-D544-4E1F-92F8-66FF85F870DE}" destId="{01A2F2CE-9B64-4D16-BF2E-28A73CF929E6}" srcOrd="3" destOrd="0" presId="urn:microsoft.com/office/officeart/2005/8/layout/hierarchy6"/>
    <dgm:cxn modelId="{2FF42D9B-16EA-46A3-B61D-59F55263AFE0}" type="presParOf" srcId="{01A2F2CE-9B64-4D16-BF2E-28A73CF929E6}" destId="{B04FC36C-1496-4673-AAFF-5EB4F15ED46E}" srcOrd="0" destOrd="0" presId="urn:microsoft.com/office/officeart/2005/8/layout/hierarchy6"/>
    <dgm:cxn modelId="{A2571878-A744-46F7-8D39-293D8E7471E5}" type="presParOf" srcId="{01A2F2CE-9B64-4D16-BF2E-28A73CF929E6}" destId="{26E06685-C88C-4625-AC9B-15A1677AFDF8}" srcOrd="1" destOrd="0" presId="urn:microsoft.com/office/officeart/2005/8/layout/hierarchy6"/>
    <dgm:cxn modelId="{BCB64C62-43A4-4354-AC31-90B6D2D4CB77}" type="presParOf" srcId="{5447D264-CCC8-48CD-91F5-1CD2A3AAC36E}" destId="{86F1EB9E-8F87-49A8-868C-03DC2571A941}" srcOrd="2" destOrd="0" presId="urn:microsoft.com/office/officeart/2005/8/layout/hierarchy6"/>
    <dgm:cxn modelId="{1653C681-FC80-40B8-BB00-7D68C2D3FF16}" type="presParOf" srcId="{5447D264-CCC8-48CD-91F5-1CD2A3AAC36E}" destId="{ACEC3B43-4CAD-4C9B-8C57-1A670203F632}" srcOrd="3" destOrd="0" presId="urn:microsoft.com/office/officeart/2005/8/layout/hierarchy6"/>
    <dgm:cxn modelId="{54DB2623-708B-4102-8A06-ADA1BE48C700}" type="presParOf" srcId="{ACEC3B43-4CAD-4C9B-8C57-1A670203F632}" destId="{04CABE13-6706-49F2-9C35-A93F5829ED38}" srcOrd="0" destOrd="0" presId="urn:microsoft.com/office/officeart/2005/8/layout/hierarchy6"/>
    <dgm:cxn modelId="{A7162D20-3829-4F3A-83AC-152183AACF37}" type="presParOf" srcId="{ACEC3B43-4CAD-4C9B-8C57-1A670203F632}" destId="{833A805D-F676-41CF-A41B-FFA3C55BB712}" srcOrd="1" destOrd="0" presId="urn:microsoft.com/office/officeart/2005/8/layout/hierarchy6"/>
    <dgm:cxn modelId="{E5A6802F-D2CC-4C02-977C-441B4F830825}" type="presParOf" srcId="{D2240E44-26CC-4E4E-91CB-81410EB5D9BF}" destId="{E52DD9A8-21E5-4641-8479-8CCB616427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A5245-E583-46E6-88D7-941D50D29E4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5C67-434D-4908-BC4F-8369ADD19F1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4A543-91B2-4E65-83A1-AC95C5D993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460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AA323-BE3B-44AC-A3BE-28A4E382D0C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8B642-C9DA-418A-8A41-34B02E067FB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8C8A7-DCEE-4F48-B166-CD87E4D176F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E1BFD-E890-4301-A3EA-864B8DE7C22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36973-B6B9-4464-83CB-D179A769004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AEDD9-4E19-4ED9-93D8-3A7CBF6CED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C1E2B-7599-4ED0-B428-2082A3EF39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F2E6F-5FE3-4DA8-8204-13E076B6011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F7973-5029-4362-B586-D5FA13AFD97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034DD-D75F-4FAC-87FE-1F15B3BDA0C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1888-3754-43E9-A276-EEAD7DCACB7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81B32-EC3D-4E0E-A75D-65FD27FF22F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94DE8B1-1A35-4663-BA71-74A93B8CD5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5ED74-76D0-4D20-B743-84034CF6DA5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AB7A-EB9B-45AA-B255-6ACA6E68C05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D7AD5-0C7D-455F-990C-67C08969D3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A0E31-CBC3-4086-BBCA-66CD68EFDE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7C2BA-F956-4DF0-9F1C-405D803E4FC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AA044-B507-4D66-A9BB-999F0178A6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8C8F9-D8E1-4020-BDC8-4F8C1B43E61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334E2-68F4-4E1A-9EC9-0C063EE8F0B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5D500-FE41-4C8D-91B7-840F52A414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F55C4-16D2-42A9-AD55-C8696EE4D7D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96976-6485-4C74-AF2C-24AA7D57067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Прямая соединительная линия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Прямая соединительная линия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Овал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Овал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Овал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35190-AD70-4D8F-8462-F84E620C684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1ABA2A2-9E1C-4514-A65D-2A49C7B134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Прямоугольник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рямоугольник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Прямая соединительная линия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Прямая соединительная линия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Овал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Овал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Овал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Прямая соединительная линия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CF63B-9114-4391-ABAA-7DB1084597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176C-1E2B-4E15-914B-997FE0342AC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90AF9-6360-4AAA-8ECE-EE88FFE252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B4B67-316F-4416-A785-79E2F9C6ABC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C3465-97C8-47D0-98CD-E23F4A70E9D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A03A-BA0A-4808-A4C5-44438E9FFA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Прямая соединительная линия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Овал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5B9658A-91B2-4B74-8B76-C0628B79287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Овал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Прямая соединительная линия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CFF138-96B9-4506-9860-85DA0A5EF8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CB5B7-90EC-4DC4-AA92-5204C82C8E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08C7B-6A46-40CD-A836-03003ADA871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16D84-28EE-4AC1-A10A-6661F7B719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10A1-E721-4FAA-B480-EEE87C046EB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B5300-244D-460C-AA6D-A4C7E09154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80FC2-3C20-4651-A8F9-EF554AA258F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4BE48-22A9-421F-B270-AF1492AB02B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808592E-A871-494F-858D-79F8A7A2DDD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798" r:id="rId2"/>
    <p:sldLayoutId id="2147483797" r:id="rId3"/>
    <p:sldLayoutId id="2147483796" r:id="rId4"/>
    <p:sldLayoutId id="2147483795" r:id="rId5"/>
    <p:sldLayoutId id="2147483794" r:id="rId6"/>
    <p:sldLayoutId id="2147483793" r:id="rId7"/>
    <p:sldLayoutId id="2147483792" r:id="rId8"/>
    <p:sldLayoutId id="2147483791" r:id="rId9"/>
    <p:sldLayoutId id="2147483790" r:id="rId10"/>
    <p:sldLayoutId id="21474837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05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grpSp>
          <p:nvGrpSpPr>
            <p:cNvPr id="13322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05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ru-RU" altLang="ru-RU" sz="2400">
                  <a:latin typeface="Times New Roman" pitchFamily="18" charset="0"/>
                </a:endParaRPr>
              </a:p>
            </p:txBody>
          </p:sp>
          <p:sp>
            <p:nvSpPr>
              <p:cNvPr id="206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33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EBA6D2F-E5D5-4122-AE3D-8FF9A88674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05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08" r:id="rId2"/>
    <p:sldLayoutId id="2147483807" r:id="rId3"/>
    <p:sldLayoutId id="2147483806" r:id="rId4"/>
    <p:sldLayoutId id="2147483805" r:id="rId5"/>
    <p:sldLayoutId id="2147483804" r:id="rId6"/>
    <p:sldLayoutId id="2147483803" r:id="rId7"/>
    <p:sldLayoutId id="2147483802" r:id="rId8"/>
    <p:sldLayoutId id="2147483801" r:id="rId9"/>
    <p:sldLayoutId id="2147483800" r:id="rId10"/>
    <p:sldLayoutId id="214748379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256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6E67CCF-A820-4573-95BB-2A75AE36D9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18" r:id="rId2"/>
    <p:sldLayoutId id="2147483817" r:id="rId3"/>
    <p:sldLayoutId id="2147483816" r:id="rId4"/>
    <p:sldLayoutId id="2147483815" r:id="rId5"/>
    <p:sldLayoutId id="2147483814" r:id="rId6"/>
    <p:sldLayoutId id="2147483813" r:id="rId7"/>
    <p:sldLayoutId id="2147483812" r:id="rId8"/>
    <p:sldLayoutId id="2147483811" r:id="rId9"/>
    <p:sldLayoutId id="2147483810" r:id="rId10"/>
    <p:sldLayoutId id="21474838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7892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85EE9A-BCC6-4CFD-BA0D-7D7122FEA41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23" r:id="rId4"/>
    <p:sldLayoutId id="2147483822" r:id="rId5"/>
    <p:sldLayoutId id="2147483830" r:id="rId6"/>
    <p:sldLayoutId id="2147483821" r:id="rId7"/>
    <p:sldLayoutId id="2147483831" r:id="rId8"/>
    <p:sldLayoutId id="2147483832" r:id="rId9"/>
    <p:sldLayoutId id="2147483820" r:id="rId10"/>
    <p:sldLayoutId id="214748381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4600" smtClean="0"/>
              <a:t>Объектно-ориентированное программирование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z="4200" smtClean="0">
                <a:solidFill>
                  <a:schemeClr val="bg2"/>
                </a:solidFill>
              </a:rPr>
              <a:t>основные понятия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863600"/>
          </a:xfrm>
        </p:spPr>
        <p:txBody>
          <a:bodyPr/>
          <a:lstStyle/>
          <a:p>
            <a:pPr eaLnBrk="1" hangingPunct="1"/>
            <a:r>
              <a:rPr lang="ru-RU" altLang="ru-RU" sz="4800" smtClean="0">
                <a:solidFill>
                  <a:schemeClr val="bg2"/>
                </a:solidFill>
              </a:rPr>
              <a:t>Конструктор 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396413" cy="5184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В </a:t>
            </a:r>
            <a:r>
              <a:rPr lang="en-US" altLang="ru-RU" dirty="0" smtClean="0"/>
              <a:t>C#</a:t>
            </a:r>
            <a:r>
              <a:rPr lang="ru-RU" altLang="ru-RU" dirty="0" smtClean="0"/>
              <a:t> объект – это динамическая структура.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Переменная-объект содержит не данные, а ссылку на данные объекта. </a:t>
            </a:r>
            <a:endParaRPr lang="en-US" altLang="ru-RU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Поэтому программист должен выделить память для этих данных при помощи специального метода класса – </a:t>
            </a:r>
            <a:r>
              <a:rPr lang="ru-RU" altLang="ru-RU" i="1" dirty="0" smtClean="0">
                <a:solidFill>
                  <a:srgbClr val="FF0000"/>
                </a:solidFill>
              </a:rPr>
              <a:t>конструктора.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Имя конструктора совпадает с именем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0415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altLang="ru-RU" sz="4000" dirty="0" smtClean="0">
                <a:solidFill>
                  <a:schemeClr val="bg2"/>
                </a:solidFill>
              </a:rPr>
              <a:t>Описание конструктора</a:t>
            </a:r>
            <a:endParaRPr lang="ru-RU" altLang="ru-RU" sz="4000" dirty="0" smtClean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9145711" cy="532859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Person(string N, string A,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Name = N;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Address = A;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Year = Y;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altLang="ru-RU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i="1" dirty="0" smtClean="0">
                <a:solidFill>
                  <a:srgbClr val="FF0000"/>
                </a:solidFill>
              </a:rPr>
              <a:t>Конструктор вызывается при создании объекта с помощью операции </a:t>
            </a:r>
            <a:r>
              <a:rPr lang="en-US" altLang="ru-RU" b="1" dirty="0" smtClean="0"/>
              <a:t>new</a:t>
            </a:r>
            <a:endParaRPr lang="ru-RU" altLang="ru-RU" b="1" i="1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Person Men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Person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Иванов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”,“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СПб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”,1976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altLang="ru-RU" sz="2800" i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/>
          <a:lstStyle/>
          <a:p>
            <a:r>
              <a:rPr lang="ru-RU" dirty="0" smtClean="0">
                <a:solidFill>
                  <a:srgbClr val="000099"/>
                </a:solidFill>
              </a:rPr>
              <a:t>Вызов методов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81" y="1772816"/>
            <a:ext cx="9036496" cy="44001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обычных (не статических) методов вызов осуществляется через </a:t>
            </a:r>
            <a:r>
              <a:rPr lang="ru-RU" b="1" dirty="0"/>
              <a:t>имя экземпляра класса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Person Men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new Person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Иванов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”,“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СПб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”,1976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Men.Show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myYear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Men.GetYear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8002587" cy="1655763"/>
          </a:xfrm>
        </p:spPr>
        <p:txBody>
          <a:bodyPr/>
          <a:lstStyle/>
          <a:p>
            <a:pPr eaLnBrk="1" hangingPunct="1"/>
            <a:r>
              <a:rPr lang="ru-RU" altLang="ru-RU" sz="4000" smtClean="0">
                <a:solidFill>
                  <a:schemeClr val="bg2"/>
                </a:solidFill>
              </a:rPr>
              <a:t>Для защиты полей объекта используют директиву </a:t>
            </a:r>
            <a:br>
              <a:rPr lang="ru-RU" altLang="ru-RU" sz="4000" smtClean="0">
                <a:solidFill>
                  <a:schemeClr val="bg2"/>
                </a:solidFill>
              </a:rPr>
            </a:br>
            <a:r>
              <a:rPr lang="en-US" altLang="ru-RU" sz="4000" smtClean="0">
                <a:solidFill>
                  <a:srgbClr val="FF0000"/>
                </a:solidFill>
              </a:rPr>
              <a:t>private</a:t>
            </a:r>
            <a:r>
              <a:rPr lang="ru-RU" altLang="ru-RU" sz="4000" smtClean="0">
                <a:solidFill>
                  <a:srgbClr val="FF0000"/>
                </a:solidFill>
              </a:rPr>
              <a:t> (закрытый)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36838"/>
            <a:ext cx="8686800" cy="3887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Директива </a:t>
            </a:r>
            <a:r>
              <a:rPr lang="en-US" altLang="ru-RU" dirty="0"/>
              <a:t>private</a:t>
            </a:r>
            <a:r>
              <a:rPr lang="ru-RU" altLang="ru-RU" dirty="0"/>
              <a:t> используется также для ограничения использования некоторых методов объекта</a:t>
            </a:r>
          </a:p>
          <a:p>
            <a:pPr eaLnBrk="1" hangingPunct="1">
              <a:lnSpc>
                <a:spcPct val="90000"/>
              </a:lnSpc>
            </a:pPr>
            <a:endParaRPr lang="ru-RU" altLang="ru-RU" sz="800" dirty="0"/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Поля и методы, объявленные как </a:t>
            </a:r>
            <a:r>
              <a:rPr lang="en-US" altLang="ru-RU" dirty="0"/>
              <a:t>private</a:t>
            </a:r>
            <a:r>
              <a:rPr lang="ru-RU" altLang="ru-RU" dirty="0"/>
              <a:t>,  не доступны за пределами класса, которому они принадлежат, даже в порожденных классах</a:t>
            </a:r>
          </a:p>
        </p:txBody>
      </p:sp>
    </p:spTree>
    <p:extLst>
      <p:ext uri="{BB962C8B-B14F-4D97-AF65-F5344CB8AC3E}">
        <p14:creationId xmlns:p14="http://schemas.microsoft.com/office/powerpoint/2010/main" val="40425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ru-RU" altLang="ru-RU" sz="5400" smtClean="0">
                <a:solidFill>
                  <a:schemeClr val="bg2"/>
                </a:solidFill>
              </a:rPr>
              <a:t>Сокрытие данных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507413" cy="5229225"/>
          </a:xfrm>
        </p:spPr>
        <p:txBody>
          <a:bodyPr/>
          <a:lstStyle/>
          <a:p>
            <a:pPr eaLnBrk="1" hangingPunct="1"/>
            <a:r>
              <a:rPr lang="ru-RU" altLang="ru-RU" sz="3400" dirty="0" smtClean="0"/>
              <a:t>Неотделимая часть ООП, управляющая областями видимости</a:t>
            </a:r>
          </a:p>
          <a:p>
            <a:pPr eaLnBrk="1" hangingPunct="1"/>
            <a:endParaRPr lang="en-US" altLang="ru-RU" sz="1000" dirty="0" smtClean="0"/>
          </a:p>
          <a:p>
            <a:pPr eaLnBrk="1" hangingPunct="1"/>
            <a:r>
              <a:rPr lang="ru-RU" altLang="ru-RU" sz="3400" dirty="0" smtClean="0"/>
              <a:t>Целью сокрытия данных является предельная локализация изменений в коде программы</a:t>
            </a:r>
          </a:p>
          <a:p>
            <a:pPr eaLnBrk="1" hangingPunct="1"/>
            <a:endParaRPr lang="ru-RU" altLang="ru-RU" sz="1000" dirty="0" smtClean="0"/>
          </a:p>
          <a:p>
            <a:pPr eaLnBrk="1" hangingPunct="1"/>
            <a:r>
              <a:rPr lang="ru-RU" altLang="ru-RU" sz="3400" dirty="0" smtClean="0"/>
              <a:t>Вместо прямого доступа к полям объекта следует использовать </a:t>
            </a:r>
            <a:r>
              <a:rPr lang="ru-RU" altLang="ru-RU" sz="3400" dirty="0" smtClean="0">
                <a:solidFill>
                  <a:srgbClr val="FF0000"/>
                </a:solidFill>
              </a:rPr>
              <a:t>методы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6200" smtClean="0">
                <a:solidFill>
                  <a:schemeClr val="bg2"/>
                </a:solidFill>
              </a:rPr>
              <a:t>Выводы: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3400" dirty="0" smtClean="0"/>
              <a:t>Инкапсуляция - это принцип, согласно которому любой класс должен рассматриваться как черный ящик</a:t>
            </a:r>
          </a:p>
          <a:p>
            <a:pPr eaLnBrk="1" hangingPunct="1">
              <a:lnSpc>
                <a:spcPct val="90000"/>
              </a:lnSpc>
            </a:pPr>
            <a:endParaRPr lang="ru-RU" altLang="ru-RU" sz="1000" dirty="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3400" dirty="0" smtClean="0"/>
              <a:t>Пользователь класса должен видеть и использовать только интерфейсную часть класса (список декларируемых свойств и методов)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ru-RU" altLang="ru-RU" sz="5400" smtClean="0">
                <a:solidFill>
                  <a:schemeClr val="bg2"/>
                </a:solidFill>
              </a:rPr>
              <a:t>Наследование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686800" cy="4752975"/>
          </a:xfrm>
        </p:spPr>
        <p:txBody>
          <a:bodyPr/>
          <a:lstStyle/>
          <a:p>
            <a:pPr eaLnBrk="1" hangingPunct="1"/>
            <a:r>
              <a:rPr lang="ru-RU" altLang="ru-RU" sz="3400" dirty="0" smtClean="0"/>
              <a:t>Это механизм, позволяющий создавать </a:t>
            </a:r>
            <a:r>
              <a:rPr lang="ru-RU" altLang="ru-RU" sz="3400" i="1" dirty="0" smtClean="0">
                <a:solidFill>
                  <a:srgbClr val="FF0000"/>
                </a:solidFill>
              </a:rPr>
              <a:t>иерархии объектов</a:t>
            </a:r>
          </a:p>
          <a:p>
            <a:pPr eaLnBrk="1" hangingPunct="1"/>
            <a:endParaRPr lang="ru-RU" altLang="ru-RU" sz="1000" i="1" dirty="0" smtClean="0"/>
          </a:p>
          <a:p>
            <a:pPr eaLnBrk="1" hangingPunct="1"/>
            <a:r>
              <a:rPr lang="ru-RU" altLang="ru-RU" sz="3400" dirty="0" smtClean="0"/>
              <a:t>Наследованием называется возможность порождать один класс от другого с сохранением всех свойств и методов класса-предка, добавляя при необходимости новые свойства и методы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ru-RU" sz="6200" smtClean="0">
                <a:solidFill>
                  <a:schemeClr val="bg2"/>
                </a:solidFill>
              </a:rPr>
              <a:t>Иерархия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3"/>
            <a:ext cx="8208912" cy="864096"/>
          </a:xfrm>
        </p:spPr>
        <p:txBody>
          <a:bodyPr/>
          <a:lstStyle/>
          <a:p>
            <a:pPr eaLnBrk="1" hangingPunct="1"/>
            <a:r>
              <a:rPr lang="ru-RU" altLang="ru-RU" sz="3200" dirty="0" smtClean="0"/>
              <a:t>Это набор классов, связанных отношением наследования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379780227"/>
              </p:ext>
            </p:extLst>
          </p:nvPr>
        </p:nvGraphicFramePr>
        <p:xfrm>
          <a:off x="755576" y="2708920"/>
          <a:ext cx="676875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569325" cy="1008062"/>
          </a:xfrm>
        </p:spPr>
        <p:txBody>
          <a:bodyPr/>
          <a:lstStyle/>
          <a:p>
            <a:pPr eaLnBrk="1" hangingPunct="1"/>
            <a:r>
              <a:rPr lang="ru-RU" altLang="ru-RU" sz="2800" b="1" i="1" smtClean="0">
                <a:solidFill>
                  <a:srgbClr val="000099"/>
                </a:solidFill>
              </a:rPr>
              <a:t>Пусть определены три класса, один из которых является базовым для двух других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96300" cy="55165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800" smtClean="0"/>
              <a:t>с</a:t>
            </a:r>
            <a:r>
              <a:rPr lang="en-US" altLang="ru-RU" sz="2800" smtClean="0"/>
              <a:t>lass Person 		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    {  string Name;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       string Address;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       int Year;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    public Person(string N, string A, int Y)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    {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       Name = N;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       Address = A;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       Year = Y;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 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smtClean="0"/>
              <a:t>}</a:t>
            </a:r>
            <a:endParaRPr lang="ru-RU" altLang="ru-RU" sz="28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mtClean="0"/>
              <a:t>	</a:t>
            </a:r>
            <a:endParaRPr lang="ru-RU" altLang="ru-RU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ru-RU" sz="1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smtClean="0">
                <a:solidFill>
                  <a:schemeClr val="bg2"/>
                </a:solidFill>
              </a:rPr>
              <a:t>Класс-потомок должен иметь свой конструктор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8840"/>
            <a:ext cx="9144000" cy="468024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class Student: Person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{</a:t>
            </a:r>
            <a:endParaRPr lang="ru-RU" altLang="ru-RU" sz="28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800" dirty="0" smtClean="0"/>
              <a:t>    </a:t>
            </a:r>
            <a:r>
              <a:rPr lang="en-US" altLang="ru-RU" sz="2800" dirty="0" err="1" smtClean="0"/>
              <a:t>int</a:t>
            </a:r>
            <a:r>
              <a:rPr lang="en-US" altLang="ru-RU" sz="2800" dirty="0" smtClean="0"/>
              <a:t> Group;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ru-RU" sz="26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600" dirty="0" smtClean="0"/>
              <a:t>public Student(string N, string A, </a:t>
            </a:r>
            <a:r>
              <a:rPr lang="en-US" altLang="ru-RU" sz="2600" dirty="0" err="1" smtClean="0"/>
              <a:t>int</a:t>
            </a:r>
            <a:r>
              <a:rPr lang="en-US" altLang="ru-RU" sz="2600" dirty="0" smtClean="0"/>
              <a:t> Y, </a:t>
            </a:r>
            <a:r>
              <a:rPr lang="en-US" altLang="ru-RU" sz="2600" dirty="0" err="1" smtClean="0"/>
              <a:t>int</a:t>
            </a:r>
            <a:r>
              <a:rPr lang="en-US" altLang="ru-RU" sz="2600" dirty="0" smtClean="0"/>
              <a:t> G): base (N, A, Y)</a:t>
            </a:r>
            <a:endParaRPr lang="ru-RU" altLang="ru-RU" sz="26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600" dirty="0" smtClean="0"/>
              <a:t>    {</a:t>
            </a:r>
            <a:endParaRPr lang="ru-RU" altLang="ru-RU" sz="26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600" dirty="0" smtClean="0"/>
              <a:t>       Group = G;</a:t>
            </a:r>
            <a:endParaRPr lang="ru-RU" altLang="ru-RU" sz="26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600" dirty="0" smtClean="0"/>
              <a:t>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}</a:t>
            </a:r>
            <a:endParaRPr lang="en-US" altLang="ru-RU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1512887"/>
          </a:xfrm>
        </p:spPr>
        <p:txBody>
          <a:bodyPr/>
          <a:lstStyle/>
          <a:p>
            <a:pPr eaLnBrk="1" hangingPunct="1"/>
            <a:r>
              <a:rPr lang="ru-RU" altLang="ru-RU" sz="4800" smtClean="0">
                <a:solidFill>
                  <a:schemeClr val="bg2"/>
                </a:solidFill>
              </a:rPr>
              <a:t>Объектно-ориентированное программирование (ООП)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49500"/>
            <a:ext cx="8424863" cy="2663676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Это методика разработки программ, в основе которой лежит понятие </a:t>
            </a:r>
            <a:r>
              <a:rPr lang="ru-RU" altLang="ru-RU" dirty="0" smtClean="0">
                <a:solidFill>
                  <a:srgbClr val="FF0000"/>
                </a:solidFill>
              </a:rPr>
              <a:t>объекта</a:t>
            </a:r>
            <a:r>
              <a:rPr lang="ru-RU" altLang="ru-RU" dirty="0" smtClean="0"/>
              <a:t> как некоторой структуры, соответствующей объекту реального мира, его поведению.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Объект 2"/>
          <p:cNvSpPr>
            <a:spLocks noGrp="1"/>
          </p:cNvSpPr>
          <p:nvPr>
            <p:ph idx="4294967295"/>
          </p:nvPr>
        </p:nvSpPr>
        <p:spPr>
          <a:xfrm>
            <a:off x="0" y="692150"/>
            <a:ext cx="9756576" cy="5175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class Professor: Person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 string </a:t>
            </a:r>
            <a:r>
              <a:rPr lang="en-US" altLang="ru-RU" sz="2800" dirty="0" err="1" smtClean="0"/>
              <a:t>Kafedra</a:t>
            </a:r>
            <a:r>
              <a:rPr lang="en-US" altLang="ru-RU" sz="2800" dirty="0" smtClean="0"/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ru-RU" sz="28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600" dirty="0" smtClean="0"/>
              <a:t>public Professor(string N, string A, </a:t>
            </a:r>
            <a:r>
              <a:rPr lang="en-US" altLang="ru-RU" sz="2600" dirty="0" err="1" smtClean="0"/>
              <a:t>int</a:t>
            </a:r>
            <a:r>
              <a:rPr lang="en-US" altLang="ru-RU" sz="2600" dirty="0" smtClean="0"/>
              <a:t> Y, string K): </a:t>
            </a:r>
            <a:br>
              <a:rPr lang="en-US" altLang="ru-RU" sz="2600" dirty="0" smtClean="0"/>
            </a:br>
            <a:r>
              <a:rPr lang="en-US" altLang="ru-RU" sz="2600" dirty="0" smtClean="0"/>
              <a:t>                                                                          base (N, A, Y)</a:t>
            </a:r>
            <a:endParaRPr lang="ru-RU" altLang="ru-RU" sz="26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    {</a:t>
            </a:r>
            <a:endParaRPr lang="ru-RU" altLang="ru-RU" sz="28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       </a:t>
            </a:r>
            <a:r>
              <a:rPr lang="en-US" altLang="ru-RU" sz="2800" dirty="0" err="1" smtClean="0"/>
              <a:t>Kafedra</a:t>
            </a:r>
            <a:r>
              <a:rPr lang="en-US" altLang="ru-RU" sz="2800" dirty="0" smtClean="0"/>
              <a:t> = K;</a:t>
            </a:r>
            <a:endParaRPr lang="ru-RU" altLang="ru-RU" sz="28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pPr eaLnBrk="1" hangingPunct="1"/>
            <a:r>
              <a:rPr lang="ru-RU" altLang="ru-RU" sz="4800" smtClean="0">
                <a:solidFill>
                  <a:schemeClr val="bg2"/>
                </a:solidFill>
              </a:rPr>
              <a:t>Переопределение методов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248150"/>
          </a:xfrm>
        </p:spPr>
        <p:txBody>
          <a:bodyPr/>
          <a:lstStyle/>
          <a:p>
            <a:pPr eaLnBrk="1" hangingPunct="1"/>
            <a:r>
              <a:rPr lang="ru-RU" altLang="ru-RU" dirty="0"/>
              <a:t>Объект-потомок наследует не только поля родителя-объекта, но и методы</a:t>
            </a:r>
          </a:p>
          <a:p>
            <a:pPr eaLnBrk="1" hangingPunct="1"/>
            <a:endParaRPr lang="ru-RU" altLang="ru-RU" dirty="0"/>
          </a:p>
          <a:p>
            <a:r>
              <a:rPr lang="ru-RU" dirty="0"/>
              <a:t>Использование имени метода родительского типа в объявлении дочернего типа называется </a:t>
            </a:r>
            <a:r>
              <a:rPr lang="ru-RU" sz="3600" i="1" dirty="0">
                <a:solidFill>
                  <a:srgbClr val="FF0000"/>
                </a:solidFill>
              </a:rPr>
              <a:t>переопределением </a:t>
            </a:r>
            <a:r>
              <a:rPr lang="ru-RU" sz="3600" i="1" dirty="0" smtClean="0">
                <a:solidFill>
                  <a:srgbClr val="FF0000"/>
                </a:solidFill>
              </a:rPr>
              <a:t>метода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Полиморфизм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«поли» </a:t>
            </a:r>
            <a:r>
              <a:rPr lang="ru-RU" sz="3200" dirty="0" smtClean="0"/>
              <a:t>значит «много», а </a:t>
            </a:r>
            <a:r>
              <a:rPr lang="ru-RU" sz="3200" dirty="0" smtClean="0">
                <a:solidFill>
                  <a:srgbClr val="FF0000"/>
                </a:solidFill>
              </a:rPr>
              <a:t>«морфизм»</a:t>
            </a:r>
            <a:r>
              <a:rPr lang="ru-RU" sz="3200" dirty="0" smtClean="0"/>
              <a:t> — «изменение» или «вариативность» </a:t>
            </a:r>
          </a:p>
          <a:p>
            <a:r>
              <a:rPr lang="ru-RU" sz="3200" dirty="0" smtClean="0"/>
              <a:t>таким образом, </a:t>
            </a:r>
            <a:r>
              <a:rPr lang="ru-RU" sz="3200" dirty="0" smtClean="0">
                <a:solidFill>
                  <a:srgbClr val="FF0000"/>
                </a:solidFill>
              </a:rPr>
              <a:t>«полиморфизм» </a:t>
            </a:r>
            <a:r>
              <a:rPr lang="ru-RU" sz="3200" dirty="0" smtClean="0"/>
              <a:t>— это свойство одних и тех же объектов и методов принимать разные формы.</a:t>
            </a:r>
            <a:endParaRPr lang="ru-RU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6200" smtClean="0">
                <a:solidFill>
                  <a:schemeClr val="bg2"/>
                </a:solidFill>
              </a:rPr>
              <a:t>Полиморфизм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1200"/>
            <a:ext cx="8532812" cy="3886200"/>
          </a:xfrm>
        </p:spPr>
        <p:txBody>
          <a:bodyPr/>
          <a:lstStyle/>
          <a:p>
            <a:r>
              <a:rPr lang="ru-RU" sz="3600" dirty="0"/>
              <a:t>Полиморфизмом называют явление, при котором один и тот же программный код (полиморфный код) выполняется по-разному, в зависимости от того, объект какого класса используется при вызове данного </a:t>
            </a:r>
            <a:r>
              <a:rPr lang="ru-RU" sz="3600" dirty="0" smtClean="0"/>
              <a:t>кода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ru-RU" sz="4800" smtClean="0">
                <a:solidFill>
                  <a:schemeClr val="bg2"/>
                </a:solidFill>
              </a:rPr>
              <a:t>Виртуальный метод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686800" cy="4968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3400" dirty="0" smtClean="0">
                <a:solidFill>
                  <a:srgbClr val="FF0000"/>
                </a:solidFill>
              </a:rPr>
              <a:t>virtual</a:t>
            </a:r>
            <a:r>
              <a:rPr lang="ru-RU" altLang="ru-RU" sz="3400" dirty="0" smtClean="0">
                <a:solidFill>
                  <a:srgbClr val="FF0000"/>
                </a:solidFill>
              </a:rPr>
              <a:t> - виртуальный</a:t>
            </a:r>
            <a:r>
              <a:rPr lang="ru-RU" altLang="ru-RU" sz="3400" dirty="0" smtClean="0"/>
              <a:t> (возможный – лат.)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3400" dirty="0" smtClean="0"/>
              <a:t>Объявление метода виртуальным дает возможность дочернему классу произвести замену виртуального метода своим собственным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3400" dirty="0" smtClean="0"/>
              <a:t>Метод порожденного класса, замещающий метод родительского класса, помечается директивой </a:t>
            </a:r>
            <a:r>
              <a:rPr lang="en-US" altLang="ru-RU" sz="3400" dirty="0" smtClean="0">
                <a:solidFill>
                  <a:srgbClr val="FF0000"/>
                </a:solidFill>
              </a:rPr>
              <a:t>override</a:t>
            </a:r>
            <a:endParaRPr lang="ru-RU" altLang="ru-RU" sz="3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57200"/>
            <a:ext cx="8675687" cy="1100138"/>
          </a:xfrm>
        </p:spPr>
        <p:txBody>
          <a:bodyPr/>
          <a:lstStyle/>
          <a:p>
            <a:pPr eaLnBrk="1" hangingPunct="1"/>
            <a:r>
              <a:rPr lang="ru-RU" altLang="ru-RU" sz="3200" b="1" smtClean="0">
                <a:solidFill>
                  <a:srgbClr val="000099"/>
                </a:solidFill>
              </a:rPr>
              <a:t>Определение метода </a:t>
            </a:r>
            <a:r>
              <a:rPr lang="en-US" altLang="ru-RU" sz="3200" b="1" smtClean="0">
                <a:solidFill>
                  <a:srgbClr val="000099"/>
                </a:solidFill>
              </a:rPr>
              <a:t>Show </a:t>
            </a:r>
            <a:r>
              <a:rPr lang="ru-RU" altLang="ru-RU" sz="3200" b="1" smtClean="0">
                <a:solidFill>
                  <a:srgbClr val="000099"/>
                </a:solidFill>
              </a:rPr>
              <a:t>для каждого класса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91512" cy="53006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Person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virtual public void Show()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(Address);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(Year);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Прямоугольник 3"/>
          <p:cNvSpPr>
            <a:spLocks noChangeArrowheads="1"/>
          </p:cNvSpPr>
          <p:nvPr/>
        </p:nvSpPr>
        <p:spPr bwMode="auto">
          <a:xfrm>
            <a:off x="395288" y="836613"/>
            <a:ext cx="8064500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lass Student: Person</a:t>
            </a: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override public void Show()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base.Show</a:t>
            </a: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(Group</a:t>
            </a: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Прямоугольник 1"/>
          <p:cNvSpPr>
            <a:spLocks noChangeArrowheads="1"/>
          </p:cNvSpPr>
          <p:nvPr/>
        </p:nvSpPr>
        <p:spPr bwMode="auto">
          <a:xfrm>
            <a:off x="611188" y="981075"/>
            <a:ext cx="7632700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lass Professor: Person</a:t>
            </a: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override public void Show()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ru-R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base.Show</a:t>
            </a: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Kafedra</a:t>
            </a: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Заголовок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578850" cy="523875"/>
          </a:xfrm>
        </p:spPr>
        <p:txBody>
          <a:bodyPr/>
          <a:lstStyle/>
          <a:p>
            <a:r>
              <a:rPr lang="ru-RU" sz="3200" b="1" dirty="0" smtClean="0">
                <a:solidFill>
                  <a:srgbClr val="000099"/>
                </a:solidFill>
              </a:rPr>
              <a:t>Программа демонстрации наследования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412776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namespace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ConsoleApplication1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State;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Base;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DecTo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s)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this.State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= s;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this.Base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s.Length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}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Прямоугольник 2"/>
          <p:cNvSpPr>
            <a:spLocks noChangeArrowheads="1"/>
          </p:cNvSpPr>
          <p:nvPr/>
        </p:nvSpPr>
        <p:spPr bwMode="auto">
          <a:xfrm>
            <a:off x="467544" y="549275"/>
            <a:ext cx="8676456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6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метод перевода чисел</a:t>
            </a:r>
          </a:p>
          <a:p>
            <a:pPr>
              <a:spcAft>
                <a:spcPts val="0"/>
              </a:spcAft>
            </a:pPr>
            <a:r>
              <a:rPr lang="ru-RU" sz="26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Trans(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Dec)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r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"\0"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Ost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do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Ost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= Dec % Base;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    r = State[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Ost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] + r;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    Dec /= Base;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}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(Dec &gt; 0);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r;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}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217024" cy="720080"/>
          </a:xfrm>
        </p:spPr>
        <p:txBody>
          <a:bodyPr/>
          <a:lstStyle/>
          <a:p>
            <a:r>
              <a:rPr lang="ru-RU" dirty="0" smtClean="0">
                <a:solidFill>
                  <a:srgbClr val="000099"/>
                </a:solidFill>
              </a:rPr>
              <a:t>Информационная модель объекта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184576"/>
          </a:xfrm>
        </p:spPr>
        <p:txBody>
          <a:bodyPr/>
          <a:lstStyle/>
          <a:p>
            <a:r>
              <a:rPr lang="ru-RU" sz="2800" dirty="0" smtClean="0"/>
              <a:t>Объект-оригинал заменяется набором его характеристик (свойств) и их значений</a:t>
            </a:r>
          </a:p>
          <a:p>
            <a:pPr marL="0" indent="0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Объект - Дом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01424"/>
              </p:ext>
            </p:extLst>
          </p:nvPr>
        </p:nvGraphicFramePr>
        <p:xfrm>
          <a:off x="3203848" y="2348880"/>
          <a:ext cx="5616624" cy="436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808312"/>
              </a:tblGrid>
              <a:tr h="438337">
                <a:tc>
                  <a:txBody>
                    <a:bodyPr/>
                    <a:lstStyle/>
                    <a:p>
                      <a:r>
                        <a:rPr lang="ru-RU" dirty="0" smtClean="0"/>
                        <a:t>Свойство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1461123"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Внешний вид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93129"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 м</a:t>
                      </a:r>
                      <a:endParaRPr lang="ru-RU" dirty="0"/>
                    </a:p>
                  </a:txBody>
                  <a:tcPr/>
                </a:tc>
              </a:tr>
              <a:tr h="493129">
                <a:tc>
                  <a:txBody>
                    <a:bodyPr/>
                    <a:lstStyle/>
                    <a:p>
                      <a:r>
                        <a:rPr lang="ru-RU" dirty="0" smtClean="0"/>
                        <a:t>Ширина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 м</a:t>
                      </a:r>
                      <a:endParaRPr lang="ru-RU" dirty="0"/>
                    </a:p>
                  </a:txBody>
                  <a:tcPr/>
                </a:tc>
              </a:tr>
              <a:tr h="493129"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4,5 м</a:t>
                      </a:r>
                      <a:endParaRPr lang="ru-RU" dirty="0"/>
                    </a:p>
                  </a:txBody>
                  <a:tcPr/>
                </a:tc>
              </a:tr>
              <a:tr h="493129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этажей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493129"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Материал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Кирпич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http://kingbrick.ru/wp-content/uploads/domanapa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780928"/>
            <a:ext cx="209477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836712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DecToBin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DecToBin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()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base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"01"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);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DecToOct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DecToOct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():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base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"01234567"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);    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DecToHex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{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DecToHex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():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base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"0123456789ABCDEF"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);      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48680"/>
            <a:ext cx="90364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Program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static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Main()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{          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D;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.WriteLine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"Input value in 10 system:"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D 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Convert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.ToInt32(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.ReadLine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());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.WriteLine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DecToBin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P1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DecToBin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DecToOct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P2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DecToOct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DecToHex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P3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DecToHex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.WriteLine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"2 system -&gt; "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+ P1.Trans(D));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.WriteLine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"8 system -&gt; "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+ P2.Trans(D));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Console</a:t>
            </a:r>
            <a:r>
              <a:rPr lang="en-US" sz="22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.WriteLine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"16 system -&gt; "</a:t>
            </a: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+ P3.Trans(D));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  </a:t>
            </a:r>
            <a:r>
              <a:rPr lang="en-US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ru-RU" sz="2200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Console</a:t>
            </a:r>
            <a:r>
              <a:rPr lang="ru-RU" sz="2200" dirty="0" err="1" smtClean="0">
                <a:latin typeface="Consolas" panose="020B0609020204030204" pitchFamily="49" charset="0"/>
                <a:ea typeface="Times New Roman" panose="02020603050405020304" pitchFamily="18" charset="0"/>
              </a:rPr>
              <a:t>.ReadKey</a:t>
            </a:r>
            <a:r>
              <a:rPr lang="ru-RU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ru-RU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smtClean="0"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Результаты работы программы: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7776864" cy="2952328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14313"/>
            <a:ext cx="8475662" cy="478383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концепции ООП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764705"/>
            <a:ext cx="8497888" cy="5948834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dirty="0" smtClean="0"/>
              <a:t> </a:t>
            </a:r>
            <a:r>
              <a:rPr lang="ru-RU" altLang="ru-RU" sz="2600" dirty="0" smtClean="0"/>
              <a:t>Система состоит из объектов 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sz="2600" dirty="0" smtClean="0"/>
              <a:t> Объекты взаимодействуют между  собой, могут быть связаны отношением наследования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sz="2600" dirty="0" smtClean="0"/>
              <a:t>  Каждый объект характеризуется своим состоянием и поведением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sz="2600" dirty="0" smtClean="0"/>
              <a:t> Состояние объекта задается </a:t>
            </a:r>
            <a:r>
              <a:rPr lang="ru-RU" altLang="ru-RU" sz="2600" dirty="0" smtClean="0">
                <a:solidFill>
                  <a:srgbClr val="FF0000"/>
                </a:solidFill>
              </a:rPr>
              <a:t>значениями полей данных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sz="2600" dirty="0" smtClean="0"/>
              <a:t> Поведение объекта задается </a:t>
            </a:r>
            <a:r>
              <a:rPr lang="ru-RU" altLang="ru-RU" sz="2600" dirty="0" smtClean="0">
                <a:solidFill>
                  <a:srgbClr val="FF0000"/>
                </a:solidFill>
              </a:rPr>
              <a:t>методами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sz="2600" dirty="0" smtClean="0">
                <a:solidFill>
                  <a:srgbClr val="FF0000"/>
                </a:solidFill>
              </a:rPr>
              <a:t> </a:t>
            </a:r>
            <a:r>
              <a:rPr lang="ru-RU" altLang="ru-RU" sz="2600" dirty="0" smtClean="0"/>
              <a:t>Дочерние классы наследуют поля и методы своего родительского класса, с возможностью добавления новых свойств и методов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</a:pPr>
            <a:r>
              <a:rPr lang="ru-RU" altLang="ru-RU" sz="2600" dirty="0" smtClean="0"/>
              <a:t> Есть возможность переопределить в дочернем классе некоторые методы( </a:t>
            </a:r>
            <a:r>
              <a:rPr lang="ru-RU" altLang="ru-RU" sz="2600" dirty="0" smtClean="0">
                <a:solidFill>
                  <a:srgbClr val="FF0000"/>
                </a:solidFill>
              </a:rPr>
              <a:t>не виртуальные методы переопределять не рекомендуется!</a:t>
            </a:r>
            <a:r>
              <a:rPr lang="ru-RU" altLang="ru-RU" sz="2600" dirty="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Заголовок 1"/>
          <p:cNvSpPr>
            <a:spLocks noGrp="1"/>
          </p:cNvSpPr>
          <p:nvPr>
            <p:ph type="title"/>
          </p:nvPr>
        </p:nvSpPr>
        <p:spPr>
          <a:xfrm>
            <a:off x="1187450" y="476250"/>
            <a:ext cx="7793038" cy="838200"/>
          </a:xfrm>
        </p:spPr>
        <p:txBody>
          <a:bodyPr/>
          <a:lstStyle/>
          <a:p>
            <a:r>
              <a:rPr lang="ru-RU" b="1" dirty="0" smtClean="0"/>
              <a:t>Проверочная </a:t>
            </a:r>
            <a:r>
              <a:rPr lang="ru-RU" b="1" dirty="0" smtClean="0"/>
              <a:t>работа № 1</a:t>
            </a:r>
            <a:endParaRPr lang="ru-RU" b="1" dirty="0" smtClean="0"/>
          </a:p>
        </p:txBody>
      </p:sp>
      <p:sp>
        <p:nvSpPr>
          <p:cNvPr id="82946" name="Объект 2"/>
          <p:cNvSpPr>
            <a:spLocks noGrp="1"/>
          </p:cNvSpPr>
          <p:nvPr>
            <p:ph idx="1"/>
          </p:nvPr>
        </p:nvSpPr>
        <p:spPr>
          <a:xfrm>
            <a:off x="683569" y="1700212"/>
            <a:ext cx="8460432" cy="51577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ru-RU" b="1" dirty="0" smtClean="0">
                <a:solidFill>
                  <a:srgbClr val="FF0000"/>
                </a:solidFill>
                <a:latin typeface="Consolas" pitchFamily="49" charset="0"/>
              </a:rPr>
              <a:t> вариант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 smtClean="0">
                <a:latin typeface="Consolas" pitchFamily="49" charset="0"/>
              </a:rPr>
              <a:t>Базовый класс Товар (поля </a:t>
            </a:r>
            <a:r>
              <a:rPr lang="ru-RU" b="1" dirty="0" smtClean="0">
                <a:latin typeface="Consolas" pitchFamily="49" charset="0"/>
              </a:rPr>
              <a:t>Название, Цена, Производитель</a:t>
            </a:r>
            <a:r>
              <a:rPr lang="ru-RU" dirty="0" smtClean="0">
                <a:latin typeface="Consolas" pitchFamily="49" charset="0"/>
              </a:rPr>
              <a:t>), дочерний класс Продукт (доп. поле </a:t>
            </a:r>
            <a:r>
              <a:rPr lang="ru-RU" b="1" dirty="0" smtClean="0">
                <a:latin typeface="Consolas" pitchFamily="49" charset="0"/>
              </a:rPr>
              <a:t>Срок </a:t>
            </a:r>
            <a:r>
              <a:rPr lang="ru-RU" b="1" dirty="0" smtClean="0">
                <a:latin typeface="Consolas" pitchFamily="49" charset="0"/>
              </a:rPr>
              <a:t>реализации - </a:t>
            </a:r>
            <a:r>
              <a:rPr lang="ru-RU" dirty="0" smtClean="0">
                <a:latin typeface="Consolas" pitchFamily="49" charset="0"/>
              </a:rPr>
              <a:t>дней)</a:t>
            </a:r>
            <a:endParaRPr lang="ru-RU" dirty="0" smtClean="0">
              <a:latin typeface="Consolas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</a:rPr>
              <a:t>II</a:t>
            </a:r>
            <a:r>
              <a:rPr lang="ru-RU" b="1" dirty="0" smtClean="0">
                <a:solidFill>
                  <a:srgbClr val="FF0000"/>
                </a:solidFill>
                <a:latin typeface="Consolas" pitchFamily="49" charset="0"/>
              </a:rPr>
              <a:t> вариант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 smtClean="0">
                <a:latin typeface="Consolas" pitchFamily="49" charset="0"/>
              </a:rPr>
              <a:t>Базовый класс Автомобиль (поля </a:t>
            </a:r>
            <a:r>
              <a:rPr lang="ru-RU" b="1" dirty="0" smtClean="0">
                <a:latin typeface="Consolas" pitchFamily="49" charset="0"/>
              </a:rPr>
              <a:t>Производитель, Модель, Год выпуска</a:t>
            </a:r>
            <a:r>
              <a:rPr lang="ru-RU" dirty="0" smtClean="0">
                <a:latin typeface="Consolas" pitchFamily="49" charset="0"/>
              </a:rPr>
              <a:t>), дочерний класс Автобус (доп. поле </a:t>
            </a:r>
            <a:r>
              <a:rPr lang="ru-RU" b="1" dirty="0" smtClean="0">
                <a:latin typeface="Consolas" pitchFamily="49" charset="0"/>
              </a:rPr>
              <a:t>Вместимость</a:t>
            </a:r>
            <a:r>
              <a:rPr lang="ru-RU" dirty="0" smtClean="0">
                <a:latin typeface="Consolas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3037" cy="648072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План работы: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8703568" cy="5589240"/>
          </a:xfrm>
        </p:spPr>
        <p:txBody>
          <a:bodyPr/>
          <a:lstStyle/>
          <a:p>
            <a:r>
              <a:rPr lang="ru-RU" dirty="0" smtClean="0"/>
              <a:t>Описать </a:t>
            </a:r>
            <a:r>
              <a:rPr lang="ru-RU" dirty="0" smtClean="0">
                <a:solidFill>
                  <a:srgbClr val="FF0000"/>
                </a:solidFill>
              </a:rPr>
              <a:t>поля</a:t>
            </a:r>
            <a:r>
              <a:rPr lang="ru-RU" dirty="0" smtClean="0"/>
              <a:t> базового класса</a:t>
            </a:r>
          </a:p>
          <a:p>
            <a:r>
              <a:rPr lang="ru-RU" dirty="0" smtClean="0"/>
              <a:t>Описать </a:t>
            </a:r>
            <a:r>
              <a:rPr lang="ru-RU" dirty="0" smtClean="0">
                <a:solidFill>
                  <a:srgbClr val="FF0000"/>
                </a:solidFill>
              </a:rPr>
              <a:t>конструктор</a:t>
            </a:r>
            <a:r>
              <a:rPr lang="ru-RU" dirty="0" smtClean="0"/>
              <a:t> базового класса</a:t>
            </a:r>
          </a:p>
          <a:p>
            <a:r>
              <a:rPr lang="ru-RU" dirty="0" smtClean="0"/>
              <a:t>Описать метод </a:t>
            </a:r>
            <a:r>
              <a:rPr lang="en-US" dirty="0" smtClean="0">
                <a:solidFill>
                  <a:srgbClr val="FF0000"/>
                </a:solidFill>
              </a:rPr>
              <a:t>Show</a:t>
            </a:r>
            <a:r>
              <a:rPr lang="ru-RU" dirty="0" smtClean="0"/>
              <a:t> для вывода на экран значений полей</a:t>
            </a:r>
          </a:p>
          <a:p>
            <a:r>
              <a:rPr lang="ru-RU" dirty="0" smtClean="0"/>
              <a:t>Описать метод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ru-RU" dirty="0" smtClean="0"/>
              <a:t>, возвращающий значение одного из полей</a:t>
            </a:r>
          </a:p>
          <a:p>
            <a:r>
              <a:rPr lang="ru-RU" dirty="0" smtClean="0"/>
              <a:t>Аналогично для дочернего класса</a:t>
            </a:r>
          </a:p>
          <a:p>
            <a:r>
              <a:rPr lang="ru-RU" dirty="0" smtClean="0"/>
              <a:t>В главной функции создать по 1 объекту каждого класса</a:t>
            </a:r>
          </a:p>
          <a:p>
            <a:r>
              <a:rPr lang="ru-RU" dirty="0" smtClean="0"/>
              <a:t>Показать вызов методов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6200" b="1" smtClean="0">
                <a:solidFill>
                  <a:schemeClr val="bg2"/>
                </a:solidFill>
              </a:rPr>
              <a:t>Класс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07413" cy="3886200"/>
          </a:xfrm>
        </p:spPr>
        <p:txBody>
          <a:bodyPr/>
          <a:lstStyle/>
          <a:p>
            <a:pPr eaLnBrk="1" hangingPunct="1"/>
            <a:r>
              <a:rPr lang="ru-RU" altLang="ru-RU" sz="3800" smtClean="0"/>
              <a:t>Это тип, описывающий устройство объектов (их поведение и способ представления)</a:t>
            </a:r>
            <a:endParaRPr lang="en-US" altLang="ru-RU" sz="3800" smtClean="0"/>
          </a:p>
          <a:p>
            <a:pPr eaLnBrk="1" hangingPunct="1"/>
            <a:endParaRPr lang="ru-RU" altLang="ru-RU" sz="1200" smtClean="0"/>
          </a:p>
          <a:p>
            <a:pPr eaLnBrk="1" hangingPunct="1"/>
            <a:r>
              <a:rPr lang="ru-RU" altLang="ru-RU" sz="3800" smtClean="0"/>
              <a:t>Класс можно сравнить с чертежом, согласно которому создаются объекты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229600" cy="811560"/>
          </a:xfrm>
        </p:spPr>
        <p:txBody>
          <a:bodyPr/>
          <a:lstStyle/>
          <a:p>
            <a:pPr eaLnBrk="1" hangingPunct="1"/>
            <a:r>
              <a:rPr lang="ru-RU" altLang="ru-RU" sz="4800" dirty="0" smtClean="0">
                <a:solidFill>
                  <a:schemeClr val="bg2"/>
                </a:solidFill>
              </a:rPr>
              <a:t>Объявление класса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7"/>
            <a:ext cx="8229600" cy="5445224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Person 	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Address;</a:t>
            </a: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Year</a:t>
            </a: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endParaRPr lang="ru-RU" sz="800" dirty="0" smtClean="0"/>
          </a:p>
          <a:p>
            <a:pPr eaLnBrk="1" hangingPunct="1">
              <a:defRPr/>
            </a:pPr>
            <a:r>
              <a:rPr lang="ru-RU" altLang="ru-RU" dirty="0"/>
              <a:t>Объекты как представители класса создаются при помощи операции </a:t>
            </a:r>
            <a:r>
              <a:rPr lang="en-US" altLang="ru-RU" dirty="0" smtClean="0"/>
              <a:t>new</a:t>
            </a: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Person Men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new Person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eaLnBrk="1" hangingPunct="1">
              <a:buNone/>
              <a:defRPr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Person Women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new Person</a:t>
            </a:r>
            <a:r>
              <a:rPr lang="ru-RU" sz="2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ru-RU" sz="1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6200" smtClean="0">
                <a:solidFill>
                  <a:schemeClr val="bg2"/>
                </a:solidFill>
              </a:rPr>
              <a:t>Инкапсуляция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686800" cy="4752975"/>
          </a:xfrm>
        </p:spPr>
        <p:txBody>
          <a:bodyPr/>
          <a:lstStyle/>
          <a:p>
            <a:pPr eaLnBrk="1" hangingPunct="1"/>
            <a:r>
              <a:rPr lang="ru-RU" altLang="ru-RU" sz="3200" dirty="0" smtClean="0"/>
              <a:t>Это объединение внутри класса его данных с функциями, обрабатывающими эти данные (методами)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3400" i="1" dirty="0" smtClean="0">
                <a:solidFill>
                  <a:schemeClr val="accent2"/>
                </a:solidFill>
              </a:rPr>
              <a:t>   </a:t>
            </a:r>
            <a:r>
              <a:rPr lang="ru-RU" altLang="ru-RU" sz="3400" dirty="0" smtClean="0">
                <a:solidFill>
                  <a:schemeClr val="accent2"/>
                </a:solidFill>
              </a:rPr>
              <a:t>Под инкапсуляцией понимают скрытие полей объекта с целью обеспечения доступа к ним только посредством методов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5400" smtClean="0">
                <a:solidFill>
                  <a:schemeClr val="bg2"/>
                </a:solidFill>
              </a:rPr>
              <a:t>Методы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3200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Методы класса выполняют действия над объектами класса</a:t>
            </a:r>
          </a:p>
          <a:p>
            <a:pPr eaLnBrk="1" hangingPunct="1">
              <a:lnSpc>
                <a:spcPct val="90000"/>
              </a:lnSpc>
            </a:pPr>
            <a:endParaRPr lang="ru-RU" altLang="ru-RU" sz="800" dirty="0"/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Включая объявление метода в объявление класса, программист явно указывает, какие действия могут быть выполнены над объектами этого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pPr eaLnBrk="1" hangingPunct="1"/>
            <a:r>
              <a:rPr lang="ru-RU" altLang="ru-RU" sz="4800" smtClean="0">
                <a:solidFill>
                  <a:schemeClr val="bg2"/>
                </a:solidFill>
              </a:rPr>
              <a:t>Объявление методов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0768"/>
            <a:ext cx="8459787" cy="551723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Person 		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r>
              <a:rPr lang="ru-RU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string Address;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Person(string N, string A, 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Name = N;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Address = A;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Year = Y;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Объект 2"/>
          <p:cNvSpPr>
            <a:spLocks noGrp="1"/>
          </p:cNvSpPr>
          <p:nvPr>
            <p:ph idx="4294967295"/>
          </p:nvPr>
        </p:nvSpPr>
        <p:spPr>
          <a:xfrm>
            <a:off x="755650" y="404664"/>
            <a:ext cx="7473950" cy="6337449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ru-RU" dirty="0" smtClean="0"/>
              <a:t>      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void Show()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(Address);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(Year);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GetYear</a:t>
            </a: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return Year;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ru-RU" altLang="ru-RU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ru-R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8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лои">
  <a:themeElements>
    <a:clrScheme name="Слои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Слои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лои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лои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лои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1292</TotalTime>
  <Words>1142</Words>
  <Application>Microsoft Office PowerPoint</Application>
  <PresentationFormat>Экран (4:3)</PresentationFormat>
  <Paragraphs>266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35</vt:i4>
      </vt:variant>
    </vt:vector>
  </HeadingPairs>
  <TitlesOfParts>
    <vt:vector size="47" baseType="lpstr">
      <vt:lpstr>Arial</vt:lpstr>
      <vt:lpstr>Arial Black</vt:lpstr>
      <vt:lpstr>Century Schoolbook</vt:lpstr>
      <vt:lpstr>Consolas</vt:lpstr>
      <vt:lpstr>Tahoma</vt:lpstr>
      <vt:lpstr>Times New Roman</vt:lpstr>
      <vt:lpstr>Wingdings</vt:lpstr>
      <vt:lpstr>Wingdings 2</vt:lpstr>
      <vt:lpstr>Пиксел</vt:lpstr>
      <vt:lpstr>Слои</vt:lpstr>
      <vt:lpstr>Палитра</vt:lpstr>
      <vt:lpstr>Эркер</vt:lpstr>
      <vt:lpstr>Объектно-ориентированное программирование</vt:lpstr>
      <vt:lpstr>Объектно-ориентированное программирование (ООП)</vt:lpstr>
      <vt:lpstr>Информационная модель объекта</vt:lpstr>
      <vt:lpstr>Класс</vt:lpstr>
      <vt:lpstr>Объявление класса</vt:lpstr>
      <vt:lpstr>Инкапсуляция</vt:lpstr>
      <vt:lpstr>Методы</vt:lpstr>
      <vt:lpstr>Объявление методов</vt:lpstr>
      <vt:lpstr>Презентация PowerPoint</vt:lpstr>
      <vt:lpstr>Конструктор </vt:lpstr>
      <vt:lpstr>Описание конструктора</vt:lpstr>
      <vt:lpstr>Вызов методов</vt:lpstr>
      <vt:lpstr>Для защиты полей объекта используют директиву  private (закрытый)</vt:lpstr>
      <vt:lpstr>Сокрытие данных</vt:lpstr>
      <vt:lpstr>Выводы:</vt:lpstr>
      <vt:lpstr>Наследование</vt:lpstr>
      <vt:lpstr>Иерархия</vt:lpstr>
      <vt:lpstr>Пусть определены три класса, один из которых является базовым для двух других</vt:lpstr>
      <vt:lpstr>Класс-потомок должен иметь свой конструктор</vt:lpstr>
      <vt:lpstr>Презентация PowerPoint</vt:lpstr>
      <vt:lpstr>Переопределение методов</vt:lpstr>
      <vt:lpstr>Полиморфизм</vt:lpstr>
      <vt:lpstr>Полиморфизм</vt:lpstr>
      <vt:lpstr>Виртуальный метод</vt:lpstr>
      <vt:lpstr>Определение метода Show для каждого класса</vt:lpstr>
      <vt:lpstr>Презентация PowerPoint</vt:lpstr>
      <vt:lpstr>Презентация PowerPoint</vt:lpstr>
      <vt:lpstr>Программа демонстрации наследования</vt:lpstr>
      <vt:lpstr>Презентация PowerPoint</vt:lpstr>
      <vt:lpstr>Презентация PowerPoint</vt:lpstr>
      <vt:lpstr>Презентация PowerPoint</vt:lpstr>
      <vt:lpstr>Результаты работы программы:</vt:lpstr>
      <vt:lpstr>Основные концепции ООП</vt:lpstr>
      <vt:lpstr>Проверочная работа № 1</vt:lpstr>
      <vt:lpstr>План работы: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452</dc:creator>
  <cp:lastModifiedBy>Андреев Владимир Александрович</cp:lastModifiedBy>
  <cp:revision>68</cp:revision>
  <dcterms:created xsi:type="dcterms:W3CDTF">2011-01-15T09:54:08Z</dcterms:created>
  <dcterms:modified xsi:type="dcterms:W3CDTF">2020-03-19T10:26:03Z</dcterms:modified>
</cp:coreProperties>
</file>