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409" r:id="rId2"/>
    <p:sldId id="410" r:id="rId3"/>
    <p:sldId id="411" r:id="rId4"/>
    <p:sldId id="459" r:id="rId5"/>
    <p:sldId id="412" r:id="rId6"/>
    <p:sldId id="427" r:id="rId7"/>
    <p:sldId id="428" r:id="rId8"/>
    <p:sldId id="416" r:id="rId9"/>
    <p:sldId id="417" r:id="rId10"/>
    <p:sldId id="415" r:id="rId11"/>
    <p:sldId id="418" r:id="rId12"/>
    <p:sldId id="419" r:id="rId13"/>
    <p:sldId id="420" r:id="rId14"/>
    <p:sldId id="421" r:id="rId15"/>
    <p:sldId id="422" r:id="rId16"/>
    <p:sldId id="423" r:id="rId17"/>
    <p:sldId id="424" r:id="rId18"/>
    <p:sldId id="426" r:id="rId19"/>
    <p:sldId id="429" r:id="rId20"/>
    <p:sldId id="430" r:id="rId21"/>
    <p:sldId id="431" r:id="rId22"/>
    <p:sldId id="433" r:id="rId23"/>
  </p:sldIdLst>
  <p:sldSz cx="9144000" cy="6858000" type="screen4x3"/>
  <p:notesSz cx="6858000" cy="9144000"/>
  <p:custDataLst>
    <p:tags r:id="rId26"/>
  </p:custDataLst>
  <p:defaultTextStyle>
    <a:defPPr>
      <a:defRPr lang="zh-CN"/>
    </a:defPPr>
    <a:lvl1pPr algn="l" rtl="0" fontAlgn="base">
      <a:spcBef>
        <a:spcPct val="20000"/>
      </a:spcBef>
      <a:spcAft>
        <a:spcPct val="0"/>
      </a:spcAft>
      <a:buClr>
        <a:schemeClr val="folHlink"/>
      </a:buClr>
      <a:buSzPct val="60000"/>
      <a:buFont typeface="Wingdings" panose="05000000000000000000" pitchFamily="2" charset="2"/>
      <a:defRPr sz="2800" kern="1200">
        <a:solidFill>
          <a:schemeClr val="tx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n-cs"/>
      </a:defRPr>
    </a:lvl1pPr>
    <a:lvl2pPr marL="457200" algn="l" rtl="0" fontAlgn="base">
      <a:spcBef>
        <a:spcPct val="20000"/>
      </a:spcBef>
      <a:spcAft>
        <a:spcPct val="0"/>
      </a:spcAft>
      <a:buClr>
        <a:schemeClr val="folHlink"/>
      </a:buClr>
      <a:buSzPct val="60000"/>
      <a:buFont typeface="Wingdings" panose="05000000000000000000" pitchFamily="2" charset="2"/>
      <a:defRPr sz="2800" kern="1200">
        <a:solidFill>
          <a:schemeClr val="tx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n-cs"/>
      </a:defRPr>
    </a:lvl2pPr>
    <a:lvl3pPr marL="914400" algn="l" rtl="0" fontAlgn="base">
      <a:spcBef>
        <a:spcPct val="20000"/>
      </a:spcBef>
      <a:spcAft>
        <a:spcPct val="0"/>
      </a:spcAft>
      <a:buClr>
        <a:schemeClr val="folHlink"/>
      </a:buClr>
      <a:buSzPct val="60000"/>
      <a:buFont typeface="Wingdings" panose="05000000000000000000" pitchFamily="2" charset="2"/>
      <a:defRPr sz="2800" kern="1200">
        <a:solidFill>
          <a:schemeClr val="tx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n-cs"/>
      </a:defRPr>
    </a:lvl3pPr>
    <a:lvl4pPr marL="1371600" algn="l" rtl="0" fontAlgn="base">
      <a:spcBef>
        <a:spcPct val="20000"/>
      </a:spcBef>
      <a:spcAft>
        <a:spcPct val="0"/>
      </a:spcAft>
      <a:buClr>
        <a:schemeClr val="folHlink"/>
      </a:buClr>
      <a:buSzPct val="60000"/>
      <a:buFont typeface="Wingdings" panose="05000000000000000000" pitchFamily="2" charset="2"/>
      <a:defRPr sz="2800" kern="1200">
        <a:solidFill>
          <a:schemeClr val="tx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n-cs"/>
      </a:defRPr>
    </a:lvl4pPr>
    <a:lvl5pPr marL="1828800" algn="l" rtl="0" fontAlgn="base">
      <a:spcBef>
        <a:spcPct val="20000"/>
      </a:spcBef>
      <a:spcAft>
        <a:spcPct val="0"/>
      </a:spcAft>
      <a:buClr>
        <a:schemeClr val="folHlink"/>
      </a:buClr>
      <a:buSzPct val="60000"/>
      <a:buFont typeface="Wingdings" panose="05000000000000000000" pitchFamily="2" charset="2"/>
      <a:defRPr sz="2800" kern="1200">
        <a:solidFill>
          <a:schemeClr val="tx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n-cs"/>
      </a:defRPr>
    </a:lvl5pPr>
    <a:lvl6pPr marL="2286000" algn="l" defTabSz="914400" rtl="0" eaLnBrk="1" latinLnBrk="0" hangingPunct="1">
      <a:defRPr sz="2800" kern="1200">
        <a:solidFill>
          <a:schemeClr val="tx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n-cs"/>
      </a:defRPr>
    </a:lvl6pPr>
    <a:lvl7pPr marL="2743200" algn="l" defTabSz="914400" rtl="0" eaLnBrk="1" latinLnBrk="0" hangingPunct="1">
      <a:defRPr sz="2800" kern="1200">
        <a:solidFill>
          <a:schemeClr val="tx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n-cs"/>
      </a:defRPr>
    </a:lvl7pPr>
    <a:lvl8pPr marL="3200400" algn="l" defTabSz="914400" rtl="0" eaLnBrk="1" latinLnBrk="0" hangingPunct="1">
      <a:defRPr sz="2800" kern="1200">
        <a:solidFill>
          <a:schemeClr val="tx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n-cs"/>
      </a:defRPr>
    </a:lvl8pPr>
    <a:lvl9pPr marL="3657600" algn="l" defTabSz="914400" rtl="0" eaLnBrk="1" latinLnBrk="0" hangingPunct="1">
      <a:defRPr sz="2800" kern="1200">
        <a:solidFill>
          <a:schemeClr val="tx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FF0000"/>
    <a:srgbClr val="000000"/>
    <a:srgbClr val="DDDDDD"/>
    <a:srgbClr val="C0C0C0"/>
    <a:srgbClr val="00FFFF"/>
    <a:srgbClr val="66FFFF"/>
    <a:srgbClr val="4D4D4D"/>
    <a:srgbClr val="DF05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59" autoAdjust="0"/>
    <p:restoredTop sz="95238" autoAdjust="0"/>
  </p:normalViewPr>
  <p:slideViewPr>
    <p:cSldViewPr>
      <p:cViewPr varScale="1">
        <p:scale>
          <a:sx n="79" d="100"/>
          <a:sy n="79" d="100"/>
        </p:scale>
        <p:origin x="1594" y="10"/>
      </p:cViewPr>
      <p:guideLst>
        <p:guide orient="horz" pos="2160"/>
        <p:guide pos="2880"/>
      </p:guideLst>
    </p:cSldViewPr>
  </p:slid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59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spcBef>
                <a:spcPct val="0"/>
              </a:spcBef>
              <a:buClrTx/>
              <a:buSzTx/>
              <a:buFontTx/>
              <a:buNone/>
              <a:defRPr sz="1200">
                <a:effectLst/>
                <a:latin typeface="Arial" panose="020B0604020202020204" pitchFamily="34" charset="0"/>
                <a:ea typeface="宋体" panose="02010600030101010101" pitchFamily="2" charset="-122"/>
              </a:defRPr>
            </a:lvl1pPr>
          </a:lstStyle>
          <a:p>
            <a:pPr>
              <a:defRPr/>
            </a:pPr>
            <a:endParaRPr lang="en-US" altLang="zh-CN"/>
          </a:p>
        </p:txBody>
      </p:sp>
      <p:sp>
        <p:nvSpPr>
          <p:cNvPr id="425987"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buClrTx/>
              <a:buSzTx/>
              <a:buFontTx/>
              <a:buNone/>
              <a:defRPr sz="1200">
                <a:effectLst/>
                <a:latin typeface="Arial" panose="020B0604020202020204" pitchFamily="34" charset="0"/>
                <a:ea typeface="宋体" panose="02010600030101010101" pitchFamily="2" charset="-122"/>
              </a:defRPr>
            </a:lvl1pPr>
          </a:lstStyle>
          <a:p>
            <a:pPr>
              <a:defRPr/>
            </a:pPr>
            <a:endParaRPr lang="en-US" altLang="zh-CN"/>
          </a:p>
        </p:txBody>
      </p:sp>
      <p:sp>
        <p:nvSpPr>
          <p:cNvPr id="425988"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buClrTx/>
              <a:buSzTx/>
              <a:buFontTx/>
              <a:buNone/>
              <a:defRPr sz="1200">
                <a:effectLst/>
                <a:latin typeface="Arial" panose="020B0604020202020204" pitchFamily="34" charset="0"/>
                <a:ea typeface="宋体" panose="02010600030101010101" pitchFamily="2" charset="-122"/>
              </a:defRPr>
            </a:lvl1pPr>
          </a:lstStyle>
          <a:p>
            <a:pPr>
              <a:defRPr/>
            </a:pPr>
            <a:endParaRPr lang="en-US" altLang="zh-CN"/>
          </a:p>
        </p:txBody>
      </p:sp>
      <p:sp>
        <p:nvSpPr>
          <p:cNvPr id="425989"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spcBef>
                <a:spcPct val="0"/>
              </a:spcBef>
              <a:buClrTx/>
              <a:buSzTx/>
              <a:buFontTx/>
              <a:buNone/>
              <a:defRPr sz="1200">
                <a:effectLst/>
                <a:latin typeface="Arial" panose="020B0604020202020204" pitchFamily="34" charset="0"/>
                <a:ea typeface="宋体" panose="02010600030101010101" pitchFamily="2" charset="-122"/>
              </a:defRPr>
            </a:lvl1pPr>
          </a:lstStyle>
          <a:p>
            <a:pPr>
              <a:defRPr/>
            </a:pPr>
            <a:fld id="{EA1473E4-9A34-4B31-A9C1-B5B99552584F}" type="slidenum">
              <a:rPr lang="en-US" altLang="zh-CN"/>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A1F65A9C-7D16-4671-807F-1D650BD0AB91}" type="datetimeFigureOut">
              <a:rPr lang="zh-CN" altLang="en-US"/>
              <a:t>2021/6/7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615C1E9-EEFB-452A-8504-910131A3F7C6}" type="slidenum">
              <a:rPr lang="zh-CN" altLang="en-US"/>
              <a:t>‹#›</a:t>
            </a:fld>
            <a:endParaRPr lang="zh-CN" altLang="en-US"/>
          </a:p>
        </p:txBody>
      </p:sp>
    </p:spTree>
    <p:extLst>
      <p:ext uri="{BB962C8B-B14F-4D97-AF65-F5344CB8AC3E}">
        <p14:creationId xmlns:p14="http://schemas.microsoft.com/office/powerpoint/2010/main" val="10680198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p:nvPr/>
        </p:nvGrpSpPr>
        <p:grpSpPr bwMode="auto">
          <a:xfrm>
            <a:off x="0" y="2438400"/>
            <a:ext cx="9009063" cy="1052513"/>
            <a:chOff x="0" y="1536"/>
            <a:chExt cx="5675" cy="663"/>
          </a:xfrm>
        </p:grpSpPr>
        <p:grpSp>
          <p:nvGrpSpPr>
            <p:cNvPr id="5" name="Group 3"/>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ln>
              <a:effectLst/>
            </p:spPr>
            <p:txBody>
              <a:bodyPr wrap="none" anchor="ctr"/>
              <a:lstStyle/>
              <a:p>
                <a:pPr>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defRPr/>
                </a:pPr>
                <a:endParaRPr lang="zh-CN" altLang="en-US"/>
              </a:p>
            </p:txBody>
          </p:sp>
        </p:grpSp>
        <p:grpSp>
          <p:nvGrpSpPr>
            <p:cNvPr id="6" name="Group 6"/>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ln>
              <a:effectLst/>
            </p:spPr>
            <p:txBody>
              <a:bodyPr wrap="none" anchor="ctr"/>
              <a:lstStyle/>
              <a:p>
                <a:pPr>
                  <a:defRPr/>
                </a:pPr>
                <a:endParaRPr lang="zh-CN" altLang="en-US"/>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ln>
            <a:effectLst/>
          </p:spPr>
          <p:txBody>
            <a:bodyPr wrap="none" anchor="ctr"/>
            <a:lstStyle/>
            <a:p>
              <a:pPr>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a:defRPr/>
              </a:pPr>
              <a:endParaRPr lang="zh-CN" altLang="en-US"/>
            </a:p>
          </p:txBody>
        </p:sp>
      </p:grpSp>
      <p:sp>
        <p:nvSpPr>
          <p:cNvPr id="123916"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12391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186AB8E4-3D9B-4A60-AA88-3CC9F62A287F}" type="slidenum">
              <a:rPr lang="en-US" altLang="zh-CN"/>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fld id="{CE50C745-8C0A-4897-BE2F-F92D2D6E88D3}"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fld id="{02DC98D1-2827-4B46-92E0-BE2706574099}" type="slidenum">
              <a:rPr lang="en-US" altLang="zh-CN"/>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p:txBody>
          <a:bodyPr/>
          <a:lstStyle>
            <a:lvl1pPr>
              <a:defRPr/>
            </a:lvl1pPr>
          </a:lstStyle>
          <a:p>
            <a:pPr>
              <a:defRPr/>
            </a:pPr>
            <a:fld id="{3990E114-FB11-406E-96DE-265D71CA21CB}"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fld id="{308383B1-DA71-470C-B722-72FE431DC5D3}"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fld id="{FF810697-BA1E-4CF5-92A8-B2CB66B3083F}"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p:txBody>
          <a:bodyPr/>
          <a:lstStyle>
            <a:lvl1pPr>
              <a:defRPr/>
            </a:lvl1pPr>
          </a:lstStyle>
          <a:p>
            <a:pPr>
              <a:defRPr/>
            </a:pPr>
            <a:fld id="{B52868E7-B4DC-4AA6-8A5F-FE15C1CDD8E8}"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p:txBody>
          <a:bodyPr/>
          <a:lstStyle>
            <a:lvl1pPr>
              <a:defRPr/>
            </a:lvl1pPr>
          </a:lstStyle>
          <a:p>
            <a:pPr>
              <a:defRPr/>
            </a:pPr>
            <a:fld id="{B8A66675-D1BF-4034-99E6-260459299646}"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p:txBody>
          <a:bodyPr/>
          <a:lstStyle>
            <a:lvl1pPr>
              <a:defRPr/>
            </a:lvl1pPr>
          </a:lstStyle>
          <a:p>
            <a:pPr>
              <a:defRPr/>
            </a:pPr>
            <a:fld id="{BD2F2CFE-C522-47C9-AB64-F7696BEDECAE}"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p:txBody>
          <a:bodyPr/>
          <a:lstStyle>
            <a:lvl1pPr>
              <a:defRPr/>
            </a:lvl1pPr>
          </a:lstStyle>
          <a:p>
            <a:pPr>
              <a:defRPr/>
            </a:pPr>
            <a:fld id="{9831B634-53C3-40C8-A10A-C27EBAE4A1A4}"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p:txBody>
          <a:bodyPr/>
          <a:lstStyle>
            <a:lvl1pPr>
              <a:defRPr/>
            </a:lvl1pPr>
          </a:lstStyle>
          <a:p>
            <a:pPr>
              <a:defRPr/>
            </a:pPr>
            <a:fld id="{998A8D32-BFE6-4918-9767-0F4E0F1825FD}"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p:txBody>
          <a:bodyPr/>
          <a:lstStyle>
            <a:lvl1pPr>
              <a:defRPr/>
            </a:lvl1pPr>
          </a:lstStyle>
          <a:p>
            <a:pPr>
              <a:defRPr/>
            </a:pPr>
            <a:fld id="{807ACFB0-CDDF-48EA-9E5E-1AEADA5C7083}"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800">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800">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800">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8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Tx/>
              <a:buSzTx/>
              <a:buFontTx/>
              <a:buNone/>
              <a:defRPr/>
            </a:pPr>
            <a:endParaRPr kumimoji="1" lang="zh-CN" altLang="zh-CN" sz="2400">
              <a:effectLst/>
              <a:latin typeface="Tahoma" panose="020B0604030504040204" pitchFamily="34" charset="0"/>
              <a:ea typeface="宋体" panose="02010600030101010101" pitchFamily="2" charset="-122"/>
            </a:endParaRPr>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800">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800">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800">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8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Tx/>
              <a:buSzTx/>
              <a:buFontTx/>
              <a:buNone/>
              <a:defRPr/>
            </a:pPr>
            <a:endParaRPr kumimoji="1" lang="zh-CN" altLang="zh-CN" sz="2400">
              <a:effectLst/>
              <a:latin typeface="Tahoma" panose="020B0604030504040204" pitchFamily="34" charset="0"/>
              <a:ea typeface="宋体" panose="02010600030101010101" pitchFamily="2" charset="-122"/>
            </a:endParaRPr>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800">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800">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800">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8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Tx/>
              <a:buSzTx/>
              <a:buFontTx/>
              <a:buNone/>
              <a:defRPr/>
            </a:pPr>
            <a:endParaRPr kumimoji="1" lang="zh-CN" altLang="zh-CN" sz="2400">
              <a:effectLst/>
              <a:latin typeface="Tahoma" panose="020B0604030504040204" pitchFamily="34" charset="0"/>
              <a:ea typeface="宋体" panose="02010600030101010101" pitchFamily="2" charset="-122"/>
            </a:endParaRPr>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800">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800">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800">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8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Tx/>
              <a:buSzTx/>
              <a:buFontTx/>
              <a:buNone/>
              <a:defRPr/>
            </a:pPr>
            <a:endParaRPr kumimoji="1" lang="zh-CN" altLang="zh-CN" sz="2400">
              <a:effectLst/>
              <a:latin typeface="Tahoma" panose="020B0604030504040204" pitchFamily="34" charset="0"/>
              <a:ea typeface="宋体" panose="02010600030101010101" pitchFamily="2" charset="-122"/>
            </a:endParaRPr>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800">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800">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800">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8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Tx/>
              <a:buSzTx/>
              <a:buFontTx/>
              <a:buNone/>
              <a:defRPr/>
            </a:pPr>
            <a:endParaRPr kumimoji="1" lang="zh-CN" altLang="zh-CN" sz="2400">
              <a:effectLst/>
              <a:latin typeface="Tahoma" panose="020B0604030504040204" pitchFamily="34" charset="0"/>
              <a:ea typeface="宋体" panose="02010600030101010101" pitchFamily="2" charset="-122"/>
            </a:endParaRPr>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800">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800">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800">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8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Tx/>
              <a:buSzTx/>
              <a:buFontTx/>
              <a:buNone/>
              <a:defRPr/>
            </a:pPr>
            <a:endParaRPr kumimoji="1" lang="zh-CN" altLang="zh-CN" sz="2400">
              <a:effectLst/>
              <a:latin typeface="Tahoma" panose="020B0604030504040204" pitchFamily="34" charset="0"/>
              <a:ea typeface="宋体" panose="02010600030101010101" pitchFamily="2" charset="-122"/>
            </a:endParaRPr>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800">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800">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800">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8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Tx/>
              <a:buSzTx/>
              <a:buFontTx/>
              <a:buNone/>
              <a:defRPr/>
            </a:pPr>
            <a:endParaRPr kumimoji="1" lang="zh-CN" altLang="zh-CN" sz="2400">
              <a:effectLst/>
              <a:latin typeface="Tahoma" panose="020B0604030504040204" pitchFamily="34" charset="0"/>
              <a:ea typeface="宋体" panose="02010600030101010101" pitchFamily="2" charset="-122"/>
            </a:endParaRPr>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2891"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buClrTx/>
              <a:buSzTx/>
              <a:buFontTx/>
              <a:buNone/>
              <a:defRPr sz="1400">
                <a:effectLst/>
                <a:latin typeface="+mn-lt"/>
                <a:ea typeface="+mn-ea"/>
              </a:defRPr>
            </a:lvl1pPr>
          </a:lstStyle>
          <a:p>
            <a:pPr>
              <a:defRPr/>
            </a:pPr>
            <a:endParaRPr lang="en-US" altLang="zh-CN"/>
          </a:p>
        </p:txBody>
      </p:sp>
      <p:sp>
        <p:nvSpPr>
          <p:cNvPr id="122892" name="Rectangle 12"/>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algn="ctr">
              <a:spcBef>
                <a:spcPct val="0"/>
              </a:spcBef>
              <a:buClrTx/>
              <a:buSzTx/>
              <a:buFontTx/>
              <a:buNone/>
              <a:defRPr sz="1400">
                <a:effectLst/>
                <a:latin typeface="+mn-lt"/>
                <a:ea typeface="+mn-ea"/>
              </a:defRPr>
            </a:lvl1pPr>
          </a:lstStyle>
          <a:p>
            <a:pPr>
              <a:defRPr/>
            </a:pPr>
            <a:endParaRPr lang="en-US" altLang="zh-CN"/>
          </a:p>
        </p:txBody>
      </p:sp>
      <p:sp>
        <p:nvSpPr>
          <p:cNvPr id="122893"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r">
              <a:spcBef>
                <a:spcPct val="0"/>
              </a:spcBef>
              <a:buClrTx/>
              <a:buSzTx/>
              <a:buFontTx/>
              <a:buNone/>
              <a:defRPr sz="1400">
                <a:effectLst/>
                <a:latin typeface="+mn-lt"/>
                <a:ea typeface="+mn-ea"/>
              </a:defRPr>
            </a:lvl1pPr>
          </a:lstStyle>
          <a:p>
            <a:pPr>
              <a:defRPr/>
            </a:pPr>
            <a:fld id="{8B0143EE-2D6A-4344-AA3B-89EC3780F7C5}"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baike.baidu.com/view/178189.htm" TargetMode="External"/><Relationship Id="rId2" Type="http://schemas.openxmlformats.org/officeDocument/2006/relationships/hyperlink" Target="http://baike.baidu.com/view/1125.ht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150938" y="1042988"/>
            <a:ext cx="7793037" cy="633412"/>
          </a:xfrm>
        </p:spPr>
        <p:txBody>
          <a:bodyPr/>
          <a:lstStyle/>
          <a:p>
            <a:pPr eaLnBrk="1" hangingPunct="1">
              <a:lnSpc>
                <a:spcPct val="90000"/>
              </a:lnSpc>
            </a:pPr>
            <a:r>
              <a:rPr lang="zh-CN" altLang="en-US" sz="4000" i="1" dirty="0">
                <a:latin typeface="华文新魏" panose="02010800040101010101" pitchFamily="2" charset="-122"/>
                <a:ea typeface="华文新魏" panose="02010800040101010101" pitchFamily="2" charset="-122"/>
              </a:rPr>
              <a:t>单周期类</a:t>
            </a:r>
            <a:r>
              <a:rPr lang="en-US" altLang="zh-CN" sz="4000" i="1" dirty="0">
                <a:latin typeface="华文新魏" panose="02010800040101010101" pitchFamily="2" charset="-122"/>
                <a:ea typeface="华文新魏" panose="02010800040101010101" pitchFamily="2" charset="-122"/>
              </a:rPr>
              <a:t>MIPS CPU</a:t>
            </a:r>
            <a:r>
              <a:rPr lang="zh-CN" altLang="en-US" sz="4000" i="1" dirty="0">
                <a:latin typeface="华文新魏" panose="02010800040101010101" pitchFamily="2" charset="-122"/>
                <a:ea typeface="华文新魏" panose="02010800040101010101" pitchFamily="2" charset="-122"/>
              </a:rPr>
              <a:t>设计</a:t>
            </a:r>
            <a:endParaRPr lang="en-US" altLang="zh-CN" sz="4000" i="1" dirty="0">
              <a:latin typeface="华文新魏" panose="02010800040101010101" pitchFamily="2" charset="-122"/>
              <a:ea typeface="华文新魏" panose="02010800040101010101" pitchFamily="2" charset="-122"/>
            </a:endParaRPr>
          </a:p>
        </p:txBody>
      </p:sp>
      <p:sp>
        <p:nvSpPr>
          <p:cNvPr id="121859" name="Rectangle 3"/>
          <p:cNvSpPr>
            <a:spLocks noGrp="1" noChangeArrowheads="1"/>
          </p:cNvSpPr>
          <p:nvPr>
            <p:ph type="body" idx="1"/>
          </p:nvPr>
        </p:nvSpPr>
        <p:spPr>
          <a:xfrm>
            <a:off x="544512" y="2168860"/>
            <a:ext cx="8054975" cy="4545013"/>
          </a:xfrm>
        </p:spPr>
        <p:txBody>
          <a:bodyPr/>
          <a:lstStyle/>
          <a:p>
            <a:r>
              <a:rPr lang="en-US" altLang="zh-CN" sz="2800" i="1" dirty="0">
                <a:latin typeface="华文新魏" panose="02010800040101010101" pitchFamily="2" charset="-122"/>
                <a:ea typeface="华文新魏" panose="02010800040101010101" pitchFamily="2" charset="-122"/>
              </a:rPr>
              <a:t>MIPS(Microprocessor without interlocked piped stages</a:t>
            </a:r>
            <a:r>
              <a:rPr lang="zh-CN" altLang="zh-CN" sz="2800" i="1" dirty="0">
                <a:latin typeface="华文新魏" panose="02010800040101010101" pitchFamily="2" charset="-122"/>
                <a:ea typeface="华文新魏" panose="02010800040101010101" pitchFamily="2" charset="-122"/>
              </a:rPr>
              <a:t>，无内部互锁流水级的</a:t>
            </a:r>
            <a:r>
              <a:rPr lang="en-US" altLang="zh-CN" sz="2800" i="1" dirty="0" err="1">
                <a:latin typeface="华文新魏" panose="02010800040101010101" pitchFamily="2" charset="-122"/>
                <a:ea typeface="华文新魏" panose="02010800040101010101" pitchFamily="2" charset="-122"/>
                <a:hlinkClick r:id="rId2"/>
              </a:rPr>
              <a:t>微处理器</a:t>
            </a:r>
            <a:r>
              <a:rPr lang="en-US" altLang="zh-CN" sz="2800" i="1" dirty="0">
                <a:latin typeface="华文新魏" panose="02010800040101010101" pitchFamily="2" charset="-122"/>
                <a:ea typeface="华文新魏" panose="02010800040101010101" pitchFamily="2" charset="-122"/>
              </a:rPr>
              <a:t>)</a:t>
            </a:r>
            <a:r>
              <a:rPr lang="zh-CN" altLang="zh-CN" sz="2800" i="1" dirty="0">
                <a:latin typeface="华文新魏" panose="02010800040101010101" pitchFamily="2" charset="-122"/>
                <a:ea typeface="华文新魏" panose="02010800040101010101" pitchFamily="2" charset="-122"/>
              </a:rPr>
              <a:t>由斯坦福</a:t>
            </a:r>
            <a:r>
              <a:rPr lang="en-US" altLang="zh-CN" sz="2800" i="1" dirty="0">
                <a:latin typeface="华文新魏" panose="02010800040101010101" pitchFamily="2" charset="-122"/>
                <a:ea typeface="华文新魏" panose="02010800040101010101" pitchFamily="2" charset="-122"/>
              </a:rPr>
              <a:t>(Stanford)</a:t>
            </a:r>
            <a:r>
              <a:rPr lang="zh-CN" altLang="zh-CN" sz="2800" i="1" dirty="0">
                <a:latin typeface="华文新魏" panose="02010800040101010101" pitchFamily="2" charset="-122"/>
                <a:ea typeface="华文新魏" panose="02010800040101010101" pitchFamily="2" charset="-122"/>
              </a:rPr>
              <a:t>大学</a:t>
            </a:r>
            <a:r>
              <a:rPr lang="en-US" altLang="zh-CN" sz="2800" i="1" dirty="0">
                <a:latin typeface="华文新魏" panose="02010800040101010101" pitchFamily="2" charset="-122"/>
                <a:ea typeface="华文新魏" panose="02010800040101010101" pitchFamily="2" charset="-122"/>
              </a:rPr>
              <a:t>Hennessy</a:t>
            </a:r>
            <a:r>
              <a:rPr lang="zh-CN" altLang="zh-CN" sz="2800" i="1" dirty="0">
                <a:latin typeface="华文新魏" panose="02010800040101010101" pitchFamily="2" charset="-122"/>
                <a:ea typeface="华文新魏" panose="02010800040101010101" pitchFamily="2" charset="-122"/>
              </a:rPr>
              <a:t>教授领导的研究小组研制。它采用精简</a:t>
            </a:r>
            <a:r>
              <a:rPr lang="en-US" altLang="zh-CN" sz="2800" i="1" dirty="0" err="1">
                <a:latin typeface="华文新魏" panose="02010800040101010101" pitchFamily="2" charset="-122"/>
                <a:ea typeface="华文新魏" panose="02010800040101010101" pitchFamily="2" charset="-122"/>
                <a:hlinkClick r:id="rId3"/>
              </a:rPr>
              <a:t>指令系统</a:t>
            </a:r>
            <a:r>
              <a:rPr lang="zh-CN" altLang="zh-CN" sz="2800" i="1" dirty="0">
                <a:latin typeface="华文新魏" panose="02010800040101010101" pitchFamily="2" charset="-122"/>
                <a:ea typeface="华文新魏" panose="02010800040101010101" pitchFamily="2" charset="-122"/>
              </a:rPr>
              <a:t>计算结构</a:t>
            </a:r>
            <a:r>
              <a:rPr lang="en-US" altLang="zh-CN" sz="2800" i="1" dirty="0">
                <a:latin typeface="华文新魏" panose="02010800040101010101" pitchFamily="2" charset="-122"/>
                <a:ea typeface="华文新魏" panose="02010800040101010101" pitchFamily="2" charset="-122"/>
              </a:rPr>
              <a:t>(RISC)</a:t>
            </a:r>
            <a:r>
              <a:rPr lang="zh-CN" altLang="zh-CN" sz="2800" i="1" dirty="0">
                <a:latin typeface="华文新魏" panose="02010800040101010101" pitchFamily="2" charset="-122"/>
                <a:ea typeface="华文新魏" panose="02010800040101010101" pitchFamily="2" charset="-122"/>
              </a:rPr>
              <a:t>，其机制是尽量利用软件办法避免流水线中的数据相关问题。和采用复杂指令系统计算结构</a:t>
            </a:r>
            <a:r>
              <a:rPr lang="en-US" altLang="zh-CN" sz="2800" i="1" dirty="0">
                <a:latin typeface="华文新魏" panose="02010800040101010101" pitchFamily="2" charset="-122"/>
                <a:ea typeface="华文新魏" panose="02010800040101010101" pitchFamily="2" charset="-122"/>
              </a:rPr>
              <a:t>(CISC)</a:t>
            </a:r>
            <a:r>
              <a:rPr lang="zh-CN" altLang="zh-CN" sz="2800" i="1" dirty="0">
                <a:latin typeface="华文新魏" panose="02010800040101010101" pitchFamily="2" charset="-122"/>
                <a:ea typeface="华文新魏" panose="02010800040101010101" pitchFamily="2" charset="-122"/>
              </a:rPr>
              <a:t>相比，</a:t>
            </a:r>
            <a:r>
              <a:rPr lang="en-US" altLang="zh-CN" sz="2800" i="1" dirty="0">
                <a:latin typeface="华文新魏" panose="02010800040101010101" pitchFamily="2" charset="-122"/>
                <a:ea typeface="华文新魏" panose="02010800040101010101" pitchFamily="2" charset="-122"/>
              </a:rPr>
              <a:t>RISC</a:t>
            </a:r>
            <a:r>
              <a:rPr lang="zh-CN" altLang="zh-CN" sz="2800" i="1" dirty="0">
                <a:latin typeface="华文新魏" panose="02010800040101010101" pitchFamily="2" charset="-122"/>
                <a:ea typeface="华文新魏" panose="02010800040101010101" pitchFamily="2" charset="-122"/>
              </a:rPr>
              <a:t>具有设计更简单、设计周期更短等优点，并可以应用更多先进的技术，开发更快的下一代处理器。</a:t>
            </a:r>
          </a:p>
          <a:p>
            <a:pPr eaLnBrk="1" hangingPunct="1">
              <a:buFont typeface="Wingdings" panose="05000000000000000000" pitchFamily="2" charset="2"/>
              <a:buNone/>
            </a:pPr>
            <a:endParaRPr lang="zh-CN" altLang="en-US" i="1" dirty="0">
              <a:latin typeface="华文新魏" panose="02010800040101010101" pitchFamily="2" charset="-122"/>
              <a:ea typeface="华文新魏"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150938" y="1042988"/>
            <a:ext cx="7793037" cy="633412"/>
          </a:xfrm>
        </p:spPr>
        <p:txBody>
          <a:bodyPr/>
          <a:lstStyle/>
          <a:p>
            <a:pPr lvl="2"/>
            <a:r>
              <a:rPr lang="zh-CN" altLang="zh-CN" sz="4000" i="1" dirty="0">
                <a:latin typeface="华文新魏" panose="02010800040101010101" pitchFamily="2" charset="-122"/>
                <a:ea typeface="华文新魏" panose="02010800040101010101" pitchFamily="2" charset="-122"/>
              </a:rPr>
              <a:t>单周期</a:t>
            </a:r>
            <a:r>
              <a:rPr lang="en-US" altLang="zh-CN" sz="4000" i="1" dirty="0">
                <a:latin typeface="华文新魏" panose="02010800040101010101" pitchFamily="2" charset="-122"/>
                <a:ea typeface="华文新魏" panose="02010800040101010101" pitchFamily="2" charset="-122"/>
              </a:rPr>
              <a:t>CPU</a:t>
            </a:r>
            <a:r>
              <a:rPr lang="zh-CN" altLang="zh-CN" sz="4000" i="1" dirty="0">
                <a:latin typeface="华文新魏" panose="02010800040101010101" pitchFamily="2" charset="-122"/>
                <a:ea typeface="华文新魏" panose="02010800040101010101" pitchFamily="2" charset="-122"/>
              </a:rPr>
              <a:t>微结构</a:t>
            </a:r>
          </a:p>
        </p:txBody>
      </p:sp>
      <p:sp>
        <p:nvSpPr>
          <p:cNvPr id="121859" name="Rectangle 3"/>
          <p:cNvSpPr>
            <a:spLocks noGrp="1" noChangeArrowheads="1"/>
          </p:cNvSpPr>
          <p:nvPr>
            <p:ph type="body" idx="1"/>
          </p:nvPr>
        </p:nvSpPr>
        <p:spPr>
          <a:xfrm>
            <a:off x="1196625" y="1808820"/>
            <a:ext cx="3169052" cy="326547"/>
          </a:xfrm>
        </p:spPr>
        <p:txBody>
          <a:bodyPr/>
          <a:lstStyle/>
          <a:p>
            <a:pPr marL="0" lvl="3" indent="0">
              <a:buNone/>
            </a:pPr>
            <a:r>
              <a:rPr lang="en-US" altLang="zh-CN" sz="1600" i="1" dirty="0">
                <a:latin typeface="华文新魏" panose="02010800040101010101" pitchFamily="2" charset="-122"/>
                <a:ea typeface="华文新魏" panose="02010800040101010101" pitchFamily="2" charset="-122"/>
                <a:cs typeface="+mn-cs"/>
              </a:rPr>
              <a:t>R</a:t>
            </a:r>
            <a:r>
              <a:rPr lang="zh-CN" altLang="en-US" sz="1600" i="1" dirty="0">
                <a:latin typeface="华文新魏" panose="02010800040101010101" pitchFamily="2" charset="-122"/>
                <a:ea typeface="华文新魏" panose="02010800040101010101" pitchFamily="2" charset="-122"/>
                <a:cs typeface="+mn-cs"/>
              </a:rPr>
              <a:t>类指令的数据通路</a:t>
            </a:r>
            <a:r>
              <a:rPr lang="zh-CN" altLang="zh-CN" sz="1600" i="1" dirty="0">
                <a:latin typeface="华文新魏" panose="02010800040101010101" pitchFamily="2" charset="-122"/>
                <a:ea typeface="华文新魏" panose="02010800040101010101" pitchFamily="2" charset="-122"/>
                <a:cs typeface="+mn-cs"/>
              </a:rPr>
              <a:t>如</a:t>
            </a:r>
            <a:r>
              <a:rPr lang="zh-CN" altLang="en-US" sz="1600" i="1" dirty="0">
                <a:latin typeface="华文新魏" panose="02010800040101010101" pitchFamily="2" charset="-122"/>
                <a:ea typeface="华文新魏" panose="02010800040101010101" pitchFamily="2" charset="-122"/>
                <a:cs typeface="+mn-cs"/>
              </a:rPr>
              <a:t>图</a:t>
            </a:r>
            <a:r>
              <a:rPr lang="zh-CN" altLang="zh-CN" sz="1600" i="1" dirty="0">
                <a:latin typeface="华文新魏" panose="02010800040101010101" pitchFamily="2" charset="-122"/>
                <a:ea typeface="华文新魏" panose="02010800040101010101" pitchFamily="2" charset="-122"/>
                <a:cs typeface="+mn-cs"/>
              </a:rPr>
              <a:t>所示</a:t>
            </a:r>
            <a:r>
              <a:rPr lang="en-US" altLang="zh-CN" sz="1600" i="1" dirty="0">
                <a:latin typeface="华文新魏" panose="02010800040101010101" pitchFamily="2" charset="-122"/>
                <a:ea typeface="华文新魏" panose="02010800040101010101" pitchFamily="2" charset="-122"/>
                <a:cs typeface="+mn-cs"/>
              </a:rPr>
              <a:t>:</a:t>
            </a:r>
            <a:endParaRPr lang="zh-CN" altLang="zh-CN" sz="1600" i="1" dirty="0">
              <a:latin typeface="华文新魏" panose="02010800040101010101" pitchFamily="2" charset="-122"/>
              <a:ea typeface="华文新魏" panose="02010800040101010101" pitchFamily="2" charset="-122"/>
              <a:cs typeface="+mn-cs"/>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79887"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150" y="2053518"/>
            <a:ext cx="8370930" cy="4804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150938" y="1042988"/>
            <a:ext cx="7793037" cy="633412"/>
          </a:xfrm>
        </p:spPr>
        <p:txBody>
          <a:bodyPr/>
          <a:lstStyle/>
          <a:p>
            <a:pPr lvl="2"/>
            <a:r>
              <a:rPr lang="zh-CN" altLang="zh-CN" sz="4000" i="1" dirty="0">
                <a:latin typeface="华文新魏" panose="02010800040101010101" pitchFamily="2" charset="-122"/>
                <a:ea typeface="华文新魏" panose="02010800040101010101" pitchFamily="2" charset="-122"/>
              </a:rPr>
              <a:t>单周期</a:t>
            </a:r>
            <a:r>
              <a:rPr lang="en-US" altLang="zh-CN" sz="4000" i="1" dirty="0">
                <a:latin typeface="华文新魏" panose="02010800040101010101" pitchFamily="2" charset="-122"/>
                <a:ea typeface="华文新魏" panose="02010800040101010101" pitchFamily="2" charset="-122"/>
              </a:rPr>
              <a:t>CPU</a:t>
            </a:r>
            <a:r>
              <a:rPr lang="zh-CN" altLang="zh-CN" sz="4000" i="1" dirty="0">
                <a:latin typeface="华文新魏" panose="02010800040101010101" pitchFamily="2" charset="-122"/>
                <a:ea typeface="华文新魏" panose="02010800040101010101" pitchFamily="2" charset="-122"/>
              </a:rPr>
              <a:t>微结构</a:t>
            </a:r>
          </a:p>
        </p:txBody>
      </p:sp>
      <p:sp>
        <p:nvSpPr>
          <p:cNvPr id="121859" name="Rectangle 3"/>
          <p:cNvSpPr>
            <a:spLocks noGrp="1" noChangeArrowheads="1"/>
          </p:cNvSpPr>
          <p:nvPr>
            <p:ph type="body" idx="1"/>
          </p:nvPr>
        </p:nvSpPr>
        <p:spPr>
          <a:xfrm>
            <a:off x="1196624" y="1808820"/>
            <a:ext cx="4545505" cy="326547"/>
          </a:xfrm>
        </p:spPr>
        <p:txBody>
          <a:bodyPr/>
          <a:lstStyle/>
          <a:p>
            <a:pPr marL="0" lvl="3" indent="0">
              <a:buNone/>
            </a:pPr>
            <a:r>
              <a:rPr lang="en-US" altLang="zh-CN" sz="1600" i="1" dirty="0">
                <a:latin typeface="华文新魏" panose="02010800040101010101" pitchFamily="2" charset="-122"/>
                <a:ea typeface="华文新魏" panose="02010800040101010101" pitchFamily="2" charset="-122"/>
                <a:cs typeface="+mn-cs"/>
              </a:rPr>
              <a:t>I</a:t>
            </a:r>
            <a:r>
              <a:rPr lang="zh-CN" altLang="en-US" sz="1600" i="1" dirty="0">
                <a:latin typeface="华文新魏" panose="02010800040101010101" pitchFamily="2" charset="-122"/>
                <a:ea typeface="华文新魏" panose="02010800040101010101" pitchFamily="2" charset="-122"/>
                <a:cs typeface="+mn-cs"/>
              </a:rPr>
              <a:t>类指令的算术运算指令的数据通路</a:t>
            </a:r>
            <a:r>
              <a:rPr lang="zh-CN" altLang="zh-CN" sz="1600" i="1" dirty="0">
                <a:latin typeface="华文新魏" panose="02010800040101010101" pitchFamily="2" charset="-122"/>
                <a:ea typeface="华文新魏" panose="02010800040101010101" pitchFamily="2" charset="-122"/>
                <a:cs typeface="+mn-cs"/>
              </a:rPr>
              <a:t>如</a:t>
            </a:r>
            <a:r>
              <a:rPr lang="zh-CN" altLang="en-US" sz="1600" i="1" dirty="0">
                <a:latin typeface="华文新魏" panose="02010800040101010101" pitchFamily="2" charset="-122"/>
                <a:ea typeface="华文新魏" panose="02010800040101010101" pitchFamily="2" charset="-122"/>
                <a:cs typeface="+mn-cs"/>
              </a:rPr>
              <a:t>图</a:t>
            </a:r>
            <a:r>
              <a:rPr lang="zh-CN" altLang="zh-CN" sz="1600" i="1" dirty="0">
                <a:latin typeface="华文新魏" panose="02010800040101010101" pitchFamily="2" charset="-122"/>
                <a:ea typeface="华文新魏" panose="02010800040101010101" pitchFamily="2" charset="-122"/>
                <a:cs typeface="+mn-cs"/>
              </a:rPr>
              <a:t>所示</a:t>
            </a:r>
            <a:r>
              <a:rPr lang="en-US" altLang="zh-CN" sz="1600" i="1" dirty="0">
                <a:latin typeface="华文新魏" panose="02010800040101010101" pitchFamily="2" charset="-122"/>
                <a:ea typeface="华文新魏" panose="02010800040101010101" pitchFamily="2" charset="-122"/>
                <a:cs typeface="+mn-cs"/>
              </a:rPr>
              <a:t>:</a:t>
            </a:r>
            <a:endParaRPr lang="zh-CN" altLang="zh-CN" sz="1600" i="1" dirty="0">
              <a:latin typeface="华文新魏" panose="02010800040101010101" pitchFamily="2" charset="-122"/>
              <a:ea typeface="华文新魏" panose="02010800040101010101" pitchFamily="2" charset="-122"/>
              <a:cs typeface="+mn-cs"/>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81931"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545" y="2076164"/>
            <a:ext cx="8331473" cy="4781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150938" y="1042988"/>
            <a:ext cx="7793037" cy="633412"/>
          </a:xfrm>
        </p:spPr>
        <p:txBody>
          <a:bodyPr/>
          <a:lstStyle/>
          <a:p>
            <a:pPr lvl="2"/>
            <a:r>
              <a:rPr lang="zh-CN" altLang="zh-CN" sz="4000" i="1" dirty="0">
                <a:latin typeface="华文新魏" panose="02010800040101010101" pitchFamily="2" charset="-122"/>
                <a:ea typeface="华文新魏" panose="02010800040101010101" pitchFamily="2" charset="-122"/>
              </a:rPr>
              <a:t>单周期</a:t>
            </a:r>
            <a:r>
              <a:rPr lang="en-US" altLang="zh-CN" sz="4000" i="1" dirty="0">
                <a:latin typeface="华文新魏" panose="02010800040101010101" pitchFamily="2" charset="-122"/>
                <a:ea typeface="华文新魏" panose="02010800040101010101" pitchFamily="2" charset="-122"/>
              </a:rPr>
              <a:t>CPU</a:t>
            </a:r>
            <a:r>
              <a:rPr lang="zh-CN" altLang="zh-CN" sz="4000" i="1" dirty="0">
                <a:latin typeface="华文新魏" panose="02010800040101010101" pitchFamily="2" charset="-122"/>
                <a:ea typeface="华文新魏" panose="02010800040101010101" pitchFamily="2" charset="-122"/>
              </a:rPr>
              <a:t>微结构</a:t>
            </a:r>
          </a:p>
        </p:txBody>
      </p:sp>
      <p:sp>
        <p:nvSpPr>
          <p:cNvPr id="121859" name="Rectangle 3"/>
          <p:cNvSpPr>
            <a:spLocks noGrp="1" noChangeArrowheads="1"/>
          </p:cNvSpPr>
          <p:nvPr>
            <p:ph type="body" idx="1"/>
          </p:nvPr>
        </p:nvSpPr>
        <p:spPr>
          <a:xfrm>
            <a:off x="1196624" y="1808820"/>
            <a:ext cx="4545505" cy="326547"/>
          </a:xfrm>
        </p:spPr>
        <p:txBody>
          <a:bodyPr/>
          <a:lstStyle/>
          <a:p>
            <a:pPr marL="0" lvl="3" indent="0">
              <a:buNone/>
            </a:pPr>
            <a:r>
              <a:rPr lang="en-US" altLang="zh-CN" sz="1600" i="1" dirty="0">
                <a:latin typeface="华文新魏" panose="02010800040101010101" pitchFamily="2" charset="-122"/>
                <a:ea typeface="华文新魏" panose="02010800040101010101" pitchFamily="2" charset="-122"/>
                <a:cs typeface="+mn-cs"/>
              </a:rPr>
              <a:t>I</a:t>
            </a:r>
            <a:r>
              <a:rPr lang="zh-CN" altLang="en-US" sz="1600" i="1" dirty="0">
                <a:latin typeface="华文新魏" panose="02010800040101010101" pitchFamily="2" charset="-122"/>
                <a:ea typeface="华文新魏" panose="02010800040101010101" pitchFamily="2" charset="-122"/>
                <a:cs typeface="+mn-cs"/>
              </a:rPr>
              <a:t>类指令的</a:t>
            </a:r>
            <a:r>
              <a:rPr lang="en-US" altLang="zh-CN" sz="1600" i="1" dirty="0">
                <a:latin typeface="华文新魏" panose="02010800040101010101" pitchFamily="2" charset="-122"/>
                <a:ea typeface="华文新魏" panose="02010800040101010101" pitchFamily="2" charset="-122"/>
                <a:cs typeface="+mn-cs"/>
              </a:rPr>
              <a:t>Load</a:t>
            </a:r>
            <a:r>
              <a:rPr lang="zh-CN" altLang="en-US" sz="1600" i="1" dirty="0">
                <a:latin typeface="华文新魏" panose="02010800040101010101" pitchFamily="2" charset="-122"/>
                <a:ea typeface="华文新魏" panose="02010800040101010101" pitchFamily="2" charset="-122"/>
                <a:cs typeface="+mn-cs"/>
              </a:rPr>
              <a:t>指令的数据通路</a:t>
            </a:r>
            <a:r>
              <a:rPr lang="zh-CN" altLang="zh-CN" sz="1600" i="1" dirty="0">
                <a:latin typeface="华文新魏" panose="02010800040101010101" pitchFamily="2" charset="-122"/>
                <a:ea typeface="华文新魏" panose="02010800040101010101" pitchFamily="2" charset="-122"/>
                <a:cs typeface="+mn-cs"/>
              </a:rPr>
              <a:t>如</a:t>
            </a:r>
            <a:r>
              <a:rPr lang="zh-CN" altLang="en-US" sz="1600" i="1" dirty="0">
                <a:latin typeface="华文新魏" panose="02010800040101010101" pitchFamily="2" charset="-122"/>
                <a:ea typeface="华文新魏" panose="02010800040101010101" pitchFamily="2" charset="-122"/>
                <a:cs typeface="+mn-cs"/>
              </a:rPr>
              <a:t>图</a:t>
            </a:r>
            <a:r>
              <a:rPr lang="zh-CN" altLang="zh-CN" sz="1600" i="1" dirty="0">
                <a:latin typeface="华文新魏" panose="02010800040101010101" pitchFamily="2" charset="-122"/>
                <a:ea typeface="华文新魏" panose="02010800040101010101" pitchFamily="2" charset="-122"/>
                <a:cs typeface="+mn-cs"/>
              </a:rPr>
              <a:t>所示</a:t>
            </a:r>
            <a:r>
              <a:rPr lang="en-US" altLang="zh-CN" sz="1600" i="1" dirty="0">
                <a:latin typeface="华文新魏" panose="02010800040101010101" pitchFamily="2" charset="-122"/>
                <a:ea typeface="华文新魏" panose="02010800040101010101" pitchFamily="2" charset="-122"/>
                <a:cs typeface="+mn-cs"/>
              </a:rPr>
              <a:t>:</a:t>
            </a:r>
            <a:endParaRPr lang="zh-CN" altLang="zh-CN" sz="1600" i="1" dirty="0">
              <a:latin typeface="华文新魏" panose="02010800040101010101" pitchFamily="2" charset="-122"/>
              <a:ea typeface="华文新魏" panose="02010800040101010101" pitchFamily="2" charset="-122"/>
              <a:cs typeface="+mn-cs"/>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8295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682" y="2078850"/>
            <a:ext cx="8326793" cy="477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150938" y="1042988"/>
            <a:ext cx="7793037" cy="633412"/>
          </a:xfrm>
        </p:spPr>
        <p:txBody>
          <a:bodyPr/>
          <a:lstStyle/>
          <a:p>
            <a:pPr lvl="2"/>
            <a:r>
              <a:rPr lang="zh-CN" altLang="zh-CN" sz="4000" i="1" dirty="0">
                <a:latin typeface="华文新魏" panose="02010800040101010101" pitchFamily="2" charset="-122"/>
                <a:ea typeface="华文新魏" panose="02010800040101010101" pitchFamily="2" charset="-122"/>
              </a:rPr>
              <a:t>单周期</a:t>
            </a:r>
            <a:r>
              <a:rPr lang="en-US" altLang="zh-CN" sz="4000" i="1" dirty="0">
                <a:latin typeface="华文新魏" panose="02010800040101010101" pitchFamily="2" charset="-122"/>
                <a:ea typeface="华文新魏" panose="02010800040101010101" pitchFamily="2" charset="-122"/>
              </a:rPr>
              <a:t>CPU</a:t>
            </a:r>
            <a:r>
              <a:rPr lang="zh-CN" altLang="zh-CN" sz="4000" i="1" dirty="0">
                <a:latin typeface="华文新魏" panose="02010800040101010101" pitchFamily="2" charset="-122"/>
                <a:ea typeface="华文新魏" panose="02010800040101010101" pitchFamily="2" charset="-122"/>
              </a:rPr>
              <a:t>微结构</a:t>
            </a:r>
          </a:p>
        </p:txBody>
      </p:sp>
      <p:sp>
        <p:nvSpPr>
          <p:cNvPr id="121859" name="Rectangle 3"/>
          <p:cNvSpPr>
            <a:spLocks noGrp="1" noChangeArrowheads="1"/>
          </p:cNvSpPr>
          <p:nvPr>
            <p:ph type="body" idx="1"/>
          </p:nvPr>
        </p:nvSpPr>
        <p:spPr>
          <a:xfrm>
            <a:off x="1196624" y="1808820"/>
            <a:ext cx="4545505" cy="326547"/>
          </a:xfrm>
        </p:spPr>
        <p:txBody>
          <a:bodyPr/>
          <a:lstStyle/>
          <a:p>
            <a:pPr marL="0" lvl="3" indent="0">
              <a:buNone/>
            </a:pPr>
            <a:r>
              <a:rPr lang="en-US" altLang="zh-CN" sz="1600" i="1" dirty="0">
                <a:latin typeface="华文新魏" panose="02010800040101010101" pitchFamily="2" charset="-122"/>
                <a:ea typeface="华文新魏" panose="02010800040101010101" pitchFamily="2" charset="-122"/>
                <a:cs typeface="+mn-cs"/>
              </a:rPr>
              <a:t>I</a:t>
            </a:r>
            <a:r>
              <a:rPr lang="zh-CN" altLang="en-US" sz="1600" i="1" dirty="0">
                <a:latin typeface="华文新魏" panose="02010800040101010101" pitchFamily="2" charset="-122"/>
                <a:ea typeface="华文新魏" panose="02010800040101010101" pitchFamily="2" charset="-122"/>
                <a:cs typeface="+mn-cs"/>
              </a:rPr>
              <a:t>类指令的</a:t>
            </a:r>
            <a:r>
              <a:rPr lang="en-US" altLang="zh-CN" sz="1600" i="1" dirty="0">
                <a:latin typeface="华文新魏" panose="02010800040101010101" pitchFamily="2" charset="-122"/>
                <a:ea typeface="华文新魏" panose="02010800040101010101" pitchFamily="2" charset="-122"/>
                <a:cs typeface="+mn-cs"/>
              </a:rPr>
              <a:t>Store</a:t>
            </a:r>
            <a:r>
              <a:rPr lang="zh-CN" altLang="en-US" sz="1600" i="1" dirty="0">
                <a:latin typeface="华文新魏" panose="02010800040101010101" pitchFamily="2" charset="-122"/>
                <a:ea typeface="华文新魏" panose="02010800040101010101" pitchFamily="2" charset="-122"/>
                <a:cs typeface="+mn-cs"/>
              </a:rPr>
              <a:t>指令的数据通路</a:t>
            </a:r>
            <a:r>
              <a:rPr lang="zh-CN" altLang="zh-CN" sz="1600" i="1" dirty="0">
                <a:latin typeface="华文新魏" panose="02010800040101010101" pitchFamily="2" charset="-122"/>
                <a:ea typeface="华文新魏" panose="02010800040101010101" pitchFamily="2" charset="-122"/>
                <a:cs typeface="+mn-cs"/>
              </a:rPr>
              <a:t>如</a:t>
            </a:r>
            <a:r>
              <a:rPr lang="zh-CN" altLang="en-US" sz="1600" i="1" dirty="0">
                <a:latin typeface="华文新魏" panose="02010800040101010101" pitchFamily="2" charset="-122"/>
                <a:ea typeface="华文新魏" panose="02010800040101010101" pitchFamily="2" charset="-122"/>
                <a:cs typeface="+mn-cs"/>
              </a:rPr>
              <a:t>图</a:t>
            </a:r>
            <a:r>
              <a:rPr lang="zh-CN" altLang="zh-CN" sz="1600" i="1" dirty="0">
                <a:latin typeface="华文新魏" panose="02010800040101010101" pitchFamily="2" charset="-122"/>
                <a:ea typeface="华文新魏" panose="02010800040101010101" pitchFamily="2" charset="-122"/>
                <a:cs typeface="+mn-cs"/>
              </a:rPr>
              <a:t>所示</a:t>
            </a:r>
            <a:r>
              <a:rPr lang="en-US" altLang="zh-CN" sz="1600" i="1" dirty="0">
                <a:latin typeface="华文新魏" panose="02010800040101010101" pitchFamily="2" charset="-122"/>
                <a:ea typeface="华文新魏" panose="02010800040101010101" pitchFamily="2" charset="-122"/>
                <a:cs typeface="+mn-cs"/>
              </a:rPr>
              <a:t>:</a:t>
            </a:r>
            <a:endParaRPr lang="zh-CN" altLang="zh-CN" sz="1600" i="1" dirty="0">
              <a:latin typeface="华文新魏" panose="02010800040101010101" pitchFamily="2" charset="-122"/>
              <a:ea typeface="华文新魏" panose="02010800040101010101" pitchFamily="2" charset="-122"/>
              <a:cs typeface="+mn-cs"/>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83979"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182" y="2068803"/>
            <a:ext cx="8344298" cy="4789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150938" y="1042988"/>
            <a:ext cx="7793037" cy="633412"/>
          </a:xfrm>
        </p:spPr>
        <p:txBody>
          <a:bodyPr/>
          <a:lstStyle/>
          <a:p>
            <a:pPr lvl="2"/>
            <a:r>
              <a:rPr lang="zh-CN" altLang="zh-CN" sz="4000" i="1" dirty="0">
                <a:latin typeface="华文新魏" panose="02010800040101010101" pitchFamily="2" charset="-122"/>
                <a:ea typeface="华文新魏" panose="02010800040101010101" pitchFamily="2" charset="-122"/>
              </a:rPr>
              <a:t>单周期</a:t>
            </a:r>
            <a:r>
              <a:rPr lang="en-US" altLang="zh-CN" sz="4000" i="1" dirty="0">
                <a:latin typeface="华文新魏" panose="02010800040101010101" pitchFamily="2" charset="-122"/>
                <a:ea typeface="华文新魏" panose="02010800040101010101" pitchFamily="2" charset="-122"/>
              </a:rPr>
              <a:t>CPU</a:t>
            </a:r>
            <a:r>
              <a:rPr lang="zh-CN" altLang="zh-CN" sz="4000" i="1" dirty="0">
                <a:latin typeface="华文新魏" panose="02010800040101010101" pitchFamily="2" charset="-122"/>
                <a:ea typeface="华文新魏" panose="02010800040101010101" pitchFamily="2" charset="-122"/>
              </a:rPr>
              <a:t>微结构</a:t>
            </a:r>
          </a:p>
        </p:txBody>
      </p:sp>
      <p:sp>
        <p:nvSpPr>
          <p:cNvPr id="121859" name="Rectangle 3"/>
          <p:cNvSpPr>
            <a:spLocks noGrp="1" noChangeArrowheads="1"/>
          </p:cNvSpPr>
          <p:nvPr>
            <p:ph type="body" idx="1"/>
          </p:nvPr>
        </p:nvSpPr>
        <p:spPr>
          <a:xfrm>
            <a:off x="1196624" y="1808820"/>
            <a:ext cx="4545505" cy="326547"/>
          </a:xfrm>
        </p:spPr>
        <p:txBody>
          <a:bodyPr/>
          <a:lstStyle/>
          <a:p>
            <a:pPr marL="0" lvl="3" indent="0">
              <a:buNone/>
            </a:pPr>
            <a:r>
              <a:rPr lang="en-US" altLang="zh-CN" sz="1600" i="1" dirty="0">
                <a:latin typeface="华文新魏" panose="02010800040101010101" pitchFamily="2" charset="-122"/>
                <a:ea typeface="华文新魏" panose="02010800040101010101" pitchFamily="2" charset="-122"/>
                <a:cs typeface="+mn-cs"/>
              </a:rPr>
              <a:t>I</a:t>
            </a:r>
            <a:r>
              <a:rPr lang="zh-CN" altLang="en-US" sz="1600" i="1" dirty="0">
                <a:latin typeface="华文新魏" panose="02010800040101010101" pitchFamily="2" charset="-122"/>
                <a:ea typeface="华文新魏" panose="02010800040101010101" pitchFamily="2" charset="-122"/>
                <a:cs typeface="+mn-cs"/>
              </a:rPr>
              <a:t>类指令的分支指令的数据通路</a:t>
            </a:r>
            <a:r>
              <a:rPr lang="zh-CN" altLang="zh-CN" sz="1600" i="1" dirty="0">
                <a:latin typeface="华文新魏" panose="02010800040101010101" pitchFamily="2" charset="-122"/>
                <a:ea typeface="华文新魏" panose="02010800040101010101" pitchFamily="2" charset="-122"/>
                <a:cs typeface="+mn-cs"/>
              </a:rPr>
              <a:t>如</a:t>
            </a:r>
            <a:r>
              <a:rPr lang="zh-CN" altLang="en-US" sz="1600" i="1" dirty="0">
                <a:latin typeface="华文新魏" panose="02010800040101010101" pitchFamily="2" charset="-122"/>
                <a:ea typeface="华文新魏" panose="02010800040101010101" pitchFamily="2" charset="-122"/>
                <a:cs typeface="+mn-cs"/>
              </a:rPr>
              <a:t>图</a:t>
            </a:r>
            <a:r>
              <a:rPr lang="zh-CN" altLang="zh-CN" sz="1600" i="1" dirty="0">
                <a:latin typeface="华文新魏" panose="02010800040101010101" pitchFamily="2" charset="-122"/>
                <a:ea typeface="华文新魏" panose="02010800040101010101" pitchFamily="2" charset="-122"/>
                <a:cs typeface="+mn-cs"/>
              </a:rPr>
              <a:t>所示</a:t>
            </a:r>
            <a:r>
              <a:rPr lang="en-US" altLang="zh-CN" sz="1600" i="1" dirty="0">
                <a:latin typeface="华文新魏" panose="02010800040101010101" pitchFamily="2" charset="-122"/>
                <a:ea typeface="华文新魏" panose="02010800040101010101" pitchFamily="2" charset="-122"/>
                <a:cs typeface="+mn-cs"/>
              </a:rPr>
              <a:t>:</a:t>
            </a:r>
            <a:endParaRPr lang="zh-CN" altLang="zh-CN" sz="1600" i="1" dirty="0">
              <a:latin typeface="华文新魏" panose="02010800040101010101" pitchFamily="2" charset="-122"/>
              <a:ea typeface="华文新魏" panose="02010800040101010101" pitchFamily="2" charset="-122"/>
              <a:cs typeface="+mn-cs"/>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85003"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555" y="2070230"/>
            <a:ext cx="8326793" cy="477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150938" y="1042988"/>
            <a:ext cx="7793037" cy="633412"/>
          </a:xfrm>
        </p:spPr>
        <p:txBody>
          <a:bodyPr/>
          <a:lstStyle/>
          <a:p>
            <a:pPr lvl="2"/>
            <a:r>
              <a:rPr lang="zh-CN" altLang="zh-CN" sz="4000" i="1" dirty="0">
                <a:latin typeface="华文新魏" panose="02010800040101010101" pitchFamily="2" charset="-122"/>
                <a:ea typeface="华文新魏" panose="02010800040101010101" pitchFamily="2" charset="-122"/>
              </a:rPr>
              <a:t>单周期</a:t>
            </a:r>
            <a:r>
              <a:rPr lang="en-US" altLang="zh-CN" sz="4000" i="1" dirty="0">
                <a:latin typeface="华文新魏" panose="02010800040101010101" pitchFamily="2" charset="-122"/>
                <a:ea typeface="华文新魏" panose="02010800040101010101" pitchFamily="2" charset="-122"/>
              </a:rPr>
              <a:t>CPU</a:t>
            </a:r>
            <a:r>
              <a:rPr lang="zh-CN" altLang="zh-CN" sz="4000" i="1" dirty="0">
                <a:latin typeface="华文新魏" panose="02010800040101010101" pitchFamily="2" charset="-122"/>
                <a:ea typeface="华文新魏" panose="02010800040101010101" pitchFamily="2" charset="-122"/>
              </a:rPr>
              <a:t>微结构</a:t>
            </a:r>
          </a:p>
        </p:txBody>
      </p:sp>
      <p:sp>
        <p:nvSpPr>
          <p:cNvPr id="121859" name="Rectangle 3"/>
          <p:cNvSpPr>
            <a:spLocks noGrp="1" noChangeArrowheads="1"/>
          </p:cNvSpPr>
          <p:nvPr>
            <p:ph type="body" idx="1"/>
          </p:nvPr>
        </p:nvSpPr>
        <p:spPr>
          <a:xfrm>
            <a:off x="1196624" y="1808820"/>
            <a:ext cx="4545505" cy="326547"/>
          </a:xfrm>
        </p:spPr>
        <p:txBody>
          <a:bodyPr/>
          <a:lstStyle/>
          <a:p>
            <a:pPr marL="0" lvl="3" indent="0">
              <a:buNone/>
            </a:pPr>
            <a:r>
              <a:rPr lang="en-US" altLang="zh-CN" sz="1600" i="1" dirty="0">
                <a:latin typeface="华文新魏" panose="02010800040101010101" pitchFamily="2" charset="-122"/>
                <a:ea typeface="华文新魏" panose="02010800040101010101" pitchFamily="2" charset="-122"/>
                <a:cs typeface="+mn-cs"/>
              </a:rPr>
              <a:t>J</a:t>
            </a:r>
            <a:r>
              <a:rPr lang="zh-CN" altLang="en-US" sz="1600" i="1" dirty="0">
                <a:latin typeface="华文新魏" panose="02010800040101010101" pitchFamily="2" charset="-122"/>
                <a:ea typeface="华文新魏" panose="02010800040101010101" pitchFamily="2" charset="-122"/>
                <a:cs typeface="+mn-cs"/>
              </a:rPr>
              <a:t>类指令的数据通路</a:t>
            </a:r>
            <a:r>
              <a:rPr lang="zh-CN" altLang="zh-CN" sz="1600" i="1" dirty="0">
                <a:latin typeface="华文新魏" panose="02010800040101010101" pitchFamily="2" charset="-122"/>
                <a:ea typeface="华文新魏" panose="02010800040101010101" pitchFamily="2" charset="-122"/>
                <a:cs typeface="+mn-cs"/>
              </a:rPr>
              <a:t>如</a:t>
            </a:r>
            <a:r>
              <a:rPr lang="zh-CN" altLang="en-US" sz="1600" i="1" dirty="0">
                <a:latin typeface="华文新魏" panose="02010800040101010101" pitchFamily="2" charset="-122"/>
                <a:ea typeface="华文新魏" panose="02010800040101010101" pitchFamily="2" charset="-122"/>
                <a:cs typeface="+mn-cs"/>
              </a:rPr>
              <a:t>图</a:t>
            </a:r>
            <a:r>
              <a:rPr lang="zh-CN" altLang="zh-CN" sz="1600" i="1" dirty="0">
                <a:latin typeface="华文新魏" panose="02010800040101010101" pitchFamily="2" charset="-122"/>
                <a:ea typeface="华文新魏" panose="02010800040101010101" pitchFamily="2" charset="-122"/>
                <a:cs typeface="+mn-cs"/>
              </a:rPr>
              <a:t>所示</a:t>
            </a:r>
            <a:r>
              <a:rPr lang="en-US" altLang="zh-CN" sz="1600" i="1" dirty="0">
                <a:latin typeface="华文新魏" panose="02010800040101010101" pitchFamily="2" charset="-122"/>
                <a:ea typeface="华文新魏" panose="02010800040101010101" pitchFamily="2" charset="-122"/>
                <a:cs typeface="+mn-cs"/>
              </a:rPr>
              <a:t>:</a:t>
            </a:r>
            <a:endParaRPr lang="zh-CN" altLang="zh-CN" sz="1600" i="1" dirty="0">
              <a:latin typeface="华文新魏" panose="02010800040101010101" pitchFamily="2" charset="-122"/>
              <a:ea typeface="华文新魏" panose="02010800040101010101" pitchFamily="2" charset="-122"/>
              <a:cs typeface="+mn-cs"/>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86028"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555" y="2078850"/>
            <a:ext cx="8307155" cy="477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150938" y="1042988"/>
            <a:ext cx="7793037" cy="633412"/>
          </a:xfrm>
        </p:spPr>
        <p:txBody>
          <a:bodyPr/>
          <a:lstStyle/>
          <a:p>
            <a:pPr lvl="3"/>
            <a:r>
              <a:rPr lang="x-none" altLang="zh-CN" sz="2800" i="1" dirty="0">
                <a:solidFill>
                  <a:schemeClr val="tx1"/>
                </a:solidFill>
                <a:latin typeface="华文新魏" panose="02010800040101010101" pitchFamily="2" charset="-122"/>
                <a:ea typeface="华文新魏" panose="02010800040101010101" pitchFamily="2" charset="-122"/>
                <a:cs typeface="+mn-cs"/>
              </a:rPr>
              <a:t>指令译码(ID)逻辑设计</a:t>
            </a:r>
            <a:endParaRPr lang="zh-CN" altLang="zh-CN" sz="2800" i="1" dirty="0">
              <a:solidFill>
                <a:schemeClr val="tx1"/>
              </a:solidFill>
              <a:latin typeface="华文新魏" panose="02010800040101010101" pitchFamily="2" charset="-122"/>
              <a:ea typeface="华文新魏" panose="02010800040101010101" pitchFamily="2" charset="-122"/>
              <a:cs typeface="+mn-cs"/>
            </a:endParaRPr>
          </a:p>
        </p:txBody>
      </p:sp>
      <p:sp>
        <p:nvSpPr>
          <p:cNvPr id="121859" name="Rectangle 3"/>
          <p:cNvSpPr>
            <a:spLocks noGrp="1" noChangeArrowheads="1"/>
          </p:cNvSpPr>
          <p:nvPr>
            <p:ph type="body" idx="1"/>
          </p:nvPr>
        </p:nvSpPr>
        <p:spPr>
          <a:xfrm>
            <a:off x="591392" y="1929720"/>
            <a:ext cx="7961216" cy="4950550"/>
          </a:xfrm>
        </p:spPr>
        <p:txBody>
          <a:bodyPr/>
          <a:lstStyle/>
          <a:p>
            <a:pPr marL="0" lvl="4" indent="0">
              <a:buNone/>
            </a:pPr>
            <a:r>
              <a:rPr lang="x-none" altLang="zh-CN" sz="3600" i="1" dirty="0">
                <a:latin typeface="华文新魏" panose="02010800040101010101" pitchFamily="2" charset="-122"/>
                <a:ea typeface="华文新魏" panose="02010800040101010101" pitchFamily="2" charset="-122"/>
                <a:cs typeface="+mn-cs"/>
              </a:rPr>
              <a:t>ID功能</a:t>
            </a:r>
            <a:r>
              <a:rPr lang="zh-CN" altLang="en-US" sz="3600" i="1" dirty="0">
                <a:latin typeface="华文新魏" panose="02010800040101010101" pitchFamily="2" charset="-122"/>
                <a:ea typeface="华文新魏" panose="02010800040101010101" pitchFamily="2" charset="-122"/>
                <a:cs typeface="+mn-cs"/>
              </a:rPr>
              <a:t>：</a:t>
            </a:r>
            <a:endParaRPr lang="zh-CN" altLang="zh-CN" sz="3600" i="1" dirty="0">
              <a:latin typeface="华文新魏" panose="02010800040101010101" pitchFamily="2" charset="-122"/>
              <a:ea typeface="华文新魏" panose="02010800040101010101" pitchFamily="2" charset="-122"/>
              <a:cs typeface="+mn-cs"/>
            </a:endParaRPr>
          </a:p>
          <a:p>
            <a:pPr lvl="0"/>
            <a:r>
              <a:rPr lang="x-none" altLang="zh-CN" sz="3600" i="1" dirty="0">
                <a:latin typeface="华文新魏" panose="02010800040101010101" pitchFamily="2" charset="-122"/>
                <a:ea typeface="华文新魏" panose="02010800040101010101" pitchFamily="2" charset="-122"/>
              </a:rPr>
              <a:t>识别指令；</a:t>
            </a:r>
            <a:endParaRPr lang="zh-CN" altLang="zh-CN" sz="3600" i="1" dirty="0">
              <a:latin typeface="华文新魏" panose="02010800040101010101" pitchFamily="2" charset="-122"/>
              <a:ea typeface="华文新魏" panose="02010800040101010101" pitchFamily="2" charset="-122"/>
            </a:endParaRPr>
          </a:p>
          <a:p>
            <a:pPr lvl="0"/>
            <a:r>
              <a:rPr lang="x-none" altLang="zh-CN" sz="3600" i="1" dirty="0">
                <a:latin typeface="华文新魏" panose="02010800040101010101" pitchFamily="2" charset="-122"/>
                <a:ea typeface="华文新魏" panose="02010800040101010101" pitchFamily="2" charset="-122"/>
              </a:rPr>
              <a:t>给出相应的控制信号；</a:t>
            </a:r>
            <a:endParaRPr lang="zh-CN" altLang="zh-CN" sz="3600" i="1" dirty="0">
              <a:latin typeface="华文新魏" panose="02010800040101010101" pitchFamily="2" charset="-122"/>
              <a:ea typeface="华文新魏" panose="02010800040101010101" pitchFamily="2" charset="-122"/>
            </a:endParaRPr>
          </a:p>
          <a:p>
            <a:pPr lvl="0"/>
            <a:r>
              <a:rPr lang="x-none" altLang="zh-CN" sz="3600" i="1" dirty="0">
                <a:latin typeface="华文新魏" panose="02010800040101010101" pitchFamily="2" charset="-122"/>
                <a:ea typeface="华文新魏" panose="02010800040101010101" pitchFamily="2" charset="-122"/>
              </a:rPr>
              <a:t>取出源操作数，为执行指令做准备；</a:t>
            </a:r>
            <a:endParaRPr lang="zh-CN" altLang="zh-CN" sz="3600" i="1" dirty="0">
              <a:latin typeface="华文新魏" panose="02010800040101010101" pitchFamily="2" charset="-122"/>
              <a:ea typeface="华文新魏" panose="02010800040101010101" pitchFamily="2" charset="-122"/>
            </a:endParaRPr>
          </a:p>
          <a:p>
            <a:pPr marL="0" lvl="3" indent="0">
              <a:buNone/>
            </a:pPr>
            <a:endParaRPr lang="zh-CN" altLang="zh-CN" sz="1600" i="1" dirty="0">
              <a:latin typeface="华文新魏" panose="02010800040101010101" pitchFamily="2" charset="-122"/>
              <a:ea typeface="华文新魏" panose="02010800040101010101" pitchFamily="2" charset="-122"/>
              <a:cs typeface="+mn-cs"/>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18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18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18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106615" y="1043735"/>
            <a:ext cx="7793037" cy="633412"/>
          </a:xfrm>
        </p:spPr>
        <p:txBody>
          <a:bodyPr/>
          <a:lstStyle/>
          <a:p>
            <a:pPr lvl="3"/>
            <a:r>
              <a:rPr lang="x-none" altLang="zh-CN" sz="2800" i="1" dirty="0">
                <a:solidFill>
                  <a:schemeClr val="tx1"/>
                </a:solidFill>
                <a:latin typeface="华文新魏" panose="02010800040101010101" pitchFamily="2" charset="-122"/>
                <a:ea typeface="华文新魏" panose="02010800040101010101" pitchFamily="2" charset="-122"/>
                <a:cs typeface="+mn-cs"/>
              </a:rPr>
              <a:t>指令识别</a:t>
            </a:r>
            <a:endParaRPr lang="zh-CN" altLang="zh-CN" sz="2800" i="1" dirty="0">
              <a:solidFill>
                <a:schemeClr val="tx1"/>
              </a:solidFill>
              <a:latin typeface="华文新魏" panose="02010800040101010101" pitchFamily="2" charset="-122"/>
              <a:ea typeface="华文新魏" panose="02010800040101010101" pitchFamily="2" charset="-122"/>
              <a:cs typeface="+mn-cs"/>
            </a:endParaRPr>
          </a:p>
        </p:txBody>
      </p:sp>
      <p:sp>
        <p:nvSpPr>
          <p:cNvPr id="121859" name="Rectangle 3"/>
          <p:cNvSpPr>
            <a:spLocks noGrp="1" noChangeArrowheads="1"/>
          </p:cNvSpPr>
          <p:nvPr>
            <p:ph type="body" idx="1"/>
          </p:nvPr>
        </p:nvSpPr>
        <p:spPr>
          <a:xfrm>
            <a:off x="0" y="2078850"/>
            <a:ext cx="9144000" cy="4176845"/>
          </a:xfrm>
        </p:spPr>
        <p:txBody>
          <a:bodyPr/>
          <a:lstStyle/>
          <a:p>
            <a:pPr marL="0" indent="0">
              <a:buNone/>
            </a:pPr>
            <a:r>
              <a:rPr lang="zh-CN" altLang="zh-CN" sz="2000" i="1" dirty="0">
                <a:latin typeface="华文新魏" panose="02010800040101010101" pitchFamily="2" charset="-122"/>
                <a:ea typeface="华文新魏" panose="02010800040101010101" pitchFamily="2" charset="-122"/>
              </a:rPr>
              <a:t>根据指令操作码</a:t>
            </a:r>
            <a:r>
              <a:rPr lang="x-none" altLang="zh-CN" sz="2000" i="1" dirty="0">
                <a:latin typeface="华文新魏" panose="02010800040101010101" pitchFamily="2" charset="-122"/>
                <a:ea typeface="华文新魏" panose="02010800040101010101" pitchFamily="2" charset="-122"/>
              </a:rPr>
              <a:t>OP</a:t>
            </a:r>
            <a:r>
              <a:rPr lang="zh-CN" altLang="zh-CN" sz="2000" i="1" dirty="0">
                <a:latin typeface="华文新魏" panose="02010800040101010101" pitchFamily="2" charset="-122"/>
                <a:ea typeface="华文新魏" panose="02010800040101010101" pitchFamily="2" charset="-122"/>
              </a:rPr>
              <a:t>和功能码</a:t>
            </a:r>
            <a:r>
              <a:rPr lang="x-none" altLang="zh-CN" sz="2000" i="1" dirty="0">
                <a:latin typeface="华文新魏" panose="02010800040101010101" pitchFamily="2" charset="-122"/>
                <a:ea typeface="华文新魏" panose="02010800040101010101" pitchFamily="2" charset="-122"/>
              </a:rPr>
              <a:t>func</a:t>
            </a:r>
            <a:r>
              <a:rPr lang="zh-CN" altLang="zh-CN" sz="2000" i="1" dirty="0">
                <a:latin typeface="华文新魏" panose="02010800040101010101" pitchFamily="2" charset="-122"/>
                <a:ea typeface="华文新魏" panose="02010800040101010101" pitchFamily="2" charset="-122"/>
              </a:rPr>
              <a:t>识别指令，有关的</a:t>
            </a:r>
            <a:r>
              <a:rPr lang="en-US" altLang="zh-CN" sz="2000" i="1" dirty="0">
                <a:latin typeface="华文新魏" panose="02010800040101010101" pitchFamily="2" charset="-122"/>
                <a:ea typeface="华文新魏" panose="02010800040101010101" pitchFamily="2" charset="-122"/>
              </a:rPr>
              <a:t>Verilog HDL</a:t>
            </a:r>
            <a:r>
              <a:rPr lang="zh-CN" altLang="zh-CN" sz="2000" i="1" dirty="0">
                <a:latin typeface="华文新魏" panose="02010800040101010101" pitchFamily="2" charset="-122"/>
                <a:ea typeface="华文新魏" panose="02010800040101010101" pitchFamily="2" charset="-122"/>
              </a:rPr>
              <a:t>硬件描述语言的语句如下：</a:t>
            </a:r>
            <a:endParaRPr lang="en-US" altLang="zh-CN" sz="2000" i="1" dirty="0">
              <a:latin typeface="华文新魏" panose="02010800040101010101" pitchFamily="2" charset="-122"/>
              <a:ea typeface="华文新魏" panose="02010800040101010101" pitchFamily="2" charset="-122"/>
            </a:endParaRPr>
          </a:p>
          <a:p>
            <a:pPr marL="0" indent="0">
              <a:buNone/>
            </a:pPr>
            <a:r>
              <a:rPr lang="en-US" altLang="zh-CN" sz="2000" dirty="0">
                <a:latin typeface="华文新魏" panose="02010800040101010101" pitchFamily="2" charset="-122"/>
                <a:ea typeface="华文新魏" panose="02010800040101010101" pitchFamily="2" charset="-122"/>
              </a:rPr>
              <a:t>//R</a:t>
            </a:r>
            <a:r>
              <a:rPr lang="zh-CN" altLang="en-US" sz="2000" dirty="0">
                <a:latin typeface="华文新魏" panose="02010800040101010101" pitchFamily="2" charset="-122"/>
                <a:ea typeface="华文新魏" panose="02010800040101010101" pitchFamily="2" charset="-122"/>
              </a:rPr>
              <a:t>：</a:t>
            </a:r>
            <a:endParaRPr lang="en-US" altLang="zh-CN" sz="2000" dirty="0">
              <a:latin typeface="华文新魏" panose="02010800040101010101" pitchFamily="2" charset="-122"/>
              <a:ea typeface="华文新魏" panose="02010800040101010101" pitchFamily="2" charset="-122"/>
            </a:endParaRPr>
          </a:p>
          <a:p>
            <a:pPr marL="0" indent="0">
              <a:buNone/>
            </a:pPr>
            <a:r>
              <a:rPr lang="en-US" altLang="zh-CN" sz="1600" dirty="0"/>
              <a:t>assign R&lt;=(~ op[5]) &amp; (~ op[4]) &amp; (~ op[3]) &amp; (~ op[2]) &amp; (~ op[1]) &amp; (~ op[0]);</a:t>
            </a:r>
            <a:endParaRPr lang="zh-CN" altLang="zh-CN" sz="1600" dirty="0"/>
          </a:p>
          <a:p>
            <a:pPr marL="0" indent="0">
              <a:buNone/>
            </a:pPr>
            <a:r>
              <a:rPr lang="en-US" altLang="zh-CN" sz="1600" dirty="0"/>
              <a:t>assign </a:t>
            </a:r>
            <a:r>
              <a:rPr lang="en-US" altLang="zh-CN" sz="1600" dirty="0" err="1">
                <a:solidFill>
                  <a:srgbClr val="FF0000"/>
                </a:solidFill>
              </a:rPr>
              <a:t>Iadd</a:t>
            </a:r>
            <a:r>
              <a:rPr lang="en-US" altLang="zh-CN" sz="1600" dirty="0"/>
              <a:t>&lt;=R &amp; </a:t>
            </a:r>
            <a:r>
              <a:rPr lang="en-US" altLang="zh-CN" sz="1600" dirty="0" err="1"/>
              <a:t>func</a:t>
            </a:r>
            <a:r>
              <a:rPr lang="en-US" altLang="zh-CN" sz="1600" dirty="0"/>
              <a:t>[5] &amp; (~ </a:t>
            </a:r>
            <a:r>
              <a:rPr lang="en-US" altLang="zh-CN" sz="1600" dirty="0" err="1"/>
              <a:t>func</a:t>
            </a:r>
            <a:r>
              <a:rPr lang="en-US" altLang="zh-CN" sz="1600" dirty="0"/>
              <a:t>[4]) &amp; (~ </a:t>
            </a:r>
            <a:r>
              <a:rPr lang="en-US" altLang="zh-CN" sz="1600" dirty="0" err="1"/>
              <a:t>func</a:t>
            </a:r>
            <a:r>
              <a:rPr lang="en-US" altLang="zh-CN" sz="1600" dirty="0"/>
              <a:t>[3]) &amp; (~ </a:t>
            </a:r>
            <a:r>
              <a:rPr lang="en-US" altLang="zh-CN" sz="1600" dirty="0" err="1"/>
              <a:t>func</a:t>
            </a:r>
            <a:r>
              <a:rPr lang="en-US" altLang="zh-CN" sz="1600" dirty="0"/>
              <a:t>[2]) &amp; (~ </a:t>
            </a:r>
            <a:r>
              <a:rPr lang="en-US" altLang="zh-CN" sz="1600" dirty="0" err="1"/>
              <a:t>func</a:t>
            </a:r>
            <a:r>
              <a:rPr lang="en-US" altLang="zh-CN" sz="1600" dirty="0"/>
              <a:t>[1]) &amp; (~ </a:t>
            </a:r>
            <a:r>
              <a:rPr lang="en-US" altLang="zh-CN" sz="1600" dirty="0" err="1"/>
              <a:t>func</a:t>
            </a:r>
            <a:r>
              <a:rPr lang="en-US" altLang="zh-CN" sz="1600" dirty="0"/>
              <a:t>[0]);</a:t>
            </a:r>
          </a:p>
          <a:p>
            <a:pPr marL="0" indent="0">
              <a:buNone/>
            </a:pPr>
            <a:r>
              <a:rPr lang="en-US" altLang="zh-CN" sz="2000" dirty="0">
                <a:latin typeface="华文新魏" panose="02010800040101010101" pitchFamily="2" charset="-122"/>
                <a:ea typeface="华文新魏" panose="02010800040101010101" pitchFamily="2" charset="-122"/>
              </a:rPr>
              <a:t>//I:</a:t>
            </a:r>
          </a:p>
          <a:p>
            <a:pPr marL="0" indent="0">
              <a:spcBef>
                <a:spcPts val="0"/>
              </a:spcBef>
              <a:buNone/>
            </a:pPr>
            <a:r>
              <a:rPr lang="en-US" altLang="zh-CN" sz="1600" dirty="0"/>
              <a:t>assign </a:t>
            </a:r>
            <a:r>
              <a:rPr lang="en-US" altLang="zh-CN" sz="1600" dirty="0" err="1">
                <a:solidFill>
                  <a:srgbClr val="FF0000"/>
                </a:solidFill>
              </a:rPr>
              <a:t>Isw</a:t>
            </a:r>
            <a:r>
              <a:rPr lang="en-US" altLang="zh-CN" sz="1600" dirty="0"/>
              <a:t>&lt;= op[5] &amp; (~ op[4]) &amp; op[3] &amp; (~ op[2]) &amp; op[1] &amp; op[0];</a:t>
            </a:r>
            <a:endParaRPr lang="zh-CN" altLang="zh-CN" sz="1600" dirty="0"/>
          </a:p>
          <a:p>
            <a:pPr marL="0" indent="0">
              <a:spcBef>
                <a:spcPts val="0"/>
              </a:spcBef>
              <a:buNone/>
            </a:pPr>
            <a:r>
              <a:rPr lang="en-US" altLang="zh-CN" sz="1600" dirty="0"/>
              <a:t>assign </a:t>
            </a:r>
            <a:r>
              <a:rPr lang="en-US" altLang="zh-CN" sz="1600" dirty="0" err="1">
                <a:solidFill>
                  <a:srgbClr val="FF0000"/>
                </a:solidFill>
              </a:rPr>
              <a:t>Iaddi</a:t>
            </a:r>
            <a:r>
              <a:rPr lang="en-US" altLang="zh-CN" sz="1600" dirty="0"/>
              <a:t>&lt;=(~ op[5]) &amp; (~ op[4]) &amp; op[3] &amp; (~ op[2]) &amp; (~ op[1]) &amp; (~ op[0]);</a:t>
            </a:r>
            <a:endParaRPr lang="zh-CN" altLang="zh-CN" sz="1600" dirty="0"/>
          </a:p>
          <a:p>
            <a:pPr marL="0" indent="0">
              <a:spcBef>
                <a:spcPts val="0"/>
              </a:spcBef>
              <a:buNone/>
            </a:pPr>
            <a:r>
              <a:rPr lang="en-US" altLang="zh-CN" sz="1600" dirty="0"/>
              <a:t>assign </a:t>
            </a:r>
            <a:r>
              <a:rPr lang="en-US" altLang="zh-CN" sz="1600" dirty="0" err="1">
                <a:solidFill>
                  <a:srgbClr val="FF0000"/>
                </a:solidFill>
              </a:rPr>
              <a:t>Ibeq</a:t>
            </a:r>
            <a:r>
              <a:rPr lang="en-US" altLang="zh-CN" sz="1600" dirty="0"/>
              <a:t>&lt;=(~ op[5]) &amp; (~ op[4]) &amp; (~ op[3]) &amp; op[2] &amp; (~ op[1]) &amp; (~ op[0]);</a:t>
            </a:r>
            <a:endParaRPr lang="zh-CN" altLang="zh-CN" sz="1600" dirty="0"/>
          </a:p>
          <a:p>
            <a:pPr marL="0" indent="0">
              <a:buNone/>
            </a:pPr>
            <a:r>
              <a:rPr lang="en-US" altLang="zh-CN" sz="2000" dirty="0">
                <a:latin typeface="华文新魏" panose="02010800040101010101" pitchFamily="2" charset="-122"/>
                <a:ea typeface="华文新魏" panose="02010800040101010101" pitchFamily="2" charset="-122"/>
              </a:rPr>
              <a:t>//J:</a:t>
            </a:r>
            <a:endParaRPr lang="zh-CN" altLang="zh-CN" sz="2000" dirty="0">
              <a:latin typeface="华文新魏" panose="02010800040101010101" pitchFamily="2" charset="-122"/>
              <a:ea typeface="华文新魏" panose="02010800040101010101" pitchFamily="2" charset="-122"/>
            </a:endParaRPr>
          </a:p>
          <a:p>
            <a:pPr marL="0" indent="0">
              <a:spcBef>
                <a:spcPts val="0"/>
              </a:spcBef>
              <a:buNone/>
            </a:pPr>
            <a:r>
              <a:rPr lang="en-US" altLang="zh-CN" sz="1600" dirty="0"/>
              <a:t>assign </a:t>
            </a:r>
            <a:r>
              <a:rPr lang="en-US" altLang="zh-CN" sz="1600" dirty="0">
                <a:solidFill>
                  <a:srgbClr val="FF0000"/>
                </a:solidFill>
              </a:rPr>
              <a:t>IJ</a:t>
            </a:r>
            <a:r>
              <a:rPr lang="en-US" altLang="zh-CN" sz="1600" dirty="0"/>
              <a:t>&lt;=(~ op[5]) &amp; (~ op[4]) &amp; (~ op[3]) &amp; (~ op[2]) &amp; op[1] &amp; (~ op[0]);</a:t>
            </a:r>
            <a:endParaRPr lang="zh-CN" altLang="zh-CN" sz="1600" i="1" dirty="0">
              <a:latin typeface="华文新魏" panose="02010800040101010101" pitchFamily="2" charset="-122"/>
              <a:ea typeface="华文新魏" panose="02010800040101010101" pitchFamily="2" charset="-122"/>
            </a:endParaRPr>
          </a:p>
          <a:p>
            <a:pPr marL="0" indent="0">
              <a:buNone/>
            </a:pPr>
            <a:endParaRPr lang="zh-CN" altLang="zh-CN" sz="16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18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18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18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18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185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185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185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185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185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106615" y="1043735"/>
            <a:ext cx="7793037" cy="633412"/>
          </a:xfrm>
        </p:spPr>
        <p:txBody>
          <a:bodyPr/>
          <a:lstStyle/>
          <a:p>
            <a:pPr lvl="3"/>
            <a:r>
              <a:rPr lang="zh-CN" altLang="en-US" sz="2800" i="1" dirty="0">
                <a:solidFill>
                  <a:schemeClr val="tx1"/>
                </a:solidFill>
                <a:latin typeface="华文新魏" panose="02010800040101010101" pitchFamily="2" charset="-122"/>
                <a:ea typeface="华文新魏" panose="02010800040101010101" pitchFamily="2" charset="-122"/>
                <a:cs typeface="+mn-cs"/>
              </a:rPr>
              <a:t>相应的控制信号</a:t>
            </a:r>
            <a:endParaRPr lang="zh-CN" altLang="zh-CN" sz="2800" i="1" dirty="0">
              <a:solidFill>
                <a:schemeClr val="tx1"/>
              </a:solidFill>
              <a:latin typeface="华文新魏" panose="02010800040101010101" pitchFamily="2" charset="-122"/>
              <a:ea typeface="华文新魏" panose="02010800040101010101" pitchFamily="2" charset="-122"/>
              <a:cs typeface="+mn-cs"/>
            </a:endParaRPr>
          </a:p>
        </p:txBody>
      </p:sp>
      <p:sp>
        <p:nvSpPr>
          <p:cNvPr id="121859" name="Rectangle 3"/>
          <p:cNvSpPr>
            <a:spLocks noGrp="1" noChangeArrowheads="1"/>
          </p:cNvSpPr>
          <p:nvPr>
            <p:ph type="body" idx="1"/>
          </p:nvPr>
        </p:nvSpPr>
        <p:spPr>
          <a:xfrm>
            <a:off x="206311" y="1907450"/>
            <a:ext cx="8731377" cy="4950550"/>
          </a:xfrm>
        </p:spPr>
        <p:txBody>
          <a:bodyPr/>
          <a:lstStyle/>
          <a:p>
            <a:pPr marL="0" indent="0">
              <a:spcBef>
                <a:spcPts val="0"/>
              </a:spcBef>
              <a:buNone/>
            </a:pPr>
            <a:r>
              <a:rPr lang="zh-CN" altLang="zh-CN" sz="2800" i="1" dirty="0">
                <a:latin typeface="华文新魏" panose="02010800040101010101" pitchFamily="2" charset="-122"/>
                <a:ea typeface="华文新魏" panose="02010800040101010101" pitchFamily="2" charset="-122"/>
              </a:rPr>
              <a:t>控制信号有关的</a:t>
            </a:r>
            <a:r>
              <a:rPr lang="x-none" altLang="zh-CN" sz="2800" i="1" dirty="0">
                <a:latin typeface="华文新魏" panose="02010800040101010101" pitchFamily="2" charset="-122"/>
                <a:ea typeface="华文新魏" panose="02010800040101010101" pitchFamily="2" charset="-122"/>
              </a:rPr>
              <a:t>VHDL</a:t>
            </a:r>
            <a:r>
              <a:rPr lang="zh-CN" altLang="zh-CN" sz="2800" i="1" dirty="0">
                <a:latin typeface="华文新魏" panose="02010800040101010101" pitchFamily="2" charset="-122"/>
                <a:ea typeface="华文新魏" panose="02010800040101010101" pitchFamily="2" charset="-122"/>
              </a:rPr>
              <a:t>硬件描述语言的语句如下：</a:t>
            </a:r>
            <a:endParaRPr lang="en-US" altLang="zh-CN" sz="2800" i="1" dirty="0">
              <a:latin typeface="华文新魏" panose="02010800040101010101" pitchFamily="2" charset="-122"/>
              <a:ea typeface="华文新魏" panose="02010800040101010101" pitchFamily="2" charset="-122"/>
            </a:endParaRPr>
          </a:p>
          <a:p>
            <a:pPr marL="0" indent="0">
              <a:spcBef>
                <a:spcPts val="0"/>
              </a:spcBef>
              <a:buNone/>
            </a:pPr>
            <a:endParaRPr lang="zh-CN" altLang="zh-CN" sz="2000" dirty="0"/>
          </a:p>
          <a:p>
            <a:pPr marL="0" indent="0">
              <a:buNone/>
            </a:pPr>
            <a:r>
              <a:rPr lang="en-US" altLang="zh-CN" sz="2000" dirty="0"/>
              <a:t>assign </a:t>
            </a:r>
            <a:r>
              <a:rPr lang="en-US" altLang="zh-CN" sz="2000" dirty="0" err="1">
                <a:solidFill>
                  <a:srgbClr val="FF0000"/>
                </a:solidFill>
              </a:rPr>
              <a:t>TargettoPC</a:t>
            </a:r>
            <a:r>
              <a:rPr lang="en-US" altLang="zh-CN" sz="2000" dirty="0"/>
              <a:t>&lt;=</a:t>
            </a:r>
            <a:r>
              <a:rPr lang="en-US" altLang="zh-CN" sz="2000" dirty="0" err="1"/>
              <a:t>Ij</a:t>
            </a:r>
            <a:r>
              <a:rPr lang="en-US" altLang="zh-CN" sz="2000" dirty="0"/>
              <a:t>;</a:t>
            </a:r>
            <a:endParaRPr lang="zh-CN" altLang="zh-CN" sz="2000" dirty="0"/>
          </a:p>
          <a:p>
            <a:pPr marL="0" indent="0">
              <a:buNone/>
            </a:pPr>
            <a:r>
              <a:rPr lang="en-US" altLang="zh-CN" sz="2000" dirty="0"/>
              <a:t>assign </a:t>
            </a:r>
            <a:r>
              <a:rPr lang="en-US" altLang="zh-CN" sz="2000" dirty="0" err="1">
                <a:solidFill>
                  <a:srgbClr val="FF0000"/>
                </a:solidFill>
              </a:rPr>
              <a:t>MEMtoREG</a:t>
            </a:r>
            <a:r>
              <a:rPr lang="en-US" altLang="zh-CN" sz="2000" dirty="0"/>
              <a:t>&lt;= 1’b0;</a:t>
            </a:r>
            <a:endParaRPr lang="zh-CN" altLang="zh-CN" sz="2000" dirty="0"/>
          </a:p>
          <a:p>
            <a:pPr marL="0" indent="0">
              <a:buNone/>
            </a:pPr>
            <a:r>
              <a:rPr lang="en-US" altLang="zh-CN" sz="2000" dirty="0"/>
              <a:t>assign </a:t>
            </a:r>
            <a:r>
              <a:rPr lang="en-US" altLang="zh-CN" sz="2000" dirty="0">
                <a:solidFill>
                  <a:srgbClr val="FF0000"/>
                </a:solidFill>
              </a:rPr>
              <a:t>Branch</a:t>
            </a:r>
            <a:r>
              <a:rPr lang="en-US" altLang="zh-CN" sz="2000" dirty="0"/>
              <a:t>&lt;=(Z &amp; </a:t>
            </a:r>
            <a:r>
              <a:rPr lang="en-US" altLang="zh-CN" sz="2000" dirty="0" err="1"/>
              <a:t>Ibeq</a:t>
            </a:r>
            <a:r>
              <a:rPr lang="en-US" altLang="zh-CN" sz="2000" dirty="0"/>
              <a:t>) ;</a:t>
            </a:r>
            <a:endParaRPr lang="zh-CN" altLang="zh-CN" sz="2000" dirty="0"/>
          </a:p>
          <a:p>
            <a:pPr marL="0" indent="0">
              <a:buNone/>
            </a:pPr>
            <a:r>
              <a:rPr lang="en-US" altLang="zh-CN" sz="2000" dirty="0"/>
              <a:t>assign </a:t>
            </a:r>
            <a:r>
              <a:rPr lang="en-US" altLang="zh-CN" sz="2000" dirty="0" err="1">
                <a:solidFill>
                  <a:srgbClr val="FF0000"/>
                </a:solidFill>
              </a:rPr>
              <a:t>WriteMEM</a:t>
            </a:r>
            <a:r>
              <a:rPr lang="en-US" altLang="zh-CN" sz="2000" dirty="0"/>
              <a:t>&lt;=</a:t>
            </a:r>
            <a:r>
              <a:rPr lang="en-US" altLang="zh-CN" sz="2000" dirty="0" err="1"/>
              <a:t>Isw</a:t>
            </a:r>
            <a:r>
              <a:rPr lang="en-US" altLang="zh-CN" sz="2000" dirty="0"/>
              <a:t>;</a:t>
            </a:r>
          </a:p>
          <a:p>
            <a:pPr marL="0" indent="0">
              <a:buNone/>
            </a:pPr>
            <a:r>
              <a:rPr lang="en-US" altLang="zh-CN" sz="2000" dirty="0"/>
              <a:t>assign </a:t>
            </a:r>
            <a:r>
              <a:rPr lang="en-US" altLang="zh-CN" sz="2000" dirty="0" err="1">
                <a:solidFill>
                  <a:srgbClr val="FF0000"/>
                </a:solidFill>
              </a:rPr>
              <a:t>ShamttoA</a:t>
            </a:r>
            <a:r>
              <a:rPr lang="en-US" altLang="zh-CN" sz="2000" dirty="0"/>
              <a:t>&lt;=1’b0;</a:t>
            </a:r>
            <a:endParaRPr lang="zh-CN" altLang="zh-CN" sz="2000" dirty="0"/>
          </a:p>
          <a:p>
            <a:pPr marL="0" indent="0">
              <a:buNone/>
            </a:pPr>
            <a:r>
              <a:rPr lang="en-US" altLang="zh-CN" sz="2000" dirty="0"/>
              <a:t>assign </a:t>
            </a:r>
            <a:r>
              <a:rPr lang="en-US" altLang="zh-CN" sz="2000" dirty="0" err="1">
                <a:solidFill>
                  <a:srgbClr val="FF0000"/>
                </a:solidFill>
              </a:rPr>
              <a:t>ImmtoB</a:t>
            </a:r>
            <a:r>
              <a:rPr lang="en-US" altLang="zh-CN" sz="2000" dirty="0"/>
              <a:t>&lt;= </a:t>
            </a:r>
            <a:r>
              <a:rPr lang="en-US" altLang="zh-CN" sz="2000" dirty="0" err="1"/>
              <a:t>Iaddi</a:t>
            </a:r>
            <a:r>
              <a:rPr lang="en-US" altLang="zh-CN" sz="2000" dirty="0"/>
              <a:t> | </a:t>
            </a:r>
            <a:r>
              <a:rPr lang="en-US" altLang="zh-CN" sz="2000" dirty="0" err="1"/>
              <a:t>Isw</a:t>
            </a:r>
            <a:r>
              <a:rPr lang="en-US" altLang="zh-CN" sz="2000" dirty="0"/>
              <a:t>;</a:t>
            </a:r>
            <a:endParaRPr lang="zh-CN" altLang="zh-CN" sz="2000" dirty="0"/>
          </a:p>
          <a:p>
            <a:pPr marL="0" indent="0">
              <a:buNone/>
            </a:pPr>
            <a:r>
              <a:rPr lang="en-US" altLang="zh-CN" sz="2000" dirty="0"/>
              <a:t>assign </a:t>
            </a:r>
            <a:r>
              <a:rPr lang="en-US" altLang="zh-CN" sz="2000" dirty="0" err="1">
                <a:solidFill>
                  <a:srgbClr val="FF0000"/>
                </a:solidFill>
              </a:rPr>
              <a:t>SigneExtend</a:t>
            </a:r>
            <a:r>
              <a:rPr lang="en-US" altLang="zh-CN" sz="2000" dirty="0"/>
              <a:t>&lt;=</a:t>
            </a:r>
            <a:r>
              <a:rPr lang="en-US" altLang="zh-CN" sz="2000" dirty="0" err="1"/>
              <a:t>Iaddi</a:t>
            </a:r>
            <a:r>
              <a:rPr lang="en-US" altLang="zh-CN" sz="2000" dirty="0"/>
              <a:t> | </a:t>
            </a:r>
            <a:r>
              <a:rPr lang="en-US" altLang="zh-CN" sz="2000" dirty="0" err="1"/>
              <a:t>Isw</a:t>
            </a:r>
            <a:r>
              <a:rPr lang="en-US" altLang="zh-CN" sz="2000" dirty="0"/>
              <a:t> | </a:t>
            </a:r>
            <a:r>
              <a:rPr lang="en-US" altLang="zh-CN" sz="2000" dirty="0" err="1"/>
              <a:t>Ibeq</a:t>
            </a:r>
            <a:r>
              <a:rPr lang="en-US" altLang="zh-CN" sz="2000" dirty="0"/>
              <a:t>;</a:t>
            </a:r>
            <a:endParaRPr lang="zh-CN" altLang="zh-CN" sz="2000" dirty="0"/>
          </a:p>
          <a:p>
            <a:pPr marL="0" indent="0">
              <a:buNone/>
            </a:pPr>
            <a:r>
              <a:rPr lang="en-US" altLang="zh-CN" sz="2000" dirty="0"/>
              <a:t>assign </a:t>
            </a:r>
            <a:r>
              <a:rPr lang="en-US" altLang="zh-CN" sz="2000" dirty="0" err="1">
                <a:solidFill>
                  <a:srgbClr val="FF0000"/>
                </a:solidFill>
              </a:rPr>
              <a:t>WriteREG</a:t>
            </a:r>
            <a:r>
              <a:rPr lang="en-US" altLang="zh-CN" sz="2000" dirty="0"/>
              <a:t>&lt;=</a:t>
            </a:r>
            <a:r>
              <a:rPr lang="en-US" altLang="zh-CN" sz="2000" dirty="0" err="1"/>
              <a:t>Iadd</a:t>
            </a:r>
            <a:r>
              <a:rPr lang="en-US" altLang="zh-CN" sz="2000" dirty="0"/>
              <a:t> | </a:t>
            </a:r>
            <a:r>
              <a:rPr lang="en-US" altLang="zh-CN" sz="2000" dirty="0" err="1"/>
              <a:t>Iaddi</a:t>
            </a:r>
            <a:r>
              <a:rPr lang="en-US" altLang="zh-CN" sz="2000" dirty="0"/>
              <a:t>;</a:t>
            </a:r>
          </a:p>
          <a:p>
            <a:pPr marL="0" indent="0">
              <a:buNone/>
            </a:pPr>
            <a:r>
              <a:rPr lang="en-US" altLang="zh-CN" sz="2000" dirty="0"/>
              <a:t>assign </a:t>
            </a:r>
            <a:r>
              <a:rPr lang="en-US" altLang="zh-CN" sz="2000" dirty="0">
                <a:solidFill>
                  <a:srgbClr val="FF0000"/>
                </a:solidFill>
              </a:rPr>
              <a:t>PCtoR31</a:t>
            </a:r>
            <a:r>
              <a:rPr lang="en-US" altLang="zh-CN" sz="2000" dirty="0"/>
              <a:t>&lt;=1’b0;</a:t>
            </a:r>
            <a:endParaRPr lang="zh-CN" altLang="zh-CN" sz="2000" dirty="0"/>
          </a:p>
          <a:p>
            <a:pPr marL="0" indent="0">
              <a:buNone/>
            </a:pPr>
            <a:r>
              <a:rPr lang="en-US" altLang="zh-CN" sz="2000" dirty="0"/>
              <a:t>assign </a:t>
            </a:r>
            <a:r>
              <a:rPr lang="en-US" altLang="zh-CN" sz="2000" dirty="0" err="1">
                <a:solidFill>
                  <a:srgbClr val="FF0000"/>
                </a:solidFill>
              </a:rPr>
              <a:t>REGDes</a:t>
            </a:r>
            <a:r>
              <a:rPr lang="en-US" altLang="zh-CN" sz="2000" dirty="0"/>
              <a:t>&lt;=R;</a:t>
            </a:r>
            <a:endParaRPr lang="zh-CN" altLang="zh-CN" sz="2000" dirty="0"/>
          </a:p>
          <a:p>
            <a:pPr>
              <a:spcBef>
                <a:spcPts val="0"/>
              </a:spcBef>
            </a:pPr>
            <a:endParaRPr lang="zh-CN" altLang="zh-CN" sz="2000" i="1" dirty="0">
              <a:latin typeface="华文新魏" panose="02010800040101010101" pitchFamily="2" charset="-122"/>
              <a:ea typeface="华文新魏" panose="02010800040101010101" pitchFamily="2" charset="-122"/>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18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18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185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185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185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185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185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1859">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185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185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106615" y="1043735"/>
            <a:ext cx="7793037" cy="633412"/>
          </a:xfrm>
        </p:spPr>
        <p:txBody>
          <a:bodyPr/>
          <a:lstStyle/>
          <a:p>
            <a:pPr lvl="3"/>
            <a:r>
              <a:rPr lang="en-US" altLang="zh-CN" sz="2800" i="1" dirty="0">
                <a:solidFill>
                  <a:schemeClr val="tx1"/>
                </a:solidFill>
                <a:latin typeface="华文新魏" panose="02010800040101010101" pitchFamily="2" charset="-122"/>
                <a:ea typeface="华文新魏" panose="02010800040101010101" pitchFamily="2" charset="-122"/>
                <a:cs typeface="+mn-cs"/>
              </a:rPr>
              <a:t>ALUOP</a:t>
            </a:r>
            <a:r>
              <a:rPr lang="zh-CN" altLang="zh-CN" sz="2800" i="1" dirty="0">
                <a:solidFill>
                  <a:schemeClr val="tx1"/>
                </a:solidFill>
                <a:latin typeface="华文新魏" panose="02010800040101010101" pitchFamily="2" charset="-122"/>
                <a:ea typeface="华文新魏" panose="02010800040101010101" pitchFamily="2" charset="-122"/>
                <a:cs typeface="+mn-cs"/>
              </a:rPr>
              <a:t>编码与</a:t>
            </a:r>
            <a:r>
              <a:rPr lang="en-US" altLang="zh-CN" sz="2800" i="1" dirty="0">
                <a:solidFill>
                  <a:schemeClr val="tx1"/>
                </a:solidFill>
                <a:latin typeface="华文新魏" panose="02010800040101010101" pitchFamily="2" charset="-122"/>
                <a:ea typeface="华文新魏" panose="02010800040101010101" pitchFamily="2" charset="-122"/>
                <a:cs typeface="+mn-cs"/>
              </a:rPr>
              <a:t>ALU</a:t>
            </a:r>
            <a:r>
              <a:rPr lang="zh-CN" altLang="zh-CN" sz="2800" i="1" dirty="0">
                <a:solidFill>
                  <a:schemeClr val="tx1"/>
                </a:solidFill>
                <a:latin typeface="华文新魏" panose="02010800040101010101" pitchFamily="2" charset="-122"/>
                <a:ea typeface="华文新魏" panose="02010800040101010101" pitchFamily="2" charset="-122"/>
                <a:cs typeface="+mn-cs"/>
              </a:rPr>
              <a:t>运算方式表</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1" name="表格 10"/>
          <p:cNvGraphicFramePr>
            <a:graphicFrameLocks noGrp="1"/>
          </p:cNvGraphicFramePr>
          <p:nvPr>
            <p:extLst>
              <p:ext uri="{D42A27DB-BD31-4B8C-83A1-F6EECF244321}">
                <p14:modId xmlns:p14="http://schemas.microsoft.com/office/powerpoint/2010/main" val="153132166"/>
              </p:ext>
            </p:extLst>
          </p:nvPr>
        </p:nvGraphicFramePr>
        <p:xfrm>
          <a:off x="859088" y="1898830"/>
          <a:ext cx="7425824" cy="4700081"/>
        </p:xfrm>
        <a:graphic>
          <a:graphicData uri="http://schemas.openxmlformats.org/drawingml/2006/table">
            <a:tbl>
              <a:tblPr firstRow="1" firstCol="1" bandRow="1">
                <a:tableStyleId>{00A15C55-8517-42AA-B614-E9B94910E393}</a:tableStyleId>
              </a:tblPr>
              <a:tblGrid>
                <a:gridCol w="947280">
                  <a:extLst>
                    <a:ext uri="{9D8B030D-6E8A-4147-A177-3AD203B41FA5}">
                      <a16:colId xmlns:a16="http://schemas.microsoft.com/office/drawing/2014/main" val="20000"/>
                    </a:ext>
                  </a:extLst>
                </a:gridCol>
                <a:gridCol w="873530">
                  <a:extLst>
                    <a:ext uri="{9D8B030D-6E8A-4147-A177-3AD203B41FA5}">
                      <a16:colId xmlns:a16="http://schemas.microsoft.com/office/drawing/2014/main" val="20001"/>
                    </a:ext>
                  </a:extLst>
                </a:gridCol>
                <a:gridCol w="1868338">
                  <a:extLst>
                    <a:ext uri="{9D8B030D-6E8A-4147-A177-3AD203B41FA5}">
                      <a16:colId xmlns:a16="http://schemas.microsoft.com/office/drawing/2014/main" val="20002"/>
                    </a:ext>
                  </a:extLst>
                </a:gridCol>
                <a:gridCol w="934169">
                  <a:extLst>
                    <a:ext uri="{9D8B030D-6E8A-4147-A177-3AD203B41FA5}">
                      <a16:colId xmlns:a16="http://schemas.microsoft.com/office/drawing/2014/main" val="20003"/>
                    </a:ext>
                  </a:extLst>
                </a:gridCol>
                <a:gridCol w="934169">
                  <a:extLst>
                    <a:ext uri="{9D8B030D-6E8A-4147-A177-3AD203B41FA5}">
                      <a16:colId xmlns:a16="http://schemas.microsoft.com/office/drawing/2014/main" val="20004"/>
                    </a:ext>
                  </a:extLst>
                </a:gridCol>
                <a:gridCol w="1868338">
                  <a:extLst>
                    <a:ext uri="{9D8B030D-6E8A-4147-A177-3AD203B41FA5}">
                      <a16:colId xmlns:a16="http://schemas.microsoft.com/office/drawing/2014/main" val="20005"/>
                    </a:ext>
                  </a:extLst>
                </a:gridCol>
              </a:tblGrid>
              <a:tr h="405047">
                <a:tc>
                  <a:txBody>
                    <a:bodyPr/>
                    <a:lstStyle/>
                    <a:p>
                      <a:pPr algn="ctr">
                        <a:lnSpc>
                          <a:spcPct val="100000"/>
                        </a:lnSpc>
                        <a:spcAft>
                          <a:spcPts val="0"/>
                        </a:spcAft>
                      </a:pPr>
                      <a:r>
                        <a:rPr lang="zh-CN" sz="1800" kern="100" dirty="0">
                          <a:effectLst/>
                        </a:rPr>
                        <a:t>指令</a:t>
                      </a:r>
                      <a:endParaRPr lang="zh-CN" sz="1800" kern="100" dirty="0">
                        <a:effectLst/>
                        <a:latin typeface="Times New Roman" panose="02020603050405020304"/>
                        <a:ea typeface="宋体" panose="02010600030101010101" pitchFamily="2" charset="-122"/>
                      </a:endParaRPr>
                    </a:p>
                  </a:txBody>
                  <a:tcPr marL="68580" marR="68580" marT="0" marB="0"/>
                </a:tc>
                <a:tc>
                  <a:txBody>
                    <a:bodyPr/>
                    <a:lstStyle/>
                    <a:p>
                      <a:pPr algn="ctr">
                        <a:lnSpc>
                          <a:spcPct val="100000"/>
                        </a:lnSpc>
                        <a:spcAft>
                          <a:spcPts val="0"/>
                        </a:spcAft>
                      </a:pPr>
                      <a:r>
                        <a:rPr lang="zh-CN" sz="1800" kern="100" dirty="0">
                          <a:effectLst/>
                        </a:rPr>
                        <a:t>操作</a:t>
                      </a:r>
                      <a:endParaRPr lang="zh-CN" sz="1800" kern="100" dirty="0">
                        <a:effectLst/>
                        <a:latin typeface="Times New Roman" panose="02020603050405020304"/>
                        <a:ea typeface="宋体" panose="02010600030101010101" pitchFamily="2" charset="-122"/>
                      </a:endParaRPr>
                    </a:p>
                  </a:txBody>
                  <a:tcPr marL="68580" marR="68580" marT="0" marB="0"/>
                </a:tc>
                <a:tc>
                  <a:txBody>
                    <a:bodyPr/>
                    <a:lstStyle/>
                    <a:p>
                      <a:pPr algn="ctr">
                        <a:lnSpc>
                          <a:spcPct val="100000"/>
                        </a:lnSpc>
                        <a:spcAft>
                          <a:spcPts val="0"/>
                        </a:spcAft>
                      </a:pPr>
                      <a:r>
                        <a:rPr lang="en-US" sz="1800" kern="100" dirty="0">
                          <a:effectLst/>
                        </a:rPr>
                        <a:t>ALUOP[4..0]</a:t>
                      </a:r>
                      <a:endParaRPr lang="zh-CN" sz="1800" kern="100" dirty="0">
                        <a:effectLst/>
                        <a:latin typeface="Times New Roman" panose="02020603050405020304"/>
                        <a:ea typeface="宋体" panose="02010600030101010101" pitchFamily="2" charset="-122"/>
                      </a:endParaRPr>
                    </a:p>
                  </a:txBody>
                  <a:tcPr marL="68580" marR="68580" marT="0" marB="0"/>
                </a:tc>
                <a:tc>
                  <a:txBody>
                    <a:bodyPr/>
                    <a:lstStyle/>
                    <a:p>
                      <a:pPr algn="ctr">
                        <a:lnSpc>
                          <a:spcPct val="100000"/>
                        </a:lnSpc>
                        <a:spcAft>
                          <a:spcPts val="0"/>
                        </a:spcAft>
                      </a:pPr>
                      <a:r>
                        <a:rPr lang="zh-CN" sz="1800" kern="100">
                          <a:effectLst/>
                        </a:rPr>
                        <a:t>指令</a:t>
                      </a:r>
                      <a:endParaRPr lang="zh-CN" sz="1800" kern="100">
                        <a:effectLst/>
                        <a:latin typeface="Times New Roman" panose="02020603050405020304"/>
                        <a:ea typeface="宋体" panose="02010600030101010101" pitchFamily="2" charset="-122"/>
                      </a:endParaRPr>
                    </a:p>
                  </a:txBody>
                  <a:tcPr marL="68580" marR="68580" marT="0" marB="0"/>
                </a:tc>
                <a:tc>
                  <a:txBody>
                    <a:bodyPr/>
                    <a:lstStyle/>
                    <a:p>
                      <a:pPr algn="ctr">
                        <a:lnSpc>
                          <a:spcPct val="100000"/>
                        </a:lnSpc>
                        <a:spcAft>
                          <a:spcPts val="0"/>
                        </a:spcAft>
                      </a:pPr>
                      <a:r>
                        <a:rPr lang="zh-CN" sz="1800" kern="100">
                          <a:effectLst/>
                        </a:rPr>
                        <a:t>操作</a:t>
                      </a:r>
                      <a:endParaRPr lang="zh-CN" sz="1800" kern="100">
                        <a:effectLst/>
                        <a:latin typeface="Times New Roman" panose="02020603050405020304"/>
                        <a:ea typeface="宋体" panose="02010600030101010101" pitchFamily="2" charset="-122"/>
                      </a:endParaRPr>
                    </a:p>
                  </a:txBody>
                  <a:tcPr marL="68580" marR="68580" marT="0" marB="0"/>
                </a:tc>
                <a:tc>
                  <a:txBody>
                    <a:bodyPr/>
                    <a:lstStyle/>
                    <a:p>
                      <a:pPr algn="ctr">
                        <a:lnSpc>
                          <a:spcPct val="100000"/>
                        </a:lnSpc>
                        <a:spcAft>
                          <a:spcPts val="0"/>
                        </a:spcAft>
                      </a:pPr>
                      <a:r>
                        <a:rPr lang="en-US" sz="1800" kern="100" dirty="0">
                          <a:effectLst/>
                        </a:rPr>
                        <a:t>ALUOP[4..0]</a:t>
                      </a:r>
                      <a:endParaRPr lang="zh-CN" sz="1800" kern="100" dirty="0">
                        <a:effectLst/>
                        <a:latin typeface="Times New Roman" panose="02020603050405020304"/>
                        <a:ea typeface="宋体" panose="02010600030101010101" pitchFamily="2" charset="-122"/>
                      </a:endParaRPr>
                    </a:p>
                  </a:txBody>
                  <a:tcPr marL="68580" marR="68580" marT="0" marB="0"/>
                </a:tc>
                <a:extLst>
                  <a:ext uri="{0D108BD9-81ED-4DB2-BD59-A6C34878D82A}">
                    <a16:rowId xmlns:a16="http://schemas.microsoft.com/office/drawing/2014/main" val="10000"/>
                  </a:ext>
                </a:extLst>
              </a:tr>
              <a:tr h="532959">
                <a:tc>
                  <a:txBody>
                    <a:bodyPr/>
                    <a:lstStyle/>
                    <a:p>
                      <a:pPr algn="ctr">
                        <a:lnSpc>
                          <a:spcPct val="100000"/>
                        </a:lnSpc>
                        <a:spcAft>
                          <a:spcPts val="0"/>
                        </a:spcAft>
                      </a:pPr>
                      <a:r>
                        <a:rPr lang="en-US" sz="1800" kern="100" dirty="0">
                          <a:effectLst/>
                        </a:rPr>
                        <a:t>add</a:t>
                      </a:r>
                      <a:endParaRPr lang="zh-CN" sz="1800" kern="100" dirty="0">
                        <a:effectLst/>
                        <a:latin typeface="Times New Roman" panose="02020603050405020304"/>
                        <a:ea typeface="宋体" panose="02010600030101010101" pitchFamily="2" charset="-122"/>
                      </a:endParaRPr>
                    </a:p>
                  </a:txBody>
                  <a:tcPr marL="68580" marR="68580" marT="0" marB="0"/>
                </a:tc>
                <a:tc>
                  <a:txBody>
                    <a:bodyPr/>
                    <a:lstStyle/>
                    <a:p>
                      <a:pPr algn="ctr">
                        <a:lnSpc>
                          <a:spcPct val="100000"/>
                        </a:lnSpc>
                        <a:spcAft>
                          <a:spcPts val="0"/>
                        </a:spcAft>
                      </a:pPr>
                      <a:r>
                        <a:rPr lang="zh-CN" sz="1800" kern="100">
                          <a:effectLst/>
                        </a:rPr>
                        <a:t>加</a:t>
                      </a:r>
                      <a:endParaRPr lang="zh-CN" sz="1800" kern="100">
                        <a:effectLst/>
                        <a:latin typeface="Times New Roman" panose="02020603050405020304"/>
                        <a:ea typeface="宋体" panose="02010600030101010101" pitchFamily="2" charset="-122"/>
                      </a:endParaRPr>
                    </a:p>
                  </a:txBody>
                  <a:tcPr marL="68580" marR="68580" marT="0" marB="0"/>
                </a:tc>
                <a:tc>
                  <a:txBody>
                    <a:bodyPr/>
                    <a:lstStyle/>
                    <a:p>
                      <a:pPr algn="ctr">
                        <a:lnSpc>
                          <a:spcPct val="100000"/>
                        </a:lnSpc>
                        <a:spcAft>
                          <a:spcPts val="0"/>
                        </a:spcAft>
                      </a:pPr>
                      <a:r>
                        <a:rPr lang="en-US" altLang="zh-CN" sz="1800" kern="100" dirty="0">
                          <a:effectLst/>
                        </a:rPr>
                        <a:t>000</a:t>
                      </a:r>
                      <a:endParaRPr lang="zh-CN" sz="1800" kern="100" dirty="0">
                        <a:effectLst/>
                        <a:latin typeface="Times New Roman" panose="02020603050405020304"/>
                        <a:ea typeface="宋体" panose="02010600030101010101" pitchFamily="2" charset="-122"/>
                      </a:endParaRPr>
                    </a:p>
                  </a:txBody>
                  <a:tcPr marL="68580" marR="68580" marT="0" marB="0"/>
                </a:tc>
                <a:tc>
                  <a:txBody>
                    <a:bodyPr/>
                    <a:lstStyle/>
                    <a:p>
                      <a:pPr algn="ctr">
                        <a:lnSpc>
                          <a:spcPct val="100000"/>
                        </a:lnSpc>
                        <a:spcAft>
                          <a:spcPts val="0"/>
                        </a:spcAft>
                      </a:pPr>
                      <a:r>
                        <a:rPr lang="en-US" sz="1800" kern="100" dirty="0" err="1">
                          <a:effectLst/>
                        </a:rPr>
                        <a:t>addi</a:t>
                      </a:r>
                      <a:endParaRPr lang="zh-CN" sz="1800" kern="100" dirty="0">
                        <a:effectLst/>
                        <a:latin typeface="Times New Roman" panose="02020603050405020304"/>
                        <a:ea typeface="宋体" panose="02010600030101010101" pitchFamily="2" charset="-122"/>
                      </a:endParaRPr>
                    </a:p>
                  </a:txBody>
                  <a:tcPr marL="68580" marR="68580" marT="0" marB="0"/>
                </a:tc>
                <a:tc>
                  <a:txBody>
                    <a:bodyPr/>
                    <a:lstStyle/>
                    <a:p>
                      <a:pPr algn="ctr">
                        <a:lnSpc>
                          <a:spcPct val="100000"/>
                        </a:lnSpc>
                        <a:spcAft>
                          <a:spcPts val="0"/>
                        </a:spcAft>
                      </a:pPr>
                      <a:r>
                        <a:rPr lang="zh-CN" sz="1800" kern="100">
                          <a:effectLst/>
                        </a:rPr>
                        <a:t>加</a:t>
                      </a:r>
                      <a:endParaRPr lang="zh-CN" sz="1800" kern="100">
                        <a:effectLst/>
                        <a:latin typeface="Times New Roman" panose="02020603050405020304"/>
                        <a:ea typeface="宋体" panose="02010600030101010101" pitchFamily="2" charset="-122"/>
                      </a:endParaRPr>
                    </a:p>
                  </a:txBody>
                  <a:tcPr marL="68580" marR="68580" marT="0" marB="0"/>
                </a:tc>
                <a:tc>
                  <a:txBody>
                    <a:bodyPr/>
                    <a:lstStyle/>
                    <a:p>
                      <a:pPr marL="0" algn="ctr" defTabSz="914400" rtl="0" eaLnBrk="1" latinLnBrk="0" hangingPunct="1">
                        <a:lnSpc>
                          <a:spcPct val="100000"/>
                        </a:lnSpc>
                        <a:spcAft>
                          <a:spcPts val="0"/>
                        </a:spcAft>
                      </a:pPr>
                      <a:r>
                        <a:rPr lang="en-US" altLang="zh-CN" sz="1800" kern="100" dirty="0">
                          <a:solidFill>
                            <a:schemeClr val="dk1"/>
                          </a:solidFill>
                          <a:effectLst/>
                          <a:latin typeface="+mn-lt"/>
                          <a:ea typeface="+mn-ea"/>
                          <a:cs typeface="+mn-cs"/>
                        </a:rPr>
                        <a:t>000</a:t>
                      </a:r>
                      <a:endParaRPr lang="zh-CN" altLang="en-US" sz="1800" kern="1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10001"/>
                  </a:ext>
                </a:extLst>
              </a:tr>
              <a:tr h="532959">
                <a:tc>
                  <a:txBody>
                    <a:bodyPr/>
                    <a:lstStyle/>
                    <a:p>
                      <a:pPr algn="ctr">
                        <a:lnSpc>
                          <a:spcPct val="100000"/>
                        </a:lnSpc>
                        <a:spcAft>
                          <a:spcPts val="0"/>
                        </a:spcAft>
                      </a:pPr>
                      <a:r>
                        <a:rPr lang="en-US" sz="1800" kern="100">
                          <a:effectLst/>
                        </a:rPr>
                        <a:t>sub</a:t>
                      </a:r>
                      <a:endParaRPr lang="zh-CN" sz="1800" kern="100">
                        <a:effectLst/>
                        <a:latin typeface="Times New Roman" panose="02020603050405020304"/>
                        <a:ea typeface="宋体" panose="02010600030101010101" pitchFamily="2" charset="-122"/>
                      </a:endParaRPr>
                    </a:p>
                  </a:txBody>
                  <a:tcPr marL="68580" marR="68580" marT="0" marB="0"/>
                </a:tc>
                <a:tc>
                  <a:txBody>
                    <a:bodyPr/>
                    <a:lstStyle/>
                    <a:p>
                      <a:pPr algn="ctr">
                        <a:lnSpc>
                          <a:spcPct val="100000"/>
                        </a:lnSpc>
                        <a:spcAft>
                          <a:spcPts val="0"/>
                        </a:spcAft>
                      </a:pPr>
                      <a:r>
                        <a:rPr lang="zh-CN" sz="1800" kern="100">
                          <a:effectLst/>
                        </a:rPr>
                        <a:t>减</a:t>
                      </a:r>
                      <a:endParaRPr lang="zh-CN" sz="1800" kern="100">
                        <a:effectLst/>
                        <a:latin typeface="Times New Roman" panose="02020603050405020304"/>
                        <a:ea typeface="宋体" panose="02010600030101010101" pitchFamily="2" charset="-122"/>
                      </a:endParaRPr>
                    </a:p>
                  </a:txBody>
                  <a:tcPr marL="68580" marR="68580" marT="0" marB="0"/>
                </a:tc>
                <a:tc>
                  <a:txBody>
                    <a:bodyPr/>
                    <a:lstStyle/>
                    <a:p>
                      <a:pPr algn="ctr">
                        <a:lnSpc>
                          <a:spcPct val="100000"/>
                        </a:lnSpc>
                        <a:spcAft>
                          <a:spcPts val="0"/>
                        </a:spcAft>
                      </a:pPr>
                      <a:r>
                        <a:rPr lang="en-US" altLang="zh-CN" sz="1800" kern="100" dirty="0">
                          <a:effectLst/>
                        </a:rPr>
                        <a:t>001</a:t>
                      </a:r>
                      <a:endParaRPr lang="zh-CN" sz="1800" kern="100" dirty="0">
                        <a:effectLst/>
                        <a:latin typeface="Times New Roman" panose="02020603050405020304"/>
                        <a:ea typeface="宋体" panose="02010600030101010101" pitchFamily="2" charset="-122"/>
                      </a:endParaRPr>
                    </a:p>
                  </a:txBody>
                  <a:tcPr marL="68580" marR="68580" marT="0" marB="0"/>
                </a:tc>
                <a:tc>
                  <a:txBody>
                    <a:bodyPr/>
                    <a:lstStyle/>
                    <a:p>
                      <a:pPr algn="ctr">
                        <a:lnSpc>
                          <a:spcPct val="100000"/>
                        </a:lnSpc>
                        <a:spcAft>
                          <a:spcPts val="0"/>
                        </a:spcAft>
                      </a:pPr>
                      <a:r>
                        <a:rPr lang="en-US" sz="1800" kern="100" dirty="0" err="1">
                          <a:effectLst/>
                        </a:rPr>
                        <a:t>andi</a:t>
                      </a:r>
                      <a:endParaRPr lang="zh-CN" sz="1800" kern="100" dirty="0">
                        <a:effectLst/>
                        <a:latin typeface="Times New Roman" panose="02020603050405020304"/>
                        <a:ea typeface="宋体" panose="02010600030101010101" pitchFamily="2" charset="-122"/>
                      </a:endParaRPr>
                    </a:p>
                  </a:txBody>
                  <a:tcPr marL="68580" marR="68580" marT="0" marB="0"/>
                </a:tc>
                <a:tc>
                  <a:txBody>
                    <a:bodyPr/>
                    <a:lstStyle/>
                    <a:p>
                      <a:pPr algn="ctr">
                        <a:lnSpc>
                          <a:spcPct val="100000"/>
                        </a:lnSpc>
                        <a:spcAft>
                          <a:spcPts val="0"/>
                        </a:spcAft>
                      </a:pPr>
                      <a:r>
                        <a:rPr lang="zh-CN" sz="1800" kern="100">
                          <a:effectLst/>
                        </a:rPr>
                        <a:t>与</a:t>
                      </a:r>
                      <a:endParaRPr lang="zh-CN" sz="1800" kern="100">
                        <a:effectLst/>
                        <a:latin typeface="Times New Roman" panose="02020603050405020304"/>
                        <a:ea typeface="宋体" panose="02010600030101010101" pitchFamily="2" charset="-122"/>
                      </a:endParaRPr>
                    </a:p>
                  </a:txBody>
                  <a:tcPr marL="68580" marR="68580" marT="0" marB="0"/>
                </a:tc>
                <a:tc>
                  <a:txBody>
                    <a:bodyPr/>
                    <a:lstStyle/>
                    <a:p>
                      <a:pPr marL="0" algn="ctr" defTabSz="914400" rtl="0" eaLnBrk="1" latinLnBrk="0" hangingPunct="1">
                        <a:lnSpc>
                          <a:spcPct val="100000"/>
                        </a:lnSpc>
                        <a:spcAft>
                          <a:spcPts val="0"/>
                        </a:spcAft>
                      </a:pPr>
                      <a:r>
                        <a:rPr lang="en-US" altLang="zh-CN" sz="1800" kern="100" dirty="0">
                          <a:solidFill>
                            <a:schemeClr val="dk1"/>
                          </a:solidFill>
                          <a:effectLst/>
                          <a:latin typeface="+mn-lt"/>
                          <a:ea typeface="+mn-ea"/>
                          <a:cs typeface="+mn-cs"/>
                        </a:rPr>
                        <a:t>010</a:t>
                      </a:r>
                      <a:endParaRPr lang="zh-CN" altLang="en-US" sz="1800" kern="1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10002"/>
                  </a:ext>
                </a:extLst>
              </a:tr>
              <a:tr h="532959">
                <a:tc>
                  <a:txBody>
                    <a:bodyPr/>
                    <a:lstStyle/>
                    <a:p>
                      <a:pPr algn="ctr">
                        <a:lnSpc>
                          <a:spcPct val="100000"/>
                        </a:lnSpc>
                        <a:spcAft>
                          <a:spcPts val="0"/>
                        </a:spcAft>
                      </a:pPr>
                      <a:r>
                        <a:rPr lang="en-US" sz="1800" kern="100">
                          <a:effectLst/>
                        </a:rPr>
                        <a:t>and</a:t>
                      </a:r>
                      <a:endParaRPr lang="zh-CN" sz="1800" kern="100">
                        <a:effectLst/>
                        <a:latin typeface="Times New Roman" panose="02020603050405020304"/>
                        <a:ea typeface="宋体" panose="02010600030101010101" pitchFamily="2" charset="-122"/>
                      </a:endParaRPr>
                    </a:p>
                  </a:txBody>
                  <a:tcPr marL="68580" marR="68580" marT="0" marB="0"/>
                </a:tc>
                <a:tc>
                  <a:txBody>
                    <a:bodyPr/>
                    <a:lstStyle/>
                    <a:p>
                      <a:pPr algn="ctr">
                        <a:lnSpc>
                          <a:spcPct val="100000"/>
                        </a:lnSpc>
                        <a:spcAft>
                          <a:spcPts val="0"/>
                        </a:spcAft>
                      </a:pPr>
                      <a:r>
                        <a:rPr lang="zh-CN" sz="1800" kern="100">
                          <a:effectLst/>
                        </a:rPr>
                        <a:t>与</a:t>
                      </a:r>
                      <a:endParaRPr lang="zh-CN" sz="1800" kern="100">
                        <a:effectLst/>
                        <a:latin typeface="Times New Roman" panose="02020603050405020304"/>
                        <a:ea typeface="宋体" panose="02010600030101010101" pitchFamily="2" charset="-122"/>
                      </a:endParaRPr>
                    </a:p>
                  </a:txBody>
                  <a:tcPr marL="68580" marR="68580" marT="0" marB="0"/>
                </a:tc>
                <a:tc>
                  <a:txBody>
                    <a:bodyPr/>
                    <a:lstStyle/>
                    <a:p>
                      <a:pPr algn="ctr">
                        <a:lnSpc>
                          <a:spcPct val="100000"/>
                        </a:lnSpc>
                        <a:spcAft>
                          <a:spcPts val="0"/>
                        </a:spcAft>
                      </a:pPr>
                      <a:r>
                        <a:rPr lang="en-US" sz="1800" kern="100" dirty="0">
                          <a:effectLst/>
                        </a:rPr>
                        <a:t>010</a:t>
                      </a:r>
                      <a:endParaRPr lang="zh-CN" sz="1800" kern="100" dirty="0">
                        <a:effectLst/>
                        <a:latin typeface="Times New Roman" panose="02020603050405020304"/>
                        <a:ea typeface="宋体" panose="02010600030101010101" pitchFamily="2" charset="-122"/>
                      </a:endParaRPr>
                    </a:p>
                  </a:txBody>
                  <a:tcPr marL="68580" marR="68580" marT="0" marB="0"/>
                </a:tc>
                <a:tc>
                  <a:txBody>
                    <a:bodyPr/>
                    <a:lstStyle/>
                    <a:p>
                      <a:pPr algn="ctr">
                        <a:lnSpc>
                          <a:spcPct val="100000"/>
                        </a:lnSpc>
                        <a:spcAft>
                          <a:spcPts val="0"/>
                        </a:spcAft>
                      </a:pPr>
                      <a:r>
                        <a:rPr lang="en-US" sz="1800" kern="100" dirty="0" err="1">
                          <a:effectLst/>
                        </a:rPr>
                        <a:t>ori</a:t>
                      </a:r>
                      <a:endParaRPr lang="zh-CN" sz="1800" kern="100" dirty="0">
                        <a:effectLst/>
                        <a:latin typeface="Times New Roman" panose="02020603050405020304"/>
                        <a:ea typeface="宋体" panose="02010600030101010101" pitchFamily="2" charset="-122"/>
                      </a:endParaRPr>
                    </a:p>
                  </a:txBody>
                  <a:tcPr marL="68580" marR="68580" marT="0" marB="0"/>
                </a:tc>
                <a:tc>
                  <a:txBody>
                    <a:bodyPr/>
                    <a:lstStyle/>
                    <a:p>
                      <a:pPr algn="ctr">
                        <a:lnSpc>
                          <a:spcPct val="100000"/>
                        </a:lnSpc>
                        <a:spcAft>
                          <a:spcPts val="0"/>
                        </a:spcAft>
                      </a:pPr>
                      <a:r>
                        <a:rPr lang="zh-CN" sz="1800" kern="100">
                          <a:effectLst/>
                        </a:rPr>
                        <a:t>或</a:t>
                      </a:r>
                      <a:endParaRPr lang="zh-CN" sz="1800" kern="100">
                        <a:effectLst/>
                        <a:latin typeface="Times New Roman" panose="02020603050405020304"/>
                        <a:ea typeface="宋体" panose="02010600030101010101" pitchFamily="2" charset="-122"/>
                      </a:endParaRPr>
                    </a:p>
                  </a:txBody>
                  <a:tcPr marL="68580" marR="68580" marT="0" marB="0"/>
                </a:tc>
                <a:tc>
                  <a:txBody>
                    <a:bodyPr/>
                    <a:lstStyle/>
                    <a:p>
                      <a:pPr marL="0" algn="ctr" defTabSz="914400" rtl="0" eaLnBrk="1" latinLnBrk="0" hangingPunct="1">
                        <a:lnSpc>
                          <a:spcPct val="100000"/>
                        </a:lnSpc>
                        <a:spcAft>
                          <a:spcPts val="0"/>
                        </a:spcAft>
                      </a:pPr>
                      <a:r>
                        <a:rPr lang="en-US" altLang="zh-CN" sz="1800" kern="100" dirty="0">
                          <a:solidFill>
                            <a:schemeClr val="dk1"/>
                          </a:solidFill>
                          <a:effectLst/>
                          <a:latin typeface="+mn-lt"/>
                          <a:ea typeface="+mn-ea"/>
                          <a:cs typeface="+mn-cs"/>
                        </a:rPr>
                        <a:t>011</a:t>
                      </a:r>
                      <a:endParaRPr lang="zh-CN" altLang="en-US" sz="1800" kern="1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10003"/>
                  </a:ext>
                </a:extLst>
              </a:tr>
              <a:tr h="532959">
                <a:tc>
                  <a:txBody>
                    <a:bodyPr/>
                    <a:lstStyle/>
                    <a:p>
                      <a:pPr algn="ctr">
                        <a:lnSpc>
                          <a:spcPct val="100000"/>
                        </a:lnSpc>
                        <a:spcAft>
                          <a:spcPts val="0"/>
                        </a:spcAft>
                      </a:pPr>
                      <a:r>
                        <a:rPr lang="en-US" sz="1800" kern="100">
                          <a:effectLst/>
                        </a:rPr>
                        <a:t>or</a:t>
                      </a:r>
                      <a:endParaRPr lang="zh-CN" sz="1800" kern="100">
                        <a:effectLst/>
                        <a:latin typeface="Times New Roman" panose="02020603050405020304"/>
                        <a:ea typeface="宋体" panose="02010600030101010101" pitchFamily="2" charset="-122"/>
                      </a:endParaRPr>
                    </a:p>
                  </a:txBody>
                  <a:tcPr marL="68580" marR="68580" marT="0" marB="0"/>
                </a:tc>
                <a:tc>
                  <a:txBody>
                    <a:bodyPr/>
                    <a:lstStyle/>
                    <a:p>
                      <a:pPr algn="ctr">
                        <a:lnSpc>
                          <a:spcPct val="100000"/>
                        </a:lnSpc>
                        <a:spcAft>
                          <a:spcPts val="0"/>
                        </a:spcAft>
                      </a:pPr>
                      <a:r>
                        <a:rPr lang="zh-CN" sz="1800" kern="100">
                          <a:effectLst/>
                        </a:rPr>
                        <a:t>或</a:t>
                      </a:r>
                      <a:endParaRPr lang="zh-CN" sz="1800" kern="100">
                        <a:effectLst/>
                        <a:latin typeface="Times New Roman" panose="02020603050405020304"/>
                        <a:ea typeface="宋体" panose="02010600030101010101" pitchFamily="2" charset="-122"/>
                      </a:endParaRPr>
                    </a:p>
                  </a:txBody>
                  <a:tcPr marL="68580" marR="68580" marT="0" marB="0"/>
                </a:tc>
                <a:tc>
                  <a:txBody>
                    <a:bodyPr/>
                    <a:lstStyle/>
                    <a:p>
                      <a:pPr algn="ctr">
                        <a:lnSpc>
                          <a:spcPct val="100000"/>
                        </a:lnSpc>
                        <a:spcAft>
                          <a:spcPts val="0"/>
                        </a:spcAft>
                      </a:pPr>
                      <a:r>
                        <a:rPr lang="en-US" sz="1800" kern="100" dirty="0">
                          <a:effectLst/>
                        </a:rPr>
                        <a:t>011</a:t>
                      </a:r>
                      <a:endParaRPr lang="zh-CN" sz="1800" kern="100" dirty="0">
                        <a:effectLst/>
                        <a:latin typeface="Times New Roman" panose="02020603050405020304"/>
                        <a:ea typeface="宋体" panose="02010600030101010101" pitchFamily="2" charset="-122"/>
                      </a:endParaRPr>
                    </a:p>
                  </a:txBody>
                  <a:tcPr marL="68580" marR="68580" marT="0" marB="0"/>
                </a:tc>
                <a:tc>
                  <a:txBody>
                    <a:bodyPr/>
                    <a:lstStyle/>
                    <a:p>
                      <a:pPr algn="ctr">
                        <a:lnSpc>
                          <a:spcPct val="100000"/>
                        </a:lnSpc>
                        <a:spcAft>
                          <a:spcPts val="0"/>
                        </a:spcAft>
                      </a:pPr>
                      <a:r>
                        <a:rPr lang="en-US" sz="1800" kern="100" dirty="0" err="1">
                          <a:effectLst/>
                        </a:rPr>
                        <a:t>beq</a:t>
                      </a:r>
                      <a:endParaRPr lang="zh-CN" sz="1800" kern="100" dirty="0">
                        <a:effectLst/>
                        <a:latin typeface="Times New Roman" panose="02020603050405020304"/>
                        <a:ea typeface="宋体" panose="02010600030101010101" pitchFamily="2" charset="-122"/>
                      </a:endParaRPr>
                    </a:p>
                  </a:txBody>
                  <a:tcPr marL="68580" marR="68580" marT="0" marB="0"/>
                </a:tc>
                <a:tc>
                  <a:txBody>
                    <a:bodyPr/>
                    <a:lstStyle/>
                    <a:p>
                      <a:pPr algn="ctr">
                        <a:lnSpc>
                          <a:spcPct val="100000"/>
                        </a:lnSpc>
                        <a:spcAft>
                          <a:spcPts val="0"/>
                        </a:spcAft>
                      </a:pPr>
                      <a:r>
                        <a:rPr lang="zh-CN" sz="1800" kern="100" dirty="0">
                          <a:effectLst/>
                        </a:rPr>
                        <a:t>减</a:t>
                      </a:r>
                      <a:endParaRPr lang="zh-CN" sz="1800" kern="100" dirty="0">
                        <a:effectLst/>
                        <a:latin typeface="Times New Roman" panose="02020603050405020304"/>
                        <a:ea typeface="宋体" panose="02010600030101010101" pitchFamily="2" charset="-122"/>
                      </a:endParaRPr>
                    </a:p>
                  </a:txBody>
                  <a:tcPr marL="68580" marR="68580" marT="0" marB="0"/>
                </a:tc>
                <a:tc>
                  <a:txBody>
                    <a:bodyPr/>
                    <a:lstStyle/>
                    <a:p>
                      <a:pPr marL="0" algn="ctr" defTabSz="914400" rtl="0" eaLnBrk="1" latinLnBrk="0" hangingPunct="1">
                        <a:lnSpc>
                          <a:spcPct val="100000"/>
                        </a:lnSpc>
                        <a:spcAft>
                          <a:spcPts val="0"/>
                        </a:spcAft>
                      </a:pPr>
                      <a:r>
                        <a:rPr lang="en-US" altLang="zh-CN" sz="1800" kern="100" dirty="0">
                          <a:solidFill>
                            <a:schemeClr val="dk1"/>
                          </a:solidFill>
                          <a:effectLst/>
                          <a:latin typeface="+mn-lt"/>
                          <a:ea typeface="+mn-ea"/>
                          <a:cs typeface="+mn-cs"/>
                        </a:rPr>
                        <a:t>001</a:t>
                      </a:r>
                      <a:endParaRPr lang="zh-CN" altLang="en-US" sz="1800" kern="1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10004"/>
                  </a:ext>
                </a:extLst>
              </a:tr>
              <a:tr h="532959">
                <a:tc>
                  <a:txBody>
                    <a:bodyPr/>
                    <a:lstStyle/>
                    <a:p>
                      <a:pPr algn="ctr">
                        <a:lnSpc>
                          <a:spcPct val="100000"/>
                        </a:lnSpc>
                        <a:spcAft>
                          <a:spcPts val="0"/>
                        </a:spcAft>
                      </a:pPr>
                      <a:r>
                        <a:rPr lang="en-US" sz="1800" kern="100">
                          <a:effectLst/>
                        </a:rPr>
                        <a:t>slt</a:t>
                      </a:r>
                      <a:endParaRPr lang="zh-CN" sz="1800" kern="100">
                        <a:effectLst/>
                        <a:latin typeface="Times New Roman" panose="02020603050405020304"/>
                        <a:ea typeface="宋体" panose="02010600030101010101" pitchFamily="2" charset="-122"/>
                      </a:endParaRPr>
                    </a:p>
                  </a:txBody>
                  <a:tcPr marL="68580" marR="68580" marT="0" marB="0"/>
                </a:tc>
                <a:tc>
                  <a:txBody>
                    <a:bodyPr/>
                    <a:lstStyle/>
                    <a:p>
                      <a:pPr algn="ctr">
                        <a:lnSpc>
                          <a:spcPct val="100000"/>
                        </a:lnSpc>
                        <a:spcAft>
                          <a:spcPts val="0"/>
                        </a:spcAft>
                      </a:pPr>
                      <a:r>
                        <a:rPr lang="zh-CN" sz="1800" kern="100">
                          <a:effectLst/>
                        </a:rPr>
                        <a:t>比较</a:t>
                      </a:r>
                      <a:endParaRPr lang="zh-CN" sz="1800" kern="100">
                        <a:effectLst/>
                        <a:latin typeface="Times New Roman" panose="02020603050405020304"/>
                        <a:ea typeface="宋体" panose="02010600030101010101" pitchFamily="2" charset="-122"/>
                      </a:endParaRPr>
                    </a:p>
                  </a:txBody>
                  <a:tcPr marL="68580" marR="68580" marT="0" marB="0"/>
                </a:tc>
                <a:tc>
                  <a:txBody>
                    <a:bodyPr/>
                    <a:lstStyle/>
                    <a:p>
                      <a:pPr algn="ctr">
                        <a:lnSpc>
                          <a:spcPct val="100000"/>
                        </a:lnSpc>
                        <a:spcAft>
                          <a:spcPts val="0"/>
                        </a:spcAft>
                      </a:pPr>
                      <a:r>
                        <a:rPr lang="en-US" altLang="zh-CN" sz="1800" kern="100" dirty="0">
                          <a:effectLst/>
                        </a:rPr>
                        <a:t>100</a:t>
                      </a:r>
                      <a:endParaRPr lang="zh-CN" sz="1800" kern="100" dirty="0">
                        <a:effectLst/>
                        <a:latin typeface="Times New Roman" panose="02020603050405020304"/>
                        <a:ea typeface="宋体" panose="02010600030101010101" pitchFamily="2" charset="-122"/>
                      </a:endParaRPr>
                    </a:p>
                  </a:txBody>
                  <a:tcPr marL="68580" marR="68580" marT="0" marB="0"/>
                </a:tc>
                <a:tc>
                  <a:txBody>
                    <a:bodyPr/>
                    <a:lstStyle/>
                    <a:p>
                      <a:pPr algn="ctr">
                        <a:lnSpc>
                          <a:spcPct val="100000"/>
                        </a:lnSpc>
                        <a:spcAft>
                          <a:spcPts val="0"/>
                        </a:spcAft>
                      </a:pPr>
                      <a:r>
                        <a:rPr lang="en-US" sz="1800" kern="100" dirty="0" err="1">
                          <a:effectLst/>
                        </a:rPr>
                        <a:t>bne</a:t>
                      </a:r>
                      <a:endParaRPr lang="zh-CN" sz="1800" kern="100" dirty="0">
                        <a:effectLst/>
                        <a:latin typeface="Times New Roman" panose="02020603050405020304"/>
                        <a:ea typeface="宋体" panose="02010600030101010101" pitchFamily="2" charset="-122"/>
                      </a:endParaRPr>
                    </a:p>
                  </a:txBody>
                  <a:tcPr marL="68580" marR="68580" marT="0" marB="0"/>
                </a:tc>
                <a:tc>
                  <a:txBody>
                    <a:bodyPr/>
                    <a:lstStyle/>
                    <a:p>
                      <a:pPr algn="ctr">
                        <a:lnSpc>
                          <a:spcPct val="100000"/>
                        </a:lnSpc>
                        <a:spcAft>
                          <a:spcPts val="0"/>
                        </a:spcAft>
                      </a:pPr>
                      <a:r>
                        <a:rPr lang="zh-CN" sz="1800" kern="100" dirty="0">
                          <a:effectLst/>
                        </a:rPr>
                        <a:t>减</a:t>
                      </a:r>
                      <a:endParaRPr lang="zh-CN" sz="1800" kern="100" dirty="0">
                        <a:effectLst/>
                        <a:latin typeface="Times New Roman" panose="02020603050405020304"/>
                        <a:ea typeface="宋体" panose="02010600030101010101" pitchFamily="2" charset="-122"/>
                      </a:endParaRPr>
                    </a:p>
                  </a:txBody>
                  <a:tcPr marL="68580" marR="68580" marT="0" marB="0"/>
                </a:tc>
                <a:tc>
                  <a:txBody>
                    <a:bodyPr/>
                    <a:lstStyle/>
                    <a:p>
                      <a:pPr marL="0" algn="ctr" defTabSz="914400" rtl="0" eaLnBrk="1" latinLnBrk="0" hangingPunct="1">
                        <a:lnSpc>
                          <a:spcPct val="100000"/>
                        </a:lnSpc>
                        <a:spcAft>
                          <a:spcPts val="0"/>
                        </a:spcAft>
                      </a:pPr>
                      <a:r>
                        <a:rPr lang="en-US" altLang="zh-CN" sz="1800" kern="100" dirty="0">
                          <a:solidFill>
                            <a:schemeClr val="dk1"/>
                          </a:solidFill>
                          <a:effectLst/>
                          <a:latin typeface="+mn-lt"/>
                          <a:ea typeface="+mn-ea"/>
                          <a:cs typeface="+mn-cs"/>
                        </a:rPr>
                        <a:t>001</a:t>
                      </a:r>
                      <a:endParaRPr lang="zh-CN" altLang="en-US" sz="1800" kern="1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10005"/>
                  </a:ext>
                </a:extLst>
              </a:tr>
              <a:tr h="532959">
                <a:tc>
                  <a:txBody>
                    <a:bodyPr/>
                    <a:lstStyle/>
                    <a:p>
                      <a:pPr algn="ctr">
                        <a:lnSpc>
                          <a:spcPct val="100000"/>
                        </a:lnSpc>
                        <a:spcAft>
                          <a:spcPts val="0"/>
                        </a:spcAft>
                      </a:pPr>
                      <a:r>
                        <a:rPr lang="en-US" sz="1800" kern="100">
                          <a:effectLst/>
                        </a:rPr>
                        <a:t>lw</a:t>
                      </a:r>
                      <a:endParaRPr lang="zh-CN" sz="1800" kern="100">
                        <a:effectLst/>
                        <a:latin typeface="Times New Roman" panose="02020603050405020304"/>
                        <a:ea typeface="宋体" panose="02010600030101010101" pitchFamily="2" charset="-122"/>
                      </a:endParaRPr>
                    </a:p>
                  </a:txBody>
                  <a:tcPr marL="68580" marR="68580" marT="0" marB="0"/>
                </a:tc>
                <a:tc>
                  <a:txBody>
                    <a:bodyPr/>
                    <a:lstStyle/>
                    <a:p>
                      <a:pPr algn="ctr">
                        <a:lnSpc>
                          <a:spcPct val="100000"/>
                        </a:lnSpc>
                        <a:spcAft>
                          <a:spcPts val="0"/>
                        </a:spcAft>
                      </a:pPr>
                      <a:r>
                        <a:rPr lang="zh-CN" sz="1800" kern="100">
                          <a:effectLst/>
                        </a:rPr>
                        <a:t>加</a:t>
                      </a:r>
                      <a:endParaRPr lang="zh-CN" sz="1800" kern="100">
                        <a:effectLst/>
                        <a:latin typeface="Times New Roman" panose="02020603050405020304"/>
                        <a:ea typeface="宋体" panose="02010600030101010101" pitchFamily="2" charset="-122"/>
                      </a:endParaRPr>
                    </a:p>
                  </a:txBody>
                  <a:tcPr marL="68580" marR="68580" marT="0" marB="0"/>
                </a:tc>
                <a:tc>
                  <a:txBody>
                    <a:bodyPr/>
                    <a:lstStyle/>
                    <a:p>
                      <a:pPr algn="ctr">
                        <a:lnSpc>
                          <a:spcPct val="100000"/>
                        </a:lnSpc>
                        <a:spcAft>
                          <a:spcPts val="0"/>
                        </a:spcAft>
                      </a:pPr>
                      <a:r>
                        <a:rPr lang="en-US" altLang="zh-CN" sz="1800" kern="100" dirty="0">
                          <a:effectLst/>
                          <a:latin typeface="Times New Roman" panose="02020603050405020304"/>
                          <a:ea typeface="宋体" panose="02010600030101010101" pitchFamily="2" charset="-122"/>
                        </a:rPr>
                        <a:t>000</a:t>
                      </a:r>
                      <a:endParaRPr lang="zh-CN" sz="1800" kern="100" dirty="0">
                        <a:effectLst/>
                        <a:latin typeface="Times New Roman" panose="02020603050405020304"/>
                        <a:ea typeface="宋体" panose="02010600030101010101" pitchFamily="2" charset="-122"/>
                      </a:endParaRPr>
                    </a:p>
                  </a:txBody>
                  <a:tcPr marL="68580" marR="68580" marT="0" marB="0"/>
                </a:tc>
                <a:tc>
                  <a:txBody>
                    <a:bodyPr/>
                    <a:lstStyle/>
                    <a:p>
                      <a:pPr algn="ctr">
                        <a:lnSpc>
                          <a:spcPct val="100000"/>
                        </a:lnSpc>
                        <a:spcAft>
                          <a:spcPts val="0"/>
                        </a:spcAft>
                      </a:pPr>
                      <a:r>
                        <a:rPr lang="en-US" sz="1800" kern="100" dirty="0">
                          <a:effectLst/>
                        </a:rPr>
                        <a:t>j</a:t>
                      </a:r>
                      <a:endParaRPr lang="zh-CN" sz="1800" kern="100" dirty="0">
                        <a:effectLst/>
                        <a:latin typeface="Times New Roman" panose="02020603050405020304"/>
                        <a:ea typeface="宋体" panose="02010600030101010101" pitchFamily="2" charset="-122"/>
                      </a:endParaRPr>
                    </a:p>
                  </a:txBody>
                  <a:tcPr marL="68580" marR="68580" marT="0" marB="0"/>
                </a:tc>
                <a:tc>
                  <a:txBody>
                    <a:bodyPr/>
                    <a:lstStyle/>
                    <a:p>
                      <a:pPr algn="ctr">
                        <a:lnSpc>
                          <a:spcPct val="100000"/>
                        </a:lnSpc>
                        <a:spcAft>
                          <a:spcPts val="0"/>
                        </a:spcAft>
                      </a:pPr>
                      <a:r>
                        <a:rPr lang="zh-CN" sz="1800" kern="100">
                          <a:effectLst/>
                        </a:rPr>
                        <a:t>无</a:t>
                      </a:r>
                      <a:endParaRPr lang="zh-CN" sz="1800" kern="100">
                        <a:effectLst/>
                        <a:latin typeface="Times New Roman" panose="02020603050405020304"/>
                        <a:ea typeface="宋体" panose="02010600030101010101" pitchFamily="2" charset="-122"/>
                      </a:endParaRPr>
                    </a:p>
                  </a:txBody>
                  <a:tcPr marL="68580" marR="68580" marT="0" marB="0"/>
                </a:tc>
                <a:tc>
                  <a:txBody>
                    <a:bodyPr/>
                    <a:lstStyle/>
                    <a:p>
                      <a:pPr marL="0" algn="ctr" defTabSz="914400" rtl="0" eaLnBrk="1" latinLnBrk="0" hangingPunct="1">
                        <a:lnSpc>
                          <a:spcPct val="100000"/>
                        </a:lnSpc>
                        <a:spcAft>
                          <a:spcPts val="0"/>
                        </a:spcAft>
                      </a:pPr>
                      <a:r>
                        <a:rPr lang="en-US" altLang="zh-CN" sz="1800" kern="100" dirty="0">
                          <a:solidFill>
                            <a:schemeClr val="dk1"/>
                          </a:solidFill>
                          <a:effectLst/>
                          <a:latin typeface="+mn-lt"/>
                          <a:ea typeface="+mn-ea"/>
                          <a:cs typeface="+mn-cs"/>
                        </a:rPr>
                        <a:t>×××</a:t>
                      </a:r>
                      <a:endParaRPr lang="zh-CN" altLang="en-US" sz="1800" kern="1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10006"/>
                  </a:ext>
                </a:extLst>
              </a:tr>
              <a:tr h="532959">
                <a:tc>
                  <a:txBody>
                    <a:bodyPr/>
                    <a:lstStyle/>
                    <a:p>
                      <a:pPr algn="ctr">
                        <a:lnSpc>
                          <a:spcPct val="100000"/>
                        </a:lnSpc>
                        <a:spcAft>
                          <a:spcPts val="0"/>
                        </a:spcAft>
                      </a:pPr>
                      <a:r>
                        <a:rPr lang="en-US" sz="1800" kern="100" dirty="0" err="1">
                          <a:effectLst/>
                        </a:rPr>
                        <a:t>sw</a:t>
                      </a:r>
                      <a:endParaRPr lang="zh-CN" sz="1800" kern="100" dirty="0">
                        <a:effectLst/>
                        <a:latin typeface="Times New Roman" panose="02020603050405020304"/>
                        <a:ea typeface="宋体" panose="02010600030101010101" pitchFamily="2" charset="-122"/>
                      </a:endParaRPr>
                    </a:p>
                  </a:txBody>
                  <a:tcPr marL="68580" marR="68580" marT="0" marB="0"/>
                </a:tc>
                <a:tc>
                  <a:txBody>
                    <a:bodyPr/>
                    <a:lstStyle/>
                    <a:p>
                      <a:pPr algn="ctr">
                        <a:lnSpc>
                          <a:spcPct val="100000"/>
                        </a:lnSpc>
                        <a:spcAft>
                          <a:spcPts val="0"/>
                        </a:spcAft>
                      </a:pPr>
                      <a:r>
                        <a:rPr lang="zh-CN" sz="1800" kern="100" dirty="0">
                          <a:effectLst/>
                        </a:rPr>
                        <a:t>加</a:t>
                      </a:r>
                      <a:endParaRPr lang="zh-CN" sz="1800" kern="100" dirty="0">
                        <a:effectLst/>
                        <a:latin typeface="Times New Roman" panose="02020603050405020304"/>
                        <a:ea typeface="宋体" panose="02010600030101010101" pitchFamily="2" charset="-122"/>
                      </a:endParaRPr>
                    </a:p>
                  </a:txBody>
                  <a:tcPr marL="68580" marR="68580" marT="0" marB="0"/>
                </a:tc>
                <a:tc>
                  <a:txBody>
                    <a:bodyPr/>
                    <a:lstStyle/>
                    <a:p>
                      <a:pPr algn="ctr">
                        <a:lnSpc>
                          <a:spcPct val="100000"/>
                        </a:lnSpc>
                        <a:spcAft>
                          <a:spcPts val="0"/>
                        </a:spcAft>
                      </a:pPr>
                      <a:r>
                        <a:rPr lang="en-US" altLang="zh-CN" sz="1800" kern="100" dirty="0">
                          <a:effectLst/>
                          <a:latin typeface="Times New Roman" panose="02020603050405020304"/>
                          <a:ea typeface="宋体" panose="02010600030101010101" pitchFamily="2" charset="-122"/>
                        </a:rPr>
                        <a:t>000</a:t>
                      </a:r>
                      <a:endParaRPr lang="zh-CN" sz="1800" kern="100" dirty="0">
                        <a:effectLst/>
                        <a:latin typeface="Times New Roman" panose="02020603050405020304"/>
                        <a:ea typeface="宋体" panose="02010600030101010101" pitchFamily="2" charset="-122"/>
                      </a:endParaRPr>
                    </a:p>
                  </a:txBody>
                  <a:tcPr marL="68580" marR="68580" marT="0" marB="0"/>
                </a:tc>
                <a:tc>
                  <a:txBody>
                    <a:bodyPr/>
                    <a:lstStyle/>
                    <a:p>
                      <a:pPr marL="0" algn="ctr" defTabSz="914400" rtl="0" eaLnBrk="1" latinLnBrk="0" hangingPunct="1">
                        <a:lnSpc>
                          <a:spcPct val="100000"/>
                        </a:lnSpc>
                        <a:spcAft>
                          <a:spcPts val="0"/>
                        </a:spcAft>
                      </a:pPr>
                      <a:r>
                        <a:rPr lang="en-US" altLang="zh-CN" sz="1800" kern="100" dirty="0" err="1">
                          <a:solidFill>
                            <a:schemeClr val="dk1"/>
                          </a:solidFill>
                          <a:effectLst/>
                          <a:latin typeface="+mn-lt"/>
                          <a:ea typeface="+mn-ea"/>
                          <a:cs typeface="+mn-cs"/>
                        </a:rPr>
                        <a:t>sll</a:t>
                      </a:r>
                      <a:endParaRPr lang="zh-CN" altLang="en-US" sz="1800" kern="100" dirty="0">
                        <a:solidFill>
                          <a:schemeClr val="dk1"/>
                        </a:solidFill>
                        <a:effectLst/>
                        <a:latin typeface="+mn-lt"/>
                        <a:ea typeface="+mn-ea"/>
                        <a:cs typeface="+mn-cs"/>
                      </a:endParaRPr>
                    </a:p>
                  </a:txBody>
                  <a:tcPr marL="68580" marR="68580" marT="0" marB="0"/>
                </a:tc>
                <a:tc>
                  <a:txBody>
                    <a:bodyPr/>
                    <a:lstStyle/>
                    <a:p>
                      <a:pPr marL="0" algn="ctr" defTabSz="914400" rtl="0" eaLnBrk="1" latinLnBrk="0" hangingPunct="1">
                        <a:lnSpc>
                          <a:spcPct val="100000"/>
                        </a:lnSpc>
                        <a:spcAft>
                          <a:spcPts val="0"/>
                        </a:spcAft>
                      </a:pPr>
                      <a:r>
                        <a:rPr lang="zh-CN" altLang="en-US" sz="1800" kern="100" dirty="0">
                          <a:solidFill>
                            <a:schemeClr val="dk1"/>
                          </a:solidFill>
                          <a:effectLst/>
                          <a:latin typeface="Times New Roman" panose="02020603050405020304"/>
                          <a:ea typeface="宋体" panose="02010600030101010101" pitchFamily="2" charset="-122"/>
                          <a:cs typeface="+mn-cs"/>
                        </a:rPr>
                        <a:t>逻辑左移</a:t>
                      </a:r>
                    </a:p>
                  </a:txBody>
                  <a:tcPr marL="68580" marR="68580" marT="0" marB="0"/>
                </a:tc>
                <a:tc>
                  <a:txBody>
                    <a:bodyPr/>
                    <a:lstStyle/>
                    <a:p>
                      <a:pPr marL="0" algn="ctr" defTabSz="914400" rtl="0" eaLnBrk="1" latinLnBrk="0" hangingPunct="1">
                        <a:lnSpc>
                          <a:spcPct val="100000"/>
                        </a:lnSpc>
                        <a:spcAft>
                          <a:spcPts val="0"/>
                        </a:spcAft>
                      </a:pPr>
                      <a:r>
                        <a:rPr lang="en-US" altLang="zh-CN" sz="1800" kern="100" dirty="0">
                          <a:solidFill>
                            <a:schemeClr val="dk1"/>
                          </a:solidFill>
                          <a:effectLst/>
                          <a:latin typeface="+mn-lt"/>
                          <a:ea typeface="+mn-ea"/>
                          <a:cs typeface="+mn-cs"/>
                        </a:rPr>
                        <a:t>101</a:t>
                      </a:r>
                      <a:endParaRPr lang="zh-CN" altLang="en-US" sz="1800" kern="1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10008"/>
                  </a:ext>
                </a:extLst>
              </a:tr>
              <a:tr h="532959">
                <a:tc>
                  <a:txBody>
                    <a:bodyPr/>
                    <a:lstStyle/>
                    <a:p>
                      <a:pPr algn="ctr"/>
                      <a:r>
                        <a:rPr lang="en-US" altLang="zh-CN" dirty="0" err="1"/>
                        <a:t>xor</a:t>
                      </a:r>
                      <a:endParaRPr lang="zh-CN" altLang="en-US" dirty="0"/>
                    </a:p>
                  </a:txBody>
                  <a:tcPr marL="68580" marR="68580" marT="0" marB="0"/>
                </a:tc>
                <a:tc>
                  <a:txBody>
                    <a:bodyPr/>
                    <a:lstStyle/>
                    <a:p>
                      <a:pPr algn="ctr"/>
                      <a:r>
                        <a:rPr lang="zh-CN" altLang="en-US" dirty="0"/>
                        <a:t>异或</a:t>
                      </a:r>
                    </a:p>
                  </a:txBody>
                  <a:tcPr marL="68580" marR="68580" marT="0" marB="0"/>
                </a:tc>
                <a:tc>
                  <a:txBody>
                    <a:bodyPr/>
                    <a:lstStyle/>
                    <a:p>
                      <a:pPr algn="ctr"/>
                      <a:r>
                        <a:rPr lang="en-US" altLang="zh-CN" dirty="0"/>
                        <a:t>111</a:t>
                      </a:r>
                      <a:endParaRPr lang="zh-CN" altLang="en-US" dirty="0"/>
                    </a:p>
                  </a:txBody>
                  <a:tcPr marL="68580" marR="68580" marT="0" marB="0"/>
                </a:tc>
                <a:tc>
                  <a:txBody>
                    <a:bodyPr/>
                    <a:lstStyle/>
                    <a:p>
                      <a:pPr marL="0" algn="ctr" defTabSz="914400" rtl="0" eaLnBrk="1" latinLnBrk="0" hangingPunct="1">
                        <a:lnSpc>
                          <a:spcPct val="100000"/>
                        </a:lnSpc>
                        <a:spcAft>
                          <a:spcPts val="0"/>
                        </a:spcAft>
                      </a:pPr>
                      <a:r>
                        <a:rPr lang="en-US" altLang="zh-CN" sz="1800" kern="100" dirty="0" err="1">
                          <a:solidFill>
                            <a:schemeClr val="dk1"/>
                          </a:solidFill>
                          <a:effectLst/>
                          <a:latin typeface="+mn-lt"/>
                          <a:ea typeface="+mn-ea"/>
                          <a:cs typeface="+mn-cs"/>
                        </a:rPr>
                        <a:t>srl</a:t>
                      </a:r>
                      <a:endParaRPr lang="zh-CN" altLang="en-US" sz="1800" kern="100" dirty="0">
                        <a:solidFill>
                          <a:schemeClr val="dk1"/>
                        </a:solidFill>
                        <a:effectLst/>
                        <a:latin typeface="+mn-lt"/>
                        <a:ea typeface="+mn-ea"/>
                        <a:cs typeface="+mn-cs"/>
                      </a:endParaRPr>
                    </a:p>
                  </a:txBody>
                  <a:tcPr marL="68580" marR="68580" marT="0" marB="0"/>
                </a:tc>
                <a:tc>
                  <a:txBody>
                    <a:bodyPr/>
                    <a:lstStyle/>
                    <a:p>
                      <a:pPr marL="0" algn="ctr" defTabSz="914400" rtl="0" eaLnBrk="1" latinLnBrk="0" hangingPunct="1">
                        <a:lnSpc>
                          <a:spcPct val="100000"/>
                        </a:lnSpc>
                        <a:spcAft>
                          <a:spcPts val="0"/>
                        </a:spcAft>
                      </a:pPr>
                      <a:r>
                        <a:rPr lang="zh-CN" altLang="en-US" sz="1800" kern="100" dirty="0">
                          <a:solidFill>
                            <a:schemeClr val="dk1"/>
                          </a:solidFill>
                          <a:effectLst/>
                          <a:latin typeface="Times New Roman" panose="02020603050405020304"/>
                          <a:ea typeface="宋体" panose="02010600030101010101" pitchFamily="2" charset="-122"/>
                          <a:cs typeface="+mn-cs"/>
                        </a:rPr>
                        <a:t>逻辑右移</a:t>
                      </a:r>
                      <a:r>
                        <a:rPr lang="en-US" sz="1800" kern="100" dirty="0">
                          <a:solidFill>
                            <a:schemeClr val="dk1"/>
                          </a:solidFill>
                          <a:effectLst/>
                          <a:latin typeface="Times New Roman" panose="02020603050405020304"/>
                          <a:ea typeface="宋体" panose="02010600030101010101" pitchFamily="2" charset="-122"/>
                          <a:cs typeface="+mn-cs"/>
                        </a:rPr>
                        <a:t> </a:t>
                      </a:r>
                      <a:endParaRPr lang="zh-CN" altLang="en-US" sz="1800" kern="100" dirty="0">
                        <a:solidFill>
                          <a:schemeClr val="dk1"/>
                        </a:solidFill>
                        <a:effectLst/>
                        <a:latin typeface="Times New Roman" panose="02020603050405020304"/>
                        <a:ea typeface="宋体" panose="02010600030101010101" pitchFamily="2" charset="-122"/>
                        <a:cs typeface="+mn-cs"/>
                      </a:endParaRPr>
                    </a:p>
                  </a:txBody>
                  <a:tcPr marL="68580" marR="68580" marT="0" marB="0"/>
                </a:tc>
                <a:tc>
                  <a:txBody>
                    <a:bodyPr/>
                    <a:lstStyle/>
                    <a:p>
                      <a:pPr marL="0" algn="ctr" defTabSz="914400" rtl="0" eaLnBrk="1" latinLnBrk="0" hangingPunct="1">
                        <a:lnSpc>
                          <a:spcPct val="100000"/>
                        </a:lnSpc>
                        <a:spcAft>
                          <a:spcPts val="0"/>
                        </a:spcAft>
                      </a:pPr>
                      <a:r>
                        <a:rPr lang="en-US" altLang="zh-CN" sz="1800" kern="100" dirty="0">
                          <a:solidFill>
                            <a:schemeClr val="dk1"/>
                          </a:solidFill>
                          <a:effectLst/>
                          <a:latin typeface="+mn-lt"/>
                          <a:ea typeface="+mn-ea"/>
                          <a:cs typeface="+mn-cs"/>
                        </a:rPr>
                        <a:t>110</a:t>
                      </a:r>
                      <a:endParaRPr lang="zh-CN" altLang="en-US" sz="1800" kern="1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150938" y="1042988"/>
            <a:ext cx="7793037" cy="633412"/>
          </a:xfrm>
        </p:spPr>
        <p:txBody>
          <a:bodyPr/>
          <a:lstStyle/>
          <a:p>
            <a:pPr eaLnBrk="1" hangingPunct="1">
              <a:lnSpc>
                <a:spcPct val="90000"/>
              </a:lnSpc>
            </a:pPr>
            <a:r>
              <a:rPr lang="zh-CN" altLang="en-US" sz="4000" i="1" dirty="0">
                <a:latin typeface="华文新魏" panose="02010800040101010101" pitchFamily="2" charset="-122"/>
                <a:ea typeface="华文新魏" panose="02010800040101010101" pitchFamily="2" charset="-122"/>
              </a:rPr>
              <a:t>单周期类</a:t>
            </a:r>
            <a:r>
              <a:rPr lang="en-US" altLang="zh-CN" sz="4000" i="1" dirty="0">
                <a:latin typeface="华文新魏" panose="02010800040101010101" pitchFamily="2" charset="-122"/>
                <a:ea typeface="华文新魏" panose="02010800040101010101" pitchFamily="2" charset="-122"/>
              </a:rPr>
              <a:t>MIPS CPU</a:t>
            </a:r>
            <a:r>
              <a:rPr lang="zh-CN" altLang="en-US" sz="4000" i="1" dirty="0">
                <a:latin typeface="华文新魏" panose="02010800040101010101" pitchFamily="2" charset="-122"/>
                <a:ea typeface="华文新魏" panose="02010800040101010101" pitchFamily="2" charset="-122"/>
              </a:rPr>
              <a:t>设计</a:t>
            </a:r>
            <a:endParaRPr lang="en-US" altLang="zh-CN" sz="4000" i="1" dirty="0">
              <a:latin typeface="华文新魏" panose="02010800040101010101" pitchFamily="2" charset="-122"/>
              <a:ea typeface="华文新魏" panose="02010800040101010101" pitchFamily="2" charset="-122"/>
            </a:endParaRPr>
          </a:p>
        </p:txBody>
      </p:sp>
      <p:sp>
        <p:nvSpPr>
          <p:cNvPr id="121859" name="Rectangle 3"/>
          <p:cNvSpPr>
            <a:spLocks noGrp="1" noChangeArrowheads="1"/>
          </p:cNvSpPr>
          <p:nvPr>
            <p:ph type="body" idx="1"/>
          </p:nvPr>
        </p:nvSpPr>
        <p:spPr>
          <a:xfrm>
            <a:off x="386587" y="2213865"/>
            <a:ext cx="8370825" cy="4545013"/>
          </a:xfrm>
        </p:spPr>
        <p:txBody>
          <a:bodyPr/>
          <a:lstStyle/>
          <a:p>
            <a:pPr marL="0" indent="0">
              <a:buNone/>
            </a:pPr>
            <a:r>
              <a:rPr lang="en-US" altLang="zh-CN" sz="2800" i="1" dirty="0">
                <a:latin typeface="华文新魏" panose="02010800040101010101" pitchFamily="2" charset="-122"/>
                <a:ea typeface="华文新魏" panose="02010800040101010101" pitchFamily="2" charset="-122"/>
              </a:rPr>
              <a:t>MIPS</a:t>
            </a:r>
            <a:r>
              <a:rPr lang="zh-CN" altLang="zh-CN" sz="2800" i="1" dirty="0">
                <a:latin typeface="华文新魏" panose="02010800040101010101" pitchFamily="2" charset="-122"/>
                <a:ea typeface="华文新魏" panose="02010800040101010101" pitchFamily="2" charset="-122"/>
              </a:rPr>
              <a:t>体系结构有如下一些</a:t>
            </a:r>
            <a:r>
              <a:rPr lang="en-US" altLang="zh-CN" sz="2800" i="1" dirty="0">
                <a:latin typeface="华文新魏" panose="02010800040101010101" pitchFamily="2" charset="-122"/>
                <a:ea typeface="华文新魏" panose="02010800040101010101" pitchFamily="2" charset="-122"/>
              </a:rPr>
              <a:t>RISC</a:t>
            </a:r>
            <a:r>
              <a:rPr lang="zh-CN" altLang="zh-CN" sz="2800" i="1" dirty="0">
                <a:latin typeface="华文新魏" panose="02010800040101010101" pitchFamily="2" charset="-122"/>
                <a:ea typeface="华文新魏" panose="02010800040101010101" pitchFamily="2" charset="-122"/>
              </a:rPr>
              <a:t>的基本特点</a:t>
            </a:r>
            <a:r>
              <a:rPr lang="en-US" altLang="zh-CN" sz="2800" i="1" dirty="0">
                <a:latin typeface="华文新魏" panose="02010800040101010101" pitchFamily="2" charset="-122"/>
                <a:ea typeface="华文新魏" panose="02010800040101010101" pitchFamily="2" charset="-122"/>
              </a:rPr>
              <a:t>(</a:t>
            </a:r>
            <a:r>
              <a:rPr lang="zh-CN" altLang="zh-CN" sz="2800" i="1" dirty="0">
                <a:latin typeface="华文新魏" panose="02010800040101010101" pitchFamily="2" charset="-122"/>
                <a:ea typeface="华文新魏" panose="02010800040101010101" pitchFamily="2" charset="-122"/>
              </a:rPr>
              <a:t>以</a:t>
            </a:r>
            <a:r>
              <a:rPr lang="en-US" altLang="zh-CN" sz="2800" i="1" dirty="0">
                <a:latin typeface="华文新魏" panose="02010800040101010101" pitchFamily="2" charset="-122"/>
                <a:ea typeface="华文新魏" panose="02010800040101010101" pitchFamily="2" charset="-122"/>
              </a:rPr>
              <a:t>MIPS32</a:t>
            </a:r>
            <a:r>
              <a:rPr lang="zh-CN" altLang="zh-CN" sz="2800" i="1" dirty="0">
                <a:latin typeface="华文新魏" panose="02010800040101010101" pitchFamily="2" charset="-122"/>
                <a:ea typeface="华文新魏" panose="02010800040101010101" pitchFamily="2" charset="-122"/>
              </a:rPr>
              <a:t>为例</a:t>
            </a:r>
            <a:r>
              <a:rPr lang="en-US" altLang="zh-CN" sz="2800" i="1" dirty="0">
                <a:latin typeface="华文新魏" panose="02010800040101010101" pitchFamily="2" charset="-122"/>
                <a:ea typeface="华文新魏" panose="02010800040101010101" pitchFamily="2" charset="-122"/>
              </a:rPr>
              <a:t>)</a:t>
            </a:r>
            <a:r>
              <a:rPr lang="zh-CN" altLang="zh-CN" sz="2800" i="1" dirty="0">
                <a:latin typeface="华文新魏" panose="02010800040101010101" pitchFamily="2" charset="-122"/>
                <a:ea typeface="华文新魏" panose="02010800040101010101" pitchFamily="2" charset="-122"/>
              </a:rPr>
              <a:t>：</a:t>
            </a:r>
            <a:endParaRPr lang="en-US" altLang="zh-CN" sz="2800" i="1" dirty="0">
              <a:latin typeface="华文新魏" panose="02010800040101010101" pitchFamily="2" charset="-122"/>
              <a:ea typeface="华文新魏" panose="02010800040101010101" pitchFamily="2" charset="-122"/>
            </a:endParaRPr>
          </a:p>
          <a:p>
            <a:r>
              <a:rPr lang="zh-CN" altLang="zh-CN" sz="2400" i="1" dirty="0">
                <a:latin typeface="华文新魏" panose="02010800040101010101" pitchFamily="2" charset="-122"/>
                <a:ea typeface="华文新魏" panose="02010800040101010101" pitchFamily="2" charset="-122"/>
              </a:rPr>
              <a:t>采用</a:t>
            </a:r>
            <a:r>
              <a:rPr lang="en-US" altLang="zh-CN" sz="2400" i="1" dirty="0">
                <a:latin typeface="华文新魏" panose="02010800040101010101" pitchFamily="2" charset="-122"/>
                <a:ea typeface="华文新魏" panose="02010800040101010101" pitchFamily="2" charset="-122"/>
              </a:rPr>
              <a:t>32</a:t>
            </a:r>
            <a:r>
              <a:rPr lang="zh-CN" altLang="zh-CN" sz="2400" i="1" dirty="0">
                <a:latin typeface="华文新魏" panose="02010800040101010101" pitchFamily="2" charset="-122"/>
                <a:ea typeface="华文新魏" panose="02010800040101010101" pitchFamily="2" charset="-122"/>
              </a:rPr>
              <a:t>位的定长指令字结构三操作数指令</a:t>
            </a:r>
            <a:r>
              <a:rPr lang="en-US" altLang="zh-CN" sz="2400" i="1" dirty="0">
                <a:latin typeface="华文新魏" panose="02010800040101010101" pitchFamily="2" charset="-122"/>
                <a:ea typeface="华文新魏" panose="02010800040101010101" pitchFamily="2" charset="-122"/>
              </a:rPr>
              <a:t>;</a:t>
            </a:r>
          </a:p>
          <a:p>
            <a:r>
              <a:rPr lang="zh-CN" altLang="zh-CN" sz="2400" i="1" dirty="0">
                <a:latin typeface="华文新魏" panose="02010800040101010101" pitchFamily="2" charset="-122"/>
                <a:ea typeface="华文新魏" panose="02010800040101010101" pitchFamily="2" charset="-122"/>
              </a:rPr>
              <a:t>采用</a:t>
            </a:r>
            <a:r>
              <a:rPr lang="en-US" altLang="zh-CN" sz="2400" i="1" dirty="0">
                <a:latin typeface="华文新魏" panose="02010800040101010101" pitchFamily="2" charset="-122"/>
                <a:ea typeface="华文新魏" panose="02010800040101010101" pitchFamily="2" charset="-122"/>
              </a:rPr>
              <a:t>load/store</a:t>
            </a:r>
            <a:r>
              <a:rPr lang="zh-CN" altLang="zh-CN" sz="2400" i="1" dirty="0">
                <a:latin typeface="华文新魏" panose="02010800040101010101" pitchFamily="2" charset="-122"/>
                <a:ea typeface="华文新魏" panose="02010800040101010101" pitchFamily="2" charset="-122"/>
              </a:rPr>
              <a:t>结构，访问内存只能通过寄存器加载和存储操作</a:t>
            </a:r>
            <a:r>
              <a:rPr lang="en-US" altLang="zh-CN" sz="2400" i="1" dirty="0">
                <a:latin typeface="华文新魏" panose="02010800040101010101" pitchFamily="2" charset="-122"/>
                <a:ea typeface="华文新魏" panose="02010800040101010101" pitchFamily="2" charset="-122"/>
              </a:rPr>
              <a:t>(</a:t>
            </a:r>
            <a:r>
              <a:rPr lang="zh-CN" altLang="zh-CN" sz="2400" i="1" dirty="0">
                <a:latin typeface="华文新魏" panose="02010800040101010101" pitchFamily="2" charset="-122"/>
                <a:ea typeface="华文新魏" panose="02010800040101010101" pitchFamily="2" charset="-122"/>
              </a:rPr>
              <a:t>单个寄存器基址加上一个</a:t>
            </a:r>
            <a:r>
              <a:rPr lang="en-US" altLang="zh-CN" sz="2400" i="1" dirty="0">
                <a:latin typeface="华文新魏" panose="02010800040101010101" pitchFamily="2" charset="-122"/>
                <a:ea typeface="华文新魏" panose="02010800040101010101" pitchFamily="2" charset="-122"/>
              </a:rPr>
              <a:t>16</a:t>
            </a:r>
            <a:r>
              <a:rPr lang="zh-CN" altLang="zh-CN" sz="2400" i="1" dirty="0">
                <a:latin typeface="华文新魏" panose="02010800040101010101" pitchFamily="2" charset="-122"/>
                <a:ea typeface="华文新魏" panose="02010800040101010101" pitchFamily="2" charset="-122"/>
              </a:rPr>
              <a:t>位的偏移量寻址内存</a:t>
            </a:r>
            <a:r>
              <a:rPr lang="en-US" altLang="zh-CN" sz="2400" i="1" dirty="0">
                <a:latin typeface="华文新魏" panose="02010800040101010101" pitchFamily="2" charset="-122"/>
                <a:ea typeface="华文新魏" panose="02010800040101010101" pitchFamily="2" charset="-122"/>
              </a:rPr>
              <a:t>);</a:t>
            </a:r>
          </a:p>
          <a:p>
            <a:r>
              <a:rPr lang="zh-CN" altLang="zh-CN" sz="2400" i="1" dirty="0">
                <a:latin typeface="华文新魏" panose="02010800040101010101" pitchFamily="2" charset="-122"/>
                <a:ea typeface="华文新魏" panose="02010800040101010101" pitchFamily="2" charset="-122"/>
              </a:rPr>
              <a:t>指令适合流水线操作</a:t>
            </a:r>
            <a:r>
              <a:rPr lang="en-US" altLang="zh-CN" sz="2400" i="1" dirty="0">
                <a:latin typeface="华文新魏" panose="02010800040101010101" pitchFamily="2" charset="-122"/>
                <a:ea typeface="华文新魏" panose="02010800040101010101" pitchFamily="2" charset="-122"/>
              </a:rPr>
              <a:t>;</a:t>
            </a:r>
          </a:p>
          <a:p>
            <a:r>
              <a:rPr lang="en-US" altLang="zh-CN" sz="2400" i="1" dirty="0">
                <a:latin typeface="华文新魏" panose="02010800040101010101" pitchFamily="2" charset="-122"/>
                <a:ea typeface="华文新魏" panose="02010800040101010101" pitchFamily="2" charset="-122"/>
              </a:rPr>
              <a:t>CPU</a:t>
            </a:r>
            <a:r>
              <a:rPr lang="zh-CN" altLang="zh-CN" sz="2400" i="1" dirty="0">
                <a:latin typeface="华文新魏" panose="02010800040101010101" pitchFamily="2" charset="-122"/>
                <a:ea typeface="华文新魏" panose="02010800040101010101" pitchFamily="2" charset="-122"/>
              </a:rPr>
              <a:t>中设置</a:t>
            </a:r>
            <a:r>
              <a:rPr lang="en-US" altLang="zh-CN" sz="2400" i="1" dirty="0">
                <a:latin typeface="华文新魏" panose="02010800040101010101" pitchFamily="2" charset="-122"/>
                <a:ea typeface="华文新魏" panose="02010800040101010101" pitchFamily="2" charset="-122"/>
              </a:rPr>
              <a:t>32</a:t>
            </a:r>
            <a:r>
              <a:rPr lang="zh-CN" altLang="zh-CN" sz="2400" i="1" dirty="0">
                <a:latin typeface="华文新魏" panose="02010800040101010101" pitchFamily="2" charset="-122"/>
                <a:ea typeface="华文新魏" panose="02010800040101010101" pitchFamily="2" charset="-122"/>
              </a:rPr>
              <a:t>个通用寄存器</a:t>
            </a:r>
            <a:r>
              <a:rPr lang="en-US" altLang="zh-CN" sz="2400" i="1" dirty="0">
                <a:latin typeface="华文新魏" panose="02010800040101010101" pitchFamily="2" charset="-122"/>
                <a:ea typeface="华文新魏" panose="02010800040101010101" pitchFamily="2" charset="-122"/>
              </a:rPr>
              <a:t>;</a:t>
            </a:r>
          </a:p>
          <a:p>
            <a:r>
              <a:rPr lang="zh-CN" altLang="zh-CN" sz="2400" i="1" dirty="0">
                <a:latin typeface="华文新魏" panose="02010800040101010101" pitchFamily="2" charset="-122"/>
                <a:ea typeface="华文新魏" panose="02010800040101010101" pitchFamily="2" charset="-122"/>
              </a:rPr>
              <a:t>控制器采用硬布线逻辑方式等。</a:t>
            </a:r>
            <a:endParaRPr lang="en-US" altLang="zh-CN" sz="2400" i="1" dirty="0">
              <a:latin typeface="华文新魏" panose="02010800040101010101" pitchFamily="2" charset="-122"/>
              <a:ea typeface="华文新魏" panose="02010800040101010101" pitchFamily="2" charset="-122"/>
            </a:endParaRPr>
          </a:p>
          <a:p>
            <a:pPr marL="0" indent="0">
              <a:buNone/>
            </a:pPr>
            <a:r>
              <a:rPr lang="zh-CN" altLang="zh-CN" sz="2800" i="1" dirty="0">
                <a:latin typeface="华文新魏" panose="02010800040101010101" pitchFamily="2" charset="-122"/>
                <a:ea typeface="华文新魏" panose="02010800040101010101" pitchFamily="2" charset="-122"/>
              </a:rPr>
              <a:t>上述特点简化了处理器结构，更易于</a:t>
            </a:r>
            <a:r>
              <a:rPr lang="en-US" altLang="zh-CN" sz="2800" i="1" dirty="0">
                <a:latin typeface="华文新魏" panose="02010800040101010101" pitchFamily="2" charset="-122"/>
                <a:ea typeface="华文新魏" panose="02010800040101010101" pitchFamily="2" charset="-122"/>
              </a:rPr>
              <a:t>VLSI</a:t>
            </a:r>
            <a:r>
              <a:rPr lang="zh-CN" altLang="zh-CN" sz="2800" i="1" dirty="0">
                <a:latin typeface="华文新魏" panose="02010800040101010101" pitchFamily="2" charset="-122"/>
                <a:ea typeface="华文新魏" panose="02010800040101010101" pitchFamily="2" charset="-122"/>
              </a:rPr>
              <a:t>技术实现。</a:t>
            </a:r>
          </a:p>
          <a:p>
            <a:pPr eaLnBrk="1" hangingPunct="1">
              <a:buFont typeface="Wingdings" panose="05000000000000000000" pitchFamily="2" charset="2"/>
              <a:buNone/>
            </a:pPr>
            <a:endParaRPr lang="zh-CN" altLang="en-US" i="1" dirty="0">
              <a:latin typeface="华文新魏" panose="02010800040101010101" pitchFamily="2" charset="-122"/>
              <a:ea typeface="华文新魏"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18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18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18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18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185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18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106615" y="1043735"/>
            <a:ext cx="7793037" cy="633412"/>
          </a:xfrm>
        </p:spPr>
        <p:txBody>
          <a:bodyPr/>
          <a:lstStyle/>
          <a:p>
            <a:pPr lvl="3"/>
            <a:r>
              <a:rPr lang="x-none" altLang="zh-CN" sz="2800" i="1" dirty="0">
                <a:solidFill>
                  <a:schemeClr val="tx1"/>
                </a:solidFill>
                <a:latin typeface="华文新魏" panose="02010800040101010101" pitchFamily="2" charset="-122"/>
                <a:ea typeface="华文新魏" panose="02010800040101010101" pitchFamily="2" charset="-122"/>
                <a:cs typeface="+mn-cs"/>
              </a:rPr>
              <a:t>控制信号</a:t>
            </a:r>
            <a:endParaRPr lang="zh-CN" altLang="zh-CN" sz="2800" i="1" dirty="0">
              <a:solidFill>
                <a:schemeClr val="tx1"/>
              </a:solidFill>
              <a:latin typeface="华文新魏" panose="02010800040101010101" pitchFamily="2" charset="-122"/>
              <a:ea typeface="华文新魏" panose="02010800040101010101" pitchFamily="2" charset="-122"/>
              <a:cs typeface="+mn-cs"/>
            </a:endParaRPr>
          </a:p>
        </p:txBody>
      </p:sp>
      <p:sp>
        <p:nvSpPr>
          <p:cNvPr id="121859" name="Rectangle 3"/>
          <p:cNvSpPr>
            <a:spLocks noGrp="1" noChangeArrowheads="1"/>
          </p:cNvSpPr>
          <p:nvPr>
            <p:ph type="body" idx="1"/>
          </p:nvPr>
        </p:nvSpPr>
        <p:spPr>
          <a:xfrm>
            <a:off x="499047" y="2078850"/>
            <a:ext cx="8145905" cy="4455495"/>
          </a:xfrm>
        </p:spPr>
        <p:txBody>
          <a:bodyPr/>
          <a:lstStyle/>
          <a:p>
            <a:pPr marL="0" indent="0">
              <a:spcBef>
                <a:spcPts val="0"/>
              </a:spcBef>
              <a:buNone/>
            </a:pPr>
            <a:r>
              <a:rPr lang="zh-CN" altLang="zh-CN" i="1" dirty="0">
                <a:latin typeface="华文新魏" panose="02010800040101010101" pitchFamily="2" charset="-122"/>
                <a:ea typeface="华文新魏" panose="02010800040101010101" pitchFamily="2" charset="-122"/>
              </a:rPr>
              <a:t>设</a:t>
            </a:r>
            <a:r>
              <a:rPr lang="x-none" altLang="zh-CN" i="1" dirty="0">
                <a:latin typeface="华文新魏" panose="02010800040101010101" pitchFamily="2" charset="-122"/>
                <a:ea typeface="华文新魏" panose="02010800040101010101" pitchFamily="2" charset="-122"/>
              </a:rPr>
              <a:t>ALUOP</a:t>
            </a:r>
            <a:r>
              <a:rPr lang="zh-CN" altLang="zh-CN" i="1" dirty="0">
                <a:latin typeface="华文新魏" panose="02010800040101010101" pitchFamily="2" charset="-122"/>
                <a:ea typeface="华文新魏" panose="02010800040101010101" pitchFamily="2" charset="-122"/>
              </a:rPr>
              <a:t>编码与</a:t>
            </a:r>
            <a:r>
              <a:rPr lang="x-none" altLang="zh-CN" i="1" dirty="0">
                <a:latin typeface="华文新魏" panose="02010800040101010101" pitchFamily="2" charset="-122"/>
                <a:ea typeface="华文新魏" panose="02010800040101010101" pitchFamily="2" charset="-122"/>
              </a:rPr>
              <a:t>ALU</a:t>
            </a:r>
            <a:r>
              <a:rPr lang="zh-CN" altLang="zh-CN" i="1" dirty="0">
                <a:latin typeface="华文新魏" panose="02010800040101010101" pitchFamily="2" charset="-122"/>
                <a:ea typeface="华文新魏" panose="02010800040101010101" pitchFamily="2" charset="-122"/>
              </a:rPr>
              <a:t>运算方式如</a:t>
            </a:r>
            <a:r>
              <a:rPr lang="zh-CN" altLang="en-US" i="1" dirty="0">
                <a:latin typeface="华文新魏" panose="02010800040101010101" pitchFamily="2" charset="-122"/>
                <a:ea typeface="华文新魏" panose="02010800040101010101" pitchFamily="2" charset="-122"/>
              </a:rPr>
              <a:t>上</a:t>
            </a:r>
            <a:r>
              <a:rPr lang="zh-CN" altLang="zh-CN" i="1" dirty="0">
                <a:latin typeface="华文新魏" panose="02010800040101010101" pitchFamily="2" charset="-122"/>
                <a:ea typeface="华文新魏" panose="02010800040101010101" pitchFamily="2" charset="-122"/>
              </a:rPr>
              <a:t>表所示。则</a:t>
            </a:r>
            <a:r>
              <a:rPr lang="zh-CN" altLang="zh-CN" dirty="0"/>
              <a:t>：</a:t>
            </a:r>
            <a:endParaRPr lang="en-US" altLang="zh-CN" dirty="0"/>
          </a:p>
          <a:p>
            <a:pPr marL="0" indent="0">
              <a:spcBef>
                <a:spcPts val="0"/>
              </a:spcBef>
              <a:buNone/>
            </a:pPr>
            <a:endParaRPr lang="zh-CN" altLang="zh-CN" sz="2000" dirty="0"/>
          </a:p>
          <a:p>
            <a:pPr marL="0" indent="0">
              <a:buNone/>
            </a:pPr>
            <a:r>
              <a:rPr lang="en-US" altLang="zh-CN" sz="2400" dirty="0"/>
              <a:t>	assign ALUOP[2]=1'b0;	</a:t>
            </a:r>
          </a:p>
          <a:p>
            <a:pPr marL="0" indent="0">
              <a:buNone/>
            </a:pPr>
            <a:r>
              <a:rPr lang="en-US" altLang="zh-CN" sz="2400" dirty="0"/>
              <a:t>	assign ALUOP[1]=1'b0;		</a:t>
            </a:r>
          </a:p>
          <a:p>
            <a:pPr marL="0" indent="0">
              <a:buNone/>
            </a:pPr>
            <a:r>
              <a:rPr lang="en-US" altLang="zh-CN" sz="2400" dirty="0"/>
              <a:t>	assign ALUOP[0]=</a:t>
            </a:r>
            <a:r>
              <a:rPr lang="en-US" altLang="zh-CN" sz="2400" dirty="0" err="1"/>
              <a:t>Ibeq</a:t>
            </a:r>
            <a:r>
              <a:rPr lang="en-US" altLang="zh-CN" sz="2400" dirty="0"/>
              <a:t>;</a:t>
            </a:r>
            <a:endParaRPr lang="zh-CN" altLang="zh-CN" sz="2400" i="1" dirty="0">
              <a:latin typeface="华文新魏" panose="02010800040101010101" pitchFamily="2" charset="-122"/>
              <a:ea typeface="华文新魏" panose="02010800040101010101" pitchFamily="2" charset="-122"/>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106615" y="1043735"/>
            <a:ext cx="7793037" cy="633412"/>
          </a:xfrm>
        </p:spPr>
        <p:txBody>
          <a:bodyPr/>
          <a:lstStyle/>
          <a:p>
            <a:pPr lvl="3"/>
            <a:r>
              <a:rPr lang="zh-CN" altLang="en-US" sz="2800" i="1" dirty="0">
                <a:solidFill>
                  <a:schemeClr val="tx1"/>
                </a:solidFill>
                <a:latin typeface="华文新魏" panose="02010800040101010101" pitchFamily="2" charset="-122"/>
                <a:ea typeface="华文新魏" panose="02010800040101010101" pitchFamily="2" charset="-122"/>
                <a:cs typeface="+mn-cs"/>
              </a:rPr>
              <a:t>利用</a:t>
            </a:r>
            <a:r>
              <a:rPr lang="en-US" altLang="zh-CN" sz="2800" i="1" dirty="0" err="1">
                <a:solidFill>
                  <a:schemeClr val="tx1"/>
                </a:solidFill>
                <a:latin typeface="华文新魏" panose="02010800040101010101" pitchFamily="2" charset="-122"/>
                <a:ea typeface="华文新魏" panose="02010800040101010101" pitchFamily="2" charset="-122"/>
                <a:cs typeface="+mn-cs"/>
              </a:rPr>
              <a:t>LogiSim</a:t>
            </a:r>
            <a:r>
              <a:rPr lang="zh-CN" altLang="en-US" sz="2800" i="1" dirty="0">
                <a:solidFill>
                  <a:schemeClr val="tx1"/>
                </a:solidFill>
                <a:latin typeface="华文新魏" panose="02010800040101010101" pitchFamily="2" charset="-122"/>
                <a:ea typeface="华文新魏" panose="02010800040101010101" pitchFamily="2" charset="-122"/>
                <a:cs typeface="+mn-cs"/>
              </a:rPr>
              <a:t>设计类</a:t>
            </a:r>
            <a:r>
              <a:rPr lang="en-US" altLang="zh-CN" sz="2800" i="1" dirty="0">
                <a:solidFill>
                  <a:schemeClr val="tx1"/>
                </a:solidFill>
                <a:latin typeface="华文新魏" panose="02010800040101010101" pitchFamily="2" charset="-122"/>
                <a:ea typeface="华文新魏" panose="02010800040101010101" pitchFamily="2" charset="-122"/>
                <a:cs typeface="+mn-cs"/>
              </a:rPr>
              <a:t>MIPS ALU</a:t>
            </a:r>
            <a:endParaRPr lang="zh-CN" altLang="zh-CN" sz="2800" i="1" dirty="0">
              <a:solidFill>
                <a:schemeClr val="tx1"/>
              </a:solidFill>
              <a:latin typeface="华文新魏" panose="02010800040101010101" pitchFamily="2" charset="-122"/>
              <a:ea typeface="华文新魏" panose="02010800040101010101" pitchFamily="2" charset="-122"/>
              <a:cs typeface="+mn-cs"/>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9318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3369" t="11069" r="11367" b="8869"/>
          <a:stretch>
            <a:fillRect/>
          </a:stretch>
        </p:blipFill>
        <p:spPr bwMode="auto">
          <a:xfrm>
            <a:off x="994102" y="1920178"/>
            <a:ext cx="7155795" cy="4937822"/>
          </a:xfrm>
          <a:prstGeom prst="rect">
            <a:avLst/>
          </a:prstGeom>
          <a:noFill/>
          <a:ln w="9525">
            <a:solidFill>
              <a:schemeClr val="tx1"/>
            </a:solidFill>
            <a:miter lim="800000"/>
            <a:headEnd/>
            <a:tailEnd/>
          </a:ln>
          <a:effectLst>
            <a:outerShdw blurRad="304800" dist="127000"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106615" y="1043735"/>
            <a:ext cx="7793037" cy="633412"/>
          </a:xfrm>
        </p:spPr>
        <p:txBody>
          <a:bodyPr/>
          <a:lstStyle/>
          <a:p>
            <a:pPr lvl="3"/>
            <a:r>
              <a:rPr lang="zh-CN" altLang="en-US" sz="2800" i="1" dirty="0">
                <a:solidFill>
                  <a:schemeClr val="tx1"/>
                </a:solidFill>
                <a:latin typeface="华文新魏" panose="02010800040101010101" pitchFamily="2" charset="-122"/>
                <a:ea typeface="华文新魏" panose="02010800040101010101" pitchFamily="2" charset="-122"/>
                <a:cs typeface="+mn-cs"/>
              </a:rPr>
              <a:t>利用</a:t>
            </a:r>
            <a:r>
              <a:rPr lang="en-US" altLang="zh-CN" sz="2800" i="1" dirty="0" err="1">
                <a:solidFill>
                  <a:schemeClr val="tx1"/>
                </a:solidFill>
                <a:latin typeface="华文新魏" panose="02010800040101010101" pitchFamily="2" charset="-122"/>
                <a:ea typeface="华文新魏" panose="02010800040101010101" pitchFamily="2" charset="-122"/>
                <a:cs typeface="+mn-cs"/>
              </a:rPr>
              <a:t>LogiSim</a:t>
            </a:r>
            <a:r>
              <a:rPr lang="en-US" altLang="zh-CN" sz="2800" i="1" dirty="0">
                <a:solidFill>
                  <a:schemeClr val="tx1"/>
                </a:solidFill>
                <a:latin typeface="华文新魏" panose="02010800040101010101" pitchFamily="2" charset="-122"/>
                <a:ea typeface="华文新魏" panose="02010800040101010101" pitchFamily="2" charset="-122"/>
                <a:cs typeface="+mn-cs"/>
              </a:rPr>
              <a:t>-Evolution</a:t>
            </a:r>
            <a:r>
              <a:rPr lang="zh-CN" altLang="en-US" sz="2800" i="1" dirty="0">
                <a:solidFill>
                  <a:schemeClr val="tx1"/>
                </a:solidFill>
                <a:latin typeface="华文新魏" panose="02010800040101010101" pitchFamily="2" charset="-122"/>
                <a:ea typeface="华文新魏" panose="02010800040101010101" pitchFamily="2" charset="-122"/>
                <a:cs typeface="+mn-cs"/>
              </a:rPr>
              <a:t>设计类</a:t>
            </a:r>
            <a:r>
              <a:rPr lang="en-US" altLang="zh-CN" sz="2800" i="1" dirty="0">
                <a:solidFill>
                  <a:schemeClr val="tx1"/>
                </a:solidFill>
                <a:latin typeface="华文新魏" panose="02010800040101010101" pitchFamily="2" charset="-122"/>
                <a:ea typeface="华文新魏" panose="02010800040101010101" pitchFamily="2" charset="-122"/>
                <a:cs typeface="+mn-cs"/>
              </a:rPr>
              <a:t>MIPS </a:t>
            </a:r>
            <a:r>
              <a:rPr lang="zh-CN" altLang="en-US" sz="2800" i="1" dirty="0">
                <a:solidFill>
                  <a:schemeClr val="tx1"/>
                </a:solidFill>
                <a:latin typeface="华文新魏" panose="02010800040101010101" pitchFamily="2" charset="-122"/>
                <a:ea typeface="华文新魏" panose="02010800040101010101" pitchFamily="2" charset="-122"/>
                <a:cs typeface="+mn-cs"/>
              </a:rPr>
              <a:t>控制器</a:t>
            </a:r>
            <a:endParaRPr lang="zh-CN" altLang="zh-CN" sz="2800" i="1" dirty="0">
              <a:solidFill>
                <a:schemeClr val="tx1"/>
              </a:solidFill>
              <a:latin typeface="华文新魏" panose="02010800040101010101" pitchFamily="2" charset="-122"/>
              <a:ea typeface="华文新魏" panose="02010800040101010101" pitchFamily="2" charset="-122"/>
              <a:cs typeface="+mn-cs"/>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9421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500" t="8147" r="25625" b="3704"/>
          <a:stretch>
            <a:fillRect/>
          </a:stretch>
        </p:blipFill>
        <p:spPr bwMode="auto">
          <a:xfrm>
            <a:off x="202927" y="1617830"/>
            <a:ext cx="8738145" cy="5130569"/>
          </a:xfrm>
          <a:prstGeom prst="rect">
            <a:avLst/>
          </a:prstGeom>
          <a:noFill/>
          <a:ln w="9525">
            <a:solidFill>
              <a:schemeClr val="tx1"/>
            </a:solidFill>
            <a:miter lim="800000"/>
            <a:headEnd/>
            <a:tailEnd/>
          </a:ln>
          <a:effectLst>
            <a:outerShdw blurRad="342900" dist="152400" dir="2700000" algn="ctr" rotWithShape="0">
              <a:schemeClr val="bg2"/>
            </a:outerShdw>
          </a:effectLst>
          <a:extLst>
            <a:ext uri="{909E8E84-426E-40DD-AFC4-6F175D3DCCD1}">
              <a14:hiddenFill xmlns:a14="http://schemas.microsoft.com/office/drawing/2010/main">
                <a:solidFill>
                  <a:schemeClr val="accent1"/>
                </a:solidFill>
              </a14:hiddenFill>
            </a:ext>
          </a:extLst>
        </p:spPr>
      </p:pic>
      <p:pic>
        <p:nvPicPr>
          <p:cNvPr id="12" name="Picture 4" descr="j0285750">
            <a:hlinkClick r:id="rId3" action="ppaction://hlinksldjump"/>
            <a:extLst>
              <a:ext uri="{FF2B5EF4-FFF2-40B4-BE49-F238E27FC236}">
                <a16:creationId xmlns:a16="http://schemas.microsoft.com/office/drawing/2014/main" id="{B61FC000-31EF-4C68-8276-0522D6206B7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72400" y="0"/>
            <a:ext cx="1371600"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150938" y="1042988"/>
            <a:ext cx="7793037" cy="633412"/>
          </a:xfrm>
        </p:spPr>
        <p:txBody>
          <a:bodyPr/>
          <a:lstStyle/>
          <a:p>
            <a:pPr eaLnBrk="1" hangingPunct="1">
              <a:lnSpc>
                <a:spcPct val="90000"/>
              </a:lnSpc>
            </a:pPr>
            <a:r>
              <a:rPr lang="zh-CN" altLang="en-US" sz="4000" i="1" dirty="0">
                <a:latin typeface="华文新魏" panose="02010800040101010101" pitchFamily="2" charset="-122"/>
                <a:ea typeface="华文新魏" panose="02010800040101010101" pitchFamily="2" charset="-122"/>
              </a:rPr>
              <a:t>单周期类</a:t>
            </a:r>
            <a:r>
              <a:rPr lang="en-US" altLang="zh-CN" sz="4000" i="1" dirty="0">
                <a:latin typeface="华文新魏" panose="02010800040101010101" pitchFamily="2" charset="-122"/>
                <a:ea typeface="华文新魏" panose="02010800040101010101" pitchFamily="2" charset="-122"/>
              </a:rPr>
              <a:t>MIPS CPU</a:t>
            </a:r>
            <a:r>
              <a:rPr lang="zh-CN" altLang="en-US" sz="4000" i="1" dirty="0">
                <a:latin typeface="华文新魏" panose="02010800040101010101" pitchFamily="2" charset="-122"/>
                <a:ea typeface="华文新魏" panose="02010800040101010101" pitchFamily="2" charset="-122"/>
              </a:rPr>
              <a:t>设计</a:t>
            </a:r>
            <a:endParaRPr lang="en-US" altLang="zh-CN" sz="4000" i="1" dirty="0">
              <a:latin typeface="华文新魏" panose="02010800040101010101" pitchFamily="2" charset="-122"/>
              <a:ea typeface="华文新魏" panose="02010800040101010101" pitchFamily="2" charset="-122"/>
            </a:endParaRPr>
          </a:p>
        </p:txBody>
      </p:sp>
      <p:sp>
        <p:nvSpPr>
          <p:cNvPr id="121859" name="Rectangle 3"/>
          <p:cNvSpPr>
            <a:spLocks noGrp="1" noChangeArrowheads="1"/>
          </p:cNvSpPr>
          <p:nvPr>
            <p:ph type="body" idx="1"/>
          </p:nvPr>
        </p:nvSpPr>
        <p:spPr>
          <a:xfrm>
            <a:off x="386535" y="1898830"/>
            <a:ext cx="8370930" cy="4824155"/>
          </a:xfrm>
        </p:spPr>
        <p:txBody>
          <a:bodyPr/>
          <a:lstStyle/>
          <a:p>
            <a:pPr marL="0" indent="0">
              <a:buNone/>
            </a:pPr>
            <a:r>
              <a:rPr lang="en-US" altLang="zh-CN" i="1" dirty="0">
                <a:latin typeface="华文新魏" panose="02010800040101010101" pitchFamily="2" charset="-122"/>
                <a:ea typeface="华文新魏" panose="02010800040101010101" pitchFamily="2" charset="-122"/>
              </a:rPr>
              <a:t>MIPS32CPU</a:t>
            </a:r>
            <a:r>
              <a:rPr lang="zh-CN" altLang="zh-CN" i="1" dirty="0">
                <a:latin typeface="华文新魏" panose="02010800040101010101" pitchFamily="2" charset="-122"/>
                <a:ea typeface="华文新魏" panose="02010800040101010101" pitchFamily="2" charset="-122"/>
              </a:rPr>
              <a:t>在处理指令时，一般需要经过以下</a:t>
            </a:r>
            <a:r>
              <a:rPr lang="en-US" altLang="zh-CN" i="1" dirty="0">
                <a:latin typeface="华文新魏" panose="02010800040101010101" pitchFamily="2" charset="-122"/>
                <a:ea typeface="华文新魏" panose="02010800040101010101" pitchFamily="2" charset="-122"/>
              </a:rPr>
              <a:t>5</a:t>
            </a:r>
            <a:r>
              <a:rPr lang="zh-CN" altLang="zh-CN" i="1" dirty="0">
                <a:latin typeface="华文新魏" panose="02010800040101010101" pitchFamily="2" charset="-122"/>
                <a:ea typeface="华文新魏" panose="02010800040101010101" pitchFamily="2" charset="-122"/>
              </a:rPr>
              <a:t>个阶段：</a:t>
            </a:r>
          </a:p>
          <a:p>
            <a:r>
              <a:rPr lang="zh-CN" altLang="zh-CN" i="1" dirty="0">
                <a:latin typeface="华文新魏" panose="02010800040101010101" pitchFamily="2" charset="-122"/>
                <a:ea typeface="华文新魏" panose="02010800040101010101" pitchFamily="2" charset="-122"/>
              </a:rPr>
              <a:t>取指令</a:t>
            </a:r>
            <a:r>
              <a:rPr lang="en-US" altLang="zh-CN" i="1" dirty="0">
                <a:latin typeface="华文新魏" panose="02010800040101010101" pitchFamily="2" charset="-122"/>
                <a:ea typeface="华文新魏" panose="02010800040101010101" pitchFamily="2" charset="-122"/>
              </a:rPr>
              <a:t>(IF)</a:t>
            </a:r>
            <a:r>
              <a:rPr lang="zh-CN" altLang="zh-CN" i="1" dirty="0">
                <a:latin typeface="华文新魏" panose="02010800040101010101" pitchFamily="2" charset="-122"/>
                <a:ea typeface="华文新魏" panose="02010800040101010101" pitchFamily="2" charset="-122"/>
              </a:rPr>
              <a:t>：根据程序计数器</a:t>
            </a:r>
            <a:r>
              <a:rPr lang="en-US" altLang="zh-CN" i="1" dirty="0">
                <a:latin typeface="华文新魏" panose="02010800040101010101" pitchFamily="2" charset="-122"/>
                <a:ea typeface="华文新魏" panose="02010800040101010101" pitchFamily="2" charset="-122"/>
              </a:rPr>
              <a:t>pc</a:t>
            </a:r>
            <a:r>
              <a:rPr lang="zh-CN" altLang="zh-CN" i="1" dirty="0">
                <a:latin typeface="华文新魏" panose="02010800040101010101" pitchFamily="2" charset="-122"/>
                <a:ea typeface="华文新魏" panose="02010800040101010101" pitchFamily="2" charset="-122"/>
              </a:rPr>
              <a:t>中的指令地址，从存储器中取出一条指令，同时，</a:t>
            </a:r>
            <a:r>
              <a:rPr lang="en-US" altLang="zh-CN" i="1" dirty="0">
                <a:latin typeface="华文新魏" panose="02010800040101010101" pitchFamily="2" charset="-122"/>
                <a:ea typeface="华文新魏" panose="02010800040101010101" pitchFamily="2" charset="-122"/>
              </a:rPr>
              <a:t>pc</a:t>
            </a:r>
            <a:r>
              <a:rPr lang="zh-CN" altLang="zh-CN" i="1" dirty="0">
                <a:latin typeface="华文新魏" panose="02010800040101010101" pitchFamily="2" charset="-122"/>
                <a:ea typeface="华文新魏" panose="02010800040101010101" pitchFamily="2" charset="-122"/>
              </a:rPr>
              <a:t>根据指令字长度自动递增产生下一条指令所需要的指令地址</a:t>
            </a:r>
          </a:p>
          <a:p>
            <a:r>
              <a:rPr lang="zh-CN" altLang="zh-CN" i="1" dirty="0">
                <a:latin typeface="华文新魏" panose="02010800040101010101" pitchFamily="2" charset="-122"/>
                <a:ea typeface="华文新魏" panose="02010800040101010101" pitchFamily="2" charset="-122"/>
              </a:rPr>
              <a:t>指令译码</a:t>
            </a:r>
            <a:r>
              <a:rPr lang="en-US" altLang="zh-CN" i="1" dirty="0">
                <a:latin typeface="华文新魏" panose="02010800040101010101" pitchFamily="2" charset="-122"/>
                <a:ea typeface="华文新魏" panose="02010800040101010101" pitchFamily="2" charset="-122"/>
              </a:rPr>
              <a:t>(ID)</a:t>
            </a:r>
            <a:r>
              <a:rPr lang="zh-CN" altLang="zh-CN" i="1" dirty="0">
                <a:latin typeface="华文新魏" panose="02010800040101010101" pitchFamily="2" charset="-122"/>
                <a:ea typeface="华文新魏" panose="02010800040101010101" pitchFamily="2" charset="-122"/>
              </a:rPr>
              <a:t>：对取指令操作中得到的指令进行分析并译码，</a:t>
            </a:r>
            <a:r>
              <a:rPr lang="zh-CN" altLang="en-US" i="1" dirty="0">
                <a:latin typeface="华文新魏" panose="02010800040101010101" pitchFamily="2" charset="-122"/>
                <a:ea typeface="华文新魏" panose="02010800040101010101" pitchFamily="2" charset="-122"/>
              </a:rPr>
              <a:t>取操作数</a:t>
            </a:r>
            <a:r>
              <a:rPr lang="zh-CN" altLang="zh-CN" i="1" dirty="0">
                <a:latin typeface="华文新魏" panose="02010800040101010101" pitchFamily="2" charset="-122"/>
                <a:ea typeface="华文新魏" panose="02010800040101010101" pitchFamily="2" charset="-122"/>
              </a:rPr>
              <a:t>。</a:t>
            </a:r>
          </a:p>
          <a:p>
            <a:r>
              <a:rPr lang="zh-CN" altLang="zh-CN" i="1" dirty="0">
                <a:latin typeface="华文新魏" panose="02010800040101010101" pitchFamily="2" charset="-122"/>
                <a:ea typeface="华文新魏" panose="02010800040101010101" pitchFamily="2" charset="-122"/>
              </a:rPr>
              <a:t>指令执行</a:t>
            </a:r>
            <a:r>
              <a:rPr lang="en-US" altLang="zh-CN" i="1" dirty="0">
                <a:latin typeface="华文新魏" panose="02010800040101010101" pitchFamily="2" charset="-122"/>
                <a:ea typeface="华文新魏" panose="02010800040101010101" pitchFamily="2" charset="-122"/>
              </a:rPr>
              <a:t>(EXE)</a:t>
            </a:r>
            <a:r>
              <a:rPr lang="zh-CN" altLang="zh-CN" i="1" dirty="0">
                <a:latin typeface="华文新魏" panose="02010800040101010101" pitchFamily="2" charset="-122"/>
                <a:ea typeface="华文新魏" panose="02010800040101010101" pitchFamily="2" charset="-122"/>
              </a:rPr>
              <a:t>：执行指令</a:t>
            </a:r>
            <a:r>
              <a:rPr lang="zh-CN" altLang="en-US" i="1" dirty="0">
                <a:latin typeface="华文新魏" panose="02010800040101010101" pitchFamily="2" charset="-122"/>
                <a:ea typeface="华文新魏" panose="02010800040101010101" pitchFamily="2" charset="-122"/>
              </a:rPr>
              <a:t>操作</a:t>
            </a:r>
            <a:r>
              <a:rPr lang="zh-CN" altLang="zh-CN" i="1" dirty="0">
                <a:latin typeface="华文新魏" panose="02010800040101010101" pitchFamily="2" charset="-122"/>
                <a:ea typeface="华文新魏" panose="02010800040101010101" pitchFamily="2" charset="-122"/>
              </a:rPr>
              <a:t>。</a:t>
            </a:r>
            <a:endParaRPr lang="zh-CN" altLang="en-US" i="1" dirty="0">
              <a:latin typeface="华文新魏" panose="02010800040101010101" pitchFamily="2" charset="-122"/>
              <a:ea typeface="华文新魏"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18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18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18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150938" y="1042988"/>
            <a:ext cx="7793037" cy="633412"/>
          </a:xfrm>
        </p:spPr>
        <p:txBody>
          <a:bodyPr/>
          <a:lstStyle/>
          <a:p>
            <a:pPr eaLnBrk="1" hangingPunct="1">
              <a:lnSpc>
                <a:spcPct val="90000"/>
              </a:lnSpc>
            </a:pPr>
            <a:r>
              <a:rPr lang="zh-CN" altLang="en-US" sz="4000" i="1" dirty="0">
                <a:latin typeface="华文新魏" panose="02010800040101010101" pitchFamily="2" charset="-122"/>
                <a:ea typeface="华文新魏" panose="02010800040101010101" pitchFamily="2" charset="-122"/>
              </a:rPr>
              <a:t>单周期类</a:t>
            </a:r>
            <a:r>
              <a:rPr lang="en-US" altLang="zh-CN" sz="4000" i="1" dirty="0">
                <a:latin typeface="华文新魏" panose="02010800040101010101" pitchFamily="2" charset="-122"/>
                <a:ea typeface="华文新魏" panose="02010800040101010101" pitchFamily="2" charset="-122"/>
              </a:rPr>
              <a:t>MIPS CPU</a:t>
            </a:r>
            <a:r>
              <a:rPr lang="zh-CN" altLang="en-US" sz="4000" i="1" dirty="0">
                <a:latin typeface="华文新魏" panose="02010800040101010101" pitchFamily="2" charset="-122"/>
                <a:ea typeface="华文新魏" panose="02010800040101010101" pitchFamily="2" charset="-122"/>
              </a:rPr>
              <a:t>设计</a:t>
            </a:r>
            <a:endParaRPr lang="en-US" altLang="zh-CN" sz="4000" i="1" dirty="0">
              <a:latin typeface="华文新魏" panose="02010800040101010101" pitchFamily="2" charset="-122"/>
              <a:ea typeface="华文新魏" panose="02010800040101010101" pitchFamily="2" charset="-122"/>
            </a:endParaRPr>
          </a:p>
        </p:txBody>
      </p:sp>
      <p:sp>
        <p:nvSpPr>
          <p:cNvPr id="121859" name="Rectangle 3"/>
          <p:cNvSpPr>
            <a:spLocks noGrp="1" noChangeArrowheads="1"/>
          </p:cNvSpPr>
          <p:nvPr>
            <p:ph type="body" idx="1"/>
          </p:nvPr>
        </p:nvSpPr>
        <p:spPr>
          <a:xfrm>
            <a:off x="193654" y="2016358"/>
            <a:ext cx="8756692" cy="4824155"/>
          </a:xfrm>
        </p:spPr>
        <p:txBody>
          <a:bodyPr/>
          <a:lstStyle/>
          <a:p>
            <a:pPr marL="0" indent="0">
              <a:buNone/>
            </a:pPr>
            <a:r>
              <a:rPr lang="en-US" altLang="zh-CN" i="1" dirty="0">
                <a:latin typeface="华文新魏" panose="02010800040101010101" pitchFamily="2" charset="-122"/>
                <a:ea typeface="华文新魏" panose="02010800040101010101" pitchFamily="2" charset="-122"/>
              </a:rPr>
              <a:t>MIPS32CPU</a:t>
            </a:r>
            <a:r>
              <a:rPr lang="zh-CN" altLang="zh-CN" i="1" dirty="0">
                <a:latin typeface="华文新魏" panose="02010800040101010101" pitchFamily="2" charset="-122"/>
                <a:ea typeface="华文新魏" panose="02010800040101010101" pitchFamily="2" charset="-122"/>
              </a:rPr>
              <a:t>在处理指令时，一般需要经过以下</a:t>
            </a:r>
            <a:r>
              <a:rPr lang="en-US" altLang="zh-CN" i="1" dirty="0">
                <a:latin typeface="华文新魏" panose="02010800040101010101" pitchFamily="2" charset="-122"/>
                <a:ea typeface="华文新魏" panose="02010800040101010101" pitchFamily="2" charset="-122"/>
              </a:rPr>
              <a:t>5</a:t>
            </a:r>
            <a:r>
              <a:rPr lang="zh-CN" altLang="zh-CN" i="1" dirty="0">
                <a:latin typeface="华文新魏" panose="02010800040101010101" pitchFamily="2" charset="-122"/>
                <a:ea typeface="华文新魏" panose="02010800040101010101" pitchFamily="2" charset="-122"/>
              </a:rPr>
              <a:t>个阶段：</a:t>
            </a:r>
          </a:p>
          <a:p>
            <a:r>
              <a:rPr lang="zh-CN" altLang="zh-CN" i="1" dirty="0">
                <a:latin typeface="华文新魏" panose="02010800040101010101" pitchFamily="2" charset="-122"/>
                <a:ea typeface="华文新魏" panose="02010800040101010101" pitchFamily="2" charset="-122"/>
              </a:rPr>
              <a:t>存储器访问</a:t>
            </a:r>
            <a:r>
              <a:rPr lang="en-US" altLang="zh-CN" i="1" dirty="0">
                <a:latin typeface="华文新魏" panose="02010800040101010101" pitchFamily="2" charset="-122"/>
                <a:ea typeface="华文新魏" panose="02010800040101010101" pitchFamily="2" charset="-122"/>
              </a:rPr>
              <a:t>(MEM)</a:t>
            </a:r>
            <a:r>
              <a:rPr lang="zh-CN" altLang="zh-CN" i="1" dirty="0">
                <a:latin typeface="华文新魏" panose="02010800040101010101" pitchFamily="2" charset="-122"/>
                <a:ea typeface="华文新魏" panose="02010800040101010101" pitchFamily="2" charset="-122"/>
              </a:rPr>
              <a:t>：所有需要访问存储器的操作都将在这个步骤中执行，该步骤给出存储器的数据地址，把数据写入到存储器中数据地址所指定的存储单元或者从存储器中得到数据地址单元中的数据。</a:t>
            </a:r>
          </a:p>
          <a:p>
            <a:r>
              <a:rPr lang="zh-CN" altLang="zh-CN" i="1" dirty="0">
                <a:latin typeface="华文新魏" panose="02010800040101010101" pitchFamily="2" charset="-122"/>
                <a:ea typeface="华文新魏" panose="02010800040101010101" pitchFamily="2" charset="-122"/>
              </a:rPr>
              <a:t>结果写回</a:t>
            </a:r>
            <a:r>
              <a:rPr lang="en-US" altLang="zh-CN" i="1" dirty="0">
                <a:latin typeface="华文新魏" panose="02010800040101010101" pitchFamily="2" charset="-122"/>
                <a:ea typeface="华文新魏" panose="02010800040101010101" pitchFamily="2" charset="-122"/>
              </a:rPr>
              <a:t>(WB)</a:t>
            </a:r>
            <a:r>
              <a:rPr lang="zh-CN" altLang="zh-CN" i="1" dirty="0">
                <a:latin typeface="华文新魏" panose="02010800040101010101" pitchFamily="2" charset="-122"/>
                <a:ea typeface="华文新魏" panose="02010800040101010101" pitchFamily="2" charset="-122"/>
              </a:rPr>
              <a:t>：指令执行的结果或者访问存储器中得到的数据写回相应的目的寄存器中。</a:t>
            </a:r>
          </a:p>
          <a:p>
            <a:pPr eaLnBrk="1" hangingPunct="1">
              <a:buFont typeface="Wingdings" panose="05000000000000000000" pitchFamily="2" charset="2"/>
              <a:buNone/>
            </a:pPr>
            <a:endParaRPr lang="zh-CN" altLang="en-US" sz="2000" i="1" dirty="0">
              <a:latin typeface="华文新魏" panose="02010800040101010101" pitchFamily="2" charset="-122"/>
              <a:ea typeface="华文新魏"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18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18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150938" y="1042988"/>
            <a:ext cx="7793037" cy="633412"/>
          </a:xfrm>
        </p:spPr>
        <p:txBody>
          <a:bodyPr/>
          <a:lstStyle/>
          <a:p>
            <a:pPr eaLnBrk="1" hangingPunct="1">
              <a:lnSpc>
                <a:spcPct val="90000"/>
              </a:lnSpc>
            </a:pPr>
            <a:r>
              <a:rPr lang="zh-CN" altLang="en-US" sz="4000" i="1" dirty="0">
                <a:latin typeface="华文新魏" panose="02010800040101010101" pitchFamily="2" charset="-122"/>
                <a:ea typeface="华文新魏" panose="02010800040101010101" pitchFamily="2" charset="-122"/>
              </a:rPr>
              <a:t>单周期类</a:t>
            </a:r>
            <a:r>
              <a:rPr lang="en-US" altLang="zh-CN" sz="4000" i="1" dirty="0">
                <a:latin typeface="华文新魏" panose="02010800040101010101" pitchFamily="2" charset="-122"/>
                <a:ea typeface="华文新魏" panose="02010800040101010101" pitchFamily="2" charset="-122"/>
              </a:rPr>
              <a:t>MIPS CPU</a:t>
            </a:r>
            <a:r>
              <a:rPr lang="zh-CN" altLang="en-US" sz="4000" i="1" dirty="0">
                <a:latin typeface="华文新魏" panose="02010800040101010101" pitchFamily="2" charset="-122"/>
                <a:ea typeface="华文新魏" panose="02010800040101010101" pitchFamily="2" charset="-122"/>
              </a:rPr>
              <a:t>设计</a:t>
            </a:r>
            <a:endParaRPr lang="en-US" altLang="zh-CN" sz="4000" i="1" dirty="0">
              <a:latin typeface="华文新魏" panose="02010800040101010101" pitchFamily="2" charset="-122"/>
              <a:ea typeface="华文新魏" panose="02010800040101010101" pitchFamily="2" charset="-122"/>
            </a:endParaRPr>
          </a:p>
        </p:txBody>
      </p:sp>
      <p:sp>
        <p:nvSpPr>
          <p:cNvPr id="121859" name="Rectangle 3"/>
          <p:cNvSpPr>
            <a:spLocks noGrp="1" noChangeArrowheads="1"/>
          </p:cNvSpPr>
          <p:nvPr>
            <p:ph type="body" idx="1"/>
          </p:nvPr>
        </p:nvSpPr>
        <p:spPr>
          <a:xfrm>
            <a:off x="386535" y="1898830"/>
            <a:ext cx="8280815" cy="4824155"/>
          </a:xfrm>
        </p:spPr>
        <p:txBody>
          <a:bodyPr/>
          <a:lstStyle/>
          <a:p>
            <a:r>
              <a:rPr lang="zh-CN" altLang="zh-CN" sz="2800" i="1" dirty="0">
                <a:latin typeface="华文新魏" panose="02010800040101010101" pitchFamily="2" charset="-122"/>
                <a:ea typeface="华文新魏" panose="02010800040101010101" pitchFamily="2" charset="-122"/>
              </a:rPr>
              <a:t>实际</a:t>
            </a:r>
            <a:r>
              <a:rPr lang="en-US" altLang="zh-CN" sz="2800" i="1" dirty="0">
                <a:latin typeface="华文新魏" panose="02010800040101010101" pitchFamily="2" charset="-122"/>
                <a:ea typeface="华文新魏" panose="02010800040101010101" pitchFamily="2" charset="-122"/>
              </a:rPr>
              <a:t>MISP</a:t>
            </a:r>
            <a:r>
              <a:rPr lang="zh-CN" altLang="zh-CN" sz="2800" i="1" dirty="0">
                <a:latin typeface="华文新魏" panose="02010800040101010101" pitchFamily="2" charset="-122"/>
                <a:ea typeface="华文新魏" panose="02010800040101010101" pitchFamily="2" charset="-122"/>
              </a:rPr>
              <a:t>处理器是按上述步骤流水执行。流水执行方式效率高，但因为涉及流水线技术，实现起来较为复杂，因此这里将其简化为单周期形式执行。</a:t>
            </a:r>
            <a:endParaRPr lang="en-US" altLang="zh-CN" sz="2800" i="1" dirty="0">
              <a:latin typeface="华文新魏" panose="02010800040101010101" pitchFamily="2" charset="-122"/>
              <a:ea typeface="华文新魏" panose="02010800040101010101" pitchFamily="2" charset="-122"/>
            </a:endParaRPr>
          </a:p>
          <a:p>
            <a:r>
              <a:rPr lang="zh-CN" altLang="zh-CN" sz="2800" i="1" dirty="0">
                <a:latin typeface="华文新魏" panose="02010800040101010101" pitchFamily="2" charset="-122"/>
                <a:ea typeface="华文新魏" panose="02010800040101010101" pitchFamily="2" charset="-122"/>
              </a:rPr>
              <a:t>所谓单周期</a:t>
            </a:r>
            <a:r>
              <a:rPr lang="en-US" altLang="zh-CN" sz="2800" i="1" dirty="0">
                <a:latin typeface="华文新魏" panose="02010800040101010101" pitchFamily="2" charset="-122"/>
                <a:ea typeface="华文新魏" panose="02010800040101010101" pitchFamily="2" charset="-122"/>
              </a:rPr>
              <a:t>CPU</a:t>
            </a:r>
            <a:r>
              <a:rPr lang="zh-CN" altLang="zh-CN" sz="2800" i="1" dirty="0">
                <a:latin typeface="华文新魏" panose="02010800040101010101" pitchFamily="2" charset="-122"/>
                <a:ea typeface="华文新魏" panose="02010800040101010101" pitchFamily="2" charset="-122"/>
              </a:rPr>
              <a:t>指的是指令执行的所有步骤</a:t>
            </a:r>
            <a:r>
              <a:rPr lang="en-US" altLang="zh-CN" sz="2800" i="1" dirty="0">
                <a:latin typeface="华文新魏" panose="02010800040101010101" pitchFamily="2" charset="-122"/>
                <a:ea typeface="华文新魏" panose="02010800040101010101" pitchFamily="2" charset="-122"/>
              </a:rPr>
              <a:t>(</a:t>
            </a:r>
            <a:r>
              <a:rPr lang="zh-CN" altLang="zh-CN" sz="2800" i="1" dirty="0">
                <a:latin typeface="华文新魏" panose="02010800040101010101" pitchFamily="2" charset="-122"/>
                <a:ea typeface="华文新魏" panose="02010800040101010101" pitchFamily="2" charset="-122"/>
              </a:rPr>
              <a:t>本例为</a:t>
            </a:r>
            <a:r>
              <a:rPr lang="en-US" altLang="zh-CN" sz="2800" i="1" dirty="0">
                <a:latin typeface="华文新魏" panose="02010800040101010101" pitchFamily="2" charset="-122"/>
                <a:ea typeface="华文新魏" panose="02010800040101010101" pitchFamily="2" charset="-122"/>
              </a:rPr>
              <a:t>5</a:t>
            </a:r>
            <a:r>
              <a:rPr lang="zh-CN" altLang="zh-CN" sz="2800" i="1" dirty="0">
                <a:latin typeface="华文新魏" panose="02010800040101010101" pitchFamily="2" charset="-122"/>
                <a:ea typeface="华文新魏" panose="02010800040101010101" pitchFamily="2" charset="-122"/>
              </a:rPr>
              <a:t>个步骤</a:t>
            </a:r>
            <a:r>
              <a:rPr lang="en-US" altLang="zh-CN" sz="2800" i="1" dirty="0">
                <a:latin typeface="华文新魏" panose="02010800040101010101" pitchFamily="2" charset="-122"/>
                <a:ea typeface="华文新魏" panose="02010800040101010101" pitchFamily="2" charset="-122"/>
              </a:rPr>
              <a:t>)</a:t>
            </a:r>
            <a:r>
              <a:rPr lang="zh-CN" altLang="zh-CN" sz="2800" i="1" dirty="0">
                <a:latin typeface="华文新魏" panose="02010800040101010101" pitchFamily="2" charset="-122"/>
                <a:ea typeface="华文新魏" panose="02010800040101010101" pitchFamily="2" charset="-122"/>
              </a:rPr>
              <a:t>在一个时钟周期内完成，也就是一条指令只需要一个时钟周期，但此时钟周期为流水线中的一个时钟周期的近</a:t>
            </a:r>
            <a:r>
              <a:rPr lang="en-US" altLang="zh-CN" sz="2800" i="1" dirty="0">
                <a:latin typeface="华文新魏" panose="02010800040101010101" pitchFamily="2" charset="-122"/>
                <a:ea typeface="华文新魏" panose="02010800040101010101" pitchFamily="2" charset="-122"/>
              </a:rPr>
              <a:t>5</a:t>
            </a:r>
            <a:r>
              <a:rPr lang="zh-CN" altLang="zh-CN" sz="2800" i="1" dirty="0">
                <a:latin typeface="华文新魏" panose="02010800040101010101" pitchFamily="2" charset="-122"/>
                <a:ea typeface="华文新魏" panose="02010800040101010101" pitchFamily="2" charset="-122"/>
              </a:rPr>
              <a:t>倍</a:t>
            </a:r>
            <a:r>
              <a:rPr lang="en-US" altLang="zh-CN" sz="2800" i="1" dirty="0">
                <a:latin typeface="华文新魏" panose="02010800040101010101" pitchFamily="2" charset="-122"/>
                <a:ea typeface="华文新魏" panose="02010800040101010101" pitchFamily="2" charset="-122"/>
              </a:rPr>
              <a:t>(</a:t>
            </a:r>
            <a:r>
              <a:rPr lang="zh-CN" altLang="zh-CN" sz="2800" i="1" dirty="0">
                <a:latin typeface="华文新魏" panose="02010800040101010101" pitchFamily="2" charset="-122"/>
                <a:ea typeface="华文新魏" panose="02010800040101010101" pitchFamily="2" charset="-122"/>
              </a:rPr>
              <a:t>如果采用上述</a:t>
            </a:r>
            <a:r>
              <a:rPr lang="en-US" altLang="zh-CN" sz="2800" i="1" dirty="0">
                <a:latin typeface="华文新魏" panose="02010800040101010101" pitchFamily="2" charset="-122"/>
                <a:ea typeface="华文新魏" panose="02010800040101010101" pitchFamily="2" charset="-122"/>
              </a:rPr>
              <a:t>5</a:t>
            </a:r>
            <a:r>
              <a:rPr lang="zh-CN" altLang="zh-CN" sz="2800" i="1" dirty="0">
                <a:latin typeface="华文新魏" panose="02010800040101010101" pitchFamily="2" charset="-122"/>
                <a:ea typeface="华文新魏" panose="02010800040101010101" pitchFamily="2" charset="-122"/>
              </a:rPr>
              <a:t>个步骤</a:t>
            </a:r>
            <a:r>
              <a:rPr lang="en-US" altLang="zh-CN" sz="2800" i="1" dirty="0">
                <a:latin typeface="华文新魏" panose="02010800040101010101" pitchFamily="2" charset="-122"/>
                <a:ea typeface="华文新魏" panose="02010800040101010101" pitchFamily="2" charset="-122"/>
              </a:rPr>
              <a:t>)</a:t>
            </a:r>
            <a:r>
              <a:rPr lang="zh-CN" altLang="zh-CN" sz="2800" i="1" dirty="0">
                <a:latin typeface="华文新魏" panose="02010800040101010101" pitchFamily="2" charset="-122"/>
                <a:ea typeface="华文新魏" panose="02010800040101010101" pitchFamily="2" charset="-122"/>
              </a:rPr>
              <a:t>。</a:t>
            </a:r>
            <a:endParaRPr lang="en-US" altLang="zh-CN" sz="2800" i="1" dirty="0">
              <a:latin typeface="华文新魏" panose="02010800040101010101" pitchFamily="2" charset="-122"/>
              <a:ea typeface="华文新魏" panose="02010800040101010101" pitchFamily="2" charset="-122"/>
            </a:endParaRPr>
          </a:p>
          <a:p>
            <a:pPr marL="0" indent="0">
              <a:buNone/>
            </a:pPr>
            <a:r>
              <a:rPr lang="zh-CN" altLang="en-US" sz="2800" i="1" dirty="0">
                <a:latin typeface="华文新魏" panose="02010800040101010101" pitchFamily="2" charset="-122"/>
                <a:ea typeface="华文新魏" panose="02010800040101010101" pitchFamily="2" charset="-122"/>
              </a:rPr>
              <a:t>下面讨论单周期类</a:t>
            </a:r>
            <a:r>
              <a:rPr lang="en-US" altLang="zh-CN" sz="2800" i="1" dirty="0">
                <a:latin typeface="华文新魏" panose="02010800040101010101" pitchFamily="2" charset="-122"/>
                <a:ea typeface="华文新魏" panose="02010800040101010101" pitchFamily="2" charset="-122"/>
              </a:rPr>
              <a:t>MIPS</a:t>
            </a:r>
            <a:r>
              <a:rPr lang="zh-CN" altLang="en-US" sz="2800" i="1" dirty="0">
                <a:latin typeface="华文新魏" panose="02010800040101010101" pitchFamily="2" charset="-122"/>
                <a:ea typeface="华文新魏" panose="02010800040101010101" pitchFamily="2" charset="-122"/>
              </a:rPr>
              <a:t>设计细节</a:t>
            </a:r>
            <a:endParaRPr lang="en-US" altLang="zh-CN" sz="2800" i="1" dirty="0">
              <a:latin typeface="华文新魏" panose="02010800040101010101" pitchFamily="2" charset="-122"/>
              <a:ea typeface="华文新魏" panose="02010800040101010101" pitchFamily="2" charset="-122"/>
            </a:endParaRPr>
          </a:p>
          <a:p>
            <a:endParaRPr lang="zh-CN" altLang="zh-CN" sz="2800" i="1" dirty="0">
              <a:latin typeface="华文新魏" panose="02010800040101010101" pitchFamily="2" charset="-122"/>
              <a:ea typeface="华文新魏" panose="02010800040101010101" pitchFamily="2" charset="-122"/>
            </a:endParaRPr>
          </a:p>
          <a:p>
            <a:pPr eaLnBrk="1" hangingPunct="1">
              <a:buFont typeface="Wingdings" panose="05000000000000000000" pitchFamily="2" charset="2"/>
              <a:buNone/>
            </a:pPr>
            <a:endParaRPr lang="zh-CN" altLang="en-US" sz="2000" i="1" dirty="0">
              <a:latin typeface="华文新魏" panose="02010800040101010101" pitchFamily="2" charset="-122"/>
              <a:ea typeface="华文新魏"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18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18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150938" y="1042988"/>
            <a:ext cx="7793037" cy="633412"/>
          </a:xfrm>
        </p:spPr>
        <p:txBody>
          <a:bodyPr/>
          <a:lstStyle/>
          <a:p>
            <a:pPr lvl="2"/>
            <a:r>
              <a:rPr lang="zh-CN" altLang="zh-CN" sz="4000" i="1" dirty="0">
                <a:latin typeface="华文新魏" panose="02010800040101010101" pitchFamily="2" charset="-122"/>
                <a:ea typeface="华文新魏" panose="02010800040101010101" pitchFamily="2" charset="-122"/>
              </a:rPr>
              <a:t>单周期</a:t>
            </a:r>
            <a:r>
              <a:rPr lang="zh-CN" altLang="en-US" sz="4000" i="1" dirty="0">
                <a:latin typeface="华文新魏" panose="02010800040101010101" pitchFamily="2" charset="-122"/>
                <a:ea typeface="华文新魏" panose="02010800040101010101" pitchFamily="2" charset="-122"/>
              </a:rPr>
              <a:t>类</a:t>
            </a:r>
            <a:r>
              <a:rPr lang="en-US" altLang="zh-CN" sz="4000" i="1" dirty="0">
                <a:latin typeface="华文新魏" panose="02010800040101010101" pitchFamily="2" charset="-122"/>
                <a:ea typeface="华文新魏" panose="02010800040101010101" pitchFamily="2" charset="-122"/>
              </a:rPr>
              <a:t>MIPS CPU</a:t>
            </a:r>
            <a:r>
              <a:rPr lang="zh-CN" altLang="en-US" sz="4000" i="1" dirty="0">
                <a:latin typeface="华文新魏" panose="02010800040101010101" pitchFamily="2" charset="-122"/>
                <a:ea typeface="华文新魏" panose="02010800040101010101" pitchFamily="2" charset="-122"/>
              </a:rPr>
              <a:t>指令</a:t>
            </a:r>
            <a:endParaRPr lang="zh-CN" altLang="zh-CN" sz="4000" i="1" dirty="0">
              <a:latin typeface="华文新魏" panose="02010800040101010101" pitchFamily="2" charset="-122"/>
              <a:ea typeface="华文新魏" panose="02010800040101010101" pitchFamily="2" charset="-122"/>
            </a:endParaRPr>
          </a:p>
        </p:txBody>
      </p:sp>
      <p:sp>
        <p:nvSpPr>
          <p:cNvPr id="121859" name="Rectangle 3"/>
          <p:cNvSpPr>
            <a:spLocks noGrp="1" noChangeArrowheads="1"/>
          </p:cNvSpPr>
          <p:nvPr>
            <p:ph type="body" idx="1"/>
          </p:nvPr>
        </p:nvSpPr>
        <p:spPr>
          <a:xfrm>
            <a:off x="412838" y="2022332"/>
            <a:ext cx="8712460" cy="4512013"/>
          </a:xfrm>
        </p:spPr>
        <p:txBody>
          <a:bodyPr/>
          <a:lstStyle/>
          <a:p>
            <a:pPr marL="0" indent="0">
              <a:buNone/>
            </a:pPr>
            <a:r>
              <a:rPr lang="zh-CN" altLang="zh-CN" i="1" dirty="0">
                <a:latin typeface="华文新魏" panose="02010800040101010101" pitchFamily="2" charset="-122"/>
                <a:ea typeface="华文新魏" panose="02010800040101010101" pitchFamily="2" charset="-122"/>
              </a:rPr>
              <a:t>这里仅</a:t>
            </a:r>
            <a:r>
              <a:rPr lang="zh-CN" altLang="en-US" i="1" dirty="0">
                <a:latin typeface="华文新魏" panose="02010800040101010101" pitchFamily="2" charset="-122"/>
                <a:ea typeface="华文新魏" panose="02010800040101010101" pitchFamily="2" charset="-122"/>
              </a:rPr>
              <a:t>讨论</a:t>
            </a:r>
            <a:r>
              <a:rPr lang="zh-CN" altLang="zh-CN" i="1" dirty="0">
                <a:latin typeface="华文新魏" panose="02010800040101010101" pitchFamily="2" charset="-122"/>
                <a:ea typeface="华文新魏" panose="02010800040101010101" pitchFamily="2" charset="-122"/>
              </a:rPr>
              <a:t>以下</a:t>
            </a:r>
            <a:r>
              <a:rPr lang="en-US" altLang="zh-CN" i="1" dirty="0">
                <a:latin typeface="华文新魏" panose="02010800040101010101" pitchFamily="2" charset="-122"/>
                <a:ea typeface="华文新魏" panose="02010800040101010101" pitchFamily="2" charset="-122"/>
              </a:rPr>
              <a:t>13</a:t>
            </a:r>
            <a:r>
              <a:rPr lang="zh-CN" altLang="zh-CN" i="1" dirty="0">
                <a:latin typeface="华文新魏" panose="02010800040101010101" pitchFamily="2" charset="-122"/>
                <a:ea typeface="华文新魏" panose="02010800040101010101" pitchFamily="2" charset="-122"/>
              </a:rPr>
              <a:t>条指令</a:t>
            </a:r>
            <a:r>
              <a:rPr lang="zh-CN" altLang="en-US" i="1" dirty="0">
                <a:latin typeface="华文新魏" panose="02010800040101010101" pitchFamily="2" charset="-122"/>
                <a:ea typeface="华文新魏" panose="02010800040101010101" pitchFamily="2" charset="-122"/>
              </a:rPr>
              <a:t>并给出其中</a:t>
            </a:r>
            <a:r>
              <a:rPr lang="en-US" altLang="zh-CN" i="1" dirty="0">
                <a:latin typeface="华文新魏" panose="02010800040101010101" pitchFamily="2" charset="-122"/>
                <a:ea typeface="华文新魏" panose="02010800040101010101" pitchFamily="2" charset="-122"/>
              </a:rPr>
              <a:t>5</a:t>
            </a:r>
            <a:r>
              <a:rPr lang="zh-CN" altLang="en-US" i="1" dirty="0">
                <a:latin typeface="华文新魏" panose="02010800040101010101" pitchFamily="2" charset="-122"/>
                <a:ea typeface="华文新魏" panose="02010800040101010101" pitchFamily="2" charset="-122"/>
              </a:rPr>
              <a:t>条的设计方案</a:t>
            </a:r>
            <a:r>
              <a:rPr lang="zh-CN" altLang="zh-CN" i="1" dirty="0">
                <a:latin typeface="华文新魏" panose="02010800040101010101" pitchFamily="2" charset="-122"/>
                <a:ea typeface="华文新魏" panose="02010800040101010101" pitchFamily="2" charset="-122"/>
              </a:rPr>
              <a:t>，</a:t>
            </a:r>
            <a:r>
              <a:rPr lang="zh-CN" altLang="en-US" i="1" dirty="0">
                <a:latin typeface="华文新魏" panose="02010800040101010101" pitchFamily="2" charset="-122"/>
                <a:ea typeface="华文新魏" panose="02010800040101010101" pitchFamily="2" charset="-122"/>
              </a:rPr>
              <a:t>同学们</a:t>
            </a:r>
            <a:r>
              <a:rPr lang="zh-CN" altLang="zh-CN" i="1" dirty="0">
                <a:latin typeface="华文新魏" panose="02010800040101010101" pitchFamily="2" charset="-122"/>
                <a:ea typeface="华文新魏" panose="02010800040101010101" pitchFamily="2" charset="-122"/>
              </a:rPr>
              <a:t>可据此扩充其他指令。</a:t>
            </a:r>
          </a:p>
          <a:p>
            <a:r>
              <a:rPr lang="en-US" altLang="zh-CN" sz="3000" i="1" dirty="0">
                <a:latin typeface="华文新魏" panose="02010800040101010101" pitchFamily="2" charset="-122"/>
                <a:ea typeface="华文新魏" panose="02010800040101010101" pitchFamily="2" charset="-122"/>
              </a:rPr>
              <a:t>R</a:t>
            </a:r>
            <a:r>
              <a:rPr lang="zh-CN" altLang="zh-CN" sz="3000" i="1" dirty="0">
                <a:latin typeface="华文新魏" panose="02010800040101010101" pitchFamily="2" charset="-122"/>
                <a:ea typeface="华文新魏" panose="02010800040101010101" pitchFamily="2" charset="-122"/>
              </a:rPr>
              <a:t>类</a:t>
            </a:r>
            <a:r>
              <a:rPr lang="zh-CN" altLang="en-US" sz="3000" i="1" dirty="0">
                <a:latin typeface="华文新魏" panose="02010800040101010101" pitchFamily="2" charset="-122"/>
                <a:ea typeface="华文新魏" panose="02010800040101010101" pitchFamily="2" charset="-122"/>
              </a:rPr>
              <a:t>：</a:t>
            </a:r>
            <a:r>
              <a:rPr lang="en-US" altLang="zh-CN" sz="3000" i="1" dirty="0">
                <a:solidFill>
                  <a:srgbClr val="FF0000"/>
                </a:solidFill>
                <a:latin typeface="华文新魏" panose="02010800040101010101" pitchFamily="2" charset="-122"/>
                <a:ea typeface="华文新魏" panose="02010800040101010101" pitchFamily="2" charset="-122"/>
              </a:rPr>
              <a:t>add</a:t>
            </a:r>
            <a:r>
              <a:rPr lang="zh-CN" altLang="zh-CN" sz="3000" i="1" dirty="0">
                <a:latin typeface="华文新魏" panose="02010800040101010101" pitchFamily="2" charset="-122"/>
                <a:ea typeface="华文新魏" panose="02010800040101010101" pitchFamily="2" charset="-122"/>
              </a:rPr>
              <a:t>、</a:t>
            </a:r>
            <a:r>
              <a:rPr lang="en-US" altLang="zh-CN" sz="3000" i="1" dirty="0">
                <a:latin typeface="华文新魏" panose="02010800040101010101" pitchFamily="2" charset="-122"/>
                <a:ea typeface="华文新魏" panose="02010800040101010101" pitchFamily="2" charset="-122"/>
              </a:rPr>
              <a:t>sub</a:t>
            </a:r>
            <a:r>
              <a:rPr lang="zh-CN" altLang="zh-CN" sz="3000" i="1" dirty="0">
                <a:latin typeface="华文新魏" panose="02010800040101010101" pitchFamily="2" charset="-122"/>
                <a:ea typeface="华文新魏" panose="02010800040101010101" pitchFamily="2" charset="-122"/>
              </a:rPr>
              <a:t>、</a:t>
            </a:r>
            <a:r>
              <a:rPr lang="en-US" altLang="zh-CN" sz="3000" i="1" dirty="0">
                <a:latin typeface="华文新魏" panose="02010800040101010101" pitchFamily="2" charset="-122"/>
                <a:ea typeface="华文新魏" panose="02010800040101010101" pitchFamily="2" charset="-122"/>
              </a:rPr>
              <a:t>and</a:t>
            </a:r>
            <a:r>
              <a:rPr lang="zh-CN" altLang="zh-CN" sz="3000" i="1" dirty="0">
                <a:latin typeface="华文新魏" panose="02010800040101010101" pitchFamily="2" charset="-122"/>
                <a:ea typeface="华文新魏" panose="02010800040101010101" pitchFamily="2" charset="-122"/>
              </a:rPr>
              <a:t>、</a:t>
            </a:r>
            <a:r>
              <a:rPr lang="en-US" altLang="zh-CN" sz="3000" i="1" dirty="0">
                <a:latin typeface="华文新魏" panose="02010800040101010101" pitchFamily="2" charset="-122"/>
                <a:ea typeface="华文新魏" panose="02010800040101010101" pitchFamily="2" charset="-122"/>
              </a:rPr>
              <a:t>or</a:t>
            </a:r>
            <a:r>
              <a:rPr lang="zh-CN" altLang="zh-CN" sz="3000" i="1" dirty="0">
                <a:latin typeface="华文新魏" panose="02010800040101010101" pitchFamily="2" charset="-122"/>
                <a:ea typeface="华文新魏" panose="02010800040101010101" pitchFamily="2" charset="-122"/>
              </a:rPr>
              <a:t>、</a:t>
            </a:r>
            <a:r>
              <a:rPr lang="en-US" altLang="zh-CN" sz="3000" i="1" dirty="0" err="1">
                <a:latin typeface="华文新魏" panose="02010800040101010101" pitchFamily="2" charset="-122"/>
                <a:ea typeface="华文新魏" panose="02010800040101010101" pitchFamily="2" charset="-122"/>
              </a:rPr>
              <a:t>slt</a:t>
            </a:r>
            <a:endParaRPr lang="zh-CN" altLang="zh-CN" sz="3000" i="1" dirty="0">
              <a:latin typeface="华文新魏" panose="02010800040101010101" pitchFamily="2" charset="-122"/>
              <a:ea typeface="华文新魏" panose="02010800040101010101" pitchFamily="2" charset="-122"/>
            </a:endParaRPr>
          </a:p>
          <a:p>
            <a:r>
              <a:rPr lang="en-US" altLang="zh-CN" sz="3000" i="1" dirty="0">
                <a:latin typeface="华文新魏" panose="02010800040101010101" pitchFamily="2" charset="-122"/>
                <a:ea typeface="华文新魏" panose="02010800040101010101" pitchFamily="2" charset="-122"/>
              </a:rPr>
              <a:t>I</a:t>
            </a:r>
            <a:r>
              <a:rPr lang="zh-CN" altLang="zh-CN" sz="3000" i="1" dirty="0">
                <a:latin typeface="华文新魏" panose="02010800040101010101" pitchFamily="2" charset="-122"/>
                <a:ea typeface="华文新魏" panose="02010800040101010101" pitchFamily="2" charset="-122"/>
              </a:rPr>
              <a:t>类</a:t>
            </a:r>
            <a:r>
              <a:rPr lang="zh-CN" altLang="en-US" sz="3000" i="1" dirty="0">
                <a:latin typeface="华文新魏" panose="02010800040101010101" pitchFamily="2" charset="-122"/>
                <a:ea typeface="华文新魏" panose="02010800040101010101" pitchFamily="2" charset="-122"/>
              </a:rPr>
              <a:t>：</a:t>
            </a:r>
            <a:r>
              <a:rPr lang="en-US" altLang="zh-CN" sz="3000" i="1" dirty="0">
                <a:solidFill>
                  <a:srgbClr val="FF0000"/>
                </a:solidFill>
                <a:latin typeface="华文新魏" panose="02010800040101010101" pitchFamily="2" charset="-122"/>
                <a:ea typeface="华文新魏" panose="02010800040101010101" pitchFamily="2" charset="-122"/>
              </a:rPr>
              <a:t> </a:t>
            </a:r>
            <a:r>
              <a:rPr lang="en-US" altLang="zh-CN" sz="3000" i="1" dirty="0" err="1">
                <a:latin typeface="华文新魏" panose="02010800040101010101" pitchFamily="2" charset="-122"/>
                <a:ea typeface="华文新魏" panose="02010800040101010101" pitchFamily="2" charset="-122"/>
              </a:rPr>
              <a:t>lw</a:t>
            </a:r>
            <a:r>
              <a:rPr lang="zh-CN" altLang="zh-CN" sz="3000" i="1" dirty="0">
                <a:latin typeface="华文新魏" panose="02010800040101010101" pitchFamily="2" charset="-122"/>
                <a:ea typeface="华文新魏" panose="02010800040101010101" pitchFamily="2" charset="-122"/>
              </a:rPr>
              <a:t>、</a:t>
            </a:r>
            <a:r>
              <a:rPr lang="en-US" altLang="zh-CN" sz="3000" i="1" dirty="0" err="1">
                <a:solidFill>
                  <a:srgbClr val="FF0000"/>
                </a:solidFill>
                <a:latin typeface="华文新魏" panose="02010800040101010101" pitchFamily="2" charset="-122"/>
                <a:ea typeface="华文新魏" panose="02010800040101010101" pitchFamily="2" charset="-122"/>
              </a:rPr>
              <a:t>sw</a:t>
            </a:r>
            <a:r>
              <a:rPr lang="zh-CN" altLang="zh-CN" sz="3000" i="1" dirty="0">
                <a:latin typeface="华文新魏" panose="02010800040101010101" pitchFamily="2" charset="-122"/>
                <a:ea typeface="华文新魏" panose="02010800040101010101" pitchFamily="2" charset="-122"/>
              </a:rPr>
              <a:t>、</a:t>
            </a:r>
            <a:r>
              <a:rPr lang="en-US" altLang="zh-CN" sz="3000" i="1" dirty="0" err="1">
                <a:solidFill>
                  <a:srgbClr val="FF0000"/>
                </a:solidFill>
                <a:latin typeface="华文新魏" panose="02010800040101010101" pitchFamily="2" charset="-122"/>
                <a:ea typeface="华文新魏" panose="02010800040101010101" pitchFamily="2" charset="-122"/>
              </a:rPr>
              <a:t>addi</a:t>
            </a:r>
            <a:r>
              <a:rPr lang="zh-CN" altLang="zh-CN" sz="3000" i="1" dirty="0">
                <a:latin typeface="华文新魏" panose="02010800040101010101" pitchFamily="2" charset="-122"/>
                <a:ea typeface="华文新魏" panose="02010800040101010101" pitchFamily="2" charset="-122"/>
              </a:rPr>
              <a:t>、</a:t>
            </a:r>
            <a:r>
              <a:rPr lang="en-US" altLang="zh-CN" sz="3000" i="1" dirty="0" err="1">
                <a:latin typeface="华文新魏" panose="02010800040101010101" pitchFamily="2" charset="-122"/>
                <a:ea typeface="华文新魏" panose="02010800040101010101" pitchFamily="2" charset="-122"/>
              </a:rPr>
              <a:t>andi</a:t>
            </a:r>
            <a:r>
              <a:rPr lang="zh-CN" altLang="zh-CN" sz="3000" i="1" dirty="0">
                <a:latin typeface="华文新魏" panose="02010800040101010101" pitchFamily="2" charset="-122"/>
                <a:ea typeface="华文新魏" panose="02010800040101010101" pitchFamily="2" charset="-122"/>
              </a:rPr>
              <a:t>、</a:t>
            </a:r>
            <a:r>
              <a:rPr lang="en-US" altLang="zh-CN" sz="3000" i="1" dirty="0" err="1">
                <a:latin typeface="华文新魏" panose="02010800040101010101" pitchFamily="2" charset="-122"/>
                <a:ea typeface="华文新魏" panose="02010800040101010101" pitchFamily="2" charset="-122"/>
              </a:rPr>
              <a:t>ori</a:t>
            </a:r>
            <a:r>
              <a:rPr lang="zh-CN" altLang="zh-CN" sz="3000" i="1" dirty="0">
                <a:latin typeface="华文新魏" panose="02010800040101010101" pitchFamily="2" charset="-122"/>
                <a:ea typeface="华文新魏" panose="02010800040101010101" pitchFamily="2" charset="-122"/>
              </a:rPr>
              <a:t>、</a:t>
            </a:r>
            <a:r>
              <a:rPr lang="en-US" altLang="zh-CN" sz="3000" i="1" dirty="0" err="1">
                <a:latin typeface="华文新魏" panose="02010800040101010101" pitchFamily="2" charset="-122"/>
                <a:ea typeface="华文新魏" panose="02010800040101010101" pitchFamily="2" charset="-122"/>
              </a:rPr>
              <a:t>bne</a:t>
            </a:r>
            <a:r>
              <a:rPr lang="zh-CN" altLang="zh-CN" sz="3000" i="1" dirty="0">
                <a:latin typeface="华文新魏" panose="02010800040101010101" pitchFamily="2" charset="-122"/>
                <a:ea typeface="华文新魏" panose="02010800040101010101" pitchFamily="2" charset="-122"/>
              </a:rPr>
              <a:t>、</a:t>
            </a:r>
            <a:r>
              <a:rPr lang="en-US" altLang="zh-CN" sz="3000" i="1" dirty="0" err="1">
                <a:solidFill>
                  <a:srgbClr val="FF0000"/>
                </a:solidFill>
                <a:latin typeface="华文新魏" panose="02010800040101010101" pitchFamily="2" charset="-122"/>
                <a:ea typeface="华文新魏" panose="02010800040101010101" pitchFamily="2" charset="-122"/>
              </a:rPr>
              <a:t>beq</a:t>
            </a:r>
            <a:endParaRPr lang="zh-CN" altLang="zh-CN" sz="3000" i="1" dirty="0">
              <a:latin typeface="华文新魏" panose="02010800040101010101" pitchFamily="2" charset="-122"/>
              <a:ea typeface="华文新魏" panose="02010800040101010101" pitchFamily="2" charset="-122"/>
            </a:endParaRPr>
          </a:p>
          <a:p>
            <a:r>
              <a:rPr lang="en-US" altLang="zh-CN" sz="3000" i="1" dirty="0">
                <a:latin typeface="华文新魏" panose="02010800040101010101" pitchFamily="2" charset="-122"/>
                <a:ea typeface="华文新魏" panose="02010800040101010101" pitchFamily="2" charset="-122"/>
              </a:rPr>
              <a:t>J</a:t>
            </a:r>
            <a:r>
              <a:rPr lang="zh-CN" altLang="zh-CN" sz="3000" i="1" dirty="0">
                <a:latin typeface="华文新魏" panose="02010800040101010101" pitchFamily="2" charset="-122"/>
                <a:ea typeface="华文新魏" panose="02010800040101010101" pitchFamily="2" charset="-122"/>
              </a:rPr>
              <a:t>类</a:t>
            </a:r>
            <a:r>
              <a:rPr lang="zh-CN" altLang="en-US" sz="3000" i="1" dirty="0">
                <a:latin typeface="华文新魏" panose="02010800040101010101" pitchFamily="2" charset="-122"/>
                <a:ea typeface="华文新魏" panose="02010800040101010101" pitchFamily="2" charset="-122"/>
              </a:rPr>
              <a:t>：</a:t>
            </a:r>
            <a:r>
              <a:rPr lang="en-US" altLang="zh-CN" sz="3000" i="1" dirty="0">
                <a:solidFill>
                  <a:srgbClr val="FF0000"/>
                </a:solidFill>
                <a:latin typeface="华文新魏" panose="02010800040101010101" pitchFamily="2" charset="-122"/>
                <a:ea typeface="华文新魏" panose="02010800040101010101" pitchFamily="2" charset="-122"/>
              </a:rPr>
              <a:t>J</a:t>
            </a:r>
            <a:endParaRPr lang="zh-CN" altLang="zh-CN" sz="3000" i="1" dirty="0">
              <a:latin typeface="华文新魏" panose="02010800040101010101" pitchFamily="2" charset="-122"/>
              <a:ea typeface="华文新魏" panose="02010800040101010101" pitchFamily="2" charset="-122"/>
            </a:endParaRPr>
          </a:p>
          <a:p>
            <a:pPr marL="0" lvl="3" indent="0">
              <a:buNone/>
            </a:pPr>
            <a:endParaRPr lang="zh-CN" altLang="en-US" sz="2000" i="1" dirty="0">
              <a:latin typeface="华文新魏" panose="02010800040101010101" pitchFamily="2" charset="-122"/>
              <a:ea typeface="华文新魏"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18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18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18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150938" y="1042988"/>
            <a:ext cx="7793037" cy="633412"/>
          </a:xfrm>
        </p:spPr>
        <p:txBody>
          <a:bodyPr/>
          <a:lstStyle/>
          <a:p>
            <a:pPr lvl="2"/>
            <a:r>
              <a:rPr lang="zh-CN" altLang="zh-CN" sz="4000" i="1" dirty="0">
                <a:latin typeface="华文新魏" panose="02010800040101010101" pitchFamily="2" charset="-122"/>
                <a:ea typeface="华文新魏" panose="02010800040101010101" pitchFamily="2" charset="-122"/>
              </a:rPr>
              <a:t>单周期</a:t>
            </a:r>
            <a:r>
              <a:rPr lang="zh-CN" altLang="en-US" sz="4000" i="1" dirty="0">
                <a:latin typeface="华文新魏" panose="02010800040101010101" pitchFamily="2" charset="-122"/>
                <a:ea typeface="华文新魏" panose="02010800040101010101" pitchFamily="2" charset="-122"/>
              </a:rPr>
              <a:t>类</a:t>
            </a:r>
            <a:r>
              <a:rPr lang="en-US" altLang="zh-CN" sz="4000" i="1" dirty="0">
                <a:latin typeface="华文新魏" panose="02010800040101010101" pitchFamily="2" charset="-122"/>
                <a:ea typeface="华文新魏" panose="02010800040101010101" pitchFamily="2" charset="-122"/>
              </a:rPr>
              <a:t>MIPS CPU</a:t>
            </a:r>
            <a:r>
              <a:rPr lang="zh-CN" altLang="en-US" sz="4000" i="1" dirty="0">
                <a:latin typeface="华文新魏" panose="02010800040101010101" pitchFamily="2" charset="-122"/>
                <a:ea typeface="华文新魏" panose="02010800040101010101" pitchFamily="2" charset="-122"/>
              </a:rPr>
              <a:t>指令</a:t>
            </a:r>
            <a:endParaRPr lang="zh-CN" altLang="zh-CN" sz="4000" i="1" dirty="0">
              <a:latin typeface="华文新魏" panose="02010800040101010101" pitchFamily="2" charset="-122"/>
              <a:ea typeface="华文新魏" panose="02010800040101010101" pitchFamily="2" charset="-122"/>
            </a:endParaRPr>
          </a:p>
        </p:txBody>
      </p:sp>
      <p:sp>
        <p:nvSpPr>
          <p:cNvPr id="121859" name="Rectangle 3"/>
          <p:cNvSpPr>
            <a:spLocks noGrp="1" noChangeArrowheads="1"/>
          </p:cNvSpPr>
          <p:nvPr>
            <p:ph type="body" idx="1"/>
          </p:nvPr>
        </p:nvSpPr>
        <p:spPr>
          <a:xfrm>
            <a:off x="412838" y="2022332"/>
            <a:ext cx="8712460" cy="4512013"/>
          </a:xfrm>
        </p:spPr>
        <p:txBody>
          <a:bodyPr/>
          <a:lstStyle/>
          <a:p>
            <a:pPr marL="0" lvl="3" indent="0">
              <a:buNone/>
            </a:pPr>
            <a:endParaRPr lang="zh-CN" altLang="en-US" sz="2000" i="1" dirty="0">
              <a:latin typeface="华文新魏" panose="02010800040101010101" pitchFamily="2" charset="-122"/>
              <a:ea typeface="华文新魏" panose="0201080004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065070736"/>
              </p:ext>
            </p:extLst>
          </p:nvPr>
        </p:nvGraphicFramePr>
        <p:xfrm>
          <a:off x="0" y="1583795"/>
          <a:ext cx="9143999" cy="5411568"/>
        </p:xfrm>
        <a:graphic>
          <a:graphicData uri="http://schemas.openxmlformats.org/drawingml/2006/table">
            <a:tbl>
              <a:tblPr firstRow="1" firstCol="1" bandRow="1">
                <a:tableStyleId>{00A15C55-8517-42AA-B614-E9B94910E393}</a:tableStyleId>
              </a:tblPr>
              <a:tblGrid>
                <a:gridCol w="566555">
                  <a:extLst>
                    <a:ext uri="{9D8B030D-6E8A-4147-A177-3AD203B41FA5}">
                      <a16:colId xmlns:a16="http://schemas.microsoft.com/office/drawing/2014/main" val="20000"/>
                    </a:ext>
                  </a:extLst>
                </a:gridCol>
                <a:gridCol w="1170130">
                  <a:extLst>
                    <a:ext uri="{9D8B030D-6E8A-4147-A177-3AD203B41FA5}">
                      <a16:colId xmlns:a16="http://schemas.microsoft.com/office/drawing/2014/main" val="20001"/>
                    </a:ext>
                  </a:extLst>
                </a:gridCol>
                <a:gridCol w="810090">
                  <a:extLst>
                    <a:ext uri="{9D8B030D-6E8A-4147-A177-3AD203B41FA5}">
                      <a16:colId xmlns:a16="http://schemas.microsoft.com/office/drawing/2014/main" val="20002"/>
                    </a:ext>
                  </a:extLst>
                </a:gridCol>
                <a:gridCol w="990110">
                  <a:extLst>
                    <a:ext uri="{9D8B030D-6E8A-4147-A177-3AD203B41FA5}">
                      <a16:colId xmlns:a16="http://schemas.microsoft.com/office/drawing/2014/main" val="20003"/>
                    </a:ext>
                  </a:extLst>
                </a:gridCol>
                <a:gridCol w="1485165">
                  <a:extLst>
                    <a:ext uri="{9D8B030D-6E8A-4147-A177-3AD203B41FA5}">
                      <a16:colId xmlns:a16="http://schemas.microsoft.com/office/drawing/2014/main" val="20004"/>
                    </a:ext>
                  </a:extLst>
                </a:gridCol>
                <a:gridCol w="4121949">
                  <a:extLst>
                    <a:ext uri="{9D8B030D-6E8A-4147-A177-3AD203B41FA5}">
                      <a16:colId xmlns:a16="http://schemas.microsoft.com/office/drawing/2014/main" val="20005"/>
                    </a:ext>
                  </a:extLst>
                </a:gridCol>
              </a:tblGrid>
              <a:tr h="369684">
                <a:tc>
                  <a:txBody>
                    <a:bodyPr/>
                    <a:lstStyle/>
                    <a:p>
                      <a:pPr algn="ctr">
                        <a:lnSpc>
                          <a:spcPct val="100000"/>
                        </a:lnSpc>
                        <a:spcAft>
                          <a:spcPts val="0"/>
                        </a:spcAft>
                      </a:pPr>
                      <a:r>
                        <a:rPr lang="zh-CN" sz="1600" kern="100" dirty="0">
                          <a:effectLst/>
                        </a:rPr>
                        <a:t>类别</a:t>
                      </a:r>
                      <a:endParaRPr lang="zh-CN" sz="1600" kern="100" dirty="0">
                        <a:effectLst/>
                        <a:latin typeface="Times New Roman" panose="02020603050405020304"/>
                        <a:ea typeface="宋体" panose="02010600030101010101" pitchFamily="2" charset="-122"/>
                      </a:endParaRPr>
                    </a:p>
                  </a:txBody>
                  <a:tcPr marL="66131" marR="66131" marT="0" marB="0"/>
                </a:tc>
                <a:tc>
                  <a:txBody>
                    <a:bodyPr/>
                    <a:lstStyle/>
                    <a:p>
                      <a:pPr algn="ctr">
                        <a:lnSpc>
                          <a:spcPct val="100000"/>
                        </a:lnSpc>
                        <a:spcAft>
                          <a:spcPts val="0"/>
                        </a:spcAft>
                      </a:pPr>
                      <a:r>
                        <a:rPr lang="zh-CN" sz="1600" kern="100" dirty="0">
                          <a:effectLst/>
                        </a:rPr>
                        <a:t>指令助记符</a:t>
                      </a:r>
                      <a:endParaRPr lang="zh-CN" sz="1600" kern="100" dirty="0">
                        <a:effectLst/>
                        <a:latin typeface="Times New Roman" panose="02020603050405020304"/>
                        <a:ea typeface="宋体" panose="02010600030101010101" pitchFamily="2" charset="-122"/>
                      </a:endParaRPr>
                    </a:p>
                  </a:txBody>
                  <a:tcPr marL="66131" marR="66131" marT="0" marB="0"/>
                </a:tc>
                <a:tc>
                  <a:txBody>
                    <a:bodyPr/>
                    <a:lstStyle/>
                    <a:p>
                      <a:pPr algn="ctr">
                        <a:lnSpc>
                          <a:spcPct val="100000"/>
                        </a:lnSpc>
                        <a:spcAft>
                          <a:spcPts val="0"/>
                        </a:spcAft>
                      </a:pPr>
                      <a:r>
                        <a:rPr lang="en-US" sz="1600" kern="100">
                          <a:effectLst/>
                        </a:rPr>
                        <a:t>OP</a:t>
                      </a:r>
                      <a:endParaRPr lang="zh-CN" sz="1600" kern="100">
                        <a:effectLst/>
                        <a:latin typeface="Times New Roman" panose="02020603050405020304"/>
                        <a:ea typeface="宋体" panose="02010600030101010101" pitchFamily="2" charset="-122"/>
                      </a:endParaRPr>
                    </a:p>
                  </a:txBody>
                  <a:tcPr marL="66131" marR="66131" marT="0" marB="0"/>
                </a:tc>
                <a:tc>
                  <a:txBody>
                    <a:bodyPr/>
                    <a:lstStyle/>
                    <a:p>
                      <a:pPr algn="ctr">
                        <a:lnSpc>
                          <a:spcPct val="100000"/>
                        </a:lnSpc>
                        <a:spcAft>
                          <a:spcPts val="0"/>
                        </a:spcAft>
                      </a:pPr>
                      <a:r>
                        <a:rPr lang="en-US" sz="1600" kern="100">
                          <a:effectLst/>
                        </a:rPr>
                        <a:t>function</a:t>
                      </a:r>
                      <a:endParaRPr lang="zh-CN" sz="1600" kern="100">
                        <a:effectLst/>
                        <a:latin typeface="Times New Roman" panose="02020603050405020304"/>
                        <a:ea typeface="宋体" panose="02010600030101010101" pitchFamily="2" charset="-122"/>
                      </a:endParaRPr>
                    </a:p>
                  </a:txBody>
                  <a:tcPr marL="66131" marR="66131" marT="0" marB="0"/>
                </a:tc>
                <a:tc>
                  <a:txBody>
                    <a:bodyPr/>
                    <a:lstStyle/>
                    <a:p>
                      <a:pPr algn="ctr">
                        <a:lnSpc>
                          <a:spcPct val="100000"/>
                        </a:lnSpc>
                        <a:spcAft>
                          <a:spcPts val="0"/>
                        </a:spcAft>
                      </a:pPr>
                      <a:r>
                        <a:rPr lang="zh-CN" sz="1600" kern="100" dirty="0">
                          <a:effectLst/>
                        </a:rPr>
                        <a:t>格式</a:t>
                      </a:r>
                      <a:endParaRPr lang="zh-CN" sz="1600" kern="100" dirty="0">
                        <a:effectLst/>
                        <a:latin typeface="Times New Roman" panose="02020603050405020304"/>
                        <a:ea typeface="宋体" panose="02010600030101010101" pitchFamily="2" charset="-122"/>
                      </a:endParaRPr>
                    </a:p>
                  </a:txBody>
                  <a:tcPr marL="66131" marR="66131" marT="0" marB="0"/>
                </a:tc>
                <a:tc>
                  <a:txBody>
                    <a:bodyPr/>
                    <a:lstStyle/>
                    <a:p>
                      <a:pPr algn="ctr">
                        <a:lnSpc>
                          <a:spcPct val="100000"/>
                        </a:lnSpc>
                        <a:spcAft>
                          <a:spcPts val="0"/>
                        </a:spcAft>
                      </a:pPr>
                      <a:r>
                        <a:rPr lang="zh-CN" sz="1600" kern="100">
                          <a:effectLst/>
                        </a:rPr>
                        <a:t>说明</a:t>
                      </a:r>
                      <a:endParaRPr lang="zh-CN" sz="1600" kern="100">
                        <a:effectLst/>
                        <a:latin typeface="Times New Roman" panose="02020603050405020304"/>
                        <a:ea typeface="宋体" panose="02010600030101010101" pitchFamily="2" charset="-122"/>
                      </a:endParaRPr>
                    </a:p>
                  </a:txBody>
                  <a:tcPr marL="66131" marR="66131" marT="0" marB="0"/>
                </a:tc>
                <a:extLst>
                  <a:ext uri="{0D108BD9-81ED-4DB2-BD59-A6C34878D82A}">
                    <a16:rowId xmlns:a16="http://schemas.microsoft.com/office/drawing/2014/main" val="10000"/>
                  </a:ext>
                </a:extLst>
              </a:tr>
              <a:tr h="369684">
                <a:tc rowSpan="5">
                  <a:txBody>
                    <a:bodyPr/>
                    <a:lstStyle/>
                    <a:p>
                      <a:pPr algn="ctr">
                        <a:lnSpc>
                          <a:spcPct val="100000"/>
                        </a:lnSpc>
                        <a:spcAft>
                          <a:spcPts val="0"/>
                        </a:spcAft>
                      </a:pPr>
                      <a:r>
                        <a:rPr lang="en-US" sz="1600" kern="100">
                          <a:effectLst/>
                        </a:rPr>
                        <a:t>R </a:t>
                      </a:r>
                      <a:endParaRPr lang="zh-CN" sz="1600" kern="100">
                        <a:effectLst/>
                        <a:latin typeface="Times New Roman" panose="02020603050405020304"/>
                        <a:ea typeface="宋体" panose="02010600030101010101" pitchFamily="2" charset="-122"/>
                      </a:endParaRPr>
                    </a:p>
                  </a:txBody>
                  <a:tcPr marL="66131" marR="66131" marT="0" marB="0"/>
                </a:tc>
                <a:tc>
                  <a:txBody>
                    <a:bodyPr/>
                    <a:lstStyle/>
                    <a:p>
                      <a:pPr algn="ctr">
                        <a:lnSpc>
                          <a:spcPct val="100000"/>
                        </a:lnSpc>
                        <a:spcAft>
                          <a:spcPts val="0"/>
                        </a:spcAft>
                      </a:pPr>
                      <a:r>
                        <a:rPr lang="en-US" sz="1600" kern="100" dirty="0">
                          <a:effectLst/>
                        </a:rPr>
                        <a:t>add</a:t>
                      </a:r>
                      <a:endParaRPr lang="zh-CN" sz="1600" kern="100" dirty="0">
                        <a:effectLst/>
                        <a:latin typeface="Times New Roman" panose="02020603050405020304"/>
                        <a:ea typeface="宋体" panose="02010600030101010101" pitchFamily="2" charset="-122"/>
                      </a:endParaRPr>
                    </a:p>
                  </a:txBody>
                  <a:tcPr marL="0" marR="0" marT="0" marB="0">
                    <a:solidFill>
                      <a:srgbClr val="FFC000"/>
                    </a:solidFill>
                  </a:tcPr>
                </a:tc>
                <a:tc>
                  <a:txBody>
                    <a:bodyPr/>
                    <a:lstStyle/>
                    <a:p>
                      <a:pPr algn="ctr">
                        <a:lnSpc>
                          <a:spcPct val="100000"/>
                        </a:lnSpc>
                        <a:spcAft>
                          <a:spcPts val="0"/>
                        </a:spcAft>
                      </a:pPr>
                      <a:r>
                        <a:rPr lang="en-US" sz="1600" kern="100" dirty="0">
                          <a:effectLst/>
                        </a:rPr>
                        <a:t>000000</a:t>
                      </a:r>
                      <a:endParaRPr lang="zh-CN" sz="1600" kern="100" dirty="0">
                        <a:effectLst/>
                        <a:latin typeface="Times New Roman" panose="02020603050405020304"/>
                        <a:ea typeface="宋体" panose="02010600030101010101" pitchFamily="2" charset="-122"/>
                      </a:endParaRPr>
                    </a:p>
                  </a:txBody>
                  <a:tcPr marL="66131" marR="66131" marT="0" marB="0">
                    <a:solidFill>
                      <a:srgbClr val="FFC000"/>
                    </a:solidFill>
                  </a:tcPr>
                </a:tc>
                <a:tc>
                  <a:txBody>
                    <a:bodyPr/>
                    <a:lstStyle/>
                    <a:p>
                      <a:pPr algn="ctr">
                        <a:lnSpc>
                          <a:spcPct val="100000"/>
                        </a:lnSpc>
                        <a:spcAft>
                          <a:spcPts val="0"/>
                        </a:spcAft>
                      </a:pPr>
                      <a:r>
                        <a:rPr lang="en-US" sz="1600" kern="100" dirty="0">
                          <a:effectLst/>
                        </a:rPr>
                        <a:t>100000</a:t>
                      </a:r>
                      <a:endParaRPr lang="zh-CN" sz="1600" kern="100" dirty="0">
                        <a:effectLst/>
                        <a:latin typeface="Times New Roman" panose="02020603050405020304"/>
                        <a:ea typeface="宋体" panose="02010600030101010101" pitchFamily="2" charset="-122"/>
                      </a:endParaRPr>
                    </a:p>
                  </a:txBody>
                  <a:tcPr marL="66131" marR="66131" marT="0" marB="0">
                    <a:solidFill>
                      <a:srgbClr val="FFC000"/>
                    </a:solidFill>
                  </a:tcPr>
                </a:tc>
                <a:tc>
                  <a:txBody>
                    <a:bodyPr/>
                    <a:lstStyle/>
                    <a:p>
                      <a:pPr algn="ctr">
                        <a:lnSpc>
                          <a:spcPct val="100000"/>
                        </a:lnSpc>
                        <a:spcAft>
                          <a:spcPts val="0"/>
                        </a:spcAft>
                      </a:pPr>
                      <a:r>
                        <a:rPr lang="en-US" sz="1600" kern="100" dirty="0">
                          <a:effectLst/>
                        </a:rPr>
                        <a:t>add </a:t>
                      </a:r>
                      <a:r>
                        <a:rPr lang="en-US" sz="1600" kern="100" dirty="0" err="1">
                          <a:effectLst/>
                        </a:rPr>
                        <a:t>rd,rs,rt</a:t>
                      </a:r>
                      <a:endParaRPr lang="zh-CN" sz="1600" kern="100" dirty="0">
                        <a:effectLst/>
                        <a:latin typeface="Times New Roman" panose="02020603050405020304"/>
                        <a:ea typeface="宋体" panose="02010600030101010101" pitchFamily="2" charset="-122"/>
                      </a:endParaRPr>
                    </a:p>
                  </a:txBody>
                  <a:tcPr marL="66131" marR="66131" marT="0" marB="0">
                    <a:solidFill>
                      <a:srgbClr val="FFC000"/>
                    </a:solidFill>
                  </a:tcPr>
                </a:tc>
                <a:tc>
                  <a:txBody>
                    <a:bodyPr/>
                    <a:lstStyle/>
                    <a:p>
                      <a:pPr algn="ctr">
                        <a:lnSpc>
                          <a:spcPct val="100000"/>
                        </a:lnSpc>
                        <a:spcAft>
                          <a:spcPts val="0"/>
                        </a:spcAft>
                      </a:pPr>
                      <a:r>
                        <a:rPr lang="en-US" sz="1600" kern="100" dirty="0" err="1">
                          <a:effectLst/>
                        </a:rPr>
                        <a:t>rd</a:t>
                      </a:r>
                      <a:r>
                        <a:rPr lang="zh-CN" sz="1600" kern="100" dirty="0">
                          <a:effectLst/>
                        </a:rPr>
                        <a:t>←</a:t>
                      </a:r>
                      <a:r>
                        <a:rPr lang="en-US" sz="1600" kern="100" dirty="0" err="1">
                          <a:effectLst/>
                        </a:rPr>
                        <a:t>rs+rt</a:t>
                      </a:r>
                      <a:endParaRPr lang="zh-CN" sz="1600" kern="100" dirty="0">
                        <a:effectLst/>
                        <a:latin typeface="Times New Roman" panose="02020603050405020304"/>
                        <a:ea typeface="宋体" panose="02010600030101010101" pitchFamily="2" charset="-122"/>
                      </a:endParaRPr>
                    </a:p>
                  </a:txBody>
                  <a:tcPr marL="66131" marR="66131" marT="0" marB="0">
                    <a:solidFill>
                      <a:srgbClr val="FFC000"/>
                    </a:solidFill>
                  </a:tcPr>
                </a:tc>
                <a:extLst>
                  <a:ext uri="{0D108BD9-81ED-4DB2-BD59-A6C34878D82A}">
                    <a16:rowId xmlns:a16="http://schemas.microsoft.com/office/drawing/2014/main" val="10001"/>
                  </a:ext>
                </a:extLst>
              </a:tr>
              <a:tr h="369684">
                <a:tc vMerge="1">
                  <a:txBody>
                    <a:bodyPr/>
                    <a:lstStyle/>
                    <a:p>
                      <a:endParaRPr lang="zh-CN"/>
                    </a:p>
                  </a:txBody>
                  <a:tcPr/>
                </a:tc>
                <a:tc>
                  <a:txBody>
                    <a:bodyPr/>
                    <a:lstStyle/>
                    <a:p>
                      <a:pPr algn="ctr">
                        <a:lnSpc>
                          <a:spcPct val="100000"/>
                        </a:lnSpc>
                        <a:spcAft>
                          <a:spcPts val="0"/>
                        </a:spcAft>
                      </a:pPr>
                      <a:r>
                        <a:rPr lang="en-US" sz="1600" kern="100" dirty="0">
                          <a:effectLst/>
                        </a:rPr>
                        <a:t>sub</a:t>
                      </a:r>
                      <a:endParaRPr lang="zh-CN" sz="1600" kern="100" dirty="0">
                        <a:effectLst/>
                        <a:latin typeface="Times New Roman" panose="02020603050405020304"/>
                        <a:ea typeface="宋体" panose="02010600030101010101" pitchFamily="2" charset="-122"/>
                      </a:endParaRPr>
                    </a:p>
                  </a:txBody>
                  <a:tcPr marL="66131" marR="66131" marT="0" marB="0"/>
                </a:tc>
                <a:tc>
                  <a:txBody>
                    <a:bodyPr/>
                    <a:lstStyle/>
                    <a:p>
                      <a:pPr algn="ctr">
                        <a:lnSpc>
                          <a:spcPct val="100000"/>
                        </a:lnSpc>
                        <a:spcAft>
                          <a:spcPts val="0"/>
                        </a:spcAft>
                      </a:pPr>
                      <a:r>
                        <a:rPr lang="en-US" sz="1600" kern="100">
                          <a:effectLst/>
                        </a:rPr>
                        <a:t>000000</a:t>
                      </a:r>
                      <a:endParaRPr lang="zh-CN" sz="1600" kern="100">
                        <a:effectLst/>
                        <a:latin typeface="Times New Roman" panose="02020603050405020304"/>
                        <a:ea typeface="宋体" panose="02010600030101010101" pitchFamily="2" charset="-122"/>
                      </a:endParaRPr>
                    </a:p>
                  </a:txBody>
                  <a:tcPr marL="66131" marR="66131" marT="0" marB="0"/>
                </a:tc>
                <a:tc>
                  <a:txBody>
                    <a:bodyPr/>
                    <a:lstStyle/>
                    <a:p>
                      <a:pPr algn="ctr">
                        <a:lnSpc>
                          <a:spcPct val="100000"/>
                        </a:lnSpc>
                        <a:spcAft>
                          <a:spcPts val="0"/>
                        </a:spcAft>
                      </a:pPr>
                      <a:r>
                        <a:rPr lang="en-US" sz="1600" kern="100" dirty="0">
                          <a:effectLst/>
                        </a:rPr>
                        <a:t>100010</a:t>
                      </a:r>
                      <a:endParaRPr lang="zh-CN" sz="1600" kern="100" dirty="0">
                        <a:effectLst/>
                        <a:latin typeface="Times New Roman" panose="02020603050405020304"/>
                        <a:ea typeface="宋体" panose="02010600030101010101" pitchFamily="2" charset="-122"/>
                      </a:endParaRPr>
                    </a:p>
                  </a:txBody>
                  <a:tcPr marL="66131" marR="66131" marT="0" marB="0"/>
                </a:tc>
                <a:tc>
                  <a:txBody>
                    <a:bodyPr/>
                    <a:lstStyle/>
                    <a:p>
                      <a:pPr algn="ctr">
                        <a:lnSpc>
                          <a:spcPct val="100000"/>
                        </a:lnSpc>
                        <a:spcAft>
                          <a:spcPts val="0"/>
                        </a:spcAft>
                      </a:pPr>
                      <a:r>
                        <a:rPr lang="en-US" sz="1600" kern="100" dirty="0">
                          <a:effectLst/>
                        </a:rPr>
                        <a:t>sub </a:t>
                      </a:r>
                      <a:r>
                        <a:rPr lang="en-US" sz="1600" kern="100" dirty="0" err="1">
                          <a:effectLst/>
                        </a:rPr>
                        <a:t>rd,rs,rt</a:t>
                      </a:r>
                      <a:endParaRPr lang="zh-CN" sz="1600" kern="100" dirty="0">
                        <a:effectLst/>
                        <a:latin typeface="Times New Roman" panose="02020603050405020304"/>
                        <a:ea typeface="宋体" panose="02010600030101010101" pitchFamily="2" charset="-122"/>
                      </a:endParaRPr>
                    </a:p>
                  </a:txBody>
                  <a:tcPr marL="66131" marR="66131" marT="0" marB="0"/>
                </a:tc>
                <a:tc>
                  <a:txBody>
                    <a:bodyPr/>
                    <a:lstStyle/>
                    <a:p>
                      <a:pPr algn="ctr">
                        <a:lnSpc>
                          <a:spcPct val="100000"/>
                        </a:lnSpc>
                        <a:spcAft>
                          <a:spcPts val="0"/>
                        </a:spcAft>
                      </a:pPr>
                      <a:r>
                        <a:rPr lang="en-US" sz="1600" kern="100">
                          <a:effectLst/>
                        </a:rPr>
                        <a:t>rd</a:t>
                      </a:r>
                      <a:r>
                        <a:rPr lang="zh-CN" sz="1600" kern="100">
                          <a:effectLst/>
                        </a:rPr>
                        <a:t>←</a:t>
                      </a:r>
                      <a:r>
                        <a:rPr lang="en-US" sz="1600" kern="100">
                          <a:effectLst/>
                        </a:rPr>
                        <a:t>rs-rt</a:t>
                      </a:r>
                      <a:endParaRPr lang="zh-CN" sz="1600" kern="100">
                        <a:effectLst/>
                        <a:latin typeface="Times New Roman" panose="02020603050405020304"/>
                        <a:ea typeface="宋体" panose="02010600030101010101" pitchFamily="2" charset="-122"/>
                      </a:endParaRPr>
                    </a:p>
                  </a:txBody>
                  <a:tcPr marL="66131" marR="66131" marT="0" marB="0"/>
                </a:tc>
                <a:extLst>
                  <a:ext uri="{0D108BD9-81ED-4DB2-BD59-A6C34878D82A}">
                    <a16:rowId xmlns:a16="http://schemas.microsoft.com/office/drawing/2014/main" val="10002"/>
                  </a:ext>
                </a:extLst>
              </a:tr>
              <a:tr h="369684">
                <a:tc vMerge="1">
                  <a:txBody>
                    <a:bodyPr/>
                    <a:lstStyle/>
                    <a:p>
                      <a:endParaRPr lang="zh-CN"/>
                    </a:p>
                  </a:txBody>
                  <a:tcPr/>
                </a:tc>
                <a:tc>
                  <a:txBody>
                    <a:bodyPr/>
                    <a:lstStyle/>
                    <a:p>
                      <a:pPr algn="ctr">
                        <a:lnSpc>
                          <a:spcPct val="100000"/>
                        </a:lnSpc>
                        <a:spcAft>
                          <a:spcPts val="0"/>
                        </a:spcAft>
                      </a:pPr>
                      <a:r>
                        <a:rPr lang="en-US" sz="1600" kern="100" dirty="0">
                          <a:effectLst/>
                        </a:rPr>
                        <a:t>and</a:t>
                      </a:r>
                      <a:endParaRPr lang="zh-CN" sz="1600" kern="100" dirty="0">
                        <a:effectLst/>
                        <a:latin typeface="Times New Roman" panose="02020603050405020304"/>
                        <a:ea typeface="宋体" panose="02010600030101010101" pitchFamily="2" charset="-122"/>
                      </a:endParaRPr>
                    </a:p>
                  </a:txBody>
                  <a:tcPr marL="66131" marR="66131" marT="0" marB="0"/>
                </a:tc>
                <a:tc>
                  <a:txBody>
                    <a:bodyPr/>
                    <a:lstStyle/>
                    <a:p>
                      <a:pPr algn="ctr">
                        <a:lnSpc>
                          <a:spcPct val="100000"/>
                        </a:lnSpc>
                        <a:spcAft>
                          <a:spcPts val="0"/>
                        </a:spcAft>
                      </a:pPr>
                      <a:r>
                        <a:rPr lang="en-US" sz="1600" kern="100" dirty="0">
                          <a:effectLst/>
                        </a:rPr>
                        <a:t>000000</a:t>
                      </a:r>
                      <a:endParaRPr lang="zh-CN" sz="1600" kern="100" dirty="0">
                        <a:effectLst/>
                        <a:latin typeface="Times New Roman" panose="02020603050405020304"/>
                        <a:ea typeface="宋体" panose="02010600030101010101" pitchFamily="2" charset="-122"/>
                      </a:endParaRPr>
                    </a:p>
                  </a:txBody>
                  <a:tcPr marL="66131" marR="66131" marT="0" marB="0"/>
                </a:tc>
                <a:tc>
                  <a:txBody>
                    <a:bodyPr/>
                    <a:lstStyle/>
                    <a:p>
                      <a:pPr algn="ctr">
                        <a:lnSpc>
                          <a:spcPct val="100000"/>
                        </a:lnSpc>
                        <a:spcAft>
                          <a:spcPts val="0"/>
                        </a:spcAft>
                      </a:pPr>
                      <a:r>
                        <a:rPr lang="en-US" sz="1600" kern="100" dirty="0">
                          <a:effectLst/>
                        </a:rPr>
                        <a:t>100100</a:t>
                      </a:r>
                      <a:endParaRPr lang="zh-CN" sz="1600" kern="100" dirty="0">
                        <a:effectLst/>
                        <a:latin typeface="Times New Roman" panose="02020603050405020304"/>
                        <a:ea typeface="宋体" panose="02010600030101010101" pitchFamily="2" charset="-122"/>
                      </a:endParaRPr>
                    </a:p>
                  </a:txBody>
                  <a:tcPr marL="66131" marR="66131" marT="0" marB="0"/>
                </a:tc>
                <a:tc>
                  <a:txBody>
                    <a:bodyPr/>
                    <a:lstStyle/>
                    <a:p>
                      <a:pPr algn="ctr">
                        <a:lnSpc>
                          <a:spcPct val="100000"/>
                        </a:lnSpc>
                        <a:spcAft>
                          <a:spcPts val="0"/>
                        </a:spcAft>
                      </a:pPr>
                      <a:r>
                        <a:rPr lang="en-US" sz="1600" kern="100">
                          <a:effectLst/>
                        </a:rPr>
                        <a:t>and rd,rs,rt</a:t>
                      </a:r>
                      <a:endParaRPr lang="zh-CN" sz="1600" kern="100">
                        <a:effectLst/>
                        <a:latin typeface="Times New Roman" panose="02020603050405020304"/>
                        <a:ea typeface="宋体" panose="02010600030101010101" pitchFamily="2" charset="-122"/>
                      </a:endParaRPr>
                    </a:p>
                  </a:txBody>
                  <a:tcPr marL="66131" marR="66131" marT="0" marB="0"/>
                </a:tc>
                <a:tc>
                  <a:txBody>
                    <a:bodyPr/>
                    <a:lstStyle/>
                    <a:p>
                      <a:pPr algn="ctr">
                        <a:lnSpc>
                          <a:spcPct val="100000"/>
                        </a:lnSpc>
                        <a:spcAft>
                          <a:spcPts val="0"/>
                        </a:spcAft>
                      </a:pPr>
                      <a:r>
                        <a:rPr lang="en-US" sz="1600" kern="100">
                          <a:effectLst/>
                        </a:rPr>
                        <a:t>rd</a:t>
                      </a:r>
                      <a:r>
                        <a:rPr lang="zh-CN" sz="1600" kern="100">
                          <a:effectLst/>
                        </a:rPr>
                        <a:t>←</a:t>
                      </a:r>
                      <a:r>
                        <a:rPr lang="en-US" sz="1600" kern="100">
                          <a:effectLst/>
                        </a:rPr>
                        <a:t>rs and rt</a:t>
                      </a:r>
                      <a:endParaRPr lang="zh-CN" sz="1600" kern="100">
                        <a:effectLst/>
                        <a:latin typeface="Times New Roman" panose="02020603050405020304"/>
                        <a:ea typeface="宋体" panose="02010600030101010101" pitchFamily="2" charset="-122"/>
                      </a:endParaRPr>
                    </a:p>
                  </a:txBody>
                  <a:tcPr marL="66131" marR="66131" marT="0" marB="0"/>
                </a:tc>
                <a:extLst>
                  <a:ext uri="{0D108BD9-81ED-4DB2-BD59-A6C34878D82A}">
                    <a16:rowId xmlns:a16="http://schemas.microsoft.com/office/drawing/2014/main" val="10003"/>
                  </a:ext>
                </a:extLst>
              </a:tr>
              <a:tr h="369684">
                <a:tc vMerge="1">
                  <a:txBody>
                    <a:bodyPr/>
                    <a:lstStyle/>
                    <a:p>
                      <a:endParaRPr lang="zh-CN"/>
                    </a:p>
                  </a:txBody>
                  <a:tcPr/>
                </a:tc>
                <a:tc>
                  <a:txBody>
                    <a:bodyPr/>
                    <a:lstStyle/>
                    <a:p>
                      <a:pPr algn="ctr">
                        <a:lnSpc>
                          <a:spcPct val="100000"/>
                        </a:lnSpc>
                        <a:spcAft>
                          <a:spcPts val="0"/>
                        </a:spcAft>
                      </a:pPr>
                      <a:r>
                        <a:rPr lang="en-US" sz="1600" kern="100">
                          <a:effectLst/>
                        </a:rPr>
                        <a:t>or</a:t>
                      </a:r>
                      <a:endParaRPr lang="zh-CN" sz="1600" kern="100">
                        <a:effectLst/>
                        <a:latin typeface="Times New Roman" panose="02020603050405020304"/>
                        <a:ea typeface="宋体" panose="02010600030101010101" pitchFamily="2" charset="-122"/>
                      </a:endParaRPr>
                    </a:p>
                  </a:txBody>
                  <a:tcPr marL="66131" marR="66131" marT="0" marB="0"/>
                </a:tc>
                <a:tc>
                  <a:txBody>
                    <a:bodyPr/>
                    <a:lstStyle/>
                    <a:p>
                      <a:pPr algn="ctr">
                        <a:lnSpc>
                          <a:spcPct val="100000"/>
                        </a:lnSpc>
                        <a:spcAft>
                          <a:spcPts val="0"/>
                        </a:spcAft>
                      </a:pPr>
                      <a:r>
                        <a:rPr lang="en-US" sz="1600" kern="100" dirty="0">
                          <a:effectLst/>
                        </a:rPr>
                        <a:t>000000</a:t>
                      </a:r>
                      <a:endParaRPr lang="zh-CN" sz="1600" kern="100" dirty="0">
                        <a:effectLst/>
                        <a:latin typeface="Times New Roman" panose="02020603050405020304"/>
                        <a:ea typeface="宋体" panose="02010600030101010101" pitchFamily="2" charset="-122"/>
                      </a:endParaRPr>
                    </a:p>
                  </a:txBody>
                  <a:tcPr marL="66131" marR="66131" marT="0" marB="0"/>
                </a:tc>
                <a:tc>
                  <a:txBody>
                    <a:bodyPr/>
                    <a:lstStyle/>
                    <a:p>
                      <a:pPr algn="ctr">
                        <a:lnSpc>
                          <a:spcPct val="100000"/>
                        </a:lnSpc>
                        <a:spcAft>
                          <a:spcPts val="0"/>
                        </a:spcAft>
                      </a:pPr>
                      <a:r>
                        <a:rPr lang="en-US" sz="1600" kern="100" dirty="0">
                          <a:effectLst/>
                        </a:rPr>
                        <a:t>100101</a:t>
                      </a:r>
                      <a:endParaRPr lang="zh-CN" sz="1600" kern="100" dirty="0">
                        <a:effectLst/>
                        <a:latin typeface="Times New Roman" panose="02020603050405020304"/>
                        <a:ea typeface="宋体" panose="02010600030101010101" pitchFamily="2" charset="-122"/>
                      </a:endParaRPr>
                    </a:p>
                  </a:txBody>
                  <a:tcPr marL="66131" marR="66131" marT="0" marB="0"/>
                </a:tc>
                <a:tc>
                  <a:txBody>
                    <a:bodyPr/>
                    <a:lstStyle/>
                    <a:p>
                      <a:pPr algn="ctr">
                        <a:lnSpc>
                          <a:spcPct val="100000"/>
                        </a:lnSpc>
                        <a:spcAft>
                          <a:spcPts val="0"/>
                        </a:spcAft>
                      </a:pPr>
                      <a:r>
                        <a:rPr lang="en-US" sz="1600" kern="100">
                          <a:effectLst/>
                        </a:rPr>
                        <a:t>or rd,rs,rt</a:t>
                      </a:r>
                      <a:endParaRPr lang="zh-CN" sz="1600" kern="100">
                        <a:effectLst/>
                        <a:latin typeface="Times New Roman" panose="02020603050405020304"/>
                        <a:ea typeface="宋体" panose="02010600030101010101" pitchFamily="2" charset="-122"/>
                      </a:endParaRPr>
                    </a:p>
                  </a:txBody>
                  <a:tcPr marL="66131" marR="66131" marT="0" marB="0"/>
                </a:tc>
                <a:tc>
                  <a:txBody>
                    <a:bodyPr/>
                    <a:lstStyle/>
                    <a:p>
                      <a:pPr algn="ctr">
                        <a:lnSpc>
                          <a:spcPct val="100000"/>
                        </a:lnSpc>
                        <a:spcAft>
                          <a:spcPts val="0"/>
                        </a:spcAft>
                      </a:pPr>
                      <a:r>
                        <a:rPr lang="en-US" sz="1600" kern="100">
                          <a:effectLst/>
                        </a:rPr>
                        <a:t>rd</a:t>
                      </a:r>
                      <a:r>
                        <a:rPr lang="zh-CN" sz="1600" kern="100">
                          <a:effectLst/>
                        </a:rPr>
                        <a:t>←</a:t>
                      </a:r>
                      <a:r>
                        <a:rPr lang="en-US" sz="1600" kern="100">
                          <a:effectLst/>
                        </a:rPr>
                        <a:t>rs or rt</a:t>
                      </a:r>
                      <a:endParaRPr lang="zh-CN" sz="1600" kern="100">
                        <a:effectLst/>
                        <a:latin typeface="Times New Roman" panose="02020603050405020304"/>
                        <a:ea typeface="宋体" panose="02010600030101010101" pitchFamily="2" charset="-122"/>
                      </a:endParaRPr>
                    </a:p>
                  </a:txBody>
                  <a:tcPr marL="66131" marR="66131" marT="0" marB="0"/>
                </a:tc>
                <a:extLst>
                  <a:ext uri="{0D108BD9-81ED-4DB2-BD59-A6C34878D82A}">
                    <a16:rowId xmlns:a16="http://schemas.microsoft.com/office/drawing/2014/main" val="10004"/>
                  </a:ext>
                </a:extLst>
              </a:tr>
              <a:tr h="369684">
                <a:tc vMerge="1">
                  <a:txBody>
                    <a:bodyPr/>
                    <a:lstStyle/>
                    <a:p>
                      <a:endParaRPr lang="zh-CN"/>
                    </a:p>
                  </a:txBody>
                  <a:tcPr/>
                </a:tc>
                <a:tc>
                  <a:txBody>
                    <a:bodyPr/>
                    <a:lstStyle/>
                    <a:p>
                      <a:pPr algn="ctr">
                        <a:lnSpc>
                          <a:spcPct val="100000"/>
                        </a:lnSpc>
                        <a:spcAft>
                          <a:spcPts val="0"/>
                        </a:spcAft>
                      </a:pPr>
                      <a:r>
                        <a:rPr lang="en-US" sz="1600" kern="100">
                          <a:effectLst/>
                        </a:rPr>
                        <a:t>slt</a:t>
                      </a:r>
                      <a:endParaRPr lang="zh-CN" sz="1600" kern="100">
                        <a:effectLst/>
                        <a:latin typeface="Times New Roman" panose="02020603050405020304"/>
                        <a:ea typeface="宋体" panose="02010600030101010101" pitchFamily="2" charset="-122"/>
                      </a:endParaRPr>
                    </a:p>
                  </a:txBody>
                  <a:tcPr marL="66131" marR="66131" marT="0" marB="0"/>
                </a:tc>
                <a:tc>
                  <a:txBody>
                    <a:bodyPr/>
                    <a:lstStyle/>
                    <a:p>
                      <a:pPr algn="ctr">
                        <a:lnSpc>
                          <a:spcPct val="100000"/>
                        </a:lnSpc>
                        <a:spcAft>
                          <a:spcPts val="0"/>
                        </a:spcAft>
                      </a:pPr>
                      <a:r>
                        <a:rPr lang="en-US" sz="1600" kern="100" dirty="0">
                          <a:effectLst/>
                        </a:rPr>
                        <a:t>000000</a:t>
                      </a:r>
                      <a:endParaRPr lang="zh-CN" sz="1600" kern="100" dirty="0">
                        <a:effectLst/>
                        <a:latin typeface="Times New Roman" panose="02020603050405020304"/>
                        <a:ea typeface="宋体" panose="02010600030101010101" pitchFamily="2" charset="-122"/>
                      </a:endParaRPr>
                    </a:p>
                  </a:txBody>
                  <a:tcPr marL="66131" marR="66131" marT="0" marB="0"/>
                </a:tc>
                <a:tc>
                  <a:txBody>
                    <a:bodyPr/>
                    <a:lstStyle/>
                    <a:p>
                      <a:pPr algn="ctr">
                        <a:lnSpc>
                          <a:spcPct val="100000"/>
                        </a:lnSpc>
                        <a:spcAft>
                          <a:spcPts val="0"/>
                        </a:spcAft>
                      </a:pPr>
                      <a:r>
                        <a:rPr lang="en-US" sz="1600" kern="100" dirty="0">
                          <a:effectLst/>
                        </a:rPr>
                        <a:t>101010</a:t>
                      </a:r>
                      <a:endParaRPr lang="zh-CN" sz="1600" kern="100" dirty="0">
                        <a:effectLst/>
                        <a:latin typeface="Times New Roman" panose="02020603050405020304"/>
                        <a:ea typeface="宋体" panose="02010600030101010101" pitchFamily="2" charset="-122"/>
                      </a:endParaRPr>
                    </a:p>
                  </a:txBody>
                  <a:tcPr marL="66131" marR="66131" marT="0" marB="0"/>
                </a:tc>
                <a:tc>
                  <a:txBody>
                    <a:bodyPr/>
                    <a:lstStyle/>
                    <a:p>
                      <a:pPr algn="ctr">
                        <a:lnSpc>
                          <a:spcPct val="100000"/>
                        </a:lnSpc>
                        <a:spcAft>
                          <a:spcPts val="0"/>
                        </a:spcAft>
                      </a:pPr>
                      <a:r>
                        <a:rPr lang="en-US" sz="1600" kern="100">
                          <a:effectLst/>
                        </a:rPr>
                        <a:t>slt rd,rs,rt</a:t>
                      </a:r>
                      <a:endParaRPr lang="zh-CN" sz="1600" kern="100">
                        <a:effectLst/>
                        <a:latin typeface="Times New Roman" panose="02020603050405020304"/>
                        <a:ea typeface="宋体" panose="02010600030101010101" pitchFamily="2" charset="-122"/>
                      </a:endParaRPr>
                    </a:p>
                  </a:txBody>
                  <a:tcPr marL="66131" marR="66131" marT="0" marB="0"/>
                </a:tc>
                <a:tc>
                  <a:txBody>
                    <a:bodyPr/>
                    <a:lstStyle/>
                    <a:p>
                      <a:pPr algn="ctr">
                        <a:lnSpc>
                          <a:spcPct val="100000"/>
                        </a:lnSpc>
                        <a:spcAft>
                          <a:spcPts val="0"/>
                        </a:spcAft>
                      </a:pPr>
                      <a:r>
                        <a:rPr lang="en-US" sz="1600" kern="100">
                          <a:effectLst/>
                        </a:rPr>
                        <a:t>rd</a:t>
                      </a:r>
                      <a:r>
                        <a:rPr lang="zh-CN" sz="1600" kern="100">
                          <a:effectLst/>
                        </a:rPr>
                        <a:t>←</a:t>
                      </a:r>
                      <a:r>
                        <a:rPr lang="en-US" sz="1600" kern="100">
                          <a:effectLst/>
                        </a:rPr>
                        <a:t>(rs&lt;rt?1,0)</a:t>
                      </a:r>
                      <a:endParaRPr lang="zh-CN" sz="1600" kern="100">
                        <a:effectLst/>
                        <a:latin typeface="Times New Roman" panose="02020603050405020304"/>
                        <a:ea typeface="宋体" panose="02010600030101010101" pitchFamily="2" charset="-122"/>
                      </a:endParaRPr>
                    </a:p>
                  </a:txBody>
                  <a:tcPr marL="66131" marR="66131" marT="0" marB="0"/>
                </a:tc>
                <a:extLst>
                  <a:ext uri="{0D108BD9-81ED-4DB2-BD59-A6C34878D82A}">
                    <a16:rowId xmlns:a16="http://schemas.microsoft.com/office/drawing/2014/main" val="10005"/>
                  </a:ext>
                </a:extLst>
              </a:tr>
              <a:tr h="369684">
                <a:tc rowSpan="7">
                  <a:txBody>
                    <a:bodyPr/>
                    <a:lstStyle/>
                    <a:p>
                      <a:pPr algn="ctr">
                        <a:lnSpc>
                          <a:spcPct val="100000"/>
                        </a:lnSpc>
                        <a:spcAft>
                          <a:spcPts val="0"/>
                        </a:spcAft>
                      </a:pPr>
                      <a:r>
                        <a:rPr lang="en-US" sz="1600" kern="100">
                          <a:effectLst/>
                        </a:rPr>
                        <a:t>I </a:t>
                      </a:r>
                      <a:endParaRPr lang="zh-CN" sz="1600" kern="100">
                        <a:effectLst/>
                        <a:latin typeface="Times New Roman" panose="02020603050405020304"/>
                        <a:ea typeface="宋体" panose="02010600030101010101" pitchFamily="2" charset="-122"/>
                      </a:endParaRPr>
                    </a:p>
                  </a:txBody>
                  <a:tcPr marL="66131" marR="66131" marT="0" marB="0"/>
                </a:tc>
                <a:tc>
                  <a:txBody>
                    <a:bodyPr/>
                    <a:lstStyle/>
                    <a:p>
                      <a:pPr algn="ctr">
                        <a:lnSpc>
                          <a:spcPct val="100000"/>
                        </a:lnSpc>
                        <a:spcAft>
                          <a:spcPts val="0"/>
                        </a:spcAft>
                      </a:pPr>
                      <a:r>
                        <a:rPr lang="en-US" sz="1600" kern="100" dirty="0" err="1">
                          <a:effectLst/>
                        </a:rPr>
                        <a:t>lw</a:t>
                      </a:r>
                      <a:endParaRPr lang="zh-CN" sz="1600" kern="100" dirty="0">
                        <a:effectLst/>
                        <a:latin typeface="Times New Roman" panose="02020603050405020304"/>
                        <a:ea typeface="宋体" panose="02010600030101010101" pitchFamily="2" charset="-122"/>
                      </a:endParaRPr>
                    </a:p>
                  </a:txBody>
                  <a:tcPr marL="66131" marR="66131" marT="0" marB="0"/>
                </a:tc>
                <a:tc>
                  <a:txBody>
                    <a:bodyPr/>
                    <a:lstStyle/>
                    <a:p>
                      <a:pPr algn="ctr">
                        <a:lnSpc>
                          <a:spcPct val="100000"/>
                        </a:lnSpc>
                        <a:spcAft>
                          <a:spcPts val="0"/>
                        </a:spcAft>
                      </a:pPr>
                      <a:r>
                        <a:rPr lang="en-US" sz="1600" kern="100">
                          <a:effectLst/>
                        </a:rPr>
                        <a:t>100011</a:t>
                      </a:r>
                      <a:endParaRPr lang="zh-CN" sz="1600" kern="100">
                        <a:effectLst/>
                        <a:latin typeface="Times New Roman" panose="02020603050405020304"/>
                        <a:ea typeface="宋体" panose="02010600030101010101" pitchFamily="2" charset="-122"/>
                      </a:endParaRPr>
                    </a:p>
                  </a:txBody>
                  <a:tcPr marL="66131" marR="66131" marT="0" marB="0"/>
                </a:tc>
                <a:tc>
                  <a:txBody>
                    <a:bodyPr/>
                    <a:lstStyle/>
                    <a:p>
                      <a:pPr algn="ctr">
                        <a:lnSpc>
                          <a:spcPct val="100000"/>
                        </a:lnSpc>
                        <a:spcAft>
                          <a:spcPts val="0"/>
                        </a:spcAft>
                      </a:pPr>
                      <a:r>
                        <a:rPr lang="en-US" sz="1600" kern="100" dirty="0">
                          <a:effectLst/>
                        </a:rPr>
                        <a:t> </a:t>
                      </a:r>
                      <a:endParaRPr lang="zh-CN" sz="1600" kern="100" dirty="0">
                        <a:effectLst/>
                        <a:latin typeface="Times New Roman" panose="02020603050405020304"/>
                        <a:ea typeface="宋体" panose="02010600030101010101" pitchFamily="2" charset="-122"/>
                      </a:endParaRPr>
                    </a:p>
                  </a:txBody>
                  <a:tcPr marL="66131" marR="66131" marT="0" marB="0"/>
                </a:tc>
                <a:tc>
                  <a:txBody>
                    <a:bodyPr/>
                    <a:lstStyle/>
                    <a:p>
                      <a:pPr algn="ctr">
                        <a:lnSpc>
                          <a:spcPct val="100000"/>
                        </a:lnSpc>
                        <a:spcAft>
                          <a:spcPts val="0"/>
                        </a:spcAft>
                      </a:pPr>
                      <a:r>
                        <a:rPr lang="en-US" sz="1600" kern="100" dirty="0" err="1">
                          <a:effectLst/>
                        </a:rPr>
                        <a:t>lw</a:t>
                      </a:r>
                      <a:r>
                        <a:rPr lang="en-US" sz="1600" kern="100" dirty="0">
                          <a:effectLst/>
                        </a:rPr>
                        <a:t> </a:t>
                      </a:r>
                      <a:r>
                        <a:rPr lang="en-US" sz="1600" kern="100" dirty="0" err="1">
                          <a:effectLst/>
                        </a:rPr>
                        <a:t>rt,offset</a:t>
                      </a:r>
                      <a:r>
                        <a:rPr lang="en-US" sz="1600" kern="100" dirty="0">
                          <a:effectLst/>
                        </a:rPr>
                        <a:t>(</a:t>
                      </a:r>
                      <a:r>
                        <a:rPr lang="en-US" sz="1600" kern="100" dirty="0" err="1">
                          <a:effectLst/>
                        </a:rPr>
                        <a:t>rs</a:t>
                      </a:r>
                      <a:r>
                        <a:rPr lang="en-US" sz="1600" kern="100" dirty="0">
                          <a:effectLst/>
                        </a:rPr>
                        <a:t>)</a:t>
                      </a:r>
                      <a:endParaRPr lang="zh-CN" sz="1600" kern="100" dirty="0">
                        <a:effectLst/>
                        <a:latin typeface="Times New Roman" panose="02020603050405020304"/>
                        <a:ea typeface="宋体" panose="02010600030101010101" pitchFamily="2" charset="-122"/>
                      </a:endParaRPr>
                    </a:p>
                  </a:txBody>
                  <a:tcPr marL="66131" marR="66131" marT="0" marB="0"/>
                </a:tc>
                <a:tc>
                  <a:txBody>
                    <a:bodyPr/>
                    <a:lstStyle/>
                    <a:p>
                      <a:pPr algn="ctr">
                        <a:lnSpc>
                          <a:spcPct val="100000"/>
                        </a:lnSpc>
                        <a:spcAft>
                          <a:spcPts val="0"/>
                        </a:spcAft>
                      </a:pPr>
                      <a:r>
                        <a:rPr lang="en-US" sz="1600" kern="100">
                          <a:effectLst/>
                        </a:rPr>
                        <a:t>rt</a:t>
                      </a:r>
                      <a:r>
                        <a:rPr lang="zh-CN" sz="1600" kern="100">
                          <a:effectLst/>
                        </a:rPr>
                        <a:t>←</a:t>
                      </a:r>
                      <a:r>
                        <a:rPr lang="en-US" sz="1600" kern="100">
                          <a:effectLst/>
                        </a:rPr>
                        <a:t>memory[(rs)+ (sign extend)offset]</a:t>
                      </a:r>
                      <a:endParaRPr lang="zh-CN" sz="1600" kern="100">
                        <a:effectLst/>
                        <a:latin typeface="Times New Roman" panose="02020603050405020304"/>
                        <a:ea typeface="宋体" panose="02010600030101010101" pitchFamily="2" charset="-122"/>
                      </a:endParaRPr>
                    </a:p>
                  </a:txBody>
                  <a:tcPr marL="66131" marR="66131" marT="0" marB="0"/>
                </a:tc>
                <a:extLst>
                  <a:ext uri="{0D108BD9-81ED-4DB2-BD59-A6C34878D82A}">
                    <a16:rowId xmlns:a16="http://schemas.microsoft.com/office/drawing/2014/main" val="10006"/>
                  </a:ext>
                </a:extLst>
              </a:tr>
              <a:tr h="369684">
                <a:tc vMerge="1">
                  <a:txBody>
                    <a:bodyPr/>
                    <a:lstStyle/>
                    <a:p>
                      <a:endParaRPr lang="zh-CN"/>
                    </a:p>
                  </a:txBody>
                  <a:tcPr/>
                </a:tc>
                <a:tc>
                  <a:txBody>
                    <a:bodyPr/>
                    <a:lstStyle/>
                    <a:p>
                      <a:pPr algn="ctr">
                        <a:lnSpc>
                          <a:spcPct val="100000"/>
                        </a:lnSpc>
                        <a:spcAft>
                          <a:spcPts val="0"/>
                        </a:spcAft>
                      </a:pPr>
                      <a:r>
                        <a:rPr lang="en-US" sz="1600" kern="100" dirty="0" err="1">
                          <a:effectLst/>
                        </a:rPr>
                        <a:t>sw</a:t>
                      </a:r>
                      <a:endParaRPr lang="zh-CN" sz="1600" kern="100" dirty="0">
                        <a:effectLst/>
                        <a:latin typeface="Times New Roman" panose="02020603050405020304"/>
                        <a:ea typeface="宋体" panose="02010600030101010101" pitchFamily="2" charset="-122"/>
                      </a:endParaRPr>
                    </a:p>
                  </a:txBody>
                  <a:tcPr marL="66131" marR="66131" marT="0" marB="0">
                    <a:solidFill>
                      <a:srgbClr val="FFC000"/>
                    </a:solidFill>
                  </a:tcPr>
                </a:tc>
                <a:tc>
                  <a:txBody>
                    <a:bodyPr/>
                    <a:lstStyle/>
                    <a:p>
                      <a:pPr algn="ctr">
                        <a:lnSpc>
                          <a:spcPct val="100000"/>
                        </a:lnSpc>
                        <a:spcAft>
                          <a:spcPts val="0"/>
                        </a:spcAft>
                      </a:pPr>
                      <a:r>
                        <a:rPr lang="en-US" sz="1600" kern="100" dirty="0">
                          <a:effectLst/>
                        </a:rPr>
                        <a:t>101011</a:t>
                      </a:r>
                      <a:endParaRPr lang="zh-CN" sz="1600" kern="100" dirty="0">
                        <a:effectLst/>
                        <a:latin typeface="Times New Roman" panose="02020603050405020304"/>
                        <a:ea typeface="宋体" panose="02010600030101010101" pitchFamily="2" charset="-122"/>
                      </a:endParaRPr>
                    </a:p>
                  </a:txBody>
                  <a:tcPr marL="66131" marR="66131" marT="0" marB="0">
                    <a:solidFill>
                      <a:srgbClr val="FFC000"/>
                    </a:solidFill>
                  </a:tcPr>
                </a:tc>
                <a:tc>
                  <a:txBody>
                    <a:bodyPr/>
                    <a:lstStyle/>
                    <a:p>
                      <a:pPr algn="ctr">
                        <a:lnSpc>
                          <a:spcPct val="100000"/>
                        </a:lnSpc>
                        <a:spcAft>
                          <a:spcPts val="0"/>
                        </a:spcAft>
                      </a:pPr>
                      <a:r>
                        <a:rPr lang="en-US" sz="1600" kern="100" dirty="0">
                          <a:effectLst/>
                        </a:rPr>
                        <a:t> </a:t>
                      </a:r>
                      <a:endParaRPr lang="zh-CN" sz="1600" kern="100" dirty="0">
                        <a:effectLst/>
                        <a:latin typeface="Times New Roman" panose="02020603050405020304"/>
                        <a:ea typeface="宋体" panose="02010600030101010101" pitchFamily="2" charset="-122"/>
                      </a:endParaRPr>
                    </a:p>
                  </a:txBody>
                  <a:tcPr marL="66131" marR="66131" marT="0" marB="0">
                    <a:solidFill>
                      <a:srgbClr val="FFC000"/>
                    </a:solidFill>
                  </a:tcPr>
                </a:tc>
                <a:tc>
                  <a:txBody>
                    <a:bodyPr/>
                    <a:lstStyle/>
                    <a:p>
                      <a:pPr algn="ctr">
                        <a:lnSpc>
                          <a:spcPct val="100000"/>
                        </a:lnSpc>
                        <a:spcAft>
                          <a:spcPts val="0"/>
                        </a:spcAft>
                      </a:pPr>
                      <a:r>
                        <a:rPr lang="en-US" sz="1600" kern="100" dirty="0" err="1">
                          <a:effectLst/>
                        </a:rPr>
                        <a:t>sw</a:t>
                      </a:r>
                      <a:r>
                        <a:rPr lang="en-US" sz="1600" kern="100" dirty="0">
                          <a:effectLst/>
                        </a:rPr>
                        <a:t> </a:t>
                      </a:r>
                      <a:r>
                        <a:rPr lang="en-US" sz="1600" kern="100" dirty="0" err="1">
                          <a:effectLst/>
                        </a:rPr>
                        <a:t>rt,offset</a:t>
                      </a:r>
                      <a:r>
                        <a:rPr lang="en-US" sz="1600" kern="100" dirty="0">
                          <a:effectLst/>
                        </a:rPr>
                        <a:t>(</a:t>
                      </a:r>
                      <a:r>
                        <a:rPr lang="en-US" sz="1600" kern="100" dirty="0" err="1">
                          <a:effectLst/>
                        </a:rPr>
                        <a:t>rs</a:t>
                      </a:r>
                      <a:r>
                        <a:rPr lang="en-US" sz="1600" kern="100" dirty="0">
                          <a:effectLst/>
                        </a:rPr>
                        <a:t>)</a:t>
                      </a:r>
                      <a:endParaRPr lang="zh-CN" sz="1600" kern="100" dirty="0">
                        <a:effectLst/>
                        <a:latin typeface="Times New Roman" panose="02020603050405020304"/>
                        <a:ea typeface="宋体" panose="02010600030101010101" pitchFamily="2" charset="-122"/>
                      </a:endParaRPr>
                    </a:p>
                  </a:txBody>
                  <a:tcPr marL="66131" marR="66131" marT="0" marB="0">
                    <a:solidFill>
                      <a:srgbClr val="FFC000"/>
                    </a:solidFill>
                  </a:tcPr>
                </a:tc>
                <a:tc>
                  <a:txBody>
                    <a:bodyPr/>
                    <a:lstStyle/>
                    <a:p>
                      <a:pPr algn="ctr">
                        <a:lnSpc>
                          <a:spcPct val="100000"/>
                        </a:lnSpc>
                        <a:spcAft>
                          <a:spcPts val="0"/>
                        </a:spcAft>
                      </a:pPr>
                      <a:r>
                        <a:rPr lang="en-US" sz="1600" kern="100">
                          <a:effectLst/>
                        </a:rPr>
                        <a:t>memory[(rs)+ (sign extend)offset]</a:t>
                      </a:r>
                      <a:r>
                        <a:rPr lang="zh-CN" sz="1600" kern="100">
                          <a:effectLst/>
                        </a:rPr>
                        <a:t>←</a:t>
                      </a:r>
                      <a:r>
                        <a:rPr lang="en-US" sz="1600" kern="100">
                          <a:effectLst/>
                        </a:rPr>
                        <a:t>rt</a:t>
                      </a:r>
                      <a:endParaRPr lang="zh-CN" sz="1600" kern="100">
                        <a:effectLst/>
                        <a:latin typeface="Times New Roman" panose="02020603050405020304"/>
                        <a:ea typeface="宋体" panose="02010600030101010101" pitchFamily="2" charset="-122"/>
                      </a:endParaRPr>
                    </a:p>
                  </a:txBody>
                  <a:tcPr marL="66131" marR="66131" marT="0" marB="0">
                    <a:solidFill>
                      <a:srgbClr val="FFC000"/>
                    </a:solidFill>
                  </a:tcPr>
                </a:tc>
                <a:extLst>
                  <a:ext uri="{0D108BD9-81ED-4DB2-BD59-A6C34878D82A}">
                    <a16:rowId xmlns:a16="http://schemas.microsoft.com/office/drawing/2014/main" val="10007"/>
                  </a:ext>
                </a:extLst>
              </a:tr>
              <a:tr h="369684">
                <a:tc vMerge="1">
                  <a:txBody>
                    <a:bodyPr/>
                    <a:lstStyle/>
                    <a:p>
                      <a:endParaRPr lang="zh-CN"/>
                    </a:p>
                  </a:txBody>
                  <a:tcPr/>
                </a:tc>
                <a:tc>
                  <a:txBody>
                    <a:bodyPr/>
                    <a:lstStyle/>
                    <a:p>
                      <a:pPr algn="ctr">
                        <a:lnSpc>
                          <a:spcPct val="100000"/>
                        </a:lnSpc>
                        <a:spcAft>
                          <a:spcPts val="0"/>
                        </a:spcAft>
                      </a:pPr>
                      <a:r>
                        <a:rPr lang="en-US" sz="1600" kern="100">
                          <a:effectLst/>
                        </a:rPr>
                        <a:t>addi</a:t>
                      </a:r>
                      <a:endParaRPr lang="zh-CN" sz="1600" kern="100">
                        <a:effectLst/>
                        <a:latin typeface="Times New Roman" panose="02020603050405020304"/>
                        <a:ea typeface="宋体" panose="02010600030101010101" pitchFamily="2" charset="-122"/>
                      </a:endParaRPr>
                    </a:p>
                  </a:txBody>
                  <a:tcPr marL="66131" marR="66131" marT="0" marB="0">
                    <a:solidFill>
                      <a:srgbClr val="FFC000"/>
                    </a:solidFill>
                  </a:tcPr>
                </a:tc>
                <a:tc>
                  <a:txBody>
                    <a:bodyPr/>
                    <a:lstStyle/>
                    <a:p>
                      <a:pPr algn="ctr">
                        <a:lnSpc>
                          <a:spcPct val="100000"/>
                        </a:lnSpc>
                        <a:spcAft>
                          <a:spcPts val="0"/>
                        </a:spcAft>
                      </a:pPr>
                      <a:r>
                        <a:rPr lang="en-US" sz="1600" kern="100">
                          <a:effectLst/>
                        </a:rPr>
                        <a:t>001000</a:t>
                      </a:r>
                      <a:endParaRPr lang="zh-CN" sz="1600" kern="100">
                        <a:effectLst/>
                        <a:latin typeface="Times New Roman" panose="02020603050405020304"/>
                        <a:ea typeface="宋体" panose="02010600030101010101" pitchFamily="2" charset="-122"/>
                      </a:endParaRPr>
                    </a:p>
                  </a:txBody>
                  <a:tcPr marL="66131" marR="66131" marT="0" marB="0">
                    <a:solidFill>
                      <a:srgbClr val="FFC000"/>
                    </a:solidFill>
                  </a:tcPr>
                </a:tc>
                <a:tc>
                  <a:txBody>
                    <a:bodyPr/>
                    <a:lstStyle/>
                    <a:p>
                      <a:pPr algn="ctr">
                        <a:lnSpc>
                          <a:spcPct val="100000"/>
                        </a:lnSpc>
                        <a:spcAft>
                          <a:spcPts val="0"/>
                        </a:spcAft>
                      </a:pPr>
                      <a:r>
                        <a:rPr lang="en-US" sz="1600" kern="100">
                          <a:effectLst/>
                        </a:rPr>
                        <a:t> </a:t>
                      </a:r>
                      <a:endParaRPr lang="zh-CN" sz="1600" kern="100">
                        <a:effectLst/>
                        <a:latin typeface="Times New Roman" panose="02020603050405020304"/>
                        <a:ea typeface="宋体" panose="02010600030101010101" pitchFamily="2" charset="-122"/>
                      </a:endParaRPr>
                    </a:p>
                  </a:txBody>
                  <a:tcPr marL="66131" marR="66131" marT="0" marB="0">
                    <a:solidFill>
                      <a:srgbClr val="FFC000"/>
                    </a:solidFill>
                  </a:tcPr>
                </a:tc>
                <a:tc>
                  <a:txBody>
                    <a:bodyPr/>
                    <a:lstStyle/>
                    <a:p>
                      <a:pPr algn="ctr">
                        <a:lnSpc>
                          <a:spcPct val="100000"/>
                        </a:lnSpc>
                        <a:spcAft>
                          <a:spcPts val="0"/>
                        </a:spcAft>
                      </a:pPr>
                      <a:r>
                        <a:rPr lang="en-US" sz="1600" kern="100" dirty="0" err="1">
                          <a:effectLst/>
                        </a:rPr>
                        <a:t>addi</a:t>
                      </a:r>
                      <a:r>
                        <a:rPr lang="en-US" sz="1600" kern="100" dirty="0">
                          <a:effectLst/>
                        </a:rPr>
                        <a:t> </a:t>
                      </a:r>
                      <a:r>
                        <a:rPr lang="en-US" sz="1600" kern="100" dirty="0" err="1">
                          <a:effectLst/>
                        </a:rPr>
                        <a:t>rt,rs,imm</a:t>
                      </a:r>
                      <a:endParaRPr lang="zh-CN" sz="1600" kern="100" dirty="0">
                        <a:effectLst/>
                        <a:latin typeface="Times New Roman" panose="02020603050405020304"/>
                        <a:ea typeface="宋体" panose="02010600030101010101" pitchFamily="2" charset="-122"/>
                      </a:endParaRPr>
                    </a:p>
                  </a:txBody>
                  <a:tcPr marL="66131" marR="66131" marT="0" marB="0">
                    <a:solidFill>
                      <a:srgbClr val="FFC000"/>
                    </a:solidFill>
                  </a:tcPr>
                </a:tc>
                <a:tc>
                  <a:txBody>
                    <a:bodyPr/>
                    <a:lstStyle/>
                    <a:p>
                      <a:pPr algn="ctr">
                        <a:lnSpc>
                          <a:spcPct val="100000"/>
                        </a:lnSpc>
                        <a:spcAft>
                          <a:spcPts val="0"/>
                        </a:spcAft>
                      </a:pPr>
                      <a:r>
                        <a:rPr lang="en-US" sz="1600" kern="100" dirty="0">
                          <a:effectLst/>
                        </a:rPr>
                        <a:t>rt</a:t>
                      </a:r>
                      <a:r>
                        <a:rPr lang="zh-CN" sz="1600" kern="100" dirty="0">
                          <a:effectLst/>
                        </a:rPr>
                        <a:t>←</a:t>
                      </a:r>
                      <a:r>
                        <a:rPr lang="en-US" sz="1600" kern="100" dirty="0" err="1">
                          <a:effectLst/>
                        </a:rPr>
                        <a:t>rs</a:t>
                      </a:r>
                      <a:r>
                        <a:rPr lang="en-US" sz="1600" kern="100" dirty="0">
                          <a:effectLst/>
                        </a:rPr>
                        <a:t>+(sign extend)</a:t>
                      </a:r>
                      <a:r>
                        <a:rPr lang="en-US" sz="1600" kern="100" dirty="0" err="1">
                          <a:effectLst/>
                        </a:rPr>
                        <a:t>imm</a:t>
                      </a:r>
                      <a:endParaRPr lang="zh-CN" sz="1600" kern="100" dirty="0">
                        <a:effectLst/>
                        <a:latin typeface="Times New Roman" panose="02020603050405020304"/>
                        <a:ea typeface="宋体" panose="02010600030101010101" pitchFamily="2" charset="-122"/>
                      </a:endParaRPr>
                    </a:p>
                  </a:txBody>
                  <a:tcPr marL="66131" marR="66131" marT="0" marB="0">
                    <a:solidFill>
                      <a:srgbClr val="FFC000"/>
                    </a:solidFill>
                  </a:tcPr>
                </a:tc>
                <a:extLst>
                  <a:ext uri="{0D108BD9-81ED-4DB2-BD59-A6C34878D82A}">
                    <a16:rowId xmlns:a16="http://schemas.microsoft.com/office/drawing/2014/main" val="10008"/>
                  </a:ext>
                </a:extLst>
              </a:tr>
              <a:tr h="369684">
                <a:tc vMerge="1">
                  <a:txBody>
                    <a:bodyPr/>
                    <a:lstStyle/>
                    <a:p>
                      <a:endParaRPr lang="zh-CN"/>
                    </a:p>
                  </a:txBody>
                  <a:tcPr/>
                </a:tc>
                <a:tc>
                  <a:txBody>
                    <a:bodyPr/>
                    <a:lstStyle/>
                    <a:p>
                      <a:pPr algn="ctr">
                        <a:lnSpc>
                          <a:spcPct val="100000"/>
                        </a:lnSpc>
                        <a:spcAft>
                          <a:spcPts val="0"/>
                        </a:spcAft>
                      </a:pPr>
                      <a:r>
                        <a:rPr lang="en-US" sz="1600" kern="100" dirty="0" err="1">
                          <a:effectLst/>
                        </a:rPr>
                        <a:t>andi</a:t>
                      </a:r>
                      <a:endParaRPr lang="zh-CN" sz="1600" kern="100" dirty="0">
                        <a:effectLst/>
                        <a:latin typeface="Times New Roman" panose="02020603050405020304"/>
                        <a:ea typeface="宋体" panose="02010600030101010101" pitchFamily="2" charset="-122"/>
                      </a:endParaRPr>
                    </a:p>
                  </a:txBody>
                  <a:tcPr marL="66131" marR="66131" marT="0" marB="0"/>
                </a:tc>
                <a:tc>
                  <a:txBody>
                    <a:bodyPr/>
                    <a:lstStyle/>
                    <a:p>
                      <a:pPr algn="ctr">
                        <a:lnSpc>
                          <a:spcPct val="100000"/>
                        </a:lnSpc>
                        <a:spcAft>
                          <a:spcPts val="0"/>
                        </a:spcAft>
                      </a:pPr>
                      <a:r>
                        <a:rPr lang="en-US" sz="1600" kern="100">
                          <a:effectLst/>
                        </a:rPr>
                        <a:t>001100</a:t>
                      </a:r>
                      <a:endParaRPr lang="zh-CN" sz="1600" kern="100">
                        <a:effectLst/>
                        <a:latin typeface="Times New Roman" panose="02020603050405020304"/>
                        <a:ea typeface="宋体" panose="02010600030101010101" pitchFamily="2" charset="-122"/>
                      </a:endParaRPr>
                    </a:p>
                  </a:txBody>
                  <a:tcPr marL="66131" marR="66131" marT="0" marB="0"/>
                </a:tc>
                <a:tc>
                  <a:txBody>
                    <a:bodyPr/>
                    <a:lstStyle/>
                    <a:p>
                      <a:pPr algn="ctr">
                        <a:lnSpc>
                          <a:spcPct val="100000"/>
                        </a:lnSpc>
                        <a:spcAft>
                          <a:spcPts val="0"/>
                        </a:spcAft>
                      </a:pPr>
                      <a:r>
                        <a:rPr lang="en-US" sz="1600" kern="100">
                          <a:effectLst/>
                        </a:rPr>
                        <a:t> </a:t>
                      </a:r>
                      <a:endParaRPr lang="zh-CN" sz="1600" kern="100">
                        <a:effectLst/>
                        <a:latin typeface="Times New Roman" panose="02020603050405020304"/>
                        <a:ea typeface="宋体" panose="02010600030101010101" pitchFamily="2" charset="-122"/>
                      </a:endParaRPr>
                    </a:p>
                  </a:txBody>
                  <a:tcPr marL="66131" marR="66131" marT="0" marB="0"/>
                </a:tc>
                <a:tc>
                  <a:txBody>
                    <a:bodyPr/>
                    <a:lstStyle/>
                    <a:p>
                      <a:pPr algn="ctr">
                        <a:lnSpc>
                          <a:spcPct val="100000"/>
                        </a:lnSpc>
                        <a:spcAft>
                          <a:spcPts val="0"/>
                        </a:spcAft>
                      </a:pPr>
                      <a:r>
                        <a:rPr lang="en-US" sz="1600" kern="100" dirty="0" err="1">
                          <a:effectLst/>
                        </a:rPr>
                        <a:t>andi</a:t>
                      </a:r>
                      <a:r>
                        <a:rPr lang="en-US" sz="1600" kern="100" dirty="0">
                          <a:effectLst/>
                        </a:rPr>
                        <a:t> </a:t>
                      </a:r>
                      <a:r>
                        <a:rPr lang="en-US" sz="1600" kern="100" dirty="0" err="1">
                          <a:effectLst/>
                        </a:rPr>
                        <a:t>rt,rs,imm</a:t>
                      </a:r>
                      <a:endParaRPr lang="zh-CN" sz="1600" kern="100" dirty="0">
                        <a:effectLst/>
                        <a:latin typeface="Times New Roman" panose="02020603050405020304"/>
                        <a:ea typeface="宋体" panose="02010600030101010101" pitchFamily="2" charset="-122"/>
                      </a:endParaRPr>
                    </a:p>
                  </a:txBody>
                  <a:tcPr marL="66131" marR="66131" marT="0" marB="0"/>
                </a:tc>
                <a:tc>
                  <a:txBody>
                    <a:bodyPr/>
                    <a:lstStyle/>
                    <a:p>
                      <a:pPr algn="ctr">
                        <a:lnSpc>
                          <a:spcPct val="100000"/>
                        </a:lnSpc>
                        <a:spcAft>
                          <a:spcPts val="0"/>
                        </a:spcAft>
                      </a:pPr>
                      <a:r>
                        <a:rPr lang="en-US" sz="1600" kern="100" dirty="0" err="1">
                          <a:effectLst/>
                        </a:rPr>
                        <a:t>rt</a:t>
                      </a:r>
                      <a:r>
                        <a:rPr lang="zh-CN" sz="1600" kern="100" dirty="0">
                          <a:effectLst/>
                        </a:rPr>
                        <a:t>←</a:t>
                      </a:r>
                      <a:r>
                        <a:rPr lang="en-US" sz="1600" kern="100" dirty="0" err="1">
                          <a:effectLst/>
                        </a:rPr>
                        <a:t>rs</a:t>
                      </a:r>
                      <a:r>
                        <a:rPr lang="en-US" sz="1600" kern="100" dirty="0">
                          <a:effectLst/>
                        </a:rPr>
                        <a:t> and (</a:t>
                      </a:r>
                      <a:r>
                        <a:rPr lang="en-US" altLang="zh-CN" sz="1600" kern="100" dirty="0">
                          <a:effectLst/>
                        </a:rPr>
                        <a:t>zero</a:t>
                      </a:r>
                      <a:r>
                        <a:rPr lang="en-US" sz="1600" kern="100" dirty="0">
                          <a:effectLst/>
                        </a:rPr>
                        <a:t> extend)</a:t>
                      </a:r>
                      <a:r>
                        <a:rPr lang="en-US" sz="1600" kern="100" dirty="0" err="1">
                          <a:effectLst/>
                        </a:rPr>
                        <a:t>imm</a:t>
                      </a:r>
                      <a:r>
                        <a:rPr lang="en-US" sz="1600" kern="100" dirty="0">
                          <a:effectLst/>
                        </a:rPr>
                        <a:t> </a:t>
                      </a:r>
                      <a:endParaRPr lang="zh-CN" sz="1600" kern="100" dirty="0">
                        <a:effectLst/>
                        <a:latin typeface="Times New Roman" panose="02020603050405020304"/>
                        <a:ea typeface="宋体" panose="02010600030101010101" pitchFamily="2" charset="-122"/>
                      </a:endParaRPr>
                    </a:p>
                  </a:txBody>
                  <a:tcPr marL="66131" marR="66131" marT="0" marB="0"/>
                </a:tc>
                <a:extLst>
                  <a:ext uri="{0D108BD9-81ED-4DB2-BD59-A6C34878D82A}">
                    <a16:rowId xmlns:a16="http://schemas.microsoft.com/office/drawing/2014/main" val="10009"/>
                  </a:ext>
                </a:extLst>
              </a:tr>
              <a:tr h="369684">
                <a:tc vMerge="1">
                  <a:txBody>
                    <a:bodyPr/>
                    <a:lstStyle/>
                    <a:p>
                      <a:endParaRPr lang="zh-CN"/>
                    </a:p>
                  </a:txBody>
                  <a:tcPr/>
                </a:tc>
                <a:tc>
                  <a:txBody>
                    <a:bodyPr/>
                    <a:lstStyle/>
                    <a:p>
                      <a:pPr algn="ctr">
                        <a:lnSpc>
                          <a:spcPct val="100000"/>
                        </a:lnSpc>
                        <a:spcAft>
                          <a:spcPts val="0"/>
                        </a:spcAft>
                      </a:pPr>
                      <a:r>
                        <a:rPr lang="en-US" sz="1600" kern="100" dirty="0" err="1">
                          <a:effectLst/>
                        </a:rPr>
                        <a:t>ori</a:t>
                      </a:r>
                      <a:endParaRPr lang="zh-CN" sz="1600" kern="100" dirty="0">
                        <a:effectLst/>
                        <a:latin typeface="Times New Roman" panose="02020603050405020304"/>
                        <a:ea typeface="宋体" panose="02010600030101010101" pitchFamily="2" charset="-122"/>
                      </a:endParaRPr>
                    </a:p>
                  </a:txBody>
                  <a:tcPr marL="66131" marR="66131" marT="0" marB="0"/>
                </a:tc>
                <a:tc>
                  <a:txBody>
                    <a:bodyPr/>
                    <a:lstStyle/>
                    <a:p>
                      <a:pPr algn="ctr">
                        <a:lnSpc>
                          <a:spcPct val="100000"/>
                        </a:lnSpc>
                        <a:spcAft>
                          <a:spcPts val="0"/>
                        </a:spcAft>
                      </a:pPr>
                      <a:r>
                        <a:rPr lang="en-US" sz="1600" kern="100" dirty="0">
                          <a:effectLst/>
                        </a:rPr>
                        <a:t>001101</a:t>
                      </a:r>
                      <a:endParaRPr lang="zh-CN" sz="1600" kern="100" dirty="0">
                        <a:effectLst/>
                        <a:latin typeface="Times New Roman" panose="02020603050405020304"/>
                        <a:ea typeface="宋体" panose="02010600030101010101" pitchFamily="2" charset="-122"/>
                      </a:endParaRPr>
                    </a:p>
                  </a:txBody>
                  <a:tcPr marL="66131" marR="66131" marT="0" marB="0"/>
                </a:tc>
                <a:tc>
                  <a:txBody>
                    <a:bodyPr/>
                    <a:lstStyle/>
                    <a:p>
                      <a:pPr algn="ctr">
                        <a:lnSpc>
                          <a:spcPct val="100000"/>
                        </a:lnSpc>
                        <a:spcAft>
                          <a:spcPts val="0"/>
                        </a:spcAft>
                      </a:pPr>
                      <a:r>
                        <a:rPr lang="en-US" sz="1600" kern="100" dirty="0">
                          <a:effectLst/>
                        </a:rPr>
                        <a:t> </a:t>
                      </a:r>
                      <a:endParaRPr lang="zh-CN" sz="1600" kern="100" dirty="0">
                        <a:effectLst/>
                        <a:latin typeface="Times New Roman" panose="02020603050405020304"/>
                        <a:ea typeface="宋体" panose="02010600030101010101" pitchFamily="2" charset="-122"/>
                      </a:endParaRPr>
                    </a:p>
                  </a:txBody>
                  <a:tcPr marL="66131" marR="66131" marT="0" marB="0"/>
                </a:tc>
                <a:tc>
                  <a:txBody>
                    <a:bodyPr/>
                    <a:lstStyle/>
                    <a:p>
                      <a:pPr algn="ctr">
                        <a:lnSpc>
                          <a:spcPct val="100000"/>
                        </a:lnSpc>
                        <a:spcAft>
                          <a:spcPts val="0"/>
                        </a:spcAft>
                      </a:pPr>
                      <a:r>
                        <a:rPr lang="en-US" sz="1600" kern="100" dirty="0" err="1">
                          <a:effectLst/>
                        </a:rPr>
                        <a:t>ori</a:t>
                      </a:r>
                      <a:r>
                        <a:rPr lang="en-US" sz="1600" kern="100" dirty="0">
                          <a:effectLst/>
                        </a:rPr>
                        <a:t> </a:t>
                      </a:r>
                      <a:r>
                        <a:rPr lang="en-US" sz="1600" kern="100" dirty="0" err="1">
                          <a:effectLst/>
                        </a:rPr>
                        <a:t>rt,rs,imm</a:t>
                      </a:r>
                      <a:endParaRPr lang="zh-CN" sz="1600" kern="100" dirty="0">
                        <a:effectLst/>
                        <a:latin typeface="Times New Roman" panose="02020603050405020304"/>
                        <a:ea typeface="宋体" panose="02010600030101010101" pitchFamily="2" charset="-122"/>
                      </a:endParaRPr>
                    </a:p>
                  </a:txBody>
                  <a:tcPr marL="66131" marR="66131" marT="0" marB="0"/>
                </a:tc>
                <a:tc>
                  <a:txBody>
                    <a:bodyPr/>
                    <a:lstStyle/>
                    <a:p>
                      <a:pPr algn="ctr">
                        <a:lnSpc>
                          <a:spcPct val="100000"/>
                        </a:lnSpc>
                        <a:spcAft>
                          <a:spcPts val="0"/>
                        </a:spcAft>
                      </a:pPr>
                      <a:r>
                        <a:rPr lang="en-US" sz="1600" kern="100" dirty="0" err="1">
                          <a:effectLst/>
                        </a:rPr>
                        <a:t>rt</a:t>
                      </a:r>
                      <a:r>
                        <a:rPr lang="zh-CN" sz="1600" kern="100" dirty="0">
                          <a:effectLst/>
                        </a:rPr>
                        <a:t>←</a:t>
                      </a:r>
                      <a:r>
                        <a:rPr lang="en-US" sz="1600" kern="100" dirty="0" err="1">
                          <a:effectLst/>
                        </a:rPr>
                        <a:t>rs</a:t>
                      </a:r>
                      <a:r>
                        <a:rPr lang="en-US" sz="1600" kern="100" dirty="0">
                          <a:effectLst/>
                        </a:rPr>
                        <a:t> or (</a:t>
                      </a:r>
                      <a:r>
                        <a:rPr lang="en-US" altLang="zh-CN" sz="1600" kern="100" dirty="0">
                          <a:effectLst/>
                        </a:rPr>
                        <a:t>zero</a:t>
                      </a:r>
                      <a:r>
                        <a:rPr lang="en-US" sz="1600" kern="100" dirty="0">
                          <a:effectLst/>
                        </a:rPr>
                        <a:t> extend)</a:t>
                      </a:r>
                      <a:r>
                        <a:rPr lang="en-US" sz="1600" kern="100" dirty="0" err="1">
                          <a:effectLst/>
                        </a:rPr>
                        <a:t>imm</a:t>
                      </a:r>
                      <a:r>
                        <a:rPr lang="en-US" sz="1600" kern="100" dirty="0">
                          <a:effectLst/>
                        </a:rPr>
                        <a:t> </a:t>
                      </a:r>
                      <a:endParaRPr lang="zh-CN" sz="1600" kern="100" dirty="0">
                        <a:effectLst/>
                        <a:latin typeface="Times New Roman" panose="02020603050405020304"/>
                        <a:ea typeface="宋体" panose="02010600030101010101" pitchFamily="2" charset="-122"/>
                      </a:endParaRPr>
                    </a:p>
                  </a:txBody>
                  <a:tcPr marL="66131" marR="66131" marT="0" marB="0"/>
                </a:tc>
                <a:extLst>
                  <a:ext uri="{0D108BD9-81ED-4DB2-BD59-A6C34878D82A}">
                    <a16:rowId xmlns:a16="http://schemas.microsoft.com/office/drawing/2014/main" val="10010"/>
                  </a:ext>
                </a:extLst>
              </a:tr>
              <a:tr h="369684">
                <a:tc vMerge="1">
                  <a:txBody>
                    <a:bodyPr/>
                    <a:lstStyle/>
                    <a:p>
                      <a:endParaRPr lang="zh-CN"/>
                    </a:p>
                  </a:txBody>
                  <a:tcPr/>
                </a:tc>
                <a:tc>
                  <a:txBody>
                    <a:bodyPr/>
                    <a:lstStyle/>
                    <a:p>
                      <a:pPr marL="0" algn="ctr" defTabSz="914400" rtl="0" eaLnBrk="1" latinLnBrk="0" hangingPunct="1">
                        <a:lnSpc>
                          <a:spcPct val="100000"/>
                        </a:lnSpc>
                        <a:spcAft>
                          <a:spcPts val="0"/>
                        </a:spcAft>
                      </a:pPr>
                      <a:r>
                        <a:rPr lang="en-US" sz="1600" kern="100" dirty="0" err="1">
                          <a:solidFill>
                            <a:schemeClr val="dk1"/>
                          </a:solidFill>
                          <a:effectLst/>
                          <a:latin typeface="+mn-lt"/>
                          <a:ea typeface="+mn-ea"/>
                          <a:cs typeface="+mn-cs"/>
                        </a:rPr>
                        <a:t>beq</a:t>
                      </a:r>
                      <a:endParaRPr lang="zh-CN" sz="1600" kern="100" dirty="0">
                        <a:solidFill>
                          <a:schemeClr val="dk1"/>
                        </a:solidFill>
                        <a:effectLst/>
                        <a:latin typeface="+mn-lt"/>
                        <a:ea typeface="+mn-ea"/>
                        <a:cs typeface="+mn-cs"/>
                      </a:endParaRPr>
                    </a:p>
                  </a:txBody>
                  <a:tcPr marL="68580" marR="68580" marT="0" marB="0">
                    <a:solidFill>
                      <a:srgbClr val="FFC000"/>
                    </a:solidFill>
                  </a:tcPr>
                </a:tc>
                <a:tc>
                  <a:txBody>
                    <a:bodyPr/>
                    <a:lstStyle/>
                    <a:p>
                      <a:pPr marL="0" algn="ctr" defTabSz="914400" rtl="0" eaLnBrk="1" latinLnBrk="0" hangingPunct="1">
                        <a:lnSpc>
                          <a:spcPct val="100000"/>
                        </a:lnSpc>
                        <a:spcAft>
                          <a:spcPts val="0"/>
                        </a:spcAft>
                      </a:pPr>
                      <a:r>
                        <a:rPr lang="en-US" sz="1600" kern="100" dirty="0">
                          <a:solidFill>
                            <a:schemeClr val="dk1"/>
                          </a:solidFill>
                          <a:effectLst/>
                          <a:latin typeface="+mn-lt"/>
                          <a:ea typeface="+mn-ea"/>
                          <a:cs typeface="+mn-cs"/>
                        </a:rPr>
                        <a:t>000100</a:t>
                      </a:r>
                      <a:endParaRPr lang="zh-CN" sz="1600" kern="100" dirty="0">
                        <a:solidFill>
                          <a:schemeClr val="dk1"/>
                        </a:solidFill>
                        <a:effectLst/>
                        <a:latin typeface="+mn-lt"/>
                        <a:ea typeface="+mn-ea"/>
                        <a:cs typeface="+mn-cs"/>
                      </a:endParaRPr>
                    </a:p>
                  </a:txBody>
                  <a:tcPr marL="68580" marR="68580" marT="0" marB="0">
                    <a:solidFill>
                      <a:srgbClr val="FFC000"/>
                    </a:solidFill>
                  </a:tcPr>
                </a:tc>
                <a:tc>
                  <a:txBody>
                    <a:bodyPr/>
                    <a:lstStyle/>
                    <a:p>
                      <a:pPr marL="0" algn="ctr" defTabSz="914400" rtl="0" eaLnBrk="1" latinLnBrk="0" hangingPunct="1">
                        <a:lnSpc>
                          <a:spcPct val="100000"/>
                        </a:lnSpc>
                        <a:spcAft>
                          <a:spcPts val="0"/>
                        </a:spcAft>
                      </a:pPr>
                      <a:r>
                        <a:rPr lang="en-US" sz="1600" kern="100" dirty="0">
                          <a:solidFill>
                            <a:schemeClr val="dk1"/>
                          </a:solidFill>
                          <a:effectLst/>
                          <a:latin typeface="+mn-lt"/>
                          <a:ea typeface="+mn-ea"/>
                          <a:cs typeface="+mn-cs"/>
                        </a:rPr>
                        <a:t> </a:t>
                      </a:r>
                      <a:endParaRPr lang="zh-CN" sz="1600" kern="100" dirty="0">
                        <a:solidFill>
                          <a:schemeClr val="dk1"/>
                        </a:solidFill>
                        <a:effectLst/>
                        <a:latin typeface="+mn-lt"/>
                        <a:ea typeface="+mn-ea"/>
                        <a:cs typeface="+mn-cs"/>
                      </a:endParaRPr>
                    </a:p>
                  </a:txBody>
                  <a:tcPr marL="68580" marR="68580" marT="0" marB="0">
                    <a:solidFill>
                      <a:srgbClr val="FFC000"/>
                    </a:solidFill>
                  </a:tcPr>
                </a:tc>
                <a:tc>
                  <a:txBody>
                    <a:bodyPr/>
                    <a:lstStyle/>
                    <a:p>
                      <a:pPr marL="0" algn="ctr" defTabSz="914400" rtl="0" eaLnBrk="1" latinLnBrk="0" hangingPunct="1">
                        <a:lnSpc>
                          <a:spcPct val="100000"/>
                        </a:lnSpc>
                        <a:spcAft>
                          <a:spcPts val="0"/>
                        </a:spcAft>
                      </a:pPr>
                      <a:r>
                        <a:rPr lang="en-US" sz="1600" kern="100">
                          <a:solidFill>
                            <a:schemeClr val="dk1"/>
                          </a:solidFill>
                          <a:effectLst/>
                          <a:latin typeface="+mn-lt"/>
                          <a:ea typeface="+mn-ea"/>
                          <a:cs typeface="+mn-cs"/>
                        </a:rPr>
                        <a:t>beq rs,rt offset</a:t>
                      </a:r>
                      <a:endParaRPr lang="zh-CN" sz="1600" kern="100">
                        <a:solidFill>
                          <a:schemeClr val="dk1"/>
                        </a:solidFill>
                        <a:effectLst/>
                        <a:latin typeface="+mn-lt"/>
                        <a:ea typeface="+mn-ea"/>
                        <a:cs typeface="+mn-cs"/>
                      </a:endParaRPr>
                    </a:p>
                  </a:txBody>
                  <a:tcPr marL="68580" marR="68580" marT="0" marB="0">
                    <a:solidFill>
                      <a:srgbClr val="FFC000"/>
                    </a:solidFill>
                  </a:tcPr>
                </a:tc>
                <a:tc>
                  <a:txBody>
                    <a:bodyPr/>
                    <a:lstStyle/>
                    <a:p>
                      <a:pPr marL="0" algn="ctr" defTabSz="914400" rtl="0" eaLnBrk="1" latinLnBrk="0" hangingPunct="1">
                        <a:lnSpc>
                          <a:spcPct val="100000"/>
                        </a:lnSpc>
                        <a:spcAft>
                          <a:spcPts val="0"/>
                        </a:spcAft>
                      </a:pPr>
                      <a:r>
                        <a:rPr lang="en-US" sz="1600" kern="100" dirty="0">
                          <a:solidFill>
                            <a:schemeClr val="dk1"/>
                          </a:solidFill>
                          <a:effectLst/>
                          <a:latin typeface="+mn-lt"/>
                          <a:ea typeface="+mn-ea"/>
                          <a:cs typeface="+mn-cs"/>
                        </a:rPr>
                        <a:t>if </a:t>
                      </a:r>
                      <a:r>
                        <a:rPr lang="en-US" sz="1600" kern="100" dirty="0" err="1">
                          <a:solidFill>
                            <a:schemeClr val="dk1"/>
                          </a:solidFill>
                          <a:effectLst/>
                          <a:latin typeface="+mn-lt"/>
                          <a:ea typeface="+mn-ea"/>
                          <a:cs typeface="+mn-cs"/>
                        </a:rPr>
                        <a:t>rs</a:t>
                      </a:r>
                      <a:r>
                        <a:rPr lang="zh-CN" sz="1600" kern="100" dirty="0">
                          <a:solidFill>
                            <a:schemeClr val="dk1"/>
                          </a:solidFill>
                          <a:effectLst/>
                          <a:latin typeface="+mn-lt"/>
                          <a:ea typeface="+mn-ea"/>
                          <a:cs typeface="+mn-cs"/>
                        </a:rPr>
                        <a:t>＝</a:t>
                      </a:r>
                      <a:r>
                        <a:rPr lang="en-US" sz="1600" kern="100" dirty="0" err="1">
                          <a:solidFill>
                            <a:schemeClr val="dk1"/>
                          </a:solidFill>
                          <a:effectLst/>
                          <a:latin typeface="+mn-lt"/>
                          <a:ea typeface="+mn-ea"/>
                          <a:cs typeface="+mn-cs"/>
                        </a:rPr>
                        <a:t>rt</a:t>
                      </a:r>
                      <a:r>
                        <a:rPr lang="en-US" sz="1600" kern="100" dirty="0">
                          <a:solidFill>
                            <a:schemeClr val="dk1"/>
                          </a:solidFill>
                          <a:effectLst/>
                          <a:latin typeface="+mn-lt"/>
                          <a:ea typeface="+mn-ea"/>
                          <a:cs typeface="+mn-cs"/>
                        </a:rPr>
                        <a:t> PC</a:t>
                      </a:r>
                      <a:r>
                        <a:rPr lang="zh-CN" sz="1600" kern="100" dirty="0">
                          <a:solidFill>
                            <a:schemeClr val="dk1"/>
                          </a:solidFill>
                          <a:effectLst/>
                          <a:latin typeface="+mn-lt"/>
                          <a:ea typeface="+mn-ea"/>
                          <a:cs typeface="+mn-cs"/>
                        </a:rPr>
                        <a:t>←</a:t>
                      </a:r>
                      <a:endParaRPr lang="en-US" altLang="zh-CN" sz="1600" kern="100" dirty="0">
                        <a:solidFill>
                          <a:schemeClr val="dk1"/>
                        </a:solidFill>
                        <a:effectLst/>
                        <a:latin typeface="+mn-lt"/>
                        <a:ea typeface="+mn-ea"/>
                        <a:cs typeface="+mn-cs"/>
                      </a:endParaRPr>
                    </a:p>
                    <a:p>
                      <a:pPr marL="0" algn="ctr" defTabSz="914400" rtl="0" eaLnBrk="1" latinLnBrk="0" hangingPunct="1">
                        <a:lnSpc>
                          <a:spcPct val="100000"/>
                        </a:lnSpc>
                        <a:spcAft>
                          <a:spcPts val="0"/>
                        </a:spcAft>
                      </a:pPr>
                      <a:r>
                        <a:rPr lang="en-US" sz="1600" kern="100" dirty="0">
                          <a:solidFill>
                            <a:schemeClr val="dk1"/>
                          </a:solidFill>
                          <a:effectLst/>
                          <a:latin typeface="+mn-lt"/>
                          <a:ea typeface="+mn-ea"/>
                          <a:cs typeface="+mn-cs"/>
                        </a:rPr>
                        <a:t>PC</a:t>
                      </a:r>
                      <a:r>
                        <a:rPr lang="en-US" altLang="zh-CN" sz="1600" kern="100" dirty="0">
                          <a:solidFill>
                            <a:schemeClr val="dk1"/>
                          </a:solidFill>
                          <a:effectLst/>
                          <a:latin typeface="+mn-lt"/>
                          <a:ea typeface="+mn-ea"/>
                          <a:cs typeface="+mn-cs"/>
                        </a:rPr>
                        <a:t>+4</a:t>
                      </a:r>
                      <a:r>
                        <a:rPr lang="en-US" sz="1600" kern="100" dirty="0">
                          <a:solidFill>
                            <a:schemeClr val="dk1"/>
                          </a:solidFill>
                          <a:effectLst/>
                          <a:latin typeface="+mn-lt"/>
                          <a:ea typeface="+mn-ea"/>
                          <a:cs typeface="+mn-cs"/>
                        </a:rPr>
                        <a:t>+((sign extend) offset)&lt;&lt;2</a:t>
                      </a:r>
                      <a:endParaRPr lang="zh-CN" sz="1600" kern="100" dirty="0">
                        <a:solidFill>
                          <a:schemeClr val="dk1"/>
                        </a:solidFill>
                        <a:effectLst/>
                        <a:latin typeface="+mn-lt"/>
                        <a:ea typeface="+mn-ea"/>
                        <a:cs typeface="+mn-cs"/>
                      </a:endParaRPr>
                    </a:p>
                  </a:txBody>
                  <a:tcPr marL="68580" marR="68580" marT="0" marB="0">
                    <a:solidFill>
                      <a:srgbClr val="FFC000"/>
                    </a:solidFill>
                  </a:tcPr>
                </a:tc>
                <a:extLst>
                  <a:ext uri="{0D108BD9-81ED-4DB2-BD59-A6C34878D82A}">
                    <a16:rowId xmlns:a16="http://schemas.microsoft.com/office/drawing/2014/main" val="10011"/>
                  </a:ext>
                </a:extLst>
              </a:tr>
              <a:tr h="369684">
                <a:tc vMerge="1">
                  <a:txBody>
                    <a:bodyPr/>
                    <a:lstStyle/>
                    <a:p>
                      <a:endParaRPr lang="zh-CN"/>
                    </a:p>
                  </a:txBody>
                  <a:tcPr/>
                </a:tc>
                <a:tc>
                  <a:txBody>
                    <a:bodyPr/>
                    <a:lstStyle/>
                    <a:p>
                      <a:pPr marL="0" algn="ctr" defTabSz="914400" rtl="0" eaLnBrk="1" latinLnBrk="0" hangingPunct="1">
                        <a:lnSpc>
                          <a:spcPct val="100000"/>
                        </a:lnSpc>
                        <a:spcAft>
                          <a:spcPts val="0"/>
                        </a:spcAft>
                      </a:pPr>
                      <a:r>
                        <a:rPr lang="en-US" sz="1600" kern="100">
                          <a:solidFill>
                            <a:schemeClr val="dk1"/>
                          </a:solidFill>
                          <a:effectLst/>
                          <a:latin typeface="+mn-lt"/>
                          <a:ea typeface="+mn-ea"/>
                          <a:cs typeface="+mn-cs"/>
                        </a:rPr>
                        <a:t>bne</a:t>
                      </a:r>
                      <a:endParaRPr lang="zh-CN" sz="1600" kern="100">
                        <a:solidFill>
                          <a:schemeClr val="dk1"/>
                        </a:solidFill>
                        <a:effectLst/>
                        <a:latin typeface="+mn-lt"/>
                        <a:ea typeface="+mn-ea"/>
                        <a:cs typeface="+mn-cs"/>
                      </a:endParaRPr>
                    </a:p>
                  </a:txBody>
                  <a:tcPr marL="68580" marR="68580" marT="0" marB="0"/>
                </a:tc>
                <a:tc>
                  <a:txBody>
                    <a:bodyPr/>
                    <a:lstStyle/>
                    <a:p>
                      <a:pPr marL="0" algn="ctr" defTabSz="914400" rtl="0" eaLnBrk="1" latinLnBrk="0" hangingPunct="1">
                        <a:lnSpc>
                          <a:spcPct val="100000"/>
                        </a:lnSpc>
                        <a:spcAft>
                          <a:spcPts val="0"/>
                        </a:spcAft>
                      </a:pPr>
                      <a:r>
                        <a:rPr lang="en-US" sz="1600" kern="100">
                          <a:solidFill>
                            <a:schemeClr val="dk1"/>
                          </a:solidFill>
                          <a:effectLst/>
                          <a:latin typeface="+mn-lt"/>
                          <a:ea typeface="+mn-ea"/>
                          <a:cs typeface="+mn-cs"/>
                        </a:rPr>
                        <a:t>000101</a:t>
                      </a:r>
                      <a:endParaRPr lang="zh-CN" sz="1600" kern="100">
                        <a:solidFill>
                          <a:schemeClr val="dk1"/>
                        </a:solidFill>
                        <a:effectLst/>
                        <a:latin typeface="+mn-lt"/>
                        <a:ea typeface="+mn-ea"/>
                        <a:cs typeface="+mn-cs"/>
                      </a:endParaRPr>
                    </a:p>
                  </a:txBody>
                  <a:tcPr marL="68580" marR="68580" marT="0" marB="0"/>
                </a:tc>
                <a:tc>
                  <a:txBody>
                    <a:bodyPr/>
                    <a:lstStyle/>
                    <a:p>
                      <a:pPr marL="0" algn="ctr" defTabSz="914400" rtl="0" eaLnBrk="1" latinLnBrk="0" hangingPunct="1">
                        <a:lnSpc>
                          <a:spcPct val="100000"/>
                        </a:lnSpc>
                        <a:spcAft>
                          <a:spcPts val="0"/>
                        </a:spcAft>
                      </a:pPr>
                      <a:r>
                        <a:rPr lang="en-US" sz="1600" kern="100" dirty="0">
                          <a:solidFill>
                            <a:schemeClr val="dk1"/>
                          </a:solidFill>
                          <a:effectLst/>
                          <a:latin typeface="+mn-lt"/>
                          <a:ea typeface="+mn-ea"/>
                          <a:cs typeface="+mn-cs"/>
                        </a:rPr>
                        <a:t> </a:t>
                      </a:r>
                      <a:endParaRPr lang="zh-CN" sz="1600" kern="100" dirty="0">
                        <a:solidFill>
                          <a:schemeClr val="dk1"/>
                        </a:solidFill>
                        <a:effectLst/>
                        <a:latin typeface="+mn-lt"/>
                        <a:ea typeface="+mn-ea"/>
                        <a:cs typeface="+mn-cs"/>
                      </a:endParaRPr>
                    </a:p>
                  </a:txBody>
                  <a:tcPr marL="68580" marR="68580" marT="0" marB="0"/>
                </a:tc>
                <a:tc>
                  <a:txBody>
                    <a:bodyPr/>
                    <a:lstStyle/>
                    <a:p>
                      <a:pPr marL="0" algn="ctr" defTabSz="914400" rtl="0" eaLnBrk="1" latinLnBrk="0" hangingPunct="1">
                        <a:lnSpc>
                          <a:spcPct val="100000"/>
                        </a:lnSpc>
                        <a:spcAft>
                          <a:spcPts val="0"/>
                        </a:spcAft>
                      </a:pPr>
                      <a:r>
                        <a:rPr lang="en-US" sz="1600" kern="100" dirty="0" err="1">
                          <a:solidFill>
                            <a:schemeClr val="dk1"/>
                          </a:solidFill>
                          <a:effectLst/>
                          <a:latin typeface="+mn-lt"/>
                          <a:ea typeface="+mn-ea"/>
                          <a:cs typeface="+mn-cs"/>
                        </a:rPr>
                        <a:t>bne</a:t>
                      </a:r>
                      <a:r>
                        <a:rPr lang="en-US" sz="1600" kern="100" dirty="0">
                          <a:solidFill>
                            <a:schemeClr val="dk1"/>
                          </a:solidFill>
                          <a:effectLst/>
                          <a:latin typeface="+mn-lt"/>
                          <a:ea typeface="+mn-ea"/>
                          <a:cs typeface="+mn-cs"/>
                        </a:rPr>
                        <a:t> </a:t>
                      </a:r>
                      <a:r>
                        <a:rPr lang="en-US" sz="1600" kern="100" dirty="0" err="1">
                          <a:solidFill>
                            <a:schemeClr val="dk1"/>
                          </a:solidFill>
                          <a:effectLst/>
                          <a:latin typeface="+mn-lt"/>
                          <a:ea typeface="+mn-ea"/>
                          <a:cs typeface="+mn-cs"/>
                        </a:rPr>
                        <a:t>rs,rt</a:t>
                      </a:r>
                      <a:r>
                        <a:rPr lang="en-US" sz="1600" kern="100" dirty="0">
                          <a:solidFill>
                            <a:schemeClr val="dk1"/>
                          </a:solidFill>
                          <a:effectLst/>
                          <a:latin typeface="+mn-lt"/>
                          <a:ea typeface="+mn-ea"/>
                          <a:cs typeface="+mn-cs"/>
                        </a:rPr>
                        <a:t> offset</a:t>
                      </a:r>
                      <a:endParaRPr lang="zh-CN" sz="1600" kern="100" dirty="0">
                        <a:solidFill>
                          <a:schemeClr val="dk1"/>
                        </a:solidFill>
                        <a:effectLst/>
                        <a:latin typeface="+mn-lt"/>
                        <a:ea typeface="+mn-ea"/>
                        <a:cs typeface="+mn-cs"/>
                      </a:endParaRPr>
                    </a:p>
                  </a:txBody>
                  <a:tcPr marL="68580" marR="68580" marT="0" marB="0"/>
                </a:tc>
                <a:tc>
                  <a:txBody>
                    <a:bodyPr/>
                    <a:lstStyle/>
                    <a:p>
                      <a:pPr marL="0" algn="ctr" defTabSz="914400" rtl="0" eaLnBrk="1" latinLnBrk="0" hangingPunct="1">
                        <a:lnSpc>
                          <a:spcPct val="100000"/>
                        </a:lnSpc>
                        <a:spcAft>
                          <a:spcPts val="0"/>
                        </a:spcAft>
                      </a:pPr>
                      <a:r>
                        <a:rPr lang="en-US" sz="1600" kern="100" dirty="0">
                          <a:solidFill>
                            <a:schemeClr val="dk1"/>
                          </a:solidFill>
                          <a:effectLst/>
                          <a:latin typeface="+mn-lt"/>
                          <a:ea typeface="+mn-ea"/>
                          <a:cs typeface="+mn-cs"/>
                        </a:rPr>
                        <a:t>if </a:t>
                      </a:r>
                      <a:r>
                        <a:rPr lang="en-US" sz="1600" kern="100" dirty="0" err="1">
                          <a:solidFill>
                            <a:schemeClr val="dk1"/>
                          </a:solidFill>
                          <a:effectLst/>
                          <a:latin typeface="+mn-lt"/>
                          <a:ea typeface="+mn-ea"/>
                          <a:cs typeface="+mn-cs"/>
                        </a:rPr>
                        <a:t>rs</a:t>
                      </a:r>
                      <a:r>
                        <a:rPr lang="zh-CN" sz="1600" kern="100" dirty="0">
                          <a:solidFill>
                            <a:schemeClr val="dk1"/>
                          </a:solidFill>
                          <a:effectLst/>
                          <a:latin typeface="+mn-lt"/>
                          <a:ea typeface="+mn-ea"/>
                          <a:cs typeface="+mn-cs"/>
                        </a:rPr>
                        <a:t>≠</a:t>
                      </a:r>
                      <a:r>
                        <a:rPr lang="en-US" sz="1600" kern="100" dirty="0" err="1">
                          <a:solidFill>
                            <a:schemeClr val="dk1"/>
                          </a:solidFill>
                          <a:effectLst/>
                          <a:latin typeface="+mn-lt"/>
                          <a:ea typeface="+mn-ea"/>
                          <a:cs typeface="+mn-cs"/>
                        </a:rPr>
                        <a:t>rt</a:t>
                      </a:r>
                      <a:r>
                        <a:rPr lang="en-US" sz="1600" kern="100" dirty="0">
                          <a:solidFill>
                            <a:schemeClr val="dk1"/>
                          </a:solidFill>
                          <a:effectLst/>
                          <a:latin typeface="+mn-lt"/>
                          <a:ea typeface="+mn-ea"/>
                          <a:cs typeface="+mn-cs"/>
                        </a:rPr>
                        <a:t> PC</a:t>
                      </a:r>
                      <a:r>
                        <a:rPr lang="zh-CN" sz="1600" kern="100" dirty="0">
                          <a:solidFill>
                            <a:schemeClr val="dk1"/>
                          </a:solidFill>
                          <a:effectLst/>
                          <a:latin typeface="+mn-lt"/>
                          <a:ea typeface="+mn-ea"/>
                          <a:cs typeface="+mn-cs"/>
                        </a:rPr>
                        <a:t>←</a:t>
                      </a:r>
                      <a:endParaRPr lang="en-US" altLang="zh-CN" sz="1600" kern="100" dirty="0">
                        <a:solidFill>
                          <a:schemeClr val="dk1"/>
                        </a:solidFill>
                        <a:effectLst/>
                        <a:latin typeface="+mn-lt"/>
                        <a:ea typeface="+mn-ea"/>
                        <a:cs typeface="+mn-cs"/>
                      </a:endParaRPr>
                    </a:p>
                    <a:p>
                      <a:pPr marL="0" algn="ctr" defTabSz="914400" rtl="0" eaLnBrk="1" latinLnBrk="0" hangingPunct="1">
                        <a:lnSpc>
                          <a:spcPct val="100000"/>
                        </a:lnSpc>
                        <a:spcAft>
                          <a:spcPts val="0"/>
                        </a:spcAft>
                      </a:pPr>
                      <a:r>
                        <a:rPr lang="en-US" sz="1600" kern="100" dirty="0">
                          <a:solidFill>
                            <a:schemeClr val="dk1"/>
                          </a:solidFill>
                          <a:effectLst/>
                          <a:latin typeface="+mn-lt"/>
                          <a:ea typeface="+mn-ea"/>
                          <a:cs typeface="+mn-cs"/>
                        </a:rPr>
                        <a:t>PC</a:t>
                      </a:r>
                      <a:r>
                        <a:rPr lang="en-US" altLang="zh-CN" sz="1600" kern="100" dirty="0">
                          <a:solidFill>
                            <a:schemeClr val="dk1"/>
                          </a:solidFill>
                          <a:effectLst/>
                          <a:latin typeface="+mn-lt"/>
                          <a:ea typeface="+mn-ea"/>
                          <a:cs typeface="+mn-cs"/>
                        </a:rPr>
                        <a:t>+4</a:t>
                      </a:r>
                      <a:r>
                        <a:rPr lang="en-US" sz="1600" kern="100" dirty="0">
                          <a:solidFill>
                            <a:schemeClr val="dk1"/>
                          </a:solidFill>
                          <a:effectLst/>
                          <a:latin typeface="+mn-lt"/>
                          <a:ea typeface="+mn-ea"/>
                          <a:cs typeface="+mn-cs"/>
                        </a:rPr>
                        <a:t>+((sign extend) offset)&lt;&lt;2</a:t>
                      </a:r>
                      <a:endParaRPr lang="zh-CN" sz="1600" kern="1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10012"/>
                  </a:ext>
                </a:extLst>
              </a:tr>
              <a:tr h="369684">
                <a:tc>
                  <a:txBody>
                    <a:bodyPr/>
                    <a:lstStyle/>
                    <a:p>
                      <a:pPr algn="ctr">
                        <a:lnSpc>
                          <a:spcPct val="100000"/>
                        </a:lnSpc>
                        <a:spcAft>
                          <a:spcPts val="0"/>
                        </a:spcAft>
                      </a:pPr>
                      <a:r>
                        <a:rPr lang="en-US" sz="1600" kern="100">
                          <a:effectLst/>
                        </a:rPr>
                        <a:t>J </a:t>
                      </a:r>
                      <a:endParaRPr lang="zh-CN" sz="1600" kern="100">
                        <a:effectLst/>
                        <a:latin typeface="Times New Roman" panose="02020603050405020304"/>
                        <a:ea typeface="宋体" panose="02010600030101010101" pitchFamily="2" charset="-122"/>
                      </a:endParaRPr>
                    </a:p>
                  </a:txBody>
                  <a:tcPr marL="66131" marR="66131" marT="0" marB="0"/>
                </a:tc>
                <a:tc>
                  <a:txBody>
                    <a:bodyPr/>
                    <a:lstStyle/>
                    <a:p>
                      <a:pPr algn="ctr">
                        <a:lnSpc>
                          <a:spcPct val="100000"/>
                        </a:lnSpc>
                        <a:spcAft>
                          <a:spcPts val="0"/>
                        </a:spcAft>
                      </a:pPr>
                      <a:r>
                        <a:rPr lang="en-US" sz="1600" kern="100" dirty="0">
                          <a:effectLst/>
                        </a:rPr>
                        <a:t>J</a:t>
                      </a:r>
                      <a:endParaRPr lang="zh-CN" sz="1600" kern="100" dirty="0">
                        <a:effectLst/>
                        <a:latin typeface="Times New Roman" panose="02020603050405020304"/>
                        <a:ea typeface="宋体" panose="02010600030101010101" pitchFamily="2" charset="-122"/>
                      </a:endParaRPr>
                    </a:p>
                  </a:txBody>
                  <a:tcPr marL="66131" marR="66131" marT="0" marB="0">
                    <a:solidFill>
                      <a:srgbClr val="FFC000"/>
                    </a:solidFill>
                  </a:tcPr>
                </a:tc>
                <a:tc>
                  <a:txBody>
                    <a:bodyPr/>
                    <a:lstStyle/>
                    <a:p>
                      <a:pPr algn="ctr">
                        <a:lnSpc>
                          <a:spcPct val="100000"/>
                        </a:lnSpc>
                        <a:spcAft>
                          <a:spcPts val="0"/>
                        </a:spcAft>
                      </a:pPr>
                      <a:r>
                        <a:rPr lang="en-US" sz="1600" kern="100" dirty="0">
                          <a:effectLst/>
                        </a:rPr>
                        <a:t>000010</a:t>
                      </a:r>
                      <a:endParaRPr lang="zh-CN" sz="1600" kern="100" dirty="0">
                        <a:effectLst/>
                        <a:latin typeface="Times New Roman" panose="02020603050405020304"/>
                        <a:ea typeface="宋体" panose="02010600030101010101" pitchFamily="2" charset="-122"/>
                      </a:endParaRPr>
                    </a:p>
                  </a:txBody>
                  <a:tcPr marL="66131" marR="66131" marT="0" marB="0">
                    <a:solidFill>
                      <a:srgbClr val="FFC000"/>
                    </a:solidFill>
                  </a:tcPr>
                </a:tc>
                <a:tc>
                  <a:txBody>
                    <a:bodyPr/>
                    <a:lstStyle/>
                    <a:p>
                      <a:pPr algn="ctr">
                        <a:lnSpc>
                          <a:spcPct val="100000"/>
                        </a:lnSpc>
                        <a:spcAft>
                          <a:spcPts val="0"/>
                        </a:spcAft>
                      </a:pPr>
                      <a:r>
                        <a:rPr lang="en-US" sz="1600" kern="100" dirty="0">
                          <a:effectLst/>
                        </a:rPr>
                        <a:t> </a:t>
                      </a:r>
                      <a:endParaRPr lang="zh-CN" sz="1600" kern="100" dirty="0">
                        <a:effectLst/>
                        <a:latin typeface="Times New Roman" panose="02020603050405020304"/>
                        <a:ea typeface="宋体" panose="02010600030101010101" pitchFamily="2" charset="-122"/>
                      </a:endParaRPr>
                    </a:p>
                  </a:txBody>
                  <a:tcPr marL="66131" marR="66131" marT="0" marB="0">
                    <a:solidFill>
                      <a:srgbClr val="FFC000"/>
                    </a:solidFill>
                  </a:tcPr>
                </a:tc>
                <a:tc>
                  <a:txBody>
                    <a:bodyPr/>
                    <a:lstStyle/>
                    <a:p>
                      <a:pPr algn="ctr">
                        <a:lnSpc>
                          <a:spcPct val="100000"/>
                        </a:lnSpc>
                        <a:spcAft>
                          <a:spcPts val="0"/>
                        </a:spcAft>
                      </a:pPr>
                      <a:r>
                        <a:rPr lang="en-US" sz="1600" kern="100" dirty="0">
                          <a:effectLst/>
                        </a:rPr>
                        <a:t>J target</a:t>
                      </a:r>
                      <a:endParaRPr lang="zh-CN" sz="1600" kern="100" dirty="0">
                        <a:effectLst/>
                        <a:latin typeface="Times New Roman" panose="02020603050405020304"/>
                        <a:ea typeface="宋体" panose="02010600030101010101" pitchFamily="2" charset="-122"/>
                      </a:endParaRPr>
                    </a:p>
                  </a:txBody>
                  <a:tcPr marL="66131" marR="66131" marT="0" marB="0">
                    <a:solidFill>
                      <a:srgbClr val="FFC000"/>
                    </a:solidFill>
                  </a:tcPr>
                </a:tc>
                <a:tc>
                  <a:txBody>
                    <a:bodyPr/>
                    <a:lstStyle/>
                    <a:p>
                      <a:pPr algn="ctr">
                        <a:lnSpc>
                          <a:spcPct val="100000"/>
                        </a:lnSpc>
                        <a:spcAft>
                          <a:spcPts val="0"/>
                        </a:spcAft>
                      </a:pPr>
                      <a:r>
                        <a:rPr lang="en-US" sz="1600" kern="100" dirty="0">
                          <a:effectLst/>
                        </a:rPr>
                        <a:t>PC</a:t>
                      </a:r>
                      <a:r>
                        <a:rPr lang="zh-CN" sz="1600" kern="100" dirty="0">
                          <a:effectLst/>
                        </a:rPr>
                        <a:t>←</a:t>
                      </a:r>
                      <a:r>
                        <a:rPr lang="en-US" sz="1600" kern="100" dirty="0">
                          <a:effectLst/>
                        </a:rPr>
                        <a:t>(PC[31..28],target,0,0)</a:t>
                      </a:r>
                      <a:endParaRPr lang="zh-CN" sz="1600" kern="100" dirty="0">
                        <a:effectLst/>
                        <a:latin typeface="Times New Roman" panose="02020603050405020304"/>
                        <a:ea typeface="宋体" panose="02010600030101010101" pitchFamily="2" charset="-122"/>
                      </a:endParaRPr>
                    </a:p>
                  </a:txBody>
                  <a:tcPr marL="66131" marR="66131" marT="0" marB="0">
                    <a:solidFill>
                      <a:srgbClr val="FFC000"/>
                    </a:solidFill>
                  </a:tcPr>
                </a:tc>
                <a:extLst>
                  <a:ext uri="{0D108BD9-81ED-4DB2-BD59-A6C34878D82A}">
                    <a16:rowId xmlns:a16="http://schemas.microsoft.com/office/drawing/2014/main" val="1001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150938" y="1042988"/>
            <a:ext cx="7793037" cy="633412"/>
          </a:xfrm>
        </p:spPr>
        <p:txBody>
          <a:bodyPr/>
          <a:lstStyle/>
          <a:p>
            <a:pPr lvl="2"/>
            <a:r>
              <a:rPr lang="zh-CN" altLang="zh-CN" sz="4000" i="1" dirty="0">
                <a:latin typeface="华文新魏" panose="02010800040101010101" pitchFamily="2" charset="-122"/>
                <a:ea typeface="华文新魏" panose="02010800040101010101" pitchFamily="2" charset="-122"/>
              </a:rPr>
              <a:t>单周期</a:t>
            </a:r>
            <a:r>
              <a:rPr lang="en-US" altLang="zh-CN" sz="4000" i="1" dirty="0">
                <a:latin typeface="华文新魏" panose="02010800040101010101" pitchFamily="2" charset="-122"/>
                <a:ea typeface="华文新魏" panose="02010800040101010101" pitchFamily="2" charset="-122"/>
              </a:rPr>
              <a:t>CPU</a:t>
            </a:r>
            <a:r>
              <a:rPr lang="zh-CN" altLang="zh-CN" sz="4000" i="1" dirty="0">
                <a:latin typeface="华文新魏" panose="02010800040101010101" pitchFamily="2" charset="-122"/>
                <a:ea typeface="华文新魏" panose="02010800040101010101" pitchFamily="2" charset="-122"/>
              </a:rPr>
              <a:t>微结构</a:t>
            </a:r>
          </a:p>
        </p:txBody>
      </p:sp>
      <p:sp>
        <p:nvSpPr>
          <p:cNvPr id="121859" name="Rectangle 3"/>
          <p:cNvSpPr>
            <a:spLocks noGrp="1" noChangeArrowheads="1"/>
          </p:cNvSpPr>
          <p:nvPr>
            <p:ph type="body" idx="1"/>
          </p:nvPr>
        </p:nvSpPr>
        <p:spPr>
          <a:xfrm>
            <a:off x="412838" y="2022332"/>
            <a:ext cx="8712460" cy="4512013"/>
          </a:xfrm>
        </p:spPr>
        <p:txBody>
          <a:bodyPr/>
          <a:lstStyle/>
          <a:p>
            <a:pPr marL="0" lvl="3" indent="0">
              <a:buNone/>
            </a:pPr>
            <a:r>
              <a:rPr lang="zh-CN" altLang="zh-CN" sz="3200" i="1" dirty="0">
                <a:latin typeface="华文新魏" panose="02010800040101010101" pitchFamily="2" charset="-122"/>
                <a:ea typeface="华文新魏" panose="02010800040101010101" pitchFamily="2" charset="-122"/>
                <a:cs typeface="+mn-cs"/>
              </a:rPr>
              <a:t>根据指令功能，此</a:t>
            </a:r>
            <a:r>
              <a:rPr lang="en-US" altLang="zh-CN" sz="3200" i="1" dirty="0">
                <a:latin typeface="华文新魏" panose="02010800040101010101" pitchFamily="2" charset="-122"/>
                <a:ea typeface="华文新魏" panose="02010800040101010101" pitchFamily="2" charset="-122"/>
                <a:cs typeface="+mn-cs"/>
              </a:rPr>
              <a:t>CPU</a:t>
            </a:r>
            <a:r>
              <a:rPr lang="zh-CN" altLang="zh-CN" sz="3200" i="1" dirty="0">
                <a:latin typeface="华文新魏" panose="02010800040101010101" pitchFamily="2" charset="-122"/>
                <a:ea typeface="华文新魏" panose="02010800040101010101" pitchFamily="2" charset="-122"/>
                <a:cs typeface="+mn-cs"/>
              </a:rPr>
              <a:t>需要以下功能部件</a:t>
            </a:r>
            <a:r>
              <a:rPr lang="en-US" altLang="zh-CN" sz="3200" i="1" dirty="0">
                <a:latin typeface="华文新魏" panose="02010800040101010101" pitchFamily="2" charset="-122"/>
                <a:ea typeface="华文新魏" panose="02010800040101010101" pitchFamily="2" charset="-122"/>
                <a:cs typeface="+mn-cs"/>
              </a:rPr>
              <a:t>:</a:t>
            </a:r>
            <a:endParaRPr lang="zh-CN" altLang="zh-CN" i="1" dirty="0">
              <a:latin typeface="华文新魏" panose="02010800040101010101" pitchFamily="2" charset="-122"/>
              <a:ea typeface="华文新魏" panose="02010800040101010101" pitchFamily="2" charset="-122"/>
            </a:endParaRPr>
          </a:p>
          <a:p>
            <a:r>
              <a:rPr lang="en-US" altLang="zh-CN" sz="2800" i="1" dirty="0">
                <a:latin typeface="华文新魏" panose="02010800040101010101" pitchFamily="2" charset="-122"/>
                <a:ea typeface="华文新魏" panose="02010800040101010101" pitchFamily="2" charset="-122"/>
              </a:rPr>
              <a:t>PC</a:t>
            </a:r>
            <a:r>
              <a:rPr lang="zh-CN" altLang="zh-CN" sz="2800" i="1" dirty="0">
                <a:latin typeface="华文新魏" panose="02010800040101010101" pitchFamily="2" charset="-122"/>
                <a:ea typeface="华文新魏" panose="02010800040101010101" pitchFamily="2" charset="-122"/>
              </a:rPr>
              <a:t>：程序计数器；</a:t>
            </a:r>
          </a:p>
          <a:p>
            <a:r>
              <a:rPr lang="zh-CN" altLang="zh-CN" sz="2800" i="1" dirty="0">
                <a:latin typeface="华文新魏" panose="02010800040101010101" pitchFamily="2" charset="-122"/>
                <a:ea typeface="华文新魏" panose="02010800040101010101" pitchFamily="2" charset="-122"/>
              </a:rPr>
              <a:t>地址加法器：用于产生下一条后续指令地址</a:t>
            </a:r>
            <a:r>
              <a:rPr lang="en-US" altLang="zh-CN" sz="2800" i="1" dirty="0">
                <a:latin typeface="华文新魏" panose="02010800040101010101" pitchFamily="2" charset="-122"/>
                <a:ea typeface="华文新魏" panose="02010800040101010101" pitchFamily="2" charset="-122"/>
              </a:rPr>
              <a:t>PC+4</a:t>
            </a:r>
            <a:r>
              <a:rPr lang="zh-CN" altLang="zh-CN" sz="2800" i="1" dirty="0">
                <a:latin typeface="华文新魏" panose="02010800040101010101" pitchFamily="2" charset="-122"/>
                <a:ea typeface="华文新魏" panose="02010800040101010101" pitchFamily="2" charset="-122"/>
              </a:rPr>
              <a:t>；</a:t>
            </a:r>
          </a:p>
          <a:p>
            <a:r>
              <a:rPr lang="zh-CN" altLang="zh-CN" sz="2800" i="1" dirty="0">
                <a:latin typeface="华文新魏" panose="02010800040101010101" pitchFamily="2" charset="-122"/>
                <a:ea typeface="华文新魏" panose="02010800040101010101" pitchFamily="2" charset="-122"/>
              </a:rPr>
              <a:t>指令存储器：用于存放机器指令；</a:t>
            </a:r>
          </a:p>
          <a:p>
            <a:r>
              <a:rPr lang="zh-CN" altLang="zh-CN" sz="2800" i="1" dirty="0">
                <a:latin typeface="华文新魏" panose="02010800040101010101" pitchFamily="2" charset="-122"/>
                <a:ea typeface="华文新魏" panose="02010800040101010101" pitchFamily="2" charset="-122"/>
              </a:rPr>
              <a:t>数据存储器：用于存放数据；</a:t>
            </a:r>
          </a:p>
          <a:p>
            <a:r>
              <a:rPr lang="zh-CN" altLang="zh-CN" sz="2800" i="1" dirty="0">
                <a:latin typeface="华文新魏" panose="02010800040101010101" pitchFamily="2" charset="-122"/>
                <a:ea typeface="华文新魏" panose="02010800040101010101" pitchFamily="2" charset="-122"/>
              </a:rPr>
              <a:t>寄存器堆：包含</a:t>
            </a:r>
            <a:r>
              <a:rPr lang="en-US" altLang="zh-CN" sz="2800" i="1" dirty="0">
                <a:latin typeface="华文新魏" panose="02010800040101010101" pitchFamily="2" charset="-122"/>
                <a:ea typeface="华文新魏" panose="02010800040101010101" pitchFamily="2" charset="-122"/>
              </a:rPr>
              <a:t>$0~$31</a:t>
            </a:r>
            <a:r>
              <a:rPr lang="zh-CN" altLang="zh-CN" sz="2800" i="1" dirty="0">
                <a:latin typeface="华文新魏" panose="02010800040101010101" pitchFamily="2" charset="-122"/>
                <a:ea typeface="华文新魏" panose="02010800040101010101" pitchFamily="2" charset="-122"/>
              </a:rPr>
              <a:t>共</a:t>
            </a:r>
            <a:r>
              <a:rPr lang="en-US" altLang="zh-CN" sz="2800" i="1" dirty="0">
                <a:latin typeface="华文新魏" panose="02010800040101010101" pitchFamily="2" charset="-122"/>
                <a:ea typeface="华文新魏" panose="02010800040101010101" pitchFamily="2" charset="-122"/>
              </a:rPr>
              <a:t>32</a:t>
            </a:r>
            <a:r>
              <a:rPr lang="zh-CN" altLang="zh-CN" sz="2800" i="1" dirty="0">
                <a:latin typeface="华文新魏" panose="02010800040101010101" pitchFamily="2" charset="-122"/>
                <a:ea typeface="华文新魏" panose="02010800040101010101" pitchFamily="2" charset="-122"/>
              </a:rPr>
              <a:t>个</a:t>
            </a:r>
            <a:r>
              <a:rPr lang="en-US" altLang="zh-CN" sz="2800" i="1" dirty="0">
                <a:latin typeface="华文新魏" panose="02010800040101010101" pitchFamily="2" charset="-122"/>
                <a:ea typeface="华文新魏" panose="02010800040101010101" pitchFamily="2" charset="-122"/>
              </a:rPr>
              <a:t>32</a:t>
            </a:r>
            <a:r>
              <a:rPr lang="zh-CN" altLang="zh-CN" sz="2800" i="1" dirty="0">
                <a:latin typeface="华文新魏" panose="02010800040101010101" pitchFamily="2" charset="-122"/>
                <a:ea typeface="华文新魏" panose="02010800040101010101" pitchFamily="2" charset="-122"/>
              </a:rPr>
              <a:t>位通用寄存器；</a:t>
            </a:r>
          </a:p>
          <a:p>
            <a:r>
              <a:rPr lang="en-US" altLang="zh-CN" sz="2800" i="1" dirty="0">
                <a:latin typeface="华文新魏" panose="02010800040101010101" pitchFamily="2" charset="-122"/>
                <a:ea typeface="华文新魏" panose="02010800040101010101" pitchFamily="2" charset="-122"/>
              </a:rPr>
              <a:t>ALU</a:t>
            </a:r>
            <a:r>
              <a:rPr lang="zh-CN" altLang="zh-CN" sz="2800" i="1" dirty="0">
                <a:latin typeface="华文新魏" panose="02010800040101010101" pitchFamily="2" charset="-122"/>
                <a:ea typeface="华文新魏" panose="02010800040101010101" pitchFamily="2" charset="-122"/>
              </a:rPr>
              <a:t>：算术逻辑单元，用于数据的算术及逻辑运算；</a:t>
            </a:r>
          </a:p>
          <a:p>
            <a:r>
              <a:rPr lang="en-US" altLang="zh-CN" sz="2800" i="1" dirty="0">
                <a:latin typeface="华文新魏" panose="02010800040101010101" pitchFamily="2" charset="-122"/>
                <a:ea typeface="华文新魏" panose="02010800040101010101" pitchFamily="2" charset="-122"/>
              </a:rPr>
              <a:t>CU</a:t>
            </a:r>
            <a:r>
              <a:rPr lang="zh-CN" altLang="zh-CN" sz="2800" i="1" dirty="0">
                <a:latin typeface="华文新魏" panose="02010800040101010101" pitchFamily="2" charset="-122"/>
                <a:ea typeface="华文新魏" panose="02010800040101010101" pitchFamily="2" charset="-122"/>
              </a:rPr>
              <a:t>：控制单元，用于生成控制信号。</a:t>
            </a:r>
            <a:endParaRPr lang="zh-CN" altLang="en-US" sz="2000" i="1" dirty="0">
              <a:latin typeface="华文新魏" panose="02010800040101010101" pitchFamily="2" charset="-122"/>
              <a:ea typeface="华文新魏"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18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18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18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18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185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185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18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150938" y="1042988"/>
            <a:ext cx="7793037" cy="633412"/>
          </a:xfrm>
        </p:spPr>
        <p:txBody>
          <a:bodyPr/>
          <a:lstStyle/>
          <a:p>
            <a:pPr lvl="2"/>
            <a:r>
              <a:rPr lang="zh-CN" altLang="zh-CN" sz="4000" i="1" dirty="0">
                <a:latin typeface="华文新魏" panose="02010800040101010101" pitchFamily="2" charset="-122"/>
                <a:ea typeface="华文新魏" panose="02010800040101010101" pitchFamily="2" charset="-122"/>
              </a:rPr>
              <a:t>单周期</a:t>
            </a:r>
            <a:r>
              <a:rPr lang="en-US" altLang="zh-CN" sz="4000" i="1" dirty="0">
                <a:latin typeface="华文新魏" panose="02010800040101010101" pitchFamily="2" charset="-122"/>
                <a:ea typeface="华文新魏" panose="02010800040101010101" pitchFamily="2" charset="-122"/>
              </a:rPr>
              <a:t>CPU</a:t>
            </a:r>
            <a:r>
              <a:rPr lang="zh-CN" altLang="zh-CN" sz="4000" i="1" dirty="0">
                <a:latin typeface="华文新魏" panose="02010800040101010101" pitchFamily="2" charset="-122"/>
                <a:ea typeface="华文新魏" panose="02010800040101010101" pitchFamily="2" charset="-122"/>
              </a:rPr>
              <a:t>微结构</a:t>
            </a:r>
          </a:p>
        </p:txBody>
      </p:sp>
      <p:sp>
        <p:nvSpPr>
          <p:cNvPr id="121859" name="Rectangle 3"/>
          <p:cNvSpPr>
            <a:spLocks noGrp="1" noChangeArrowheads="1"/>
          </p:cNvSpPr>
          <p:nvPr>
            <p:ph type="body" idx="1"/>
          </p:nvPr>
        </p:nvSpPr>
        <p:spPr>
          <a:xfrm>
            <a:off x="1196625" y="1808820"/>
            <a:ext cx="3169052" cy="326547"/>
          </a:xfrm>
        </p:spPr>
        <p:txBody>
          <a:bodyPr/>
          <a:lstStyle/>
          <a:p>
            <a:pPr marL="0" lvl="3" indent="0">
              <a:buNone/>
            </a:pPr>
            <a:r>
              <a:rPr lang="zh-CN" altLang="zh-CN" sz="1600" i="1" dirty="0">
                <a:latin typeface="华文新魏" panose="02010800040101010101" pitchFamily="2" charset="-122"/>
                <a:ea typeface="华文新魏" panose="02010800040101010101" pitchFamily="2" charset="-122"/>
                <a:cs typeface="+mn-cs"/>
              </a:rPr>
              <a:t>一种单周期</a:t>
            </a:r>
            <a:r>
              <a:rPr lang="en-US" altLang="zh-CN" sz="1600" i="1" dirty="0">
                <a:latin typeface="华文新魏" panose="02010800040101010101" pitchFamily="2" charset="-122"/>
                <a:ea typeface="华文新魏" panose="02010800040101010101" pitchFamily="2" charset="-122"/>
                <a:cs typeface="+mn-cs"/>
              </a:rPr>
              <a:t>CPU</a:t>
            </a:r>
            <a:r>
              <a:rPr lang="zh-CN" altLang="zh-CN" sz="1600" i="1" dirty="0">
                <a:latin typeface="华文新魏" panose="02010800040101010101" pitchFamily="2" charset="-122"/>
                <a:ea typeface="华文新魏" panose="02010800040101010101" pitchFamily="2" charset="-122"/>
                <a:cs typeface="+mn-cs"/>
              </a:rPr>
              <a:t>微结构如</a:t>
            </a:r>
            <a:r>
              <a:rPr lang="zh-CN" altLang="en-US" sz="1600" i="1" dirty="0">
                <a:latin typeface="华文新魏" panose="02010800040101010101" pitchFamily="2" charset="-122"/>
                <a:ea typeface="华文新魏" panose="02010800040101010101" pitchFamily="2" charset="-122"/>
                <a:cs typeface="+mn-cs"/>
              </a:rPr>
              <a:t>图</a:t>
            </a:r>
            <a:r>
              <a:rPr lang="zh-CN" altLang="zh-CN" sz="1600" i="1" dirty="0">
                <a:latin typeface="华文新魏" panose="02010800040101010101" pitchFamily="2" charset="-122"/>
                <a:ea typeface="华文新魏" panose="02010800040101010101" pitchFamily="2" charset="-122"/>
                <a:cs typeface="+mn-cs"/>
              </a:rPr>
              <a:t>所示</a:t>
            </a:r>
            <a:r>
              <a:rPr lang="en-US" altLang="zh-CN" sz="1600" i="1" dirty="0">
                <a:latin typeface="华文新魏" panose="02010800040101010101" pitchFamily="2" charset="-122"/>
                <a:ea typeface="华文新魏" panose="02010800040101010101" pitchFamily="2" charset="-122"/>
                <a:cs typeface="+mn-cs"/>
              </a:rPr>
              <a:t>:</a:t>
            </a:r>
            <a:endParaRPr lang="zh-CN" altLang="zh-CN" sz="1600" i="1" dirty="0">
              <a:latin typeface="华文新魏" panose="02010800040101010101" pitchFamily="2" charset="-122"/>
              <a:ea typeface="华文新魏" panose="02010800040101010101" pitchFamily="2" charset="-122"/>
              <a:cs typeface="+mn-cs"/>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8090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545" y="2078850"/>
            <a:ext cx="8366350" cy="477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KSO_WM_DOC_GUID" val="{d19c2e48-fc61-4b5a-a7f0-1b5842594359}"/>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spPr>
      <a:bodyPr vert="horz" wrap="square" lIns="91440" tIns="45720" rIns="91440" bIns="45720" numCol="1" anchor="t" anchorCtr="0" compatLnSpc="1"/>
      <a:lstStyle>
        <a:defPPr marL="342900" marR="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kumimoji="0" lang="zh-CN" altLang="en-US" sz="2800" b="0" i="0" u="none" strike="noStrike" cap="none" normalizeH="0" baseline="0" smtClean="0">
            <a:ln>
              <a:noFill/>
            </a:ln>
            <a:solidFill>
              <a:schemeClr val="tx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spPr>
      <a:bodyPr vert="horz" wrap="square" lIns="91440" tIns="45720" rIns="91440" bIns="45720" numCol="1" anchor="t" anchorCtr="0" compatLnSpc="1"/>
      <a:lstStyle>
        <a:defPPr marL="342900" marR="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kumimoji="0" lang="zh-CN" altLang="en-US" sz="2800" b="0" i="0" u="none" strike="noStrike" cap="none" normalizeH="0" baseline="0" smtClean="0">
            <a:ln>
              <a:noFill/>
            </a:ln>
            <a:solidFill>
              <a:schemeClr val="tx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221</TotalTime>
  <Words>1461</Words>
  <Application>Microsoft Office PowerPoint</Application>
  <PresentationFormat>全屏显示(4:3)</PresentationFormat>
  <Paragraphs>220</Paragraphs>
  <Slides>22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华文新魏</vt:lpstr>
      <vt:lpstr>Arial</vt:lpstr>
      <vt:lpstr>Calibri</vt:lpstr>
      <vt:lpstr>Tahoma</vt:lpstr>
      <vt:lpstr>Times New Roman</vt:lpstr>
      <vt:lpstr>Wingdings</vt:lpstr>
      <vt:lpstr>Blends</vt:lpstr>
      <vt:lpstr>单周期类MIPS CPU设计</vt:lpstr>
      <vt:lpstr>单周期类MIPS CPU设计</vt:lpstr>
      <vt:lpstr>单周期类MIPS CPU设计</vt:lpstr>
      <vt:lpstr>单周期类MIPS CPU设计</vt:lpstr>
      <vt:lpstr>单周期类MIPS CPU设计</vt:lpstr>
      <vt:lpstr>单周期类MIPS CPU指令</vt:lpstr>
      <vt:lpstr>单周期类MIPS CPU指令</vt:lpstr>
      <vt:lpstr>单周期CPU微结构</vt:lpstr>
      <vt:lpstr>单周期CPU微结构</vt:lpstr>
      <vt:lpstr>单周期CPU微结构</vt:lpstr>
      <vt:lpstr>单周期CPU微结构</vt:lpstr>
      <vt:lpstr>单周期CPU微结构</vt:lpstr>
      <vt:lpstr>单周期CPU微结构</vt:lpstr>
      <vt:lpstr>单周期CPU微结构</vt:lpstr>
      <vt:lpstr>单周期CPU微结构</vt:lpstr>
      <vt:lpstr>指令译码(ID)逻辑设计</vt:lpstr>
      <vt:lpstr>指令识别</vt:lpstr>
      <vt:lpstr>相应的控制信号</vt:lpstr>
      <vt:lpstr>ALUOP编码与ALU运算方式表</vt:lpstr>
      <vt:lpstr>控制信号</vt:lpstr>
      <vt:lpstr>利用LogiSim设计类MIPS ALU</vt:lpstr>
      <vt:lpstr>利用LogiSim-Evolution设计类MIPS 控制器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computersolid</dc:creator>
  <cp:lastModifiedBy>OurHome</cp:lastModifiedBy>
  <cp:revision>260</cp:revision>
  <cp:lastPrinted>2113-01-01T00:00:00Z</cp:lastPrinted>
  <dcterms:created xsi:type="dcterms:W3CDTF">2113-01-01T00:00:00Z</dcterms:created>
  <dcterms:modified xsi:type="dcterms:W3CDTF">2021-06-07T09:24:11Z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2052-11.1.0.8527</vt:lpwstr>
  </property>
</Properties>
</file>