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7" r:id="rId2"/>
  </p:sldMasterIdLst>
  <p:notesMasterIdLst>
    <p:notesMasterId r:id="rId39"/>
  </p:notesMasterIdLst>
  <p:sldIdLst>
    <p:sldId id="259" r:id="rId3"/>
    <p:sldId id="262" r:id="rId4"/>
    <p:sldId id="261" r:id="rId5"/>
    <p:sldId id="264" r:id="rId6"/>
    <p:sldId id="263" r:id="rId7"/>
    <p:sldId id="265" r:id="rId8"/>
    <p:sldId id="266" r:id="rId9"/>
    <p:sldId id="268" r:id="rId10"/>
    <p:sldId id="267" r:id="rId11"/>
    <p:sldId id="269" r:id="rId12"/>
    <p:sldId id="29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7" r:id="rId28"/>
    <p:sldId id="285" r:id="rId29"/>
    <p:sldId id="286" r:id="rId30"/>
    <p:sldId id="289" r:id="rId31"/>
    <p:sldId id="291" r:id="rId32"/>
    <p:sldId id="290" r:id="rId33"/>
    <p:sldId id="288" r:id="rId34"/>
    <p:sldId id="292" r:id="rId35"/>
    <p:sldId id="298" r:id="rId36"/>
    <p:sldId id="296" r:id="rId37"/>
    <p:sldId id="29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7795D-5B0C-4C27-833B-2AEA09A77259}">
          <p14:sldIdLst>
            <p14:sldId id="259"/>
            <p14:sldId id="262"/>
            <p14:sldId id="261"/>
            <p14:sldId id="264"/>
            <p14:sldId id="263"/>
            <p14:sldId id="265"/>
            <p14:sldId id="266"/>
            <p14:sldId id="268"/>
            <p14:sldId id="267"/>
            <p14:sldId id="269"/>
            <p14:sldId id="299"/>
            <p14:sldId id="270"/>
            <p14:sldId id="271"/>
            <p14:sldId id="272"/>
            <p14:sldId id="273"/>
            <p14:sldId id="274"/>
            <p14:sldId id="275"/>
            <p14:sldId id="276"/>
            <p14:sldId id="277"/>
            <p14:sldId id="278"/>
            <p14:sldId id="279"/>
            <p14:sldId id="280"/>
            <p14:sldId id="281"/>
            <p14:sldId id="282"/>
            <p14:sldId id="284"/>
            <p14:sldId id="287"/>
            <p14:sldId id="285"/>
            <p14:sldId id="286"/>
            <p14:sldId id="289"/>
            <p14:sldId id="291"/>
            <p14:sldId id="290"/>
            <p14:sldId id="288"/>
            <p14:sldId id="292"/>
            <p14:sldId id="298"/>
            <p14:sldId id="296"/>
            <p14:sldId id="297"/>
          </p14:sldIdLst>
        </p14:section>
      </p14:sectionLst>
    </p:ext>
    <p:ext uri="{EFAFB233-063F-42B5-8137-9DF3F51BA10A}">
      <p15:sldGuideLst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6" autoAdjust="0"/>
    <p:restoredTop sz="83920" autoAdjust="0"/>
  </p:normalViewPr>
  <p:slideViewPr>
    <p:cSldViewPr snapToGrid="0">
      <p:cViewPr varScale="1">
        <p:scale>
          <a:sx n="72" d="100"/>
          <a:sy n="72" d="100"/>
        </p:scale>
        <p:origin x="2030" y="58"/>
      </p:cViewPr>
      <p:guideLst>
        <p:guide orient="horz" pos="2160"/>
        <p:guide pos="36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13-12-2020</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NOTE: IF EVERYONE KNOWS HOW HOMOMORPHIC ENCRYPTION WORKS, SKIP</a:t>
            </a: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major component of this thesis was selecting what homomorphic encryption scheme to implement. Before I go on, I first have to ask, is everyone here familiar with the basics of homomorphic encryption and bootstrapping?</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If not: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Homomorphic encryption means encryption on which functions can still be executed. In 2009 Gentry showed that Fully Homomorphic encryption, doing an arbitrary amount of operations on encrypted data is possible. He later explained this using an analogy: imagine a jeweler Alice who wants to let her workers work on precious gems without them being able to steal the gems. She creates a box that allows the workers to manipulate the jewels, like this one. This box would Somewhat Homomorphic Encryption, because while the workers can do some operations, eventually the gloves break down and the workers have to bring the box back to Alice so that she can unlock the box, retrieve the finished jewels.</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3689808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FHEW, called that way as a reference to the Fastest Fourier Transform in the West library, is part of the so-called third generation schemes. It attempts to tackle the long length of the bootstrapping process by only executing one NAND gate (other simple gate functions are also possible) and then immediately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bootstrapping.This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makes it a true fully homomorphic scheme, as the bootstrapping can actually be done within a reasonable amount of time, namely 137miliseconds for NAND + bootstrap for 128 bit security on a intel i7. In other words, while only one NAND gate can be done at a time (later papers 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parellisation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possible), there is no limit on the depth of our circuit, and as all functions can be written as a combination of logic gates, no limit on the functions that can be executed.</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72721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FHEW is also based on RLWE. The slides I’m about to show are taken from a excellent, very visual presentation by the creators of FHEW, Léo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Ducas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Daniele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Micciancio</a:t>
            </a:r>
            <a:r>
              <a:rPr lang="en-US" sz="1800" dirty="0">
                <a:effectLst/>
                <a:latin typeface="Calibri" panose="020F0502020204030204" pitchFamily="34" charset="0"/>
                <a:ea typeface="Calibri" panose="020F0502020204030204" pitchFamily="34" charset="0"/>
                <a:cs typeface="Times New Roman" panose="02020603050405020304" pitchFamily="18" charset="0"/>
              </a:rPr>
              <a:t>. Our message is a single bit. If it is 0, we could represent it as some error, if it is 1, we could represent it as 256 with some error added to it. (512 is a usual value for q). In this case our maximum error is equal to +/- 128.</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59482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the representation that we use is one where there are 4 possible messages, with the message being multiplied by 128, or ¼ of the modulus q. We also have a smaller error of value 64 or q/8, so that there are values that are never reached by a given message and error. (these white spaces).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330193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use this for addition. As you can see, the result now has more error than the beginning. Now if we consider every on the top left to be 1 and everything on the bottom right to be 0, we have a AND gate. To make this a NAND, we rotate by 5q/8, in other words we consider the bottom right to be 1 and the other 0 and this results in the results that we expect from a NAND gate for given input values.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411260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use this for addition. As you can see, the result now has more error than the beginning. Now if we consider every on the top left to be 1 and everything on the bottom right to be 0, we have a AND gate. To make this a NAND, we rotate by 5q/8, in other words we consider the bottom right to be 1 and the other 0 and this results in the results that we expect from a NAND gate for given input values.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287245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use this for addition. As you can see, the result now has more error than the beginning. Now if we consider every on the top left to be 1 and everything on the bottom right to be 0, we have a AND gate. To make this a NAND, we rotate by 5q/8, in other words we consider the bottom right to be 1 and the other 0 and this results in the results that we expect from a NAND gate for given input values.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84083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use this for addition. As you can see, the result now has more error than the beginning. Now if we consider every on the top left to be 1 and everything on the bottom right to be 0, we have a AND gate. To make this a NAND, we rotate by 5q/8, in other words we consider the bottom right to be 1 and the other 0 and this results in the results that we expect from a NAND gate for given input values.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347957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use this for addition. As you can see, the result now has more error than the beginning. Now if we consider every on the top left to be 1 and everything on the bottom right to be 0, we have a AND gate. To make this a NAND, we rotate by 5q/8, in other words we consider the bottom right to be 1 and the other 0 and this results in the results that we expect from a NAND gate for given input values.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375629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need to bootstrap: remember,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doing decryption operations homomorphically, i.e. doing the decryption operations with an encrypted secret key. This reduces the noise back down to the original level, completing our algorithm.</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23</a:t>
            </a:fld>
            <a:endParaRPr lang="nl-NL"/>
          </a:p>
        </p:txBody>
      </p:sp>
    </p:spTree>
    <p:extLst>
      <p:ext uri="{BB962C8B-B14F-4D97-AF65-F5344CB8AC3E}">
        <p14:creationId xmlns:p14="http://schemas.microsoft.com/office/powerpoint/2010/main" val="2525374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need to bootstrap: remember,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doing decryption operations homomorphically, i.e. doing the decryption operations with an encrypted secret key. This reduces the noise back down to the original level, completing our algorithm.</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24</a:t>
            </a:fld>
            <a:endParaRPr lang="nl-NL"/>
          </a:p>
        </p:txBody>
      </p:sp>
    </p:spTree>
    <p:extLst>
      <p:ext uri="{BB962C8B-B14F-4D97-AF65-F5344CB8AC3E}">
        <p14:creationId xmlns:p14="http://schemas.microsoft.com/office/powerpoint/2010/main" val="289965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behind bootstrapping is to turn Somewhat Homomorphic Encryption in to Fully homomorphic encryption by performing the decryption, i.e. the unlocking of the box, while everything is under another encryption. In our analogy, this would be like locking our box, in another box which already has a key for our box inside of it. (Since we using public/private key encryption, we place things into a locked box with the public key). Then our workers can open the inner box and continue working on the jewels. For an arbitrary amount of boxes, we can thus compute an arbitrary amount of functions on data that stays encrypted. The fact that gloves wear out in our analogy is representative of the fact that the homomorphic encryption schemes uses some form of numerical noise to mask the message. As we do addition, and especially multiplication, the amount of noise increases. At some point, decryption (whose last step is usually a sort of rounding operation to remove noise) will no longer return the correct answer.</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1155758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LWE ciphertexts look as follows and standard parameters are given. If we simply wanted to decrypt, we would calculate b-&lt;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a:t>
            </a:r>
            <a:r>
              <a:rPr lang="en-US" sz="1800" dirty="0">
                <a:effectLst/>
                <a:latin typeface="Calibri" panose="020F0502020204030204" pitchFamily="34" charset="0"/>
                <a:ea typeface="Calibri" panose="020F0502020204030204" pitchFamily="34" charset="0"/>
                <a:cs typeface="Times New Roman" panose="02020603050405020304" pitchFamily="18" charset="0"/>
              </a:rPr>
              <a:t>&gt;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retreive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our message through rounding, but this requires a secret key and gives us our result, which the server isn’t supposed to have. </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2480452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Instead, we want to encrypt this scheme under another scheme so we can decrypt the LWE ciphertext and gain the benefits, namely noise removal from our ciphertext due to rounding, without making security pointless. Remember </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362759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LWE is less efficient than RLWE so we take the input and turn it into RLWE. We also encrypt our secret keys using RGSW, which is a scheme that encrypts a message as 27 RLWE encryptions of 0, with message multiplied with shifted unity matrix 27 times. Q is a 27 bit prime. In our scheme, rather than multiplication with 2, we are multiplying with B</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 =23, but this is simply an optimization and you can forget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233107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our input is a LWE value called v, then it becomes an encrypted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t>
            </a:r>
            <a:r>
              <a:rPr lang="en-US" sz="1800" baseline="300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1800" dirty="0">
                <a:effectLst/>
                <a:latin typeface="Calibri" panose="020F0502020204030204" pitchFamily="34" charset="0"/>
                <a:ea typeface="Calibri" panose="020F0502020204030204" pitchFamily="34" charset="0"/>
                <a:cs typeface="Times New Roman" panose="02020603050405020304" pitchFamily="18" charset="0"/>
              </a:rPr>
              <a:t> RLWE value. To compute a rounding function f (which also does our rotation for our NAND), we store all the function output for given the function inputs 0 to 255, and we choose our rounding function so that the output for a value more that 255 is equal to the negative output of value minus 255. Then we can initialize our accumulator to a polynomial with the function outputs as coefficients.</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3944640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 return, namely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 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noiseless RLWE with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that’s equal to 0. But it is an RLWE encryption so we can do operations with this and add noise.</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878829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come to accumulation. Seen from the LWE standpoint, we’re now going to subtract the inner product of a*s from our b. a is public and in plaintext, but we are allowed to multiply a RGSW value by a plaintext a. We then “subtract” this a</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our Accumulator by multiplying the RGSW and RLWE encryptions together. This is done via a special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multiplicatio</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returns an RLWE encryption of the Accumulator which, from a RLWE standpoint, rotates the functions by a</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which, from a LWE standpoint, looks like an subtraction with a</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then extract our result by taking the first value of our rotated functions, which is going to be our decrypted LWE whose error has been rounded of by our functions (and which has been rotated as required in advance). We would then have to do a key switching operation to complete our algorithm but… (continued)</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1545494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performance challenging part for the server is of course the accumulation step. Every RLWE times RGSW operation is a vector times matrix operation. </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32</a:t>
            </a:fld>
            <a:endParaRPr lang="nl-NL"/>
          </a:p>
        </p:txBody>
      </p:sp>
    </p:spTree>
    <p:extLst>
      <p:ext uri="{BB962C8B-B14F-4D97-AF65-F5344CB8AC3E}">
        <p14:creationId xmlns:p14="http://schemas.microsoft.com/office/powerpoint/2010/main" val="337213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Just for clarity, I am going to call the person with secret key who encrypted the data originally the user, and the person executing the function on the encrypted data the server.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example of homomorphic encryption can be seen in the Fan-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Vercauteren</a:t>
            </a:r>
            <a:r>
              <a:rPr lang="en-US" sz="1800" dirty="0">
                <a:effectLst/>
                <a:latin typeface="Calibri" panose="020F0502020204030204" pitchFamily="34" charset="0"/>
                <a:ea typeface="Calibri" panose="020F0502020204030204" pitchFamily="34" charset="0"/>
                <a:cs typeface="Times New Roman" panose="02020603050405020304" pitchFamily="18" charset="0"/>
              </a:rPr>
              <a:t> scheme. This is based on the Ring Learning With Errors Problem, which states the following. For many vectors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ai,bi</a:t>
            </a:r>
            <a:r>
              <a:rPr lang="en-US" sz="1800" dirty="0">
                <a:effectLst/>
                <a:latin typeface="Calibri" panose="020F0502020204030204" pitchFamily="34" charset="0"/>
                <a:ea typeface="Calibri" panose="020F0502020204030204" pitchFamily="34" charset="0"/>
                <a:cs typeface="Times New Roman" panose="02020603050405020304" pitchFamily="18" charset="0"/>
              </a:rPr>
              <a:t>) ϵ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Rq</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Rq</a:t>
            </a:r>
            <a:r>
              <a:rPr lang="en-US" sz="1800" dirty="0">
                <a:effectLst/>
                <a:latin typeface="Calibri" panose="020F0502020204030204" pitchFamily="34" charset="0"/>
                <a:ea typeface="Calibri" panose="020F0502020204030204" pitchFamily="34" charset="0"/>
                <a:cs typeface="Times New Roman" panose="02020603050405020304" pitchFamily="18" charset="0"/>
              </a:rPr>
              <a:t>), bi = ai *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ei</a:t>
            </a:r>
            <a:r>
              <a:rPr lang="en-US" sz="1800" dirty="0">
                <a:effectLst/>
                <a:latin typeface="Calibri" panose="020F0502020204030204" pitchFamily="34" charset="0"/>
                <a:ea typeface="Calibri" panose="020F0502020204030204" pitchFamily="34" charset="0"/>
                <a:cs typeface="Times New Roman" panose="02020603050405020304" pitchFamily="18" charset="0"/>
              </a:rPr>
              <a:t> being a randomly sample error term and s being our secret key and ai being a randomly sampled but known vector, it is not possible to find s (“not computationally feasible” (Roy et al.))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in other words, we can use this term as a good public key for s since we can’t reverse engineer the secret from the public key. And this is the case if the server spends all day requesting public keys from the user to be able to guess the secret key.</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71481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this is an extremely simplified version of the Fan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Vercauteren</a:t>
            </a:r>
            <a:r>
              <a:rPr lang="en-US" sz="1800" dirty="0">
                <a:effectLst/>
                <a:latin typeface="Calibri" panose="020F0502020204030204" pitchFamily="34" charset="0"/>
                <a:ea typeface="Calibri" panose="020F0502020204030204" pitchFamily="34" charset="0"/>
                <a:cs typeface="Times New Roman" panose="02020603050405020304" pitchFamily="18" charset="0"/>
              </a:rPr>
              <a:t> scheme, just to give an idea:  we generate our cipher text from our public key and our message, in such a way that we can get our message back by multiplying the second part of the cipher text with s and adding it to the first part.</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5234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why do we use this scheme? Because if we add the 2 ciphertexts or multiply the 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cipherteksts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still get the correct value after decryption! (if we’ve taken our modulus high enough).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 is the most straightforward: when we add, we add the 2 errors of the ciphertexts together and error growth is minimal.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Multiplication is much less straightforward. I did not write down all the terms of the multiplication, but to summarize: afterwards we need to rescale with a certain factor,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relinearize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35305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 to rescale because the actual algorithm is scaling with a certain factor, and if you multiply 2 values scaled with a factor delta, the result will be scaled by a factor delta² and thus we need to divide back by delta to get our original scaling.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Secondly, we need to be able to remove the secret key squared term from our result. We call this the linearization step, but I will not go into details here.</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107968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how FV actually worked and get an idea for the size of the parameters I was going to be working with, I installed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micrsoft</a:t>
            </a:r>
            <a:r>
              <a:rPr lang="en-US" sz="1800" dirty="0">
                <a:effectLst/>
                <a:latin typeface="Calibri" panose="020F0502020204030204" pitchFamily="34" charset="0"/>
                <a:ea typeface="Calibri" panose="020F0502020204030204" pitchFamily="34" charset="0"/>
                <a:cs typeface="Times New Roman" panose="02020603050405020304" pitchFamily="18" charset="0"/>
              </a:rPr>
              <a:t> SEAL, a library for homomorphic encryption. I tried implementing a simple function (for calculating the angle you have to fire something at to reach a certain distance, which means calculating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arcsin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can be approximated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taylor</a:t>
            </a:r>
            <a:r>
              <a:rPr lang="en-US" sz="1800" dirty="0">
                <a:effectLst/>
                <a:latin typeface="Calibri" panose="020F0502020204030204" pitchFamily="34" charset="0"/>
                <a:ea typeface="Calibri" panose="020F0502020204030204" pitchFamily="34" charset="0"/>
                <a:cs typeface="Times New Roman" panose="02020603050405020304" pitchFamily="18" charset="0"/>
              </a:rPr>
              <a:t> expansion). Because there is no bootstrapping, it is necessary to determine in advance what size of polynomial coefficients will be for every multiplication done to calculate the polynomial series. Additionally, as the TA’s told me and I also found out by trying, it is hard to floating point operations with integers, when rescaling has to be done after every multiplication, requiring another multiplication with a constant factor.</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149358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I switched to CKKS, which can be seen as a similar scheme designed for floating point operations.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give an idea of what needs to be done: Firstly, the coefficient modulus of the polynomials must be chosen, so that there is enough noise budget to allow for the function that you want to execute. Then the scale (i.e. the precision of the floating point numbers) must also be chosen. Then public, private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realinerisation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keys must be generated. Finally we can start doing multiplications and addition, but after every multiplication we must rescale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relinearize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 need to do modulus switching as we go through the list of coefficient modulus primes that we generated to do our calculation.</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312191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required about a 100 lines of code for a rather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simpel</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formula. It executed fairly quickly, and both FV and CKKS are good at allowing Single Instruction, Multiple Data, but as can be seen from this example, they only allow for a limited amount of computations, and algorithms that are already out there and require a lot of instructions will thus not easily translate in to programs that can homomorphically execute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however good at doing homomorphic encryptions for a given, low-depth application. This can also be seen in a hardware acceleration for the Fan-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Vercauteren</a:t>
            </a:r>
            <a:r>
              <a:rPr lang="en-US" sz="1800" dirty="0">
                <a:effectLst/>
                <a:latin typeface="Calibri" panose="020F0502020204030204" pitchFamily="34" charset="0"/>
                <a:ea typeface="Calibri" panose="020F0502020204030204" pitchFamily="34" charset="0"/>
                <a:cs typeface="Times New Roman" panose="02020603050405020304" pitchFamily="18" charset="0"/>
              </a:rPr>
              <a:t> scheme done by COSIC in 2018. This implementation could do FV very quickly, at 400 homomorphic multiplications per second, but is limited to a multiplicative depth of 4. This is enough for a lot of applications, but can limit its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flexibillity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a general role.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1130904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287174042"/>
      </p:ext>
    </p:extLst>
  </p:cSld>
  <p:clrMapOvr>
    <a:masterClrMapping/>
  </p:clrMapOvr>
  <p:extLst>
    <p:ext uri="{DCECCB84-F9BA-43D5-87BE-67443E8EF086}">
      <p15:sldGuideLst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5158AB2F-5E2D-4507-84BB-041705CD7959}" type="datetime1">
              <a:rPr lang="nl-BE" smtClean="0"/>
              <a:t>13/12/2020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46B74810-5D85-456A-99F6-89704416DC65}" type="datetime1">
              <a:rPr lang="nl-BE" smtClean="0"/>
              <a:t>13/12/2020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0419ED10-A810-4215-9472-99E9A2D5E73D}" type="datetime1">
              <a:rPr lang="nl-BE" smtClean="0"/>
              <a:t>13/12/2020</a:t>
            </a:fld>
            <a:endParaRPr lang="nl-NL" dirty="0"/>
          </a:p>
        </p:txBody>
      </p:sp>
      <p:sp>
        <p:nvSpPr>
          <p:cNvPr id="12" name="Footer Placeholder 11"/>
          <p:cNvSpPr>
            <a:spLocks noGrp="1"/>
          </p:cNvSpPr>
          <p:nvPr>
            <p:ph type="ftr" sz="quarter" idx="11"/>
          </p:nvPr>
        </p:nvSpPr>
        <p:spPr/>
        <p:txBody>
          <a:bodyPr/>
          <a:lstStyle/>
          <a:p>
            <a:r>
              <a:rPr lang="en-US"/>
              <a:t>Faculty of Engineering Sciences, ESAT, COSIC</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Date Placeholder 11"/>
          <p:cNvSpPr>
            <a:spLocks noGrp="1"/>
          </p:cNvSpPr>
          <p:nvPr>
            <p:ph type="dt" sz="half" idx="15"/>
          </p:nvPr>
        </p:nvSpPr>
        <p:spPr/>
        <p:txBody>
          <a:bodyPr/>
          <a:lstStyle/>
          <a:p>
            <a:fld id="{8AD71EE0-6003-41E5-8177-28AFD454A943}" type="datetime1">
              <a:rPr lang="nl-BE" smtClean="0"/>
              <a:t>13/12/2020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B36FE6FC-8E7E-4D0D-85FC-BCD7472311A5}" type="datetime1">
              <a:rPr lang="nl-BE" smtClean="0"/>
              <a:t>13/12/2020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C29F31D1-9F1E-454A-B4A6-B076FA648F13}" type="datetime1">
              <a:rPr lang="nl-BE" smtClean="0"/>
              <a:t>13/12/2020</a:t>
            </a:fld>
            <a:endParaRPr lang="nl-NL" dirty="0"/>
          </a:p>
        </p:txBody>
      </p:sp>
      <p:sp>
        <p:nvSpPr>
          <p:cNvPr id="9" name="Footer Placeholder 8"/>
          <p:cNvSpPr>
            <a:spLocks noGrp="1"/>
          </p:cNvSpPr>
          <p:nvPr>
            <p:ph type="ftr" sz="quarter" idx="11"/>
          </p:nvPr>
        </p:nvSpPr>
        <p:spPr/>
        <p:txBody>
          <a:bodyPr/>
          <a:lstStyle/>
          <a:p>
            <a:r>
              <a:rPr lang="en-US"/>
              <a:t>Faculty of Engineering Sciences, ESAT, COSIC</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7FE117BC-AD56-4B9E-B234-5FAC66388889}" type="datetime1">
              <a:rPr lang="nl-BE" smtClean="0"/>
              <a:t>13/12/2020</a:t>
            </a:fld>
            <a:endParaRPr lang="nl-NL" dirty="0"/>
          </a:p>
        </p:txBody>
      </p:sp>
      <p:sp>
        <p:nvSpPr>
          <p:cNvPr id="11" name="Footer Placeholder 10"/>
          <p:cNvSpPr>
            <a:spLocks noGrp="1"/>
          </p:cNvSpPr>
          <p:nvPr>
            <p:ph type="ftr" sz="quarter" idx="11"/>
          </p:nvPr>
        </p:nvSpPr>
        <p:spPr/>
        <p:txBody>
          <a:bodyPr/>
          <a:lstStyle/>
          <a:p>
            <a:r>
              <a:rPr lang="en-US"/>
              <a:t>Faculty of Engineering Sciences, ESAT, COSIC</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BCF0B3-389D-421E-AFBE-D551C9AEADD8}" type="datetime1">
              <a:rPr lang="nl-BE" smtClean="0"/>
              <a:t>13/12/2020</a:t>
            </a:fld>
            <a:endParaRPr lang="nl-NL" dirty="0"/>
          </a:p>
        </p:txBody>
      </p:sp>
      <p:sp>
        <p:nvSpPr>
          <p:cNvPr id="7" name="Footer Placeholder 6"/>
          <p:cNvSpPr>
            <a:spLocks noGrp="1"/>
          </p:cNvSpPr>
          <p:nvPr>
            <p:ph type="ftr" sz="quarter" idx="11"/>
          </p:nvPr>
        </p:nvSpPr>
        <p:spPr/>
        <p:txBody>
          <a:bodyPr/>
          <a:lstStyle/>
          <a:p>
            <a:r>
              <a:rPr lang="en-US"/>
              <a:t>Faculty of Engineering Sciences, ESAT, COSIC</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88D3BE-3006-4C37-9A08-F1A766EE80B6}" type="datetime1">
              <a:rPr lang="nl-BE" smtClean="0"/>
              <a:t>13/12/2020</a:t>
            </a:fld>
            <a:endParaRPr lang="nl-NL" dirty="0"/>
          </a:p>
        </p:txBody>
      </p:sp>
      <p:sp>
        <p:nvSpPr>
          <p:cNvPr id="6" name="Footer Placeholder 5"/>
          <p:cNvSpPr>
            <a:spLocks noGrp="1"/>
          </p:cNvSpPr>
          <p:nvPr>
            <p:ph type="ftr" sz="quarter" idx="11"/>
          </p:nvPr>
        </p:nvSpPr>
        <p:spPr/>
        <p:txBody>
          <a:bodyPr/>
          <a:lstStyle/>
          <a:p>
            <a:r>
              <a:rPr lang="en-US"/>
              <a:t>Faculty of Engineering Sciences, ESAT, COSIC</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a:t>Click to edit Master title style</a:t>
            </a:r>
            <a:endParaRPr lang="nl-NL" dirty="0"/>
          </a:p>
        </p:txBody>
      </p:sp>
      <p:sp>
        <p:nvSpPr>
          <p:cNvPr id="2" name="Date Placeholder 1"/>
          <p:cNvSpPr>
            <a:spLocks noGrp="1"/>
          </p:cNvSpPr>
          <p:nvPr>
            <p:ph type="dt" sz="half" idx="10"/>
          </p:nvPr>
        </p:nvSpPr>
        <p:spPr/>
        <p:txBody>
          <a:bodyPr/>
          <a:lstStyle/>
          <a:p>
            <a:fld id="{E4919089-0795-45CC-A1C6-F8427E076EBF}" type="datetime1">
              <a:rPr lang="nl-BE" smtClean="0"/>
              <a:t>13/12/2020</a:t>
            </a:fld>
            <a:endParaRPr lang="nl-NL" dirty="0"/>
          </a:p>
        </p:txBody>
      </p:sp>
      <p:sp>
        <p:nvSpPr>
          <p:cNvPr id="3" name="Footer Placeholder 2"/>
          <p:cNvSpPr>
            <a:spLocks noGrp="1"/>
          </p:cNvSpPr>
          <p:nvPr>
            <p:ph type="ftr" sz="quarter" idx="11"/>
          </p:nvPr>
        </p:nvSpPr>
        <p:spPr/>
        <p:txBody>
          <a:bodyPr/>
          <a:lstStyle/>
          <a:p>
            <a:r>
              <a:rPr lang="en-US"/>
              <a:t>Faculty of Engineering Sciences, ESAT, COSIC</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1E96DBA-3238-44CC-80EF-227883DA340A}" type="datetime1">
              <a:rPr lang="nl-BE" smtClean="0"/>
              <a:t>13/12/2020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pic>
        <p:nvPicPr>
          <p:cNvPr id="14"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CCBB2CCC-5A50-41D1-BE9B-5B6926C98EAF}" type="datetime1">
              <a:rPr lang="nl-BE" smtClean="0"/>
              <a:t>13/12/2020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4"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824ADD-7F60-40BC-A42F-A4EE248418B9}"/>
              </a:ext>
            </a:extLst>
          </p:cNvPr>
          <p:cNvSpPr>
            <a:spLocks noGrp="1"/>
          </p:cNvSpPr>
          <p:nvPr>
            <p:ph type="title"/>
          </p:nvPr>
        </p:nvSpPr>
        <p:spPr/>
        <p:txBody>
          <a:bodyPr/>
          <a:lstStyle/>
          <a:p>
            <a:r>
              <a:rPr lang="en-US" dirty="0"/>
              <a:t>Fastest Homomorphic Encryption in the West Hardware Acceleration</a:t>
            </a:r>
          </a:p>
        </p:txBody>
      </p:sp>
      <p:sp>
        <p:nvSpPr>
          <p:cNvPr id="6" name="Subtitle 5">
            <a:extLst>
              <a:ext uri="{FF2B5EF4-FFF2-40B4-BE49-F238E27FC236}">
                <a16:creationId xmlns:a16="http://schemas.microsoft.com/office/drawing/2014/main" id="{DC17D7B6-1297-46CE-8555-7696687E571A}"/>
              </a:ext>
            </a:extLst>
          </p:cNvPr>
          <p:cNvSpPr>
            <a:spLocks noGrp="1"/>
          </p:cNvSpPr>
          <p:nvPr>
            <p:ph type="subTitle" idx="1"/>
          </p:nvPr>
        </p:nvSpPr>
        <p:spPr/>
        <p:txBody>
          <a:bodyPr/>
          <a:lstStyle/>
          <a:p>
            <a:r>
              <a:rPr lang="en-US" dirty="0"/>
              <a:t>Master thesis presentation Jonas Bertels</a:t>
            </a:r>
          </a:p>
        </p:txBody>
      </p:sp>
    </p:spTree>
    <p:extLst>
      <p:ext uri="{BB962C8B-B14F-4D97-AF65-F5344CB8AC3E}">
        <p14:creationId xmlns:p14="http://schemas.microsoft.com/office/powerpoint/2010/main" val="155373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628B0-159C-40EA-97A8-C66C688B245B}"/>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2735DB85-3816-488C-B567-5B190CDDC9AD}"/>
              </a:ext>
            </a:extLst>
          </p:cNvPr>
          <p:cNvSpPr>
            <a:spLocks noGrp="1"/>
          </p:cNvSpPr>
          <p:nvPr>
            <p:ph type="sldNum" sz="quarter" idx="12"/>
          </p:nvPr>
        </p:nvSpPr>
        <p:spPr/>
        <p:txBody>
          <a:bodyPr/>
          <a:lstStyle/>
          <a:p>
            <a:fld id="{0A297500-7527-634B-90F4-69D0994C32B4}" type="slidenum">
              <a:rPr lang="nl-NL" smtClean="0"/>
              <a:pPr/>
              <a:t>10</a:t>
            </a:fld>
            <a:endParaRPr lang="nl-NL" dirty="0"/>
          </a:p>
        </p:txBody>
      </p:sp>
      <p:sp>
        <p:nvSpPr>
          <p:cNvPr id="4" name="Content Placeholder 3">
            <a:extLst>
              <a:ext uri="{FF2B5EF4-FFF2-40B4-BE49-F238E27FC236}">
                <a16:creationId xmlns:a16="http://schemas.microsoft.com/office/drawing/2014/main" id="{AD6ED8E0-180B-4646-BA54-A04EC27D45AC}"/>
              </a:ext>
            </a:extLst>
          </p:cNvPr>
          <p:cNvSpPr>
            <a:spLocks noGrp="1"/>
          </p:cNvSpPr>
          <p:nvPr>
            <p:ph sz="quarter" idx="13"/>
          </p:nvPr>
        </p:nvSpPr>
        <p:spPr/>
        <p:txBody>
          <a:bodyPr/>
          <a:lstStyle/>
          <a:p>
            <a:r>
              <a:rPr lang="en-US" dirty="0"/>
              <a:t>Choose coefficient</a:t>
            </a:r>
          </a:p>
          <a:p>
            <a:r>
              <a:rPr lang="en-US" dirty="0"/>
              <a:t>Choose scale</a:t>
            </a:r>
          </a:p>
          <a:p>
            <a:r>
              <a:rPr lang="en-US" dirty="0"/>
              <a:t>Generate public, private and </a:t>
            </a:r>
            <a:r>
              <a:rPr lang="en-US" dirty="0" err="1"/>
              <a:t>relin</a:t>
            </a:r>
            <a:r>
              <a:rPr lang="en-US" dirty="0"/>
              <a:t> keys</a:t>
            </a:r>
          </a:p>
        </p:txBody>
      </p:sp>
      <p:sp>
        <p:nvSpPr>
          <p:cNvPr id="5" name="Title 4">
            <a:extLst>
              <a:ext uri="{FF2B5EF4-FFF2-40B4-BE49-F238E27FC236}">
                <a16:creationId xmlns:a16="http://schemas.microsoft.com/office/drawing/2014/main" id="{770733B7-48B9-4DE9-9066-C5D4C77F74D4}"/>
              </a:ext>
            </a:extLst>
          </p:cNvPr>
          <p:cNvSpPr>
            <a:spLocks noGrp="1"/>
          </p:cNvSpPr>
          <p:nvPr>
            <p:ph type="title"/>
          </p:nvPr>
        </p:nvSpPr>
        <p:spPr/>
        <p:txBody>
          <a:bodyPr/>
          <a:lstStyle/>
          <a:p>
            <a:r>
              <a:rPr lang="en-US" dirty="0"/>
              <a:t>CKKS steps</a:t>
            </a:r>
          </a:p>
        </p:txBody>
      </p:sp>
    </p:spTree>
    <p:extLst>
      <p:ext uri="{BB962C8B-B14F-4D97-AF65-F5344CB8AC3E}">
        <p14:creationId xmlns:p14="http://schemas.microsoft.com/office/powerpoint/2010/main" val="142071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AFAAFD-7DBE-48BC-9080-014D71DDC165}"/>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D578E590-A582-4156-9150-CFC97AFFB5AB}"/>
              </a:ext>
            </a:extLst>
          </p:cNvPr>
          <p:cNvSpPr>
            <a:spLocks noGrp="1"/>
          </p:cNvSpPr>
          <p:nvPr>
            <p:ph type="sldNum" sz="quarter" idx="12"/>
          </p:nvPr>
        </p:nvSpPr>
        <p:spPr/>
        <p:txBody>
          <a:bodyPr/>
          <a:lstStyle/>
          <a:p>
            <a:fld id="{0A297500-7527-634B-90F4-69D0994C32B4}" type="slidenum">
              <a:rPr lang="nl-NL" smtClean="0"/>
              <a:pPr/>
              <a:t>11</a:t>
            </a:fld>
            <a:endParaRPr lang="nl-NL" dirty="0"/>
          </a:p>
        </p:txBody>
      </p:sp>
      <p:pic>
        <p:nvPicPr>
          <p:cNvPr id="7" name="Content Placeholder 6">
            <a:extLst>
              <a:ext uri="{FF2B5EF4-FFF2-40B4-BE49-F238E27FC236}">
                <a16:creationId xmlns:a16="http://schemas.microsoft.com/office/drawing/2014/main" id="{B22614FD-3F50-436A-A52A-64A06771C9EA}"/>
              </a:ext>
            </a:extLst>
          </p:cNvPr>
          <p:cNvPicPr>
            <a:picLocks noGrp="1" noChangeAspect="1"/>
          </p:cNvPicPr>
          <p:nvPr>
            <p:ph sz="quarter" idx="13"/>
          </p:nvPr>
        </p:nvPicPr>
        <p:blipFill>
          <a:blip r:embed="rId2"/>
          <a:stretch>
            <a:fillRect/>
          </a:stretch>
        </p:blipFill>
        <p:spPr>
          <a:xfrm>
            <a:off x="1957657" y="1655763"/>
            <a:ext cx="5228687" cy="4392612"/>
          </a:xfrm>
        </p:spPr>
      </p:pic>
      <p:sp>
        <p:nvSpPr>
          <p:cNvPr id="5" name="Title 4">
            <a:extLst>
              <a:ext uri="{FF2B5EF4-FFF2-40B4-BE49-F238E27FC236}">
                <a16:creationId xmlns:a16="http://schemas.microsoft.com/office/drawing/2014/main" id="{11C43E32-9A83-459E-849F-6C70153AE962}"/>
              </a:ext>
            </a:extLst>
          </p:cNvPr>
          <p:cNvSpPr>
            <a:spLocks noGrp="1"/>
          </p:cNvSpPr>
          <p:nvPr>
            <p:ph type="title"/>
          </p:nvPr>
        </p:nvSpPr>
        <p:spPr/>
        <p:txBody>
          <a:bodyPr/>
          <a:lstStyle/>
          <a:p>
            <a:r>
              <a:rPr lang="en-US" dirty="0"/>
              <a:t>CKKS?</a:t>
            </a:r>
          </a:p>
        </p:txBody>
      </p:sp>
    </p:spTree>
    <p:extLst>
      <p:ext uri="{BB962C8B-B14F-4D97-AF65-F5344CB8AC3E}">
        <p14:creationId xmlns:p14="http://schemas.microsoft.com/office/powerpoint/2010/main" val="404591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4DF2AD-5BB9-4368-A3EF-6BAFEB7ADDBB}"/>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A65E7FD-C7C7-47AC-8684-F807F2D1C89F}"/>
              </a:ext>
            </a:extLst>
          </p:cNvPr>
          <p:cNvSpPr>
            <a:spLocks noGrp="1"/>
          </p:cNvSpPr>
          <p:nvPr>
            <p:ph type="sldNum" sz="quarter" idx="12"/>
          </p:nvPr>
        </p:nvSpPr>
        <p:spPr/>
        <p:txBody>
          <a:bodyPr/>
          <a:lstStyle/>
          <a:p>
            <a:fld id="{0A297500-7527-634B-90F4-69D0994C32B4}" type="slidenum">
              <a:rPr lang="nl-NL" smtClean="0"/>
              <a:pPr/>
              <a:t>12</a:t>
            </a:fld>
            <a:endParaRPr lang="nl-NL" dirty="0"/>
          </a:p>
        </p:txBody>
      </p:sp>
      <p:sp>
        <p:nvSpPr>
          <p:cNvPr id="4" name="Content Placeholder 3">
            <a:extLst>
              <a:ext uri="{FF2B5EF4-FFF2-40B4-BE49-F238E27FC236}">
                <a16:creationId xmlns:a16="http://schemas.microsoft.com/office/drawing/2014/main" id="{AC2600FB-0B9C-480C-B775-51805EAC02DD}"/>
              </a:ext>
            </a:extLst>
          </p:cNvPr>
          <p:cNvSpPr>
            <a:spLocks noGrp="1"/>
          </p:cNvSpPr>
          <p:nvPr>
            <p:ph sz="quarter" idx="13"/>
          </p:nvPr>
        </p:nvSpPr>
        <p:spPr/>
        <p:txBody>
          <a:bodyPr/>
          <a:lstStyle/>
          <a:p>
            <a:r>
              <a:rPr lang="en-US" dirty="0"/>
              <a:t>Good for SIMD</a:t>
            </a:r>
          </a:p>
          <a:p>
            <a:r>
              <a:rPr lang="en-US" dirty="0"/>
              <a:t>Not good for depth of multiplications</a:t>
            </a:r>
          </a:p>
          <a:p>
            <a:r>
              <a:rPr lang="en-US" dirty="0"/>
              <a:t>Somewhat inflexible</a:t>
            </a:r>
          </a:p>
        </p:txBody>
      </p:sp>
      <p:sp>
        <p:nvSpPr>
          <p:cNvPr id="5" name="Title 4">
            <a:extLst>
              <a:ext uri="{FF2B5EF4-FFF2-40B4-BE49-F238E27FC236}">
                <a16:creationId xmlns:a16="http://schemas.microsoft.com/office/drawing/2014/main" id="{D99B6F06-9AB3-4A42-BEE6-14F87AA2733F}"/>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78021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DFE4D8-5283-425E-8DEF-52F77122688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C4BB2E63-8C42-4350-9A20-43861714E83B}"/>
              </a:ext>
            </a:extLst>
          </p:cNvPr>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a:extLst>
              <a:ext uri="{FF2B5EF4-FFF2-40B4-BE49-F238E27FC236}">
                <a16:creationId xmlns:a16="http://schemas.microsoft.com/office/drawing/2014/main" id="{786B1A79-0DD8-4975-BF2D-1E8E5A73E68E}"/>
              </a:ext>
            </a:extLst>
          </p:cNvPr>
          <p:cNvSpPr>
            <a:spLocks noGrp="1"/>
          </p:cNvSpPr>
          <p:nvPr>
            <p:ph sz="quarter" idx="13"/>
          </p:nvPr>
        </p:nvSpPr>
        <p:spPr/>
        <p:txBody>
          <a:bodyPr/>
          <a:lstStyle/>
          <a:p>
            <a:r>
              <a:rPr lang="en-US" dirty="0"/>
              <a:t>One NAND gate</a:t>
            </a:r>
          </a:p>
          <a:p>
            <a:r>
              <a:rPr lang="en-US" dirty="0"/>
              <a:t>Bootstrap immediately</a:t>
            </a:r>
          </a:p>
          <a:p>
            <a:r>
              <a:rPr lang="en-US" dirty="0"/>
              <a:t>137ms for 128 bit security for 1 NAND + bootstrap</a:t>
            </a:r>
          </a:p>
          <a:p>
            <a:r>
              <a:rPr lang="en-US" dirty="0"/>
              <a:t>No limit on function execution</a:t>
            </a:r>
          </a:p>
          <a:p>
            <a:endParaRPr lang="en-US" dirty="0"/>
          </a:p>
        </p:txBody>
      </p:sp>
      <p:sp>
        <p:nvSpPr>
          <p:cNvPr id="5" name="Title 4">
            <a:extLst>
              <a:ext uri="{FF2B5EF4-FFF2-40B4-BE49-F238E27FC236}">
                <a16:creationId xmlns:a16="http://schemas.microsoft.com/office/drawing/2014/main" id="{89FCF232-6F79-43F2-925C-D2973CB23EE1}"/>
              </a:ext>
            </a:extLst>
          </p:cNvPr>
          <p:cNvSpPr>
            <a:spLocks noGrp="1"/>
          </p:cNvSpPr>
          <p:nvPr>
            <p:ph type="title"/>
          </p:nvPr>
        </p:nvSpPr>
        <p:spPr/>
        <p:txBody>
          <a:bodyPr>
            <a:normAutofit fontScale="90000"/>
          </a:bodyPr>
          <a:lstStyle/>
          <a:p>
            <a:r>
              <a:rPr lang="en-US" dirty="0"/>
              <a:t>FHEW (Fastest Homomorphic Encryption in the West)</a:t>
            </a:r>
          </a:p>
        </p:txBody>
      </p:sp>
    </p:spTree>
    <p:extLst>
      <p:ext uri="{BB962C8B-B14F-4D97-AF65-F5344CB8AC3E}">
        <p14:creationId xmlns:p14="http://schemas.microsoft.com/office/powerpoint/2010/main" val="295758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91CEF7-B4E0-4AC6-8B26-83EA2B7EEC34}"/>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1EF25A4A-3235-46BC-A908-BD8532EB4723}"/>
              </a:ext>
            </a:extLst>
          </p:cNvPr>
          <p:cNvSpPr>
            <a:spLocks noGrp="1"/>
          </p:cNvSpPr>
          <p:nvPr>
            <p:ph type="sldNum" sz="quarter" idx="12"/>
          </p:nvPr>
        </p:nvSpPr>
        <p:spPr/>
        <p:txBody>
          <a:bodyPr/>
          <a:lstStyle/>
          <a:p>
            <a:fld id="{0A297500-7527-634B-90F4-69D0994C32B4}" type="slidenum">
              <a:rPr lang="nl-NL" smtClean="0"/>
              <a:pPr/>
              <a:t>14</a:t>
            </a:fld>
            <a:endParaRPr lang="nl-NL" dirty="0"/>
          </a:p>
        </p:txBody>
      </p:sp>
      <p:pic>
        <p:nvPicPr>
          <p:cNvPr id="7" name="Content Placeholder 6">
            <a:extLst>
              <a:ext uri="{FF2B5EF4-FFF2-40B4-BE49-F238E27FC236}">
                <a16:creationId xmlns:a16="http://schemas.microsoft.com/office/drawing/2014/main" id="{A229AB1C-CA1D-4BC5-A5C8-3A30383C90E5}"/>
              </a:ext>
            </a:extLst>
          </p:cNvPr>
          <p:cNvPicPr>
            <a:picLocks noGrp="1" noChangeAspect="1"/>
          </p:cNvPicPr>
          <p:nvPr>
            <p:ph sz="quarter" idx="13"/>
          </p:nvPr>
        </p:nvPicPr>
        <p:blipFill>
          <a:blip r:embed="rId3"/>
          <a:stretch>
            <a:fillRect/>
          </a:stretch>
        </p:blipFill>
        <p:spPr>
          <a:xfrm>
            <a:off x="1344350" y="1368000"/>
            <a:ext cx="6455037" cy="4222381"/>
          </a:xfrm>
        </p:spPr>
      </p:pic>
      <p:sp>
        <p:nvSpPr>
          <p:cNvPr id="5" name="Title 4">
            <a:extLst>
              <a:ext uri="{FF2B5EF4-FFF2-40B4-BE49-F238E27FC236}">
                <a16:creationId xmlns:a16="http://schemas.microsoft.com/office/drawing/2014/main" id="{5006E6BB-672B-421E-87C1-BA2D4B1F1A92}"/>
              </a:ext>
            </a:extLst>
          </p:cNvPr>
          <p:cNvSpPr>
            <a:spLocks noGrp="1"/>
          </p:cNvSpPr>
          <p:nvPr>
            <p:ph type="title"/>
          </p:nvPr>
        </p:nvSpPr>
        <p:spPr/>
        <p:txBody>
          <a:bodyPr>
            <a:normAutofit fontScale="90000"/>
          </a:bodyPr>
          <a:lstStyle/>
          <a:p>
            <a:r>
              <a:rPr lang="en-US" dirty="0"/>
              <a:t>Based on RLWE (from </a:t>
            </a:r>
            <a:r>
              <a:rPr lang="en-US" dirty="0" err="1"/>
              <a:t>Ducas</a:t>
            </a:r>
            <a:r>
              <a:rPr lang="en-US" dirty="0"/>
              <a:t>/</a:t>
            </a:r>
            <a:r>
              <a:rPr lang="en-US" dirty="0" err="1"/>
              <a:t>Micciancio</a:t>
            </a:r>
            <a:r>
              <a:rPr lang="en-US" dirty="0"/>
              <a:t>)</a:t>
            </a:r>
          </a:p>
        </p:txBody>
      </p:sp>
    </p:spTree>
    <p:extLst>
      <p:ext uri="{BB962C8B-B14F-4D97-AF65-F5344CB8AC3E}">
        <p14:creationId xmlns:p14="http://schemas.microsoft.com/office/powerpoint/2010/main" val="56166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378606-789B-4A20-B638-281A1541F851}"/>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6CAD37E4-D8ED-49F4-B0D7-46A69D35E82E}"/>
              </a:ext>
            </a:extLst>
          </p:cNvPr>
          <p:cNvSpPr>
            <a:spLocks noGrp="1"/>
          </p:cNvSpPr>
          <p:nvPr>
            <p:ph type="sldNum" sz="quarter" idx="12"/>
          </p:nvPr>
        </p:nvSpPr>
        <p:spPr/>
        <p:txBody>
          <a:bodyPr/>
          <a:lstStyle/>
          <a:p>
            <a:fld id="{0A297500-7527-634B-90F4-69D0994C32B4}" type="slidenum">
              <a:rPr lang="nl-NL" smtClean="0"/>
              <a:pPr/>
              <a:t>15</a:t>
            </a:fld>
            <a:endParaRPr lang="nl-NL" dirty="0"/>
          </a:p>
        </p:txBody>
      </p:sp>
      <p:sp>
        <p:nvSpPr>
          <p:cNvPr id="4" name="Content Placeholder 3">
            <a:extLst>
              <a:ext uri="{FF2B5EF4-FFF2-40B4-BE49-F238E27FC236}">
                <a16:creationId xmlns:a16="http://schemas.microsoft.com/office/drawing/2014/main" id="{1B7C112A-C2D8-4860-9A49-A28CAE03DFA3}"/>
              </a:ext>
            </a:extLst>
          </p:cNvPr>
          <p:cNvSpPr>
            <a:spLocks noGrp="1"/>
          </p:cNvSpPr>
          <p:nvPr>
            <p:ph sz="quarter" idx="13"/>
          </p:nvPr>
        </p:nvSpPr>
        <p:spPr/>
        <p:txBody>
          <a:bodyPr/>
          <a:lstStyle/>
          <a:p>
            <a:r>
              <a:rPr lang="en-US" dirty="0"/>
              <a:t>q = 512 so you can look at this as: if m = 0,  we are in the lower half with e, if m=1, then we are in the upper half with 256 + e</a:t>
            </a:r>
          </a:p>
          <a:p>
            <a:endParaRPr lang="en-US" dirty="0"/>
          </a:p>
        </p:txBody>
      </p:sp>
      <p:sp>
        <p:nvSpPr>
          <p:cNvPr id="5" name="Title 4">
            <a:extLst>
              <a:ext uri="{FF2B5EF4-FFF2-40B4-BE49-F238E27FC236}">
                <a16:creationId xmlns:a16="http://schemas.microsoft.com/office/drawing/2014/main" id="{15A6B298-EB0E-4DAD-AB97-6E07DACF60D7}"/>
              </a:ext>
            </a:extLst>
          </p:cNvPr>
          <p:cNvSpPr>
            <a:spLocks noGrp="1"/>
          </p:cNvSpPr>
          <p:nvPr>
            <p:ph type="title"/>
          </p:nvPr>
        </p:nvSpPr>
        <p:spPr/>
        <p:txBody>
          <a:bodyPr>
            <a:normAutofit fontScale="90000"/>
          </a:bodyPr>
          <a:lstStyle/>
          <a:p>
            <a:r>
              <a:rPr lang="en-US" dirty="0"/>
              <a:t>Based on RLWE (from </a:t>
            </a:r>
            <a:r>
              <a:rPr lang="en-US" dirty="0" err="1"/>
              <a:t>Ducas</a:t>
            </a:r>
            <a:r>
              <a:rPr lang="en-US" dirty="0"/>
              <a:t>/</a:t>
            </a:r>
            <a:r>
              <a:rPr lang="en-US" dirty="0" err="1"/>
              <a:t>Micciancio</a:t>
            </a:r>
            <a:r>
              <a:rPr lang="en-US" dirty="0"/>
              <a:t>)</a:t>
            </a:r>
          </a:p>
        </p:txBody>
      </p:sp>
      <p:pic>
        <p:nvPicPr>
          <p:cNvPr id="6" name="Content Placeholder 6">
            <a:extLst>
              <a:ext uri="{FF2B5EF4-FFF2-40B4-BE49-F238E27FC236}">
                <a16:creationId xmlns:a16="http://schemas.microsoft.com/office/drawing/2014/main" id="{FB905436-09FF-4E1C-A53D-18CCE6EEBFE1}"/>
              </a:ext>
            </a:extLst>
          </p:cNvPr>
          <p:cNvPicPr>
            <a:picLocks noChangeAspect="1"/>
          </p:cNvPicPr>
          <p:nvPr/>
        </p:nvPicPr>
        <p:blipFill>
          <a:blip r:embed="rId2"/>
          <a:stretch>
            <a:fillRect/>
          </a:stretch>
        </p:blipFill>
        <p:spPr>
          <a:xfrm>
            <a:off x="3872995" y="2755684"/>
            <a:ext cx="4239648" cy="2773246"/>
          </a:xfrm>
          <a:prstGeom prst="rect">
            <a:avLst/>
          </a:prstGeom>
        </p:spPr>
      </p:pic>
    </p:spTree>
    <p:extLst>
      <p:ext uri="{BB962C8B-B14F-4D97-AF65-F5344CB8AC3E}">
        <p14:creationId xmlns:p14="http://schemas.microsoft.com/office/powerpoint/2010/main" val="285343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DBDA22-9F13-4E11-98A2-AAFD917D9E99}"/>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90FCA4B6-552D-49E7-ACEA-DAA51F97E1F2}"/>
              </a:ext>
            </a:extLst>
          </p:cNvPr>
          <p:cNvSpPr>
            <a:spLocks noGrp="1"/>
          </p:cNvSpPr>
          <p:nvPr>
            <p:ph type="sldNum" sz="quarter" idx="12"/>
          </p:nvPr>
        </p:nvSpPr>
        <p:spPr/>
        <p:txBody>
          <a:bodyPr/>
          <a:lstStyle/>
          <a:p>
            <a:fld id="{0A297500-7527-634B-90F4-69D0994C32B4}" type="slidenum">
              <a:rPr lang="nl-NL" smtClean="0"/>
              <a:pPr/>
              <a:t>16</a:t>
            </a:fld>
            <a:endParaRPr lang="nl-NL" dirty="0"/>
          </a:p>
        </p:txBody>
      </p:sp>
      <p:pic>
        <p:nvPicPr>
          <p:cNvPr id="7" name="Content Placeholder 6">
            <a:extLst>
              <a:ext uri="{FF2B5EF4-FFF2-40B4-BE49-F238E27FC236}">
                <a16:creationId xmlns:a16="http://schemas.microsoft.com/office/drawing/2014/main" id="{72B02676-4C70-428B-9564-75D8A4814E12}"/>
              </a:ext>
            </a:extLst>
          </p:cNvPr>
          <p:cNvPicPr>
            <a:picLocks noGrp="1" noChangeAspect="1"/>
          </p:cNvPicPr>
          <p:nvPr>
            <p:ph sz="quarter" idx="13"/>
          </p:nvPr>
        </p:nvPicPr>
        <p:blipFill>
          <a:blip r:embed="rId3"/>
          <a:stretch>
            <a:fillRect/>
          </a:stretch>
        </p:blipFill>
        <p:spPr>
          <a:xfrm>
            <a:off x="576000" y="473148"/>
            <a:ext cx="8043659" cy="5470451"/>
          </a:xfrm>
        </p:spPr>
      </p:pic>
    </p:spTree>
    <p:extLst>
      <p:ext uri="{BB962C8B-B14F-4D97-AF65-F5344CB8AC3E}">
        <p14:creationId xmlns:p14="http://schemas.microsoft.com/office/powerpoint/2010/main" val="283331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DBDA22-9F13-4E11-98A2-AAFD917D9E99}"/>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90FCA4B6-552D-49E7-ACEA-DAA51F97E1F2}"/>
              </a:ext>
            </a:extLst>
          </p:cNvPr>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Content Placeholder 4">
            <a:extLst>
              <a:ext uri="{FF2B5EF4-FFF2-40B4-BE49-F238E27FC236}">
                <a16:creationId xmlns:a16="http://schemas.microsoft.com/office/drawing/2014/main" id="{DF8CBD88-5143-46A0-AB27-74A9DAD31722}"/>
              </a:ext>
            </a:extLst>
          </p:cNvPr>
          <p:cNvSpPr>
            <a:spLocks noGrp="1"/>
          </p:cNvSpPr>
          <p:nvPr>
            <p:ph sz="quarter" idx="13"/>
          </p:nvPr>
        </p:nvSpPr>
        <p:spPr/>
        <p:txBody>
          <a:bodyPr/>
          <a:lstStyle/>
          <a:p>
            <a:endParaRPr lang="en-US"/>
          </a:p>
        </p:txBody>
      </p:sp>
      <p:pic>
        <p:nvPicPr>
          <p:cNvPr id="8" name="Picture 7">
            <a:extLst>
              <a:ext uri="{FF2B5EF4-FFF2-40B4-BE49-F238E27FC236}">
                <a16:creationId xmlns:a16="http://schemas.microsoft.com/office/drawing/2014/main" id="{60510EB0-DFF0-4961-887F-09C46D467825}"/>
              </a:ext>
            </a:extLst>
          </p:cNvPr>
          <p:cNvPicPr>
            <a:picLocks noChangeAspect="1"/>
          </p:cNvPicPr>
          <p:nvPr/>
        </p:nvPicPr>
        <p:blipFill>
          <a:blip r:embed="rId2"/>
          <a:stretch>
            <a:fillRect/>
          </a:stretch>
        </p:blipFill>
        <p:spPr>
          <a:xfrm>
            <a:off x="252412" y="695325"/>
            <a:ext cx="8639175" cy="5467350"/>
          </a:xfrm>
          <a:prstGeom prst="rect">
            <a:avLst/>
          </a:prstGeom>
        </p:spPr>
      </p:pic>
    </p:spTree>
    <p:extLst>
      <p:ext uri="{BB962C8B-B14F-4D97-AF65-F5344CB8AC3E}">
        <p14:creationId xmlns:p14="http://schemas.microsoft.com/office/powerpoint/2010/main" val="247721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FBC5DC-55CA-4F08-90E3-7D87176DC221}"/>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8ACAACCD-732B-43B3-90AE-EE1F4487D56E}"/>
              </a:ext>
            </a:extLst>
          </p:cNvPr>
          <p:cNvSpPr>
            <a:spLocks noGrp="1"/>
          </p:cNvSpPr>
          <p:nvPr>
            <p:ph type="sldNum" sz="quarter" idx="12"/>
          </p:nvPr>
        </p:nvSpPr>
        <p:spPr/>
        <p:txBody>
          <a:bodyPr/>
          <a:lstStyle/>
          <a:p>
            <a:fld id="{0A297500-7527-634B-90F4-69D0994C32B4}" type="slidenum">
              <a:rPr lang="nl-NL" smtClean="0"/>
              <a:pPr/>
              <a:t>18</a:t>
            </a:fld>
            <a:endParaRPr lang="nl-NL" dirty="0"/>
          </a:p>
        </p:txBody>
      </p:sp>
      <p:pic>
        <p:nvPicPr>
          <p:cNvPr id="7" name="Content Placeholder 6">
            <a:extLst>
              <a:ext uri="{FF2B5EF4-FFF2-40B4-BE49-F238E27FC236}">
                <a16:creationId xmlns:a16="http://schemas.microsoft.com/office/drawing/2014/main" id="{E90A599F-6DF7-4952-9392-17524D2E4F9B}"/>
              </a:ext>
            </a:extLst>
          </p:cNvPr>
          <p:cNvPicPr>
            <a:picLocks noGrp="1" noChangeAspect="1"/>
          </p:cNvPicPr>
          <p:nvPr>
            <p:ph sz="quarter" idx="13"/>
          </p:nvPr>
        </p:nvPicPr>
        <p:blipFill>
          <a:blip r:embed="rId3"/>
          <a:stretch>
            <a:fillRect/>
          </a:stretch>
        </p:blipFill>
        <p:spPr>
          <a:xfrm>
            <a:off x="902367" y="718473"/>
            <a:ext cx="7339265" cy="5102077"/>
          </a:xfrm>
        </p:spPr>
      </p:pic>
    </p:spTree>
    <p:extLst>
      <p:ext uri="{BB962C8B-B14F-4D97-AF65-F5344CB8AC3E}">
        <p14:creationId xmlns:p14="http://schemas.microsoft.com/office/powerpoint/2010/main" val="358521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377C34-2885-4DA7-B45A-C83CA666199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388F2A14-4D97-400F-AE11-86AC1A3D0C4C}"/>
              </a:ext>
            </a:extLst>
          </p:cNvPr>
          <p:cNvSpPr>
            <a:spLocks noGrp="1"/>
          </p:cNvSpPr>
          <p:nvPr>
            <p:ph type="sldNum" sz="quarter" idx="12"/>
          </p:nvPr>
        </p:nvSpPr>
        <p:spPr/>
        <p:txBody>
          <a:bodyPr/>
          <a:lstStyle/>
          <a:p>
            <a:fld id="{0A297500-7527-634B-90F4-69D0994C32B4}" type="slidenum">
              <a:rPr lang="nl-NL" smtClean="0"/>
              <a:pPr/>
              <a:t>19</a:t>
            </a:fld>
            <a:endParaRPr lang="nl-NL" dirty="0"/>
          </a:p>
        </p:txBody>
      </p:sp>
      <p:pic>
        <p:nvPicPr>
          <p:cNvPr id="7" name="Content Placeholder 6">
            <a:extLst>
              <a:ext uri="{FF2B5EF4-FFF2-40B4-BE49-F238E27FC236}">
                <a16:creationId xmlns:a16="http://schemas.microsoft.com/office/drawing/2014/main" id="{DD981428-1C7D-4911-B250-2B1C039C1112}"/>
              </a:ext>
            </a:extLst>
          </p:cNvPr>
          <p:cNvPicPr>
            <a:picLocks noGrp="1" noChangeAspect="1"/>
          </p:cNvPicPr>
          <p:nvPr>
            <p:ph sz="quarter" idx="13"/>
          </p:nvPr>
        </p:nvPicPr>
        <p:blipFill>
          <a:blip r:embed="rId3"/>
          <a:stretch>
            <a:fillRect/>
          </a:stretch>
        </p:blipFill>
        <p:spPr>
          <a:xfrm>
            <a:off x="619983" y="349661"/>
            <a:ext cx="7904033" cy="5571124"/>
          </a:xfrm>
        </p:spPr>
      </p:pic>
    </p:spTree>
    <p:extLst>
      <p:ext uri="{BB962C8B-B14F-4D97-AF65-F5344CB8AC3E}">
        <p14:creationId xmlns:p14="http://schemas.microsoft.com/office/powerpoint/2010/main" val="254548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855-4220-4F38-BF12-F941349D28B8}"/>
              </a:ext>
            </a:extLst>
          </p:cNvPr>
          <p:cNvSpPr>
            <a:spLocks noGrp="1"/>
          </p:cNvSpPr>
          <p:nvPr>
            <p:ph type="title"/>
          </p:nvPr>
        </p:nvSpPr>
        <p:spPr/>
        <p:txBody>
          <a:bodyPr/>
          <a:lstStyle/>
          <a:p>
            <a:r>
              <a:rPr lang="en-US" dirty="0"/>
              <a:t>Selecting the scheme: (B)FV vs. FHEW</a:t>
            </a:r>
          </a:p>
        </p:txBody>
      </p:sp>
      <p:sp>
        <p:nvSpPr>
          <p:cNvPr id="3" name="Text Placeholder 2">
            <a:extLst>
              <a:ext uri="{FF2B5EF4-FFF2-40B4-BE49-F238E27FC236}">
                <a16:creationId xmlns:a16="http://schemas.microsoft.com/office/drawing/2014/main" id="{0FF30B4C-AB80-4B14-A51F-A175C43D0296}"/>
              </a:ext>
            </a:extLst>
          </p:cNvPr>
          <p:cNvSpPr>
            <a:spLocks noGrp="1"/>
          </p:cNvSpPr>
          <p:nvPr>
            <p:ph type="body" idx="1"/>
          </p:nvPr>
        </p:nvSpPr>
        <p:spPr/>
        <p:txBody>
          <a:bodyPr/>
          <a:lstStyle/>
          <a:p>
            <a:r>
              <a:rPr lang="en-US" dirty="0"/>
              <a:t>Second Generation vs. Third generation</a:t>
            </a:r>
          </a:p>
        </p:txBody>
      </p:sp>
      <p:sp>
        <p:nvSpPr>
          <p:cNvPr id="4" name="Footer Placeholder 3">
            <a:extLst>
              <a:ext uri="{FF2B5EF4-FFF2-40B4-BE49-F238E27FC236}">
                <a16:creationId xmlns:a16="http://schemas.microsoft.com/office/drawing/2014/main" id="{9D0A1A10-3BA2-441A-84BE-6AF89DA0B603}"/>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1405B1A6-FB16-4BF1-BDA3-030CE0C7D01E}"/>
              </a:ext>
            </a:extLst>
          </p:cNvPr>
          <p:cNvSpPr>
            <a:spLocks noGrp="1"/>
          </p:cNvSpPr>
          <p:nvPr>
            <p:ph type="sldNum" sz="quarter" idx="17"/>
          </p:nvPr>
        </p:nvSpPr>
        <p:spPr/>
        <p:txBody>
          <a:bodyPr/>
          <a:lstStyle/>
          <a:p>
            <a:fld id="{0A297500-7527-634B-90F4-69D0994C32B4}" type="slidenum">
              <a:rPr lang="nl-NL" smtClean="0"/>
              <a:pPr/>
              <a:t>2</a:t>
            </a:fld>
            <a:endParaRPr lang="nl-NL" dirty="0"/>
          </a:p>
        </p:txBody>
      </p:sp>
      <p:sp>
        <p:nvSpPr>
          <p:cNvPr id="6" name="Picture Placeholder 5">
            <a:extLst>
              <a:ext uri="{FF2B5EF4-FFF2-40B4-BE49-F238E27FC236}">
                <a16:creationId xmlns:a16="http://schemas.microsoft.com/office/drawing/2014/main" id="{50D96C83-0D30-41EC-99E5-1702C2BE2FBD}"/>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EDAD2AEE-AB0A-4B7D-B474-C95569441FA9}"/>
              </a:ext>
            </a:extLst>
          </p:cNvPr>
          <p:cNvSpPr>
            <a:spLocks noGrp="1"/>
          </p:cNvSpPr>
          <p:nvPr>
            <p:ph type="pic" sz="quarter" idx="18"/>
          </p:nvPr>
        </p:nvSpPr>
        <p:spPr/>
      </p:sp>
    </p:spTree>
    <p:extLst>
      <p:ext uri="{BB962C8B-B14F-4D97-AF65-F5344CB8AC3E}">
        <p14:creationId xmlns:p14="http://schemas.microsoft.com/office/powerpoint/2010/main" val="417065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0232B8-5D3E-468D-9F03-2FFC05F1B88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A1AA2B2-7214-43A7-A2D1-6446519D8727}"/>
              </a:ext>
            </a:extLst>
          </p:cNvPr>
          <p:cNvSpPr>
            <a:spLocks noGrp="1"/>
          </p:cNvSpPr>
          <p:nvPr>
            <p:ph type="sldNum" sz="quarter" idx="12"/>
          </p:nvPr>
        </p:nvSpPr>
        <p:spPr/>
        <p:txBody>
          <a:bodyPr/>
          <a:lstStyle/>
          <a:p>
            <a:fld id="{0A297500-7527-634B-90F4-69D0994C32B4}" type="slidenum">
              <a:rPr lang="nl-NL" smtClean="0"/>
              <a:pPr/>
              <a:t>20</a:t>
            </a:fld>
            <a:endParaRPr lang="nl-NL" dirty="0"/>
          </a:p>
        </p:txBody>
      </p:sp>
      <p:pic>
        <p:nvPicPr>
          <p:cNvPr id="9" name="Content Placeholder 8">
            <a:extLst>
              <a:ext uri="{FF2B5EF4-FFF2-40B4-BE49-F238E27FC236}">
                <a16:creationId xmlns:a16="http://schemas.microsoft.com/office/drawing/2014/main" id="{0877C541-F571-4E42-9642-7F0E2B0E2AAB}"/>
              </a:ext>
            </a:extLst>
          </p:cNvPr>
          <p:cNvPicPr>
            <a:picLocks noGrp="1" noChangeAspect="1"/>
          </p:cNvPicPr>
          <p:nvPr>
            <p:ph sz="quarter" idx="13"/>
          </p:nvPr>
        </p:nvPicPr>
        <p:blipFill>
          <a:blip r:embed="rId3"/>
          <a:stretch>
            <a:fillRect/>
          </a:stretch>
        </p:blipFill>
        <p:spPr>
          <a:xfrm>
            <a:off x="1224159" y="528713"/>
            <a:ext cx="7518916" cy="5253498"/>
          </a:xfrm>
        </p:spPr>
      </p:pic>
    </p:spTree>
    <p:extLst>
      <p:ext uri="{BB962C8B-B14F-4D97-AF65-F5344CB8AC3E}">
        <p14:creationId xmlns:p14="http://schemas.microsoft.com/office/powerpoint/2010/main" val="113450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0232B8-5D3E-468D-9F03-2FFC05F1B88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A1AA2B2-7214-43A7-A2D1-6446519D8727}"/>
              </a:ext>
            </a:extLst>
          </p:cNvPr>
          <p:cNvSpPr>
            <a:spLocks noGrp="1"/>
          </p:cNvSpPr>
          <p:nvPr>
            <p:ph type="sldNum" sz="quarter" idx="12"/>
          </p:nvPr>
        </p:nvSpPr>
        <p:spPr/>
        <p:txBody>
          <a:bodyPr/>
          <a:lstStyle/>
          <a:p>
            <a:fld id="{0A297500-7527-634B-90F4-69D0994C32B4}" type="slidenum">
              <a:rPr lang="nl-NL" smtClean="0"/>
              <a:pPr/>
              <a:t>21</a:t>
            </a:fld>
            <a:endParaRPr lang="nl-NL" dirty="0"/>
          </a:p>
        </p:txBody>
      </p:sp>
      <p:sp>
        <p:nvSpPr>
          <p:cNvPr id="4" name="Content Placeholder 3">
            <a:extLst>
              <a:ext uri="{FF2B5EF4-FFF2-40B4-BE49-F238E27FC236}">
                <a16:creationId xmlns:a16="http://schemas.microsoft.com/office/drawing/2014/main" id="{821525B0-07E9-4FCF-AB39-7355EB20F34D}"/>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193549C5-F1C3-4A40-A11A-2F3B40258B90}"/>
              </a:ext>
            </a:extLst>
          </p:cNvPr>
          <p:cNvPicPr>
            <a:picLocks noChangeAspect="1"/>
          </p:cNvPicPr>
          <p:nvPr/>
        </p:nvPicPr>
        <p:blipFill>
          <a:blip r:embed="rId3"/>
          <a:stretch>
            <a:fillRect/>
          </a:stretch>
        </p:blipFill>
        <p:spPr>
          <a:xfrm>
            <a:off x="380869" y="232669"/>
            <a:ext cx="8382262" cy="5815706"/>
          </a:xfrm>
          <a:prstGeom prst="rect">
            <a:avLst/>
          </a:prstGeom>
        </p:spPr>
      </p:pic>
    </p:spTree>
    <p:extLst>
      <p:ext uri="{BB962C8B-B14F-4D97-AF65-F5344CB8AC3E}">
        <p14:creationId xmlns:p14="http://schemas.microsoft.com/office/powerpoint/2010/main" val="4266924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4F4606-43DC-4547-8CF9-837E9FEBB75D}"/>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54A27E26-9459-499D-B751-085C3A20B50B}"/>
              </a:ext>
            </a:extLst>
          </p:cNvPr>
          <p:cNvSpPr>
            <a:spLocks noGrp="1"/>
          </p:cNvSpPr>
          <p:nvPr>
            <p:ph type="sldNum" sz="quarter" idx="12"/>
          </p:nvPr>
        </p:nvSpPr>
        <p:spPr/>
        <p:txBody>
          <a:bodyPr/>
          <a:lstStyle/>
          <a:p>
            <a:fld id="{0A297500-7527-634B-90F4-69D0994C32B4}" type="slidenum">
              <a:rPr lang="nl-NL" smtClean="0"/>
              <a:pPr/>
              <a:t>22</a:t>
            </a:fld>
            <a:endParaRPr lang="nl-NL" dirty="0"/>
          </a:p>
        </p:txBody>
      </p:sp>
      <p:pic>
        <p:nvPicPr>
          <p:cNvPr id="7" name="Content Placeholder 6">
            <a:extLst>
              <a:ext uri="{FF2B5EF4-FFF2-40B4-BE49-F238E27FC236}">
                <a16:creationId xmlns:a16="http://schemas.microsoft.com/office/drawing/2014/main" id="{013B46E9-5EFD-49B3-9A59-829A2C857B33}"/>
              </a:ext>
            </a:extLst>
          </p:cNvPr>
          <p:cNvPicPr>
            <a:picLocks noGrp="1" noChangeAspect="1"/>
          </p:cNvPicPr>
          <p:nvPr>
            <p:ph sz="quarter" idx="13"/>
          </p:nvPr>
        </p:nvPicPr>
        <p:blipFill>
          <a:blip r:embed="rId3"/>
          <a:stretch>
            <a:fillRect/>
          </a:stretch>
        </p:blipFill>
        <p:spPr>
          <a:xfrm>
            <a:off x="526991" y="209734"/>
            <a:ext cx="8090017" cy="5784942"/>
          </a:xfrm>
        </p:spPr>
      </p:pic>
    </p:spTree>
    <p:extLst>
      <p:ext uri="{BB962C8B-B14F-4D97-AF65-F5344CB8AC3E}">
        <p14:creationId xmlns:p14="http://schemas.microsoft.com/office/powerpoint/2010/main" val="392971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D2950F-1172-4DFA-B385-235D1CA95E66}"/>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76BB07B8-5C0A-473B-B247-8DBC1843970C}"/>
              </a:ext>
            </a:extLst>
          </p:cNvPr>
          <p:cNvSpPr>
            <a:spLocks noGrp="1"/>
          </p:cNvSpPr>
          <p:nvPr>
            <p:ph type="sldNum" sz="quarter" idx="12"/>
          </p:nvPr>
        </p:nvSpPr>
        <p:spPr/>
        <p:txBody>
          <a:bodyPr/>
          <a:lstStyle/>
          <a:p>
            <a:fld id="{0A297500-7527-634B-90F4-69D0994C32B4}" type="slidenum">
              <a:rPr lang="nl-NL" smtClean="0"/>
              <a:pPr/>
              <a:t>23</a:t>
            </a:fld>
            <a:endParaRPr lang="nl-NL" dirty="0"/>
          </a:p>
        </p:txBody>
      </p:sp>
      <p:pic>
        <p:nvPicPr>
          <p:cNvPr id="7" name="Content Placeholder 6">
            <a:extLst>
              <a:ext uri="{FF2B5EF4-FFF2-40B4-BE49-F238E27FC236}">
                <a16:creationId xmlns:a16="http://schemas.microsoft.com/office/drawing/2014/main" id="{101292C8-A1BA-41A7-AF0C-F4B92F638B0E}"/>
              </a:ext>
            </a:extLst>
          </p:cNvPr>
          <p:cNvPicPr>
            <a:picLocks noGrp="1" noChangeAspect="1"/>
          </p:cNvPicPr>
          <p:nvPr>
            <p:ph sz="quarter" idx="13"/>
          </p:nvPr>
        </p:nvPicPr>
        <p:blipFill>
          <a:blip r:embed="rId3"/>
          <a:stretch>
            <a:fillRect/>
          </a:stretch>
        </p:blipFill>
        <p:spPr>
          <a:xfrm>
            <a:off x="576000" y="520995"/>
            <a:ext cx="8241798" cy="5516747"/>
          </a:xfrm>
        </p:spPr>
      </p:pic>
    </p:spTree>
    <p:extLst>
      <p:ext uri="{BB962C8B-B14F-4D97-AF65-F5344CB8AC3E}">
        <p14:creationId xmlns:p14="http://schemas.microsoft.com/office/powerpoint/2010/main" val="696605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6A02AF-AC13-4A92-B7D4-FCF498F09068}"/>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7D9B55E5-1C5B-4AD1-928C-B55AF1AC45AC}"/>
              </a:ext>
            </a:extLst>
          </p:cNvPr>
          <p:cNvSpPr>
            <a:spLocks noGrp="1"/>
          </p:cNvSpPr>
          <p:nvPr>
            <p:ph type="sldNum" sz="quarter" idx="12"/>
          </p:nvPr>
        </p:nvSpPr>
        <p:spPr/>
        <p:txBody>
          <a:bodyPr/>
          <a:lstStyle/>
          <a:p>
            <a:fld id="{0A297500-7527-634B-90F4-69D0994C32B4}" type="slidenum">
              <a:rPr lang="nl-NL" smtClean="0"/>
              <a:pPr/>
              <a:t>24</a:t>
            </a:fld>
            <a:endParaRPr lang="nl-NL" dirty="0"/>
          </a:p>
        </p:txBody>
      </p:sp>
      <p:pic>
        <p:nvPicPr>
          <p:cNvPr id="7" name="Content Placeholder 6">
            <a:extLst>
              <a:ext uri="{FF2B5EF4-FFF2-40B4-BE49-F238E27FC236}">
                <a16:creationId xmlns:a16="http://schemas.microsoft.com/office/drawing/2014/main" id="{E21CB79B-6E0F-49E3-9692-411EC741ECBE}"/>
              </a:ext>
            </a:extLst>
          </p:cNvPr>
          <p:cNvPicPr>
            <a:picLocks noGrp="1" noChangeAspect="1"/>
          </p:cNvPicPr>
          <p:nvPr>
            <p:ph sz="quarter" idx="13"/>
          </p:nvPr>
        </p:nvPicPr>
        <p:blipFill>
          <a:blip r:embed="rId3"/>
          <a:stretch>
            <a:fillRect/>
          </a:stretch>
        </p:blipFill>
        <p:spPr>
          <a:xfrm>
            <a:off x="816020" y="177837"/>
            <a:ext cx="7945208" cy="5794104"/>
          </a:xfrm>
        </p:spPr>
      </p:pic>
    </p:spTree>
    <p:extLst>
      <p:ext uri="{BB962C8B-B14F-4D97-AF65-F5344CB8AC3E}">
        <p14:creationId xmlns:p14="http://schemas.microsoft.com/office/powerpoint/2010/main" val="3792920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CBD49D-AEEC-4343-9396-5D7FF01763EE}"/>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09D656A-3558-4A17-ADC7-F8471890FB57}"/>
              </a:ext>
            </a:extLst>
          </p:cNvPr>
          <p:cNvSpPr>
            <a:spLocks noGrp="1"/>
          </p:cNvSpPr>
          <p:nvPr>
            <p:ph type="sldNum" sz="quarter" idx="12"/>
          </p:nvPr>
        </p:nvSpPr>
        <p:spPr/>
        <p:txBody>
          <a:bodyPr/>
          <a:lstStyle/>
          <a:p>
            <a:fld id="{0A297500-7527-634B-90F4-69D0994C32B4}" type="slidenum">
              <a:rPr lang="nl-NL" smtClean="0"/>
              <a:pPr/>
              <a:t>25</a:t>
            </a:fld>
            <a:endParaRPr lang="nl-NL" dirty="0"/>
          </a:p>
        </p:txBody>
      </p:sp>
      <p:sp>
        <p:nvSpPr>
          <p:cNvPr id="4" name="Content Placeholder 3">
            <a:extLst>
              <a:ext uri="{FF2B5EF4-FFF2-40B4-BE49-F238E27FC236}">
                <a16:creationId xmlns:a16="http://schemas.microsoft.com/office/drawing/2014/main" id="{6041614C-796B-40D1-B4DB-90E40E4B3009}"/>
              </a:ext>
            </a:extLst>
          </p:cNvPr>
          <p:cNvSpPr>
            <a:spLocks noGrp="1"/>
          </p:cNvSpPr>
          <p:nvPr>
            <p:ph sz="quarter" idx="13"/>
          </p:nvPr>
        </p:nvSpPr>
        <p:spPr/>
        <p:txBody>
          <a:bodyPr/>
          <a:lstStyle/>
          <a:p>
            <a:r>
              <a:rPr lang="en-US" dirty="0"/>
              <a:t>Flexible because fully homomorphic</a:t>
            </a:r>
          </a:p>
          <a:p>
            <a:r>
              <a:rPr lang="en-US" dirty="0"/>
              <a:t>Speed up is necessary</a:t>
            </a:r>
          </a:p>
          <a:p>
            <a:r>
              <a:rPr lang="en-US" dirty="0"/>
              <a:t>No hardware implementation yet (for FHEW or TFHE)</a:t>
            </a:r>
          </a:p>
          <a:p>
            <a:r>
              <a:rPr lang="en-US" dirty="0"/>
              <a:t>GPU implementations have been made</a:t>
            </a:r>
          </a:p>
        </p:txBody>
      </p:sp>
      <p:sp>
        <p:nvSpPr>
          <p:cNvPr id="5" name="Title 4">
            <a:extLst>
              <a:ext uri="{FF2B5EF4-FFF2-40B4-BE49-F238E27FC236}">
                <a16:creationId xmlns:a16="http://schemas.microsoft.com/office/drawing/2014/main" id="{F501CB3D-34B2-4CE0-94FA-0AF228C50DA5}"/>
              </a:ext>
            </a:extLst>
          </p:cNvPr>
          <p:cNvSpPr>
            <a:spLocks noGrp="1"/>
          </p:cNvSpPr>
          <p:nvPr>
            <p:ph type="title"/>
          </p:nvPr>
        </p:nvSpPr>
        <p:spPr/>
        <p:txBody>
          <a:bodyPr>
            <a:normAutofit fontScale="90000"/>
          </a:bodyPr>
          <a:lstStyle/>
          <a:p>
            <a:r>
              <a:rPr lang="en-US" dirty="0"/>
              <a:t>Intermezzo: why am I choosing this?</a:t>
            </a:r>
          </a:p>
        </p:txBody>
      </p:sp>
    </p:spTree>
    <p:extLst>
      <p:ext uri="{BB962C8B-B14F-4D97-AF65-F5344CB8AC3E}">
        <p14:creationId xmlns:p14="http://schemas.microsoft.com/office/powerpoint/2010/main" val="1017712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0812E-5498-41EB-84BA-88E278D6642F}"/>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1FA854B6-C467-419D-BDBD-A8B071C4C88E}"/>
              </a:ext>
            </a:extLst>
          </p:cNvPr>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a:extLst>
              <a:ext uri="{FF2B5EF4-FFF2-40B4-BE49-F238E27FC236}">
                <a16:creationId xmlns:a16="http://schemas.microsoft.com/office/drawing/2014/main" id="{75E324B7-702D-4E66-B898-E8876FDD1BEF}"/>
              </a:ext>
            </a:extLst>
          </p:cNvPr>
          <p:cNvSpPr>
            <a:spLocks noGrp="1"/>
          </p:cNvSpPr>
          <p:nvPr>
            <p:ph sz="quarter" idx="13"/>
          </p:nvPr>
        </p:nvSpPr>
        <p:spPr/>
        <p:txBody>
          <a:bodyPr/>
          <a:lstStyle/>
          <a:p>
            <a:r>
              <a:rPr lang="en-US" dirty="0"/>
              <a:t>LWE ciphertexts: (</a:t>
            </a:r>
            <a:r>
              <a:rPr lang="en-US" b="1" dirty="0"/>
              <a:t>a</a:t>
            </a:r>
            <a:r>
              <a:rPr lang="en-US" dirty="0"/>
              <a:t>, b) with</a:t>
            </a:r>
          </a:p>
          <a:p>
            <a:r>
              <a:rPr lang="en-US" dirty="0"/>
              <a:t>With q = 512 and n = 512, so </a:t>
            </a:r>
            <a:r>
              <a:rPr lang="en-US" b="1" dirty="0"/>
              <a:t>a</a:t>
            </a:r>
            <a:r>
              <a:rPr lang="en-US" dirty="0"/>
              <a:t> is a 512x1 vector with elements modulo 512 and b is an integer modulo 512</a:t>
            </a:r>
          </a:p>
        </p:txBody>
      </p:sp>
      <p:sp>
        <p:nvSpPr>
          <p:cNvPr id="5" name="Title 4">
            <a:extLst>
              <a:ext uri="{FF2B5EF4-FFF2-40B4-BE49-F238E27FC236}">
                <a16:creationId xmlns:a16="http://schemas.microsoft.com/office/drawing/2014/main" id="{5AA2EFDD-F575-47DA-B37E-3DE92137FC00}"/>
              </a:ext>
            </a:extLst>
          </p:cNvPr>
          <p:cNvSpPr>
            <a:spLocks noGrp="1"/>
          </p:cNvSpPr>
          <p:nvPr>
            <p:ph type="title"/>
          </p:nvPr>
        </p:nvSpPr>
        <p:spPr/>
        <p:txBody>
          <a:bodyPr/>
          <a:lstStyle/>
          <a:p>
            <a:r>
              <a:rPr lang="en-US" dirty="0"/>
              <a:t>LWE</a:t>
            </a:r>
          </a:p>
        </p:txBody>
      </p:sp>
      <p:pic>
        <p:nvPicPr>
          <p:cNvPr id="6" name="Picture 5">
            <a:extLst>
              <a:ext uri="{FF2B5EF4-FFF2-40B4-BE49-F238E27FC236}">
                <a16:creationId xmlns:a16="http://schemas.microsoft.com/office/drawing/2014/main" id="{0E26C5B0-AAC0-4022-8043-41CECCEE13F9}"/>
              </a:ext>
            </a:extLst>
          </p:cNvPr>
          <p:cNvPicPr>
            <a:picLocks noChangeAspect="1"/>
          </p:cNvPicPr>
          <p:nvPr/>
        </p:nvPicPr>
        <p:blipFill>
          <a:blip r:embed="rId3"/>
          <a:stretch>
            <a:fillRect/>
          </a:stretch>
        </p:blipFill>
        <p:spPr>
          <a:xfrm>
            <a:off x="4783275" y="1551588"/>
            <a:ext cx="3209925" cy="590550"/>
          </a:xfrm>
          <a:prstGeom prst="rect">
            <a:avLst/>
          </a:prstGeom>
        </p:spPr>
      </p:pic>
    </p:spTree>
    <p:extLst>
      <p:ext uri="{BB962C8B-B14F-4D97-AF65-F5344CB8AC3E}">
        <p14:creationId xmlns:p14="http://schemas.microsoft.com/office/powerpoint/2010/main" val="2287650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BF3188-887F-4534-B098-8DEE6443B055}"/>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14F4CC61-4D13-4C80-994B-707D141559F9}"/>
              </a:ext>
            </a:extLst>
          </p:cNvPr>
          <p:cNvSpPr>
            <a:spLocks noGrp="1"/>
          </p:cNvSpPr>
          <p:nvPr>
            <p:ph type="sldNum" sz="quarter" idx="12"/>
          </p:nvPr>
        </p:nvSpPr>
        <p:spPr/>
        <p:txBody>
          <a:bodyPr/>
          <a:lstStyle/>
          <a:p>
            <a:fld id="{0A297500-7527-634B-90F4-69D0994C32B4}" type="slidenum">
              <a:rPr lang="nl-NL" smtClean="0"/>
              <a:pPr/>
              <a:t>27</a:t>
            </a:fld>
            <a:endParaRPr lang="nl-NL" dirty="0"/>
          </a:p>
        </p:txBody>
      </p:sp>
      <p:sp>
        <p:nvSpPr>
          <p:cNvPr id="4" name="Content Placeholder 3">
            <a:extLst>
              <a:ext uri="{FF2B5EF4-FFF2-40B4-BE49-F238E27FC236}">
                <a16:creationId xmlns:a16="http://schemas.microsoft.com/office/drawing/2014/main" id="{79D087B3-6E9F-48E1-B62A-89734605A85E}"/>
              </a:ext>
            </a:extLst>
          </p:cNvPr>
          <p:cNvSpPr>
            <a:spLocks noGrp="1"/>
          </p:cNvSpPr>
          <p:nvPr>
            <p:ph sz="quarter" idx="13"/>
          </p:nvPr>
        </p:nvSpPr>
        <p:spPr>
          <a:xfrm>
            <a:off x="576263" y="1350335"/>
            <a:ext cx="7991475" cy="4698040"/>
          </a:xfrm>
        </p:spPr>
        <p:txBody>
          <a:bodyPr/>
          <a:lstStyle/>
          <a:p>
            <a:r>
              <a:rPr lang="en-US" dirty="0">
                <a:solidFill>
                  <a:srgbClr val="202124"/>
                </a:solidFill>
                <a:latin typeface="arial" panose="020B0604020202020204" pitchFamily="34" charset="0"/>
              </a:rPr>
              <a:t>Now we want to decrypt our message (to remove noise)… BUT (decryption is b-a*s)</a:t>
            </a:r>
          </a:p>
          <a:p>
            <a:r>
              <a:rPr lang="en-US" dirty="0">
                <a:solidFill>
                  <a:srgbClr val="202124"/>
                </a:solidFill>
                <a:latin typeface="arial" panose="020B0604020202020204" pitchFamily="34" charset="0"/>
              </a:rPr>
              <a:t>We still want our message to be a secret so we need to do the decryption under another encryption, which does not have to be the same scheme</a:t>
            </a:r>
          </a:p>
          <a:p>
            <a:pPr marL="0" indent="0">
              <a:buNone/>
            </a:pPr>
            <a:endParaRPr lang="en-US" dirty="0">
              <a:solidFill>
                <a:srgbClr val="202124"/>
              </a:solidFill>
              <a:latin typeface="arial" panose="020B0604020202020204" pitchFamily="34" charset="0"/>
            </a:endParaRPr>
          </a:p>
        </p:txBody>
      </p:sp>
      <p:sp>
        <p:nvSpPr>
          <p:cNvPr id="5" name="Title 4">
            <a:extLst>
              <a:ext uri="{FF2B5EF4-FFF2-40B4-BE49-F238E27FC236}">
                <a16:creationId xmlns:a16="http://schemas.microsoft.com/office/drawing/2014/main" id="{22F0308E-1DD4-4BC5-B917-D0E2BD7BC3F0}"/>
              </a:ext>
            </a:extLst>
          </p:cNvPr>
          <p:cNvSpPr>
            <a:spLocks noGrp="1"/>
          </p:cNvSpPr>
          <p:nvPr>
            <p:ph type="title"/>
          </p:nvPr>
        </p:nvSpPr>
        <p:spPr>
          <a:xfrm>
            <a:off x="576000" y="216000"/>
            <a:ext cx="7991738" cy="889786"/>
          </a:xfrm>
        </p:spPr>
        <p:txBody>
          <a:bodyPr/>
          <a:lstStyle/>
          <a:p>
            <a:r>
              <a:rPr lang="en-US" dirty="0"/>
              <a:t>LWE decryption</a:t>
            </a:r>
          </a:p>
        </p:txBody>
      </p:sp>
      <p:pic>
        <p:nvPicPr>
          <p:cNvPr id="9" name="Picture 8">
            <a:extLst>
              <a:ext uri="{FF2B5EF4-FFF2-40B4-BE49-F238E27FC236}">
                <a16:creationId xmlns:a16="http://schemas.microsoft.com/office/drawing/2014/main" id="{700D3510-E170-4CBB-B020-DF8F951DA0FF}"/>
              </a:ext>
            </a:extLst>
          </p:cNvPr>
          <p:cNvPicPr>
            <a:picLocks noChangeAspect="1"/>
          </p:cNvPicPr>
          <p:nvPr/>
        </p:nvPicPr>
        <p:blipFill>
          <a:blip r:embed="rId3"/>
          <a:stretch>
            <a:fillRect/>
          </a:stretch>
        </p:blipFill>
        <p:spPr>
          <a:xfrm>
            <a:off x="1344750" y="3540642"/>
            <a:ext cx="4848748" cy="2507733"/>
          </a:xfrm>
          <a:prstGeom prst="rect">
            <a:avLst/>
          </a:prstGeom>
        </p:spPr>
      </p:pic>
    </p:spTree>
    <p:extLst>
      <p:ext uri="{BB962C8B-B14F-4D97-AF65-F5344CB8AC3E}">
        <p14:creationId xmlns:p14="http://schemas.microsoft.com/office/powerpoint/2010/main" val="28966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07E13-1A43-4C61-B15C-2EC25F3E2FA8}"/>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2B5A0090-0A9A-475E-B4A5-B1D2E6745608}"/>
              </a:ext>
            </a:extLst>
          </p:cNvPr>
          <p:cNvSpPr>
            <a:spLocks noGrp="1"/>
          </p:cNvSpPr>
          <p:nvPr>
            <p:ph type="sldNum" sz="quarter" idx="12"/>
          </p:nvPr>
        </p:nvSpPr>
        <p:spPr/>
        <p:txBody>
          <a:bodyPr/>
          <a:lstStyle/>
          <a:p>
            <a:fld id="{0A297500-7527-634B-90F4-69D0994C32B4}" type="slidenum">
              <a:rPr lang="nl-NL" smtClean="0"/>
              <a:pPr/>
              <a:t>28</a:t>
            </a:fld>
            <a:endParaRPr lang="nl-NL" dirty="0"/>
          </a:p>
        </p:txBody>
      </p:sp>
      <p:sp>
        <p:nvSpPr>
          <p:cNvPr id="4" name="Content Placeholder 3">
            <a:extLst>
              <a:ext uri="{FF2B5EF4-FFF2-40B4-BE49-F238E27FC236}">
                <a16:creationId xmlns:a16="http://schemas.microsoft.com/office/drawing/2014/main" id="{68EDBF4D-A839-496B-974C-24BE4C8E6661}"/>
              </a:ext>
            </a:extLst>
          </p:cNvPr>
          <p:cNvSpPr>
            <a:spLocks noGrp="1"/>
          </p:cNvSpPr>
          <p:nvPr>
            <p:ph sz="quarter" idx="13"/>
          </p:nvPr>
        </p:nvSpPr>
        <p:spPr/>
        <p:txBody>
          <a:bodyPr/>
          <a:lstStyle/>
          <a:p>
            <a:r>
              <a:rPr lang="en-US" dirty="0"/>
              <a:t>RLWE is more efficient so we take our LWE input </a:t>
            </a:r>
            <a:r>
              <a:rPr lang="en-US" dirty="0">
                <a:sym typeface="Wingdings" panose="05000000000000000000" pitchFamily="2" charset="2"/>
              </a:rPr>
              <a:t> RLWE</a:t>
            </a:r>
          </a:p>
          <a:p>
            <a:r>
              <a:rPr lang="en-US" dirty="0">
                <a:sym typeface="Wingdings" panose="05000000000000000000" pitchFamily="2" charset="2"/>
              </a:rPr>
              <a:t>Our Secret Keys are encrypted in yet another scheme: RGSW</a:t>
            </a:r>
          </a:p>
          <a:p>
            <a:endParaRPr lang="en-US" dirty="0"/>
          </a:p>
        </p:txBody>
      </p:sp>
      <p:sp>
        <p:nvSpPr>
          <p:cNvPr id="5" name="Title 4">
            <a:extLst>
              <a:ext uri="{FF2B5EF4-FFF2-40B4-BE49-F238E27FC236}">
                <a16:creationId xmlns:a16="http://schemas.microsoft.com/office/drawing/2014/main" id="{14F82A02-7F65-44B2-B40F-7D8D55373D03}"/>
              </a:ext>
            </a:extLst>
          </p:cNvPr>
          <p:cNvSpPr>
            <a:spLocks noGrp="1"/>
          </p:cNvSpPr>
          <p:nvPr>
            <p:ph type="title"/>
          </p:nvPr>
        </p:nvSpPr>
        <p:spPr/>
        <p:txBody>
          <a:bodyPr/>
          <a:lstStyle/>
          <a:p>
            <a:r>
              <a:rPr lang="en-US" dirty="0"/>
              <a:t>Change LWE input to RLWE</a:t>
            </a:r>
          </a:p>
        </p:txBody>
      </p:sp>
      <p:pic>
        <p:nvPicPr>
          <p:cNvPr id="7" name="Picture 6">
            <a:extLst>
              <a:ext uri="{FF2B5EF4-FFF2-40B4-BE49-F238E27FC236}">
                <a16:creationId xmlns:a16="http://schemas.microsoft.com/office/drawing/2014/main" id="{410201DF-4B0D-454F-AE1B-1BDD43ACD16D}"/>
              </a:ext>
            </a:extLst>
          </p:cNvPr>
          <p:cNvPicPr>
            <a:picLocks noChangeAspect="1"/>
          </p:cNvPicPr>
          <p:nvPr/>
        </p:nvPicPr>
        <p:blipFill>
          <a:blip r:embed="rId3"/>
          <a:stretch>
            <a:fillRect/>
          </a:stretch>
        </p:blipFill>
        <p:spPr>
          <a:xfrm>
            <a:off x="0" y="3615941"/>
            <a:ext cx="9144000" cy="2432434"/>
          </a:xfrm>
          <a:prstGeom prst="rect">
            <a:avLst/>
          </a:prstGeom>
        </p:spPr>
      </p:pic>
    </p:spTree>
    <p:extLst>
      <p:ext uri="{BB962C8B-B14F-4D97-AF65-F5344CB8AC3E}">
        <p14:creationId xmlns:p14="http://schemas.microsoft.com/office/powerpoint/2010/main" val="175133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68FE74-6C75-4084-8604-CB74E2B0FBA4}"/>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402D9832-79F0-42E6-A7BC-A1D2E5D35F39}"/>
              </a:ext>
            </a:extLst>
          </p:cNvPr>
          <p:cNvSpPr>
            <a:spLocks noGrp="1"/>
          </p:cNvSpPr>
          <p:nvPr>
            <p:ph type="sldNum" sz="quarter" idx="12"/>
          </p:nvPr>
        </p:nvSpPr>
        <p:spPr/>
        <p:txBody>
          <a:bodyPr/>
          <a:lstStyle/>
          <a:p>
            <a:fld id="{0A297500-7527-634B-90F4-69D0994C32B4}" type="slidenum">
              <a:rPr lang="nl-NL" smtClean="0"/>
              <a:pPr/>
              <a:t>29</a:t>
            </a:fld>
            <a:endParaRPr lang="nl-NL" dirty="0"/>
          </a:p>
        </p:txBody>
      </p:sp>
      <p:pic>
        <p:nvPicPr>
          <p:cNvPr id="7" name="Content Placeholder 6">
            <a:extLst>
              <a:ext uri="{FF2B5EF4-FFF2-40B4-BE49-F238E27FC236}">
                <a16:creationId xmlns:a16="http://schemas.microsoft.com/office/drawing/2014/main" id="{9257009B-FAA5-4701-92AD-14C69F221E59}"/>
              </a:ext>
            </a:extLst>
          </p:cNvPr>
          <p:cNvPicPr>
            <a:picLocks noGrp="1" noChangeAspect="1"/>
          </p:cNvPicPr>
          <p:nvPr>
            <p:ph sz="quarter" idx="13"/>
          </p:nvPr>
        </p:nvPicPr>
        <p:blipFill>
          <a:blip r:embed="rId3"/>
          <a:stretch>
            <a:fillRect/>
          </a:stretch>
        </p:blipFill>
        <p:spPr>
          <a:xfrm>
            <a:off x="2400169" y="2034233"/>
            <a:ext cx="4343400" cy="828675"/>
          </a:xfrm>
        </p:spPr>
      </p:pic>
      <p:sp>
        <p:nvSpPr>
          <p:cNvPr id="5" name="Title 4">
            <a:extLst>
              <a:ext uri="{FF2B5EF4-FFF2-40B4-BE49-F238E27FC236}">
                <a16:creationId xmlns:a16="http://schemas.microsoft.com/office/drawing/2014/main" id="{DAAF67AF-4C09-43CF-A1C3-700F6D2E5574}"/>
              </a:ext>
            </a:extLst>
          </p:cNvPr>
          <p:cNvSpPr>
            <a:spLocks noGrp="1"/>
          </p:cNvSpPr>
          <p:nvPr>
            <p:ph type="title"/>
          </p:nvPr>
        </p:nvSpPr>
        <p:spPr/>
        <p:txBody>
          <a:bodyPr/>
          <a:lstStyle/>
          <a:p>
            <a:r>
              <a:rPr lang="en-US" dirty="0"/>
              <a:t>Initialization</a:t>
            </a:r>
          </a:p>
        </p:txBody>
      </p:sp>
      <p:pic>
        <p:nvPicPr>
          <p:cNvPr id="9" name="Picture 8">
            <a:extLst>
              <a:ext uri="{FF2B5EF4-FFF2-40B4-BE49-F238E27FC236}">
                <a16:creationId xmlns:a16="http://schemas.microsoft.com/office/drawing/2014/main" id="{FFEC9B7C-466A-4938-B16D-11C470318B59}"/>
              </a:ext>
            </a:extLst>
          </p:cNvPr>
          <p:cNvPicPr>
            <a:picLocks noChangeAspect="1"/>
          </p:cNvPicPr>
          <p:nvPr/>
        </p:nvPicPr>
        <p:blipFill>
          <a:blip r:embed="rId4"/>
          <a:stretch>
            <a:fillRect/>
          </a:stretch>
        </p:blipFill>
        <p:spPr>
          <a:xfrm>
            <a:off x="1224000" y="3156893"/>
            <a:ext cx="6781800" cy="1676400"/>
          </a:xfrm>
          <a:prstGeom prst="rect">
            <a:avLst/>
          </a:prstGeom>
        </p:spPr>
      </p:pic>
    </p:spTree>
    <p:extLst>
      <p:ext uri="{BB962C8B-B14F-4D97-AF65-F5344CB8AC3E}">
        <p14:creationId xmlns:p14="http://schemas.microsoft.com/office/powerpoint/2010/main" val="21481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A79C2-C6E9-42F2-9CAF-811D7A8CC1D6}"/>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43366013-9DB1-4E05-A5EB-E03BEDB311F5}"/>
              </a:ext>
            </a:extLst>
          </p:cNvPr>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a:extLst>
              <a:ext uri="{FF2B5EF4-FFF2-40B4-BE49-F238E27FC236}">
                <a16:creationId xmlns:a16="http://schemas.microsoft.com/office/drawing/2014/main" id="{D03AB466-317E-419D-B60A-6776D99385AD}"/>
              </a:ext>
            </a:extLst>
          </p:cNvPr>
          <p:cNvSpPr>
            <a:spLocks noGrp="1"/>
          </p:cNvSpPr>
          <p:nvPr>
            <p:ph type="title"/>
          </p:nvPr>
        </p:nvSpPr>
        <p:spPr/>
        <p:txBody>
          <a:bodyPr>
            <a:normAutofit fontScale="90000"/>
          </a:bodyPr>
          <a:lstStyle/>
          <a:p>
            <a:r>
              <a:rPr lang="en-US" dirty="0"/>
              <a:t>Somewhat homomorphic encryption</a:t>
            </a:r>
          </a:p>
        </p:txBody>
      </p:sp>
      <p:pic>
        <p:nvPicPr>
          <p:cNvPr id="13" name="Content Placeholder 12">
            <a:extLst>
              <a:ext uri="{FF2B5EF4-FFF2-40B4-BE49-F238E27FC236}">
                <a16:creationId xmlns:a16="http://schemas.microsoft.com/office/drawing/2014/main" id="{5AB37A14-0C28-4AE7-B1CF-2571C4DE2F39}"/>
              </a:ext>
            </a:extLst>
          </p:cNvPr>
          <p:cNvPicPr>
            <a:picLocks noGrp="1" noChangeAspect="1"/>
          </p:cNvPicPr>
          <p:nvPr>
            <p:ph sz="quarter" idx="13"/>
          </p:nvPr>
        </p:nvPicPr>
        <p:blipFill>
          <a:blip r:embed="rId3"/>
          <a:stretch>
            <a:fillRect/>
          </a:stretch>
        </p:blipFill>
        <p:spPr>
          <a:xfrm>
            <a:off x="2128720" y="1655763"/>
            <a:ext cx="4886560" cy="4392612"/>
          </a:xfrm>
        </p:spPr>
      </p:pic>
    </p:spTree>
    <p:extLst>
      <p:ext uri="{BB962C8B-B14F-4D97-AF65-F5344CB8AC3E}">
        <p14:creationId xmlns:p14="http://schemas.microsoft.com/office/powerpoint/2010/main" val="1714604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B6FA2B-229D-4783-B4B0-86735DF80C6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C9249C02-9E88-4AEF-8A95-38EC87210024}"/>
              </a:ext>
            </a:extLst>
          </p:cNvPr>
          <p:cNvSpPr>
            <a:spLocks noGrp="1"/>
          </p:cNvSpPr>
          <p:nvPr>
            <p:ph type="sldNum" sz="quarter" idx="12"/>
          </p:nvPr>
        </p:nvSpPr>
        <p:spPr/>
        <p:txBody>
          <a:bodyPr/>
          <a:lstStyle/>
          <a:p>
            <a:fld id="{0A297500-7527-634B-90F4-69D0994C32B4}" type="slidenum">
              <a:rPr lang="nl-NL" smtClean="0"/>
              <a:pPr/>
              <a:t>30</a:t>
            </a:fld>
            <a:endParaRPr lang="nl-NL" dirty="0"/>
          </a:p>
        </p:txBody>
      </p:sp>
      <p:pic>
        <p:nvPicPr>
          <p:cNvPr id="7" name="Content Placeholder 6">
            <a:extLst>
              <a:ext uri="{FF2B5EF4-FFF2-40B4-BE49-F238E27FC236}">
                <a16:creationId xmlns:a16="http://schemas.microsoft.com/office/drawing/2014/main" id="{FCB5B9FA-EB7E-45FE-B386-496BE57D7955}"/>
              </a:ext>
            </a:extLst>
          </p:cNvPr>
          <p:cNvPicPr>
            <a:picLocks noGrp="1" noChangeAspect="1"/>
          </p:cNvPicPr>
          <p:nvPr>
            <p:ph sz="quarter" idx="13"/>
          </p:nvPr>
        </p:nvPicPr>
        <p:blipFill>
          <a:blip r:embed="rId3"/>
          <a:stretch>
            <a:fillRect/>
          </a:stretch>
        </p:blipFill>
        <p:spPr>
          <a:xfrm>
            <a:off x="866775" y="2656681"/>
            <a:ext cx="7410450" cy="2390775"/>
          </a:xfrm>
        </p:spPr>
      </p:pic>
      <p:sp>
        <p:nvSpPr>
          <p:cNvPr id="5" name="Title 4">
            <a:extLst>
              <a:ext uri="{FF2B5EF4-FFF2-40B4-BE49-F238E27FC236}">
                <a16:creationId xmlns:a16="http://schemas.microsoft.com/office/drawing/2014/main" id="{9F90D3CA-E40B-4630-BE41-2874EC54C35C}"/>
              </a:ext>
            </a:extLst>
          </p:cNvPr>
          <p:cNvSpPr>
            <a:spLocks noGrp="1"/>
          </p:cNvSpPr>
          <p:nvPr>
            <p:ph type="title"/>
          </p:nvPr>
        </p:nvSpPr>
        <p:spPr/>
        <p:txBody>
          <a:bodyPr/>
          <a:lstStyle/>
          <a:p>
            <a:r>
              <a:rPr lang="en-US" dirty="0"/>
              <a:t>Initialization (q=512), m=0 or 1</a:t>
            </a:r>
          </a:p>
        </p:txBody>
      </p:sp>
    </p:spTree>
    <p:extLst>
      <p:ext uri="{BB962C8B-B14F-4D97-AF65-F5344CB8AC3E}">
        <p14:creationId xmlns:p14="http://schemas.microsoft.com/office/powerpoint/2010/main" val="35706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CB458B-16EA-496A-B3CC-56F3D03E260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740CEE03-2840-406C-80A9-DDF04F37C78D}"/>
              </a:ext>
            </a:extLst>
          </p:cNvPr>
          <p:cNvSpPr>
            <a:spLocks noGrp="1"/>
          </p:cNvSpPr>
          <p:nvPr>
            <p:ph type="sldNum" sz="quarter" idx="12"/>
          </p:nvPr>
        </p:nvSpPr>
        <p:spPr/>
        <p:txBody>
          <a:bodyPr/>
          <a:lstStyle/>
          <a:p>
            <a:fld id="{0A297500-7527-634B-90F4-69D0994C32B4}" type="slidenum">
              <a:rPr lang="nl-NL" smtClean="0"/>
              <a:pPr/>
              <a:t>31</a:t>
            </a:fld>
            <a:endParaRPr lang="nl-NL" dirty="0"/>
          </a:p>
        </p:txBody>
      </p:sp>
      <p:pic>
        <p:nvPicPr>
          <p:cNvPr id="7" name="Content Placeholder 6">
            <a:extLst>
              <a:ext uri="{FF2B5EF4-FFF2-40B4-BE49-F238E27FC236}">
                <a16:creationId xmlns:a16="http://schemas.microsoft.com/office/drawing/2014/main" id="{17E72C7B-8546-43C7-BE0A-5FD5CAFB8DF3}"/>
              </a:ext>
            </a:extLst>
          </p:cNvPr>
          <p:cNvPicPr>
            <a:picLocks noGrp="1" noChangeAspect="1"/>
          </p:cNvPicPr>
          <p:nvPr>
            <p:ph sz="quarter" idx="13"/>
          </p:nvPr>
        </p:nvPicPr>
        <p:blipFill>
          <a:blip r:embed="rId3"/>
          <a:stretch>
            <a:fillRect/>
          </a:stretch>
        </p:blipFill>
        <p:spPr>
          <a:xfrm>
            <a:off x="576000" y="1368000"/>
            <a:ext cx="7991475" cy="2503412"/>
          </a:xfrm>
        </p:spPr>
      </p:pic>
      <p:sp>
        <p:nvSpPr>
          <p:cNvPr id="5" name="Title 4">
            <a:extLst>
              <a:ext uri="{FF2B5EF4-FFF2-40B4-BE49-F238E27FC236}">
                <a16:creationId xmlns:a16="http://schemas.microsoft.com/office/drawing/2014/main" id="{B7F9D592-9E55-4317-B3F5-5667A184E02A}"/>
              </a:ext>
            </a:extLst>
          </p:cNvPr>
          <p:cNvSpPr>
            <a:spLocks noGrp="1"/>
          </p:cNvSpPr>
          <p:nvPr>
            <p:ph type="title"/>
          </p:nvPr>
        </p:nvSpPr>
        <p:spPr/>
        <p:txBody>
          <a:bodyPr/>
          <a:lstStyle/>
          <a:p>
            <a:r>
              <a:rPr lang="en-US" dirty="0"/>
              <a:t>Accumulation</a:t>
            </a:r>
          </a:p>
        </p:txBody>
      </p:sp>
    </p:spTree>
    <p:extLst>
      <p:ext uri="{BB962C8B-B14F-4D97-AF65-F5344CB8AC3E}">
        <p14:creationId xmlns:p14="http://schemas.microsoft.com/office/powerpoint/2010/main" val="263563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1198D9-0B9E-47B5-A264-CD48CD006D3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BF42744C-4F01-4CA0-8849-55623C9A2985}"/>
              </a:ext>
            </a:extLst>
          </p:cNvPr>
          <p:cNvSpPr>
            <a:spLocks noGrp="1"/>
          </p:cNvSpPr>
          <p:nvPr>
            <p:ph type="sldNum" sz="quarter" idx="12"/>
          </p:nvPr>
        </p:nvSpPr>
        <p:spPr/>
        <p:txBody>
          <a:bodyPr/>
          <a:lstStyle/>
          <a:p>
            <a:fld id="{0A297500-7527-634B-90F4-69D0994C32B4}" type="slidenum">
              <a:rPr lang="nl-NL" smtClean="0"/>
              <a:pPr/>
              <a:t>32</a:t>
            </a:fld>
            <a:endParaRPr lang="nl-NL" dirty="0"/>
          </a:p>
        </p:txBody>
      </p:sp>
      <p:pic>
        <p:nvPicPr>
          <p:cNvPr id="7" name="Content Placeholder 6">
            <a:extLst>
              <a:ext uri="{FF2B5EF4-FFF2-40B4-BE49-F238E27FC236}">
                <a16:creationId xmlns:a16="http://schemas.microsoft.com/office/drawing/2014/main" id="{6DDA66F5-A541-4269-9BAF-FECF67A7E3CE}"/>
              </a:ext>
            </a:extLst>
          </p:cNvPr>
          <p:cNvPicPr>
            <a:picLocks noGrp="1" noChangeAspect="1"/>
          </p:cNvPicPr>
          <p:nvPr>
            <p:ph sz="quarter" idx="13"/>
          </p:nvPr>
        </p:nvPicPr>
        <p:blipFill>
          <a:blip r:embed="rId3"/>
          <a:stretch>
            <a:fillRect/>
          </a:stretch>
        </p:blipFill>
        <p:spPr>
          <a:xfrm>
            <a:off x="2480048" y="135895"/>
            <a:ext cx="4183903" cy="5859317"/>
          </a:xfrm>
        </p:spPr>
      </p:pic>
      <p:pic>
        <p:nvPicPr>
          <p:cNvPr id="9" name="Picture 8">
            <a:extLst>
              <a:ext uri="{FF2B5EF4-FFF2-40B4-BE49-F238E27FC236}">
                <a16:creationId xmlns:a16="http://schemas.microsoft.com/office/drawing/2014/main" id="{0B7417E6-B4D5-49A2-B9B9-CDFF0E4DF748}"/>
              </a:ext>
            </a:extLst>
          </p:cNvPr>
          <p:cNvPicPr>
            <a:picLocks noChangeAspect="1"/>
          </p:cNvPicPr>
          <p:nvPr/>
        </p:nvPicPr>
        <p:blipFill>
          <a:blip r:embed="rId4"/>
          <a:stretch>
            <a:fillRect/>
          </a:stretch>
        </p:blipFill>
        <p:spPr>
          <a:xfrm>
            <a:off x="6663951" y="862788"/>
            <a:ext cx="1978209" cy="1849694"/>
          </a:xfrm>
          <a:prstGeom prst="rect">
            <a:avLst/>
          </a:prstGeom>
        </p:spPr>
      </p:pic>
      <p:sp>
        <p:nvSpPr>
          <p:cNvPr id="10" name="TextBox 9">
            <a:extLst>
              <a:ext uri="{FF2B5EF4-FFF2-40B4-BE49-F238E27FC236}">
                <a16:creationId xmlns:a16="http://schemas.microsoft.com/office/drawing/2014/main" id="{B565694D-B594-44AE-83D5-773B4090E67E}"/>
              </a:ext>
            </a:extLst>
          </p:cNvPr>
          <p:cNvSpPr txBox="1"/>
          <p:nvPr/>
        </p:nvSpPr>
        <p:spPr>
          <a:xfrm>
            <a:off x="576000" y="2712482"/>
            <a:ext cx="2167200" cy="369332"/>
          </a:xfrm>
          <a:prstGeom prst="rect">
            <a:avLst/>
          </a:prstGeom>
          <a:noFill/>
        </p:spPr>
        <p:txBody>
          <a:bodyPr wrap="square" rtlCol="0">
            <a:spAutoFit/>
          </a:bodyPr>
          <a:lstStyle/>
          <a:p>
            <a:r>
              <a:rPr lang="en-US" dirty="0"/>
              <a:t>Noiseless RLWE -&gt;</a:t>
            </a:r>
          </a:p>
        </p:txBody>
      </p:sp>
      <p:sp>
        <p:nvSpPr>
          <p:cNvPr id="11" name="TextBox 10">
            <a:extLst>
              <a:ext uri="{FF2B5EF4-FFF2-40B4-BE49-F238E27FC236}">
                <a16:creationId xmlns:a16="http://schemas.microsoft.com/office/drawing/2014/main" id="{FB9FBA48-3222-489B-9FB4-00587DED6FB6}"/>
              </a:ext>
            </a:extLst>
          </p:cNvPr>
          <p:cNvSpPr txBox="1"/>
          <p:nvPr/>
        </p:nvSpPr>
        <p:spPr>
          <a:xfrm>
            <a:off x="144019" y="4576724"/>
            <a:ext cx="2768011" cy="646331"/>
          </a:xfrm>
          <a:prstGeom prst="rect">
            <a:avLst/>
          </a:prstGeom>
          <a:noFill/>
        </p:spPr>
        <p:txBody>
          <a:bodyPr wrap="square" rtlCol="0">
            <a:spAutoFit/>
          </a:bodyPr>
          <a:lstStyle/>
          <a:p>
            <a:r>
              <a:rPr lang="en-US" dirty="0"/>
              <a:t>LWE decrypted, but encrypted as RLWE-&gt;</a:t>
            </a:r>
          </a:p>
        </p:txBody>
      </p:sp>
      <p:sp>
        <p:nvSpPr>
          <p:cNvPr id="12" name="TextBox 11">
            <a:extLst>
              <a:ext uri="{FF2B5EF4-FFF2-40B4-BE49-F238E27FC236}">
                <a16:creationId xmlns:a16="http://schemas.microsoft.com/office/drawing/2014/main" id="{3FF19BFB-E9E4-4033-8662-85A1EFDF45B0}"/>
              </a:ext>
            </a:extLst>
          </p:cNvPr>
          <p:cNvSpPr txBox="1"/>
          <p:nvPr/>
        </p:nvSpPr>
        <p:spPr>
          <a:xfrm>
            <a:off x="144019" y="5531861"/>
            <a:ext cx="2768011" cy="646331"/>
          </a:xfrm>
          <a:prstGeom prst="rect">
            <a:avLst/>
          </a:prstGeom>
          <a:noFill/>
        </p:spPr>
        <p:txBody>
          <a:bodyPr wrap="square" rtlCol="0">
            <a:spAutoFit/>
          </a:bodyPr>
          <a:lstStyle/>
          <a:p>
            <a:r>
              <a:rPr lang="en-US" dirty="0"/>
              <a:t>Return LWE of RLWE (not under same key)&gt;</a:t>
            </a:r>
          </a:p>
        </p:txBody>
      </p:sp>
      <p:sp>
        <p:nvSpPr>
          <p:cNvPr id="13" name="TextBox 12">
            <a:extLst>
              <a:ext uri="{FF2B5EF4-FFF2-40B4-BE49-F238E27FC236}">
                <a16:creationId xmlns:a16="http://schemas.microsoft.com/office/drawing/2014/main" id="{B1331B55-A1DB-419B-8611-90D872FFE892}"/>
              </a:ext>
            </a:extLst>
          </p:cNvPr>
          <p:cNvSpPr txBox="1"/>
          <p:nvPr/>
        </p:nvSpPr>
        <p:spPr>
          <a:xfrm>
            <a:off x="501839" y="862788"/>
            <a:ext cx="2167200" cy="369332"/>
          </a:xfrm>
          <a:prstGeom prst="rect">
            <a:avLst/>
          </a:prstGeom>
          <a:noFill/>
        </p:spPr>
        <p:txBody>
          <a:bodyPr wrap="square" rtlCol="0">
            <a:spAutoFit/>
          </a:bodyPr>
          <a:lstStyle/>
          <a:p>
            <a:r>
              <a:rPr lang="en-US" dirty="0"/>
              <a:t>NAND-&gt;</a:t>
            </a:r>
          </a:p>
        </p:txBody>
      </p:sp>
      <p:sp>
        <p:nvSpPr>
          <p:cNvPr id="4" name="TextBox 3">
            <a:extLst>
              <a:ext uri="{FF2B5EF4-FFF2-40B4-BE49-F238E27FC236}">
                <a16:creationId xmlns:a16="http://schemas.microsoft.com/office/drawing/2014/main" id="{F53092B1-3FCB-4470-B17E-D93B26EEF010}"/>
              </a:ext>
            </a:extLst>
          </p:cNvPr>
          <p:cNvSpPr txBox="1"/>
          <p:nvPr/>
        </p:nvSpPr>
        <p:spPr>
          <a:xfrm>
            <a:off x="6663951" y="3222189"/>
            <a:ext cx="1592400" cy="923330"/>
          </a:xfrm>
          <a:prstGeom prst="rect">
            <a:avLst/>
          </a:prstGeom>
          <a:noFill/>
        </p:spPr>
        <p:txBody>
          <a:bodyPr wrap="square" rtlCol="0">
            <a:spAutoFit/>
          </a:bodyPr>
          <a:lstStyle/>
          <a:p>
            <a:r>
              <a:rPr lang="en-US" dirty="0">
                <a:solidFill>
                  <a:schemeClr val="tx2"/>
                </a:solidFill>
              </a:rPr>
              <a:t>q = 512</a:t>
            </a:r>
          </a:p>
          <a:p>
            <a:r>
              <a:rPr lang="en-US" dirty="0">
                <a:solidFill>
                  <a:schemeClr val="tx2"/>
                </a:solidFill>
              </a:rPr>
              <a:t>Q ~ 2^27</a:t>
            </a:r>
          </a:p>
          <a:p>
            <a:r>
              <a:rPr lang="en-US" dirty="0">
                <a:solidFill>
                  <a:schemeClr val="tx2"/>
                </a:solidFill>
              </a:rPr>
              <a:t>B</a:t>
            </a:r>
            <a:r>
              <a:rPr lang="en-US" baseline="-25000" dirty="0">
                <a:solidFill>
                  <a:schemeClr val="tx2"/>
                </a:solidFill>
              </a:rPr>
              <a:t>r</a:t>
            </a:r>
            <a:r>
              <a:rPr lang="en-US" dirty="0">
                <a:solidFill>
                  <a:schemeClr val="tx2"/>
                </a:solidFill>
              </a:rPr>
              <a:t> = 23</a:t>
            </a:r>
          </a:p>
        </p:txBody>
      </p:sp>
    </p:spTree>
    <p:extLst>
      <p:ext uri="{BB962C8B-B14F-4D97-AF65-F5344CB8AC3E}">
        <p14:creationId xmlns:p14="http://schemas.microsoft.com/office/powerpoint/2010/main" val="4240699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BC20-BE3D-4648-8192-3BBCF4525B15}"/>
              </a:ext>
            </a:extLst>
          </p:cNvPr>
          <p:cNvSpPr>
            <a:spLocks noGrp="1"/>
          </p:cNvSpPr>
          <p:nvPr>
            <p:ph type="title"/>
          </p:nvPr>
        </p:nvSpPr>
        <p:spPr/>
        <p:txBody>
          <a:bodyPr/>
          <a:lstStyle/>
          <a:p>
            <a:r>
              <a:rPr lang="en-US" dirty="0"/>
              <a:t>NTT multiplication</a:t>
            </a:r>
          </a:p>
        </p:txBody>
      </p:sp>
      <p:sp>
        <p:nvSpPr>
          <p:cNvPr id="3" name="Text Placeholder 2">
            <a:extLst>
              <a:ext uri="{FF2B5EF4-FFF2-40B4-BE49-F238E27FC236}">
                <a16:creationId xmlns:a16="http://schemas.microsoft.com/office/drawing/2014/main" id="{4DF053D3-D097-47D6-9C8C-F52AAA4E0A3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7F2A551B-E169-4F53-B1F4-513434BA81DA}"/>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53A0C5E1-49E9-44DF-AA3B-CE3069151F1C}"/>
              </a:ext>
            </a:extLst>
          </p:cNvPr>
          <p:cNvSpPr>
            <a:spLocks noGrp="1"/>
          </p:cNvSpPr>
          <p:nvPr>
            <p:ph type="sldNum" sz="quarter" idx="17"/>
          </p:nvPr>
        </p:nvSpPr>
        <p:spPr/>
        <p:txBody>
          <a:bodyPr/>
          <a:lstStyle/>
          <a:p>
            <a:fld id="{0A297500-7527-634B-90F4-69D0994C32B4}" type="slidenum">
              <a:rPr lang="nl-NL" smtClean="0"/>
              <a:pPr/>
              <a:t>33</a:t>
            </a:fld>
            <a:endParaRPr lang="nl-NL" dirty="0"/>
          </a:p>
        </p:txBody>
      </p:sp>
      <p:sp>
        <p:nvSpPr>
          <p:cNvPr id="6" name="Picture Placeholder 5">
            <a:extLst>
              <a:ext uri="{FF2B5EF4-FFF2-40B4-BE49-F238E27FC236}">
                <a16:creationId xmlns:a16="http://schemas.microsoft.com/office/drawing/2014/main" id="{A3B04918-DF31-48C7-A19C-16C73B7357D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4B7334D-2A43-4D59-AF80-A08E05CE1382}"/>
              </a:ext>
            </a:extLst>
          </p:cNvPr>
          <p:cNvSpPr>
            <a:spLocks noGrp="1"/>
          </p:cNvSpPr>
          <p:nvPr>
            <p:ph type="pic" sz="quarter" idx="18"/>
          </p:nvPr>
        </p:nvSpPr>
        <p:spPr/>
      </p:sp>
    </p:spTree>
    <p:extLst>
      <p:ext uri="{BB962C8B-B14F-4D97-AF65-F5344CB8AC3E}">
        <p14:creationId xmlns:p14="http://schemas.microsoft.com/office/powerpoint/2010/main" val="2568086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E923B4-7D0B-41F4-B18A-6D73F6EE3107}"/>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94559F42-75A3-4666-BD1C-52366C80C5F6}"/>
              </a:ext>
            </a:extLst>
          </p:cNvPr>
          <p:cNvSpPr>
            <a:spLocks noGrp="1"/>
          </p:cNvSpPr>
          <p:nvPr>
            <p:ph type="sldNum" sz="quarter" idx="12"/>
          </p:nvPr>
        </p:nvSpPr>
        <p:spPr/>
        <p:txBody>
          <a:bodyPr/>
          <a:lstStyle/>
          <a:p>
            <a:fld id="{0A297500-7527-634B-90F4-69D0994C32B4}" type="slidenum">
              <a:rPr lang="nl-NL" smtClean="0"/>
              <a:pPr/>
              <a:t>34</a:t>
            </a:fld>
            <a:endParaRPr lang="nl-NL" dirty="0"/>
          </a:p>
        </p:txBody>
      </p:sp>
      <p:pic>
        <p:nvPicPr>
          <p:cNvPr id="7" name="Content Placeholder 6">
            <a:extLst>
              <a:ext uri="{FF2B5EF4-FFF2-40B4-BE49-F238E27FC236}">
                <a16:creationId xmlns:a16="http://schemas.microsoft.com/office/drawing/2014/main" id="{BA85B419-3DE9-4459-970E-E679DE0FE147}"/>
              </a:ext>
            </a:extLst>
          </p:cNvPr>
          <p:cNvPicPr>
            <a:picLocks noGrp="1" noChangeAspect="1"/>
          </p:cNvPicPr>
          <p:nvPr>
            <p:ph sz="quarter" idx="13"/>
          </p:nvPr>
        </p:nvPicPr>
        <p:blipFill>
          <a:blip r:embed="rId2"/>
          <a:stretch>
            <a:fillRect/>
          </a:stretch>
        </p:blipFill>
        <p:spPr>
          <a:xfrm>
            <a:off x="1388006" y="0"/>
            <a:ext cx="6367987" cy="6036321"/>
          </a:xfrm>
        </p:spPr>
      </p:pic>
    </p:spTree>
    <p:extLst>
      <p:ext uri="{BB962C8B-B14F-4D97-AF65-F5344CB8AC3E}">
        <p14:creationId xmlns:p14="http://schemas.microsoft.com/office/powerpoint/2010/main" val="1800729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81B312-E3BB-48B1-BE15-BFD5617D31ED}"/>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6499287E-8554-4BC8-920F-CC3236B9CE00}"/>
              </a:ext>
            </a:extLst>
          </p:cNvPr>
          <p:cNvSpPr>
            <a:spLocks noGrp="1"/>
          </p:cNvSpPr>
          <p:nvPr>
            <p:ph type="sldNum" sz="quarter" idx="12"/>
          </p:nvPr>
        </p:nvSpPr>
        <p:spPr/>
        <p:txBody>
          <a:bodyPr/>
          <a:lstStyle/>
          <a:p>
            <a:fld id="{0A297500-7527-634B-90F4-69D0994C32B4}" type="slidenum">
              <a:rPr lang="nl-NL" smtClean="0"/>
              <a:pPr/>
              <a:t>35</a:t>
            </a:fld>
            <a:endParaRPr lang="nl-NL" dirty="0"/>
          </a:p>
        </p:txBody>
      </p:sp>
      <p:sp>
        <p:nvSpPr>
          <p:cNvPr id="4" name="Content Placeholder 3">
            <a:extLst>
              <a:ext uri="{FF2B5EF4-FFF2-40B4-BE49-F238E27FC236}">
                <a16:creationId xmlns:a16="http://schemas.microsoft.com/office/drawing/2014/main" id="{9A869962-6EFF-4E78-845C-BF98F22C7DCB}"/>
              </a:ext>
            </a:extLst>
          </p:cNvPr>
          <p:cNvSpPr>
            <a:spLocks noGrp="1"/>
          </p:cNvSpPr>
          <p:nvPr>
            <p:ph sz="quarter" idx="13"/>
          </p:nvPr>
        </p:nvSpPr>
        <p:spPr/>
        <p:txBody>
          <a:bodyPr/>
          <a:lstStyle/>
          <a:p>
            <a:r>
              <a:rPr lang="en-US" dirty="0"/>
              <a:t>Artix-7</a:t>
            </a:r>
          </a:p>
          <a:p>
            <a:r>
              <a:rPr lang="en-US" dirty="0"/>
              <a:t>CS-NTT and GS-NTT</a:t>
            </a:r>
            <a:r>
              <a:rPr lang="en-US" baseline="30000" dirty="0"/>
              <a:t>-1</a:t>
            </a:r>
            <a:r>
              <a:rPr lang="en-US" dirty="0"/>
              <a:t> but unify in one HW block</a:t>
            </a:r>
          </a:p>
          <a:p>
            <a:r>
              <a:rPr lang="en-US" dirty="0"/>
              <a:t>n/2 · log2 (n) per NTT</a:t>
            </a:r>
          </a:p>
          <a:p>
            <a:r>
              <a:rPr lang="en-US" dirty="0"/>
              <a:t>(n, q)= (1024, 343576577)</a:t>
            </a:r>
          </a:p>
          <a:p>
            <a:r>
              <a:rPr lang="en-US" dirty="0"/>
              <a:t>11, 455 cycles @ 126 MHz for 1 polynomial multiplication</a:t>
            </a:r>
          </a:p>
        </p:txBody>
      </p:sp>
      <p:sp>
        <p:nvSpPr>
          <p:cNvPr id="5" name="Title 4">
            <a:extLst>
              <a:ext uri="{FF2B5EF4-FFF2-40B4-BE49-F238E27FC236}">
                <a16:creationId xmlns:a16="http://schemas.microsoft.com/office/drawing/2014/main" id="{3D51CEE2-88C4-4C89-8F08-62B65E775D24}"/>
              </a:ext>
            </a:extLst>
          </p:cNvPr>
          <p:cNvSpPr>
            <a:spLocks noGrp="1"/>
          </p:cNvSpPr>
          <p:nvPr>
            <p:ph type="title"/>
          </p:nvPr>
        </p:nvSpPr>
        <p:spPr/>
        <p:txBody>
          <a:bodyPr>
            <a:normAutofit/>
          </a:bodyPr>
          <a:lstStyle/>
          <a:p>
            <a:r>
              <a:rPr lang="en-US" sz="2400" dirty="0"/>
              <a:t>Parameterized Hardware Accelerators for Lattice-Based Cryptography and Their Application to the HW/SW Co-Design of </a:t>
            </a:r>
            <a:r>
              <a:rPr lang="en-US" sz="2400" dirty="0" err="1"/>
              <a:t>qTESLA</a:t>
            </a:r>
            <a:r>
              <a:rPr lang="en-US" sz="2400" dirty="0"/>
              <a:t> (2020)</a:t>
            </a:r>
          </a:p>
        </p:txBody>
      </p:sp>
    </p:spTree>
    <p:extLst>
      <p:ext uri="{BB962C8B-B14F-4D97-AF65-F5344CB8AC3E}">
        <p14:creationId xmlns:p14="http://schemas.microsoft.com/office/powerpoint/2010/main" val="120309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9F57CE-5293-413A-9FD9-6260EF1897C0}"/>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1D5F783-160C-4C33-BEFF-4072FB65CA5D}"/>
              </a:ext>
            </a:extLst>
          </p:cNvPr>
          <p:cNvSpPr>
            <a:spLocks noGrp="1"/>
          </p:cNvSpPr>
          <p:nvPr>
            <p:ph type="sldNum" sz="quarter" idx="12"/>
          </p:nvPr>
        </p:nvSpPr>
        <p:spPr/>
        <p:txBody>
          <a:bodyPr/>
          <a:lstStyle/>
          <a:p>
            <a:fld id="{0A297500-7527-634B-90F4-69D0994C32B4}" type="slidenum">
              <a:rPr lang="nl-NL" smtClean="0"/>
              <a:pPr/>
              <a:t>36</a:t>
            </a:fld>
            <a:endParaRPr lang="nl-NL" dirty="0"/>
          </a:p>
        </p:txBody>
      </p:sp>
      <p:pic>
        <p:nvPicPr>
          <p:cNvPr id="7" name="Content Placeholder 6">
            <a:extLst>
              <a:ext uri="{FF2B5EF4-FFF2-40B4-BE49-F238E27FC236}">
                <a16:creationId xmlns:a16="http://schemas.microsoft.com/office/drawing/2014/main" id="{E0402E3B-455A-4F48-A118-ACF602C5D948}"/>
              </a:ext>
            </a:extLst>
          </p:cNvPr>
          <p:cNvPicPr>
            <a:picLocks noGrp="1" noChangeAspect="1"/>
          </p:cNvPicPr>
          <p:nvPr>
            <p:ph sz="quarter" idx="13"/>
          </p:nvPr>
        </p:nvPicPr>
        <p:blipFill>
          <a:blip r:embed="rId2"/>
          <a:stretch>
            <a:fillRect/>
          </a:stretch>
        </p:blipFill>
        <p:spPr>
          <a:xfrm>
            <a:off x="576263" y="1890227"/>
            <a:ext cx="7991475" cy="3923683"/>
          </a:xfrm>
        </p:spPr>
      </p:pic>
      <p:sp>
        <p:nvSpPr>
          <p:cNvPr id="5" name="Title 4">
            <a:extLst>
              <a:ext uri="{FF2B5EF4-FFF2-40B4-BE49-F238E27FC236}">
                <a16:creationId xmlns:a16="http://schemas.microsoft.com/office/drawing/2014/main" id="{4FC93AB0-F0BB-498D-9C75-C47B738C7937}"/>
              </a:ext>
            </a:extLst>
          </p:cNvPr>
          <p:cNvSpPr>
            <a:spLocks noGrp="1"/>
          </p:cNvSpPr>
          <p:nvPr>
            <p:ph type="title"/>
          </p:nvPr>
        </p:nvSpPr>
        <p:spPr/>
        <p:txBody>
          <a:bodyPr>
            <a:normAutofit/>
          </a:bodyPr>
          <a:lstStyle/>
          <a:p>
            <a:r>
              <a:rPr lang="en-US" sz="2400" dirty="0"/>
              <a:t>Parameterized Hardware Accelerators for Lattice-Based Cryptography and Their Application to the HW/SW Co-Design of </a:t>
            </a:r>
            <a:r>
              <a:rPr lang="en-US" sz="2400" dirty="0" err="1"/>
              <a:t>qTESLA</a:t>
            </a:r>
            <a:endParaRPr lang="en-US" sz="2400" dirty="0"/>
          </a:p>
        </p:txBody>
      </p:sp>
    </p:spTree>
    <p:extLst>
      <p:ext uri="{BB962C8B-B14F-4D97-AF65-F5344CB8AC3E}">
        <p14:creationId xmlns:p14="http://schemas.microsoft.com/office/powerpoint/2010/main" val="313581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5E567A-3DE0-4FC6-800B-89D819B35B61}"/>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01623C04-B948-4DF6-A5E9-F3D086606873}"/>
              </a:ext>
            </a:extLst>
          </p:cNvPr>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a:extLst>
              <a:ext uri="{FF2B5EF4-FFF2-40B4-BE49-F238E27FC236}">
                <a16:creationId xmlns:a16="http://schemas.microsoft.com/office/drawing/2014/main" id="{A802860B-8FD5-4FF0-A7DA-951687C04BBE}"/>
              </a:ext>
            </a:extLst>
          </p:cNvPr>
          <p:cNvSpPr>
            <a:spLocks noGrp="1"/>
          </p:cNvSpPr>
          <p:nvPr>
            <p:ph type="title"/>
          </p:nvPr>
        </p:nvSpPr>
        <p:spPr/>
        <p:txBody>
          <a:bodyPr>
            <a:normAutofit fontScale="90000"/>
          </a:bodyPr>
          <a:lstStyle/>
          <a:p>
            <a:r>
              <a:rPr lang="en-US" dirty="0"/>
              <a:t>Fully Homomorphic encryption: bootstrapping</a:t>
            </a:r>
          </a:p>
        </p:txBody>
      </p:sp>
      <p:pic>
        <p:nvPicPr>
          <p:cNvPr id="7" name="Content Placeholder 6">
            <a:extLst>
              <a:ext uri="{FF2B5EF4-FFF2-40B4-BE49-F238E27FC236}">
                <a16:creationId xmlns:a16="http://schemas.microsoft.com/office/drawing/2014/main" id="{553A738C-BEC2-4919-BBD8-93914048824D}"/>
              </a:ext>
            </a:extLst>
          </p:cNvPr>
          <p:cNvPicPr>
            <a:picLocks noGrp="1" noChangeAspect="1"/>
          </p:cNvPicPr>
          <p:nvPr>
            <p:ph sz="quarter" idx="13"/>
          </p:nvPr>
        </p:nvPicPr>
        <p:blipFill>
          <a:blip r:embed="rId3"/>
          <a:stretch>
            <a:fillRect/>
          </a:stretch>
        </p:blipFill>
        <p:spPr>
          <a:xfrm>
            <a:off x="1905876" y="1655763"/>
            <a:ext cx="5332249" cy="4392612"/>
          </a:xfrm>
        </p:spPr>
      </p:pic>
    </p:spTree>
    <p:extLst>
      <p:ext uri="{BB962C8B-B14F-4D97-AF65-F5344CB8AC3E}">
        <p14:creationId xmlns:p14="http://schemas.microsoft.com/office/powerpoint/2010/main" val="289112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7FC54B-2541-43F6-A73D-81F61BCC5CC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092239D4-890F-446C-A5EF-B90A0536999E}"/>
              </a:ext>
            </a:extLst>
          </p:cNvPr>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a:extLst>
              <a:ext uri="{FF2B5EF4-FFF2-40B4-BE49-F238E27FC236}">
                <a16:creationId xmlns:a16="http://schemas.microsoft.com/office/drawing/2014/main" id="{5F3B5C7F-5B56-4D73-9315-A7EF1EEBBE94}"/>
              </a:ext>
            </a:extLst>
          </p:cNvPr>
          <p:cNvSpPr>
            <a:spLocks noGrp="1"/>
          </p:cNvSpPr>
          <p:nvPr>
            <p:ph sz="quarter" idx="13"/>
          </p:nvPr>
        </p:nvSpPr>
        <p:spPr/>
        <p:txBody>
          <a:bodyPr/>
          <a:lstStyle/>
          <a:p>
            <a:pPr marL="0" indent="0">
              <a:buNone/>
            </a:pPr>
            <a:r>
              <a:rPr lang="en-US" dirty="0"/>
              <a:t>For many vectors (</a:t>
            </a:r>
            <a:r>
              <a:rPr lang="en-US" dirty="0" err="1"/>
              <a:t>a</a:t>
            </a:r>
            <a:r>
              <a:rPr lang="en-US" baseline="-25000" dirty="0" err="1"/>
              <a:t>i</a:t>
            </a:r>
            <a:r>
              <a:rPr lang="en-US" dirty="0" err="1"/>
              <a:t>,b</a:t>
            </a:r>
            <a:r>
              <a:rPr lang="en-US" baseline="-25000" dirty="0" err="1"/>
              <a:t>i</a:t>
            </a:r>
            <a:r>
              <a:rPr lang="en-US" dirty="0"/>
              <a:t>) ϵ (</a:t>
            </a:r>
            <a:r>
              <a:rPr lang="en-US" dirty="0" err="1"/>
              <a:t>R</a:t>
            </a:r>
            <a:r>
              <a:rPr lang="en-US" baseline="-25000" dirty="0" err="1"/>
              <a:t>q</a:t>
            </a:r>
            <a:r>
              <a:rPr lang="en-US" dirty="0"/>
              <a:t>, </a:t>
            </a:r>
            <a:r>
              <a:rPr lang="en-US" dirty="0" err="1"/>
              <a:t>R</a:t>
            </a:r>
            <a:r>
              <a:rPr lang="en-US" baseline="-25000" dirty="0" err="1"/>
              <a:t>q</a:t>
            </a:r>
            <a:r>
              <a:rPr lang="en-US" dirty="0"/>
              <a:t>), b</a:t>
            </a:r>
            <a:r>
              <a:rPr lang="en-US" baseline="-25000" dirty="0"/>
              <a:t>i</a:t>
            </a:r>
            <a:r>
              <a:rPr lang="en-US" dirty="0"/>
              <a:t> = a</a:t>
            </a:r>
            <a:r>
              <a:rPr lang="en-US" baseline="-25000" dirty="0"/>
              <a:t>i</a:t>
            </a:r>
            <a:r>
              <a:rPr lang="en-US" dirty="0"/>
              <a:t> * s+ </a:t>
            </a:r>
            <a:r>
              <a:rPr lang="en-US" dirty="0" err="1"/>
              <a:t>e</a:t>
            </a:r>
            <a:r>
              <a:rPr lang="en-US" baseline="-25000" dirty="0" err="1"/>
              <a:t>i</a:t>
            </a:r>
            <a:r>
              <a:rPr lang="en-US" baseline="-25000" dirty="0"/>
              <a:t> </a:t>
            </a:r>
            <a:r>
              <a:rPr lang="en-US" dirty="0"/>
              <a:t>with</a:t>
            </a:r>
          </a:p>
          <a:p>
            <a:r>
              <a:rPr lang="en-US" dirty="0"/>
              <a:t> </a:t>
            </a:r>
            <a:r>
              <a:rPr lang="en-US" dirty="0" err="1"/>
              <a:t>e</a:t>
            </a:r>
            <a:r>
              <a:rPr lang="en-US" baseline="-25000" dirty="0" err="1"/>
              <a:t>i</a:t>
            </a:r>
            <a:r>
              <a:rPr lang="en-US" baseline="-25000" dirty="0"/>
              <a:t> </a:t>
            </a:r>
            <a:r>
              <a:rPr lang="en-US" dirty="0"/>
              <a:t>being a randomly sample error term </a:t>
            </a:r>
          </a:p>
          <a:p>
            <a:r>
              <a:rPr lang="en-US" dirty="0"/>
              <a:t>s being our secret key</a:t>
            </a:r>
          </a:p>
          <a:p>
            <a:r>
              <a:rPr lang="en-US" dirty="0"/>
              <a:t>a</a:t>
            </a:r>
            <a:r>
              <a:rPr lang="en-US" baseline="-25000" dirty="0"/>
              <a:t>i </a:t>
            </a:r>
            <a:r>
              <a:rPr lang="en-US" dirty="0"/>
              <a:t>being a randomly sampled but </a:t>
            </a:r>
            <a:r>
              <a:rPr lang="en-US" i="1" dirty="0"/>
              <a:t>known</a:t>
            </a:r>
            <a:r>
              <a:rPr lang="en-US" dirty="0"/>
              <a:t> vector</a:t>
            </a:r>
          </a:p>
          <a:p>
            <a:endParaRPr lang="en-US" dirty="0"/>
          </a:p>
          <a:p>
            <a:pPr marL="0" indent="0">
              <a:buNone/>
            </a:pPr>
            <a:r>
              <a:rPr lang="en-US" dirty="0"/>
              <a:t>… it is not possible to find s (“not computationally feasible” (Roy et al.))</a:t>
            </a:r>
          </a:p>
          <a:p>
            <a:pPr marL="0" indent="0">
              <a:buNone/>
            </a:pPr>
            <a:endParaRPr lang="en-US" dirty="0"/>
          </a:p>
          <a:p>
            <a:pPr marL="0" indent="0">
              <a:buNone/>
            </a:pPr>
            <a:r>
              <a:rPr lang="en-US" dirty="0"/>
              <a:t>So good public key</a:t>
            </a:r>
          </a:p>
        </p:txBody>
      </p:sp>
      <p:sp>
        <p:nvSpPr>
          <p:cNvPr id="5" name="Title 4">
            <a:extLst>
              <a:ext uri="{FF2B5EF4-FFF2-40B4-BE49-F238E27FC236}">
                <a16:creationId xmlns:a16="http://schemas.microsoft.com/office/drawing/2014/main" id="{C592EA93-443B-4F19-AC44-5A2F4E74BB56}"/>
              </a:ext>
            </a:extLst>
          </p:cNvPr>
          <p:cNvSpPr>
            <a:spLocks noGrp="1"/>
          </p:cNvSpPr>
          <p:nvPr>
            <p:ph type="title"/>
          </p:nvPr>
        </p:nvSpPr>
        <p:spPr/>
        <p:txBody>
          <a:bodyPr>
            <a:normAutofit/>
          </a:bodyPr>
          <a:lstStyle/>
          <a:p>
            <a:r>
              <a:rPr lang="en-US" dirty="0"/>
              <a:t>(R)LWE</a:t>
            </a:r>
          </a:p>
        </p:txBody>
      </p:sp>
    </p:spTree>
    <p:extLst>
      <p:ext uri="{BB962C8B-B14F-4D97-AF65-F5344CB8AC3E}">
        <p14:creationId xmlns:p14="http://schemas.microsoft.com/office/powerpoint/2010/main" val="345964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94159B-BEB1-4587-90D9-27BB94F20E51}"/>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F00C490E-7A39-4A0C-AEDA-FBC8FE0358EE}"/>
              </a:ext>
            </a:extLst>
          </p:cNvPr>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a:extLst>
              <a:ext uri="{FF2B5EF4-FFF2-40B4-BE49-F238E27FC236}">
                <a16:creationId xmlns:a16="http://schemas.microsoft.com/office/drawing/2014/main" id="{ED5687AB-FD88-4C82-B03E-3DA5596BAD6E}"/>
              </a:ext>
            </a:extLst>
          </p:cNvPr>
          <p:cNvSpPr>
            <a:spLocks noGrp="1"/>
          </p:cNvSpPr>
          <p:nvPr>
            <p:ph sz="quarter" idx="13"/>
          </p:nvPr>
        </p:nvSpPr>
        <p:spPr/>
        <p:txBody>
          <a:bodyPr/>
          <a:lstStyle/>
          <a:p>
            <a:r>
              <a:rPr lang="en-US" dirty="0"/>
              <a:t>Public key: ((-a*s-e)</a:t>
            </a:r>
            <a:r>
              <a:rPr lang="en-US" dirty="0" err="1"/>
              <a:t>modq</a:t>
            </a:r>
            <a:r>
              <a:rPr lang="en-US" dirty="0"/>
              <a:t>, a)</a:t>
            </a:r>
          </a:p>
          <a:p>
            <a:r>
              <a:rPr lang="en-US" dirty="0"/>
              <a:t>Cipher text: ((-a*s-e)</a:t>
            </a:r>
            <a:r>
              <a:rPr lang="en-US" dirty="0" err="1"/>
              <a:t>modq</a:t>
            </a:r>
            <a:r>
              <a:rPr lang="en-US" dirty="0"/>
              <a:t>)*u+e</a:t>
            </a:r>
            <a:r>
              <a:rPr lang="en-US" baseline="-25000" dirty="0"/>
              <a:t>1</a:t>
            </a:r>
            <a:r>
              <a:rPr lang="en-US" dirty="0"/>
              <a:t>+m, a*u+e</a:t>
            </a:r>
            <a:r>
              <a:rPr lang="en-US" baseline="-25000" dirty="0"/>
              <a:t>2</a:t>
            </a:r>
            <a:r>
              <a:rPr lang="en-US" dirty="0"/>
              <a:t>) with u randomly sampled</a:t>
            </a:r>
          </a:p>
          <a:p>
            <a:r>
              <a:rPr lang="en-US" dirty="0"/>
              <a:t>Then decryption can be done by multiplying the second part of the cipher text with s and adding it to the first part.</a:t>
            </a:r>
          </a:p>
        </p:txBody>
      </p:sp>
      <p:sp>
        <p:nvSpPr>
          <p:cNvPr id="5" name="Title 4">
            <a:extLst>
              <a:ext uri="{FF2B5EF4-FFF2-40B4-BE49-F238E27FC236}">
                <a16:creationId xmlns:a16="http://schemas.microsoft.com/office/drawing/2014/main" id="{1709E2BB-0028-4757-8A81-274B87C0B544}"/>
              </a:ext>
            </a:extLst>
          </p:cNvPr>
          <p:cNvSpPr>
            <a:spLocks noGrp="1"/>
          </p:cNvSpPr>
          <p:nvPr>
            <p:ph type="title"/>
          </p:nvPr>
        </p:nvSpPr>
        <p:spPr/>
        <p:txBody>
          <a:bodyPr/>
          <a:lstStyle/>
          <a:p>
            <a:r>
              <a:rPr lang="en-US" dirty="0"/>
              <a:t>Scheme (simplified)</a:t>
            </a:r>
          </a:p>
        </p:txBody>
      </p:sp>
    </p:spTree>
    <p:extLst>
      <p:ext uri="{BB962C8B-B14F-4D97-AF65-F5344CB8AC3E}">
        <p14:creationId xmlns:p14="http://schemas.microsoft.com/office/powerpoint/2010/main" val="255546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CCC469-111A-4161-8299-E43EF51CAC87}"/>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9BD6FD5-E6B8-4BB4-A918-B2BD611DB965}"/>
              </a:ext>
            </a:extLst>
          </p:cNvPr>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a:extLst>
              <a:ext uri="{FF2B5EF4-FFF2-40B4-BE49-F238E27FC236}">
                <a16:creationId xmlns:a16="http://schemas.microsoft.com/office/drawing/2014/main" id="{AF5F74EC-2232-49B9-B0D1-BDC2B306FC8F}"/>
              </a:ext>
            </a:extLst>
          </p:cNvPr>
          <p:cNvSpPr>
            <a:spLocks noGrp="1"/>
          </p:cNvSpPr>
          <p:nvPr>
            <p:ph sz="quarter" idx="13"/>
          </p:nvPr>
        </p:nvSpPr>
        <p:spPr/>
        <p:txBody>
          <a:bodyPr/>
          <a:lstStyle/>
          <a:p>
            <a:r>
              <a:rPr lang="en-US" dirty="0"/>
              <a:t>Ct1 + ct2 = (2*(-a*s-e)</a:t>
            </a:r>
            <a:r>
              <a:rPr lang="en-US" dirty="0" err="1"/>
              <a:t>modq</a:t>
            </a:r>
            <a:r>
              <a:rPr lang="en-US" dirty="0"/>
              <a:t>)*u+e</a:t>
            </a:r>
            <a:r>
              <a:rPr lang="en-US" baseline="-25000" dirty="0"/>
              <a:t>11</a:t>
            </a:r>
            <a:r>
              <a:rPr lang="en-US" dirty="0"/>
              <a:t>+e</a:t>
            </a:r>
            <a:r>
              <a:rPr lang="en-US" baseline="-25000" dirty="0"/>
              <a:t>12</a:t>
            </a:r>
            <a:r>
              <a:rPr lang="en-US" dirty="0"/>
              <a:t>+m</a:t>
            </a:r>
            <a:r>
              <a:rPr lang="en-US" baseline="-25000" dirty="0"/>
              <a:t>1</a:t>
            </a:r>
            <a:r>
              <a:rPr lang="en-US" dirty="0"/>
              <a:t>+m</a:t>
            </a:r>
            <a:r>
              <a:rPr lang="en-US" baseline="-25000" dirty="0"/>
              <a:t>2</a:t>
            </a:r>
            <a:r>
              <a:rPr lang="en-US" dirty="0"/>
              <a:t>, 2*a*u+e</a:t>
            </a:r>
            <a:r>
              <a:rPr lang="en-US" baseline="-25000" dirty="0"/>
              <a:t>21</a:t>
            </a:r>
            <a:r>
              <a:rPr lang="en-US" dirty="0"/>
              <a:t>+e</a:t>
            </a:r>
            <a:r>
              <a:rPr lang="en-US" baseline="-25000" dirty="0"/>
              <a:t>22</a:t>
            </a:r>
            <a:r>
              <a:rPr lang="en-US" dirty="0"/>
              <a:t>) = m</a:t>
            </a:r>
            <a:r>
              <a:rPr lang="en-US" baseline="-25000" dirty="0"/>
              <a:t>1</a:t>
            </a:r>
            <a:r>
              <a:rPr lang="en-US" dirty="0"/>
              <a:t>+m</a:t>
            </a:r>
            <a:r>
              <a:rPr lang="en-US" baseline="-25000" dirty="0"/>
              <a:t>2</a:t>
            </a:r>
            <a:r>
              <a:rPr lang="en-US" dirty="0"/>
              <a:t>, with some error to be rounded off</a:t>
            </a:r>
          </a:p>
          <a:p>
            <a:r>
              <a:rPr lang="en-US" dirty="0"/>
              <a:t>A multiplication also gives:</a:t>
            </a:r>
          </a:p>
          <a:p>
            <a:r>
              <a:rPr lang="en-US" dirty="0"/>
              <a:t>The correct result + large error term + some factors multiplied by q.</a:t>
            </a:r>
          </a:p>
          <a:p>
            <a:r>
              <a:rPr lang="en-US" dirty="0"/>
              <a:t>Now the result usually needs to be rescaled</a:t>
            </a:r>
          </a:p>
          <a:p>
            <a:r>
              <a:rPr lang="en-US" dirty="0"/>
              <a:t>And </a:t>
            </a:r>
            <a:r>
              <a:rPr lang="en-US" dirty="0" err="1"/>
              <a:t>polymial</a:t>
            </a:r>
            <a:r>
              <a:rPr lang="en-US" dirty="0"/>
              <a:t>*polynomial = larger order polynomial, so linearization is necessary </a:t>
            </a:r>
          </a:p>
        </p:txBody>
      </p:sp>
      <p:sp>
        <p:nvSpPr>
          <p:cNvPr id="5" name="Title 4">
            <a:extLst>
              <a:ext uri="{FF2B5EF4-FFF2-40B4-BE49-F238E27FC236}">
                <a16:creationId xmlns:a16="http://schemas.microsoft.com/office/drawing/2014/main" id="{85131467-0ED8-4AD0-AE48-403C0726959C}"/>
              </a:ext>
            </a:extLst>
          </p:cNvPr>
          <p:cNvSpPr>
            <a:spLocks noGrp="1"/>
          </p:cNvSpPr>
          <p:nvPr>
            <p:ph type="title"/>
          </p:nvPr>
        </p:nvSpPr>
        <p:spPr/>
        <p:txBody>
          <a:bodyPr>
            <a:normAutofit fontScale="90000"/>
          </a:bodyPr>
          <a:lstStyle/>
          <a:p>
            <a:r>
              <a:rPr lang="en-US" dirty="0"/>
              <a:t>Homomorphic addition/multiplication</a:t>
            </a:r>
          </a:p>
        </p:txBody>
      </p:sp>
    </p:spTree>
    <p:extLst>
      <p:ext uri="{BB962C8B-B14F-4D97-AF65-F5344CB8AC3E}">
        <p14:creationId xmlns:p14="http://schemas.microsoft.com/office/powerpoint/2010/main" val="233528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E14945-568F-429E-B53C-5FF4A87CDBB4}"/>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CD611A4E-B9C4-43D6-80B0-AEE06EF3F815}"/>
              </a:ext>
            </a:extLst>
          </p:cNvPr>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a:extLst>
              <a:ext uri="{FF2B5EF4-FFF2-40B4-BE49-F238E27FC236}">
                <a16:creationId xmlns:a16="http://schemas.microsoft.com/office/drawing/2014/main" id="{A35F2B4D-2482-494F-B283-02DA2A5E7433}"/>
              </a:ext>
            </a:extLst>
          </p:cNvPr>
          <p:cNvSpPr>
            <a:spLocks noGrp="1"/>
          </p:cNvSpPr>
          <p:nvPr>
            <p:ph sz="quarter" idx="13"/>
          </p:nvPr>
        </p:nvSpPr>
        <p:spPr/>
        <p:txBody>
          <a:bodyPr/>
          <a:lstStyle/>
          <a:p>
            <a:r>
              <a:rPr lang="en-US" dirty="0"/>
              <a:t>As we’ve multiplied (</a:t>
            </a:r>
            <a:r>
              <a:rPr lang="en-US" dirty="0">
                <a:solidFill>
                  <a:srgbClr val="0070C0"/>
                </a:solidFill>
              </a:rPr>
              <a:t>cp1[0], cp1[1]</a:t>
            </a:r>
            <a:r>
              <a:rPr lang="en-US" dirty="0"/>
              <a:t>) and (cp2[0], cp2[1]) together (remembering that </a:t>
            </a:r>
            <a:r>
              <a:rPr lang="en-US" dirty="0">
                <a:solidFill>
                  <a:srgbClr val="0070C0"/>
                </a:solidFill>
              </a:rPr>
              <a:t>cp1[0] </a:t>
            </a:r>
            <a:r>
              <a:rPr lang="en-US" dirty="0"/>
              <a:t>+ </a:t>
            </a:r>
            <a:r>
              <a:rPr lang="en-US" dirty="0">
                <a:solidFill>
                  <a:srgbClr val="0070C0"/>
                </a:solidFill>
              </a:rPr>
              <a:t>cp1[1]*</a:t>
            </a:r>
            <a:r>
              <a:rPr lang="en-US" dirty="0">
                <a:solidFill>
                  <a:srgbClr val="FF0000"/>
                </a:solidFill>
              </a:rPr>
              <a:t>s</a:t>
            </a:r>
            <a:r>
              <a:rPr lang="en-US" dirty="0"/>
              <a:t> = message), can see m1 *m2 = </a:t>
            </a:r>
            <a:r>
              <a:rPr lang="en-US" dirty="0">
                <a:solidFill>
                  <a:srgbClr val="0070C0"/>
                </a:solidFill>
              </a:rPr>
              <a:t>cp1[0]</a:t>
            </a:r>
            <a:r>
              <a:rPr lang="en-US" dirty="0"/>
              <a:t>*cp2[0] + </a:t>
            </a:r>
            <a:r>
              <a:rPr lang="en-US" dirty="0">
                <a:solidFill>
                  <a:srgbClr val="0070C0"/>
                </a:solidFill>
              </a:rPr>
              <a:t>cp1[0] *</a:t>
            </a:r>
            <a:r>
              <a:rPr lang="en-US" dirty="0"/>
              <a:t>cp2[1]*</a:t>
            </a:r>
            <a:r>
              <a:rPr lang="en-US" dirty="0">
                <a:solidFill>
                  <a:srgbClr val="FF0000"/>
                </a:solidFill>
              </a:rPr>
              <a:t>s</a:t>
            </a:r>
            <a:r>
              <a:rPr lang="en-US" dirty="0"/>
              <a:t> + </a:t>
            </a:r>
            <a:r>
              <a:rPr lang="en-US" dirty="0">
                <a:solidFill>
                  <a:srgbClr val="0070C0"/>
                </a:solidFill>
              </a:rPr>
              <a:t>cp1[1]*</a:t>
            </a:r>
            <a:r>
              <a:rPr lang="en-US" dirty="0"/>
              <a:t>cp2[0]*</a:t>
            </a:r>
            <a:r>
              <a:rPr lang="en-US" dirty="0">
                <a:solidFill>
                  <a:srgbClr val="FF0000"/>
                </a:solidFill>
              </a:rPr>
              <a:t>s </a:t>
            </a:r>
            <a:r>
              <a:rPr lang="en-US" dirty="0"/>
              <a:t>+ </a:t>
            </a:r>
            <a:r>
              <a:rPr lang="en-US" dirty="0">
                <a:solidFill>
                  <a:srgbClr val="0070C0"/>
                </a:solidFill>
              </a:rPr>
              <a:t>cp1[1]</a:t>
            </a:r>
            <a:r>
              <a:rPr lang="en-US" dirty="0"/>
              <a:t>*cp2[1] </a:t>
            </a:r>
            <a:r>
              <a:rPr lang="en-US" dirty="0">
                <a:solidFill>
                  <a:srgbClr val="0070C0"/>
                </a:solidFill>
              </a:rPr>
              <a:t>*</a:t>
            </a:r>
            <a:r>
              <a:rPr lang="en-US" dirty="0">
                <a:solidFill>
                  <a:srgbClr val="FF0000"/>
                </a:solidFill>
              </a:rPr>
              <a:t>s²</a:t>
            </a:r>
          </a:p>
          <a:p>
            <a:r>
              <a:rPr lang="en-US" dirty="0"/>
              <a:t>So now a method to remove </a:t>
            </a:r>
            <a:r>
              <a:rPr lang="en-US" dirty="0">
                <a:solidFill>
                  <a:srgbClr val="FF0000"/>
                </a:solidFill>
              </a:rPr>
              <a:t>s² </a:t>
            </a:r>
            <a:r>
              <a:rPr lang="en-US" dirty="0"/>
              <a:t>is also required</a:t>
            </a:r>
            <a:endParaRPr lang="en-US" dirty="0">
              <a:solidFill>
                <a:srgbClr val="FF0000"/>
              </a:solidFill>
            </a:endParaRPr>
          </a:p>
          <a:p>
            <a:r>
              <a:rPr lang="en-US" dirty="0"/>
              <a:t>And bootstrapping with this algorithm is not practical…</a:t>
            </a:r>
          </a:p>
        </p:txBody>
      </p:sp>
      <p:sp>
        <p:nvSpPr>
          <p:cNvPr id="5" name="Title 4">
            <a:extLst>
              <a:ext uri="{FF2B5EF4-FFF2-40B4-BE49-F238E27FC236}">
                <a16:creationId xmlns:a16="http://schemas.microsoft.com/office/drawing/2014/main" id="{6DE471D1-4285-4C69-9106-35BFAFD8EB1F}"/>
              </a:ext>
            </a:extLst>
          </p:cNvPr>
          <p:cNvSpPr>
            <a:spLocks noGrp="1"/>
          </p:cNvSpPr>
          <p:nvPr>
            <p:ph type="title"/>
          </p:nvPr>
        </p:nvSpPr>
        <p:spPr/>
        <p:txBody>
          <a:bodyPr/>
          <a:lstStyle/>
          <a:p>
            <a:r>
              <a:rPr lang="en-US" dirty="0"/>
              <a:t>Homomorphic multiplication</a:t>
            </a:r>
          </a:p>
        </p:txBody>
      </p:sp>
    </p:spTree>
    <p:extLst>
      <p:ext uri="{BB962C8B-B14F-4D97-AF65-F5344CB8AC3E}">
        <p14:creationId xmlns:p14="http://schemas.microsoft.com/office/powerpoint/2010/main" val="44226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8D4EFD-0CEE-45F5-A2E2-AE87C886CAA9}"/>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F5BDBBB3-4E9C-46BF-A0DA-72AD0CC37793}"/>
              </a:ext>
            </a:extLst>
          </p:cNvPr>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a:extLst>
              <a:ext uri="{FF2B5EF4-FFF2-40B4-BE49-F238E27FC236}">
                <a16:creationId xmlns:a16="http://schemas.microsoft.com/office/drawing/2014/main" id="{621B685D-6CD8-4C6D-9A21-96F4DCD65376}"/>
              </a:ext>
            </a:extLst>
          </p:cNvPr>
          <p:cNvSpPr>
            <a:spLocks noGrp="1"/>
          </p:cNvSpPr>
          <p:nvPr>
            <p:ph sz="quarter" idx="13"/>
          </p:nvPr>
        </p:nvSpPr>
        <p:spPr/>
        <p:txBody>
          <a:bodyPr/>
          <a:lstStyle/>
          <a:p>
            <a:r>
              <a:rPr lang="en-US" dirty="0"/>
              <a:t>Microsoft SEAL is a homomorphic encryption library that contains FV</a:t>
            </a:r>
          </a:p>
          <a:p>
            <a:r>
              <a:rPr lang="en-US" dirty="0"/>
              <a:t>Tried implementing </a:t>
            </a:r>
            <a:r>
              <a:rPr lang="en-US" sz="1800" dirty="0" err="1">
                <a:solidFill>
                  <a:srgbClr val="008000"/>
                </a:solidFill>
                <a:latin typeface="Consolas" panose="020B0609020204030204" pitchFamily="49" charset="0"/>
              </a:rPr>
              <a:t>Arcsin</a:t>
            </a:r>
            <a:r>
              <a:rPr lang="en-US" sz="1800" dirty="0">
                <a:solidFill>
                  <a:srgbClr val="008000"/>
                </a:solidFill>
                <a:latin typeface="Consolas" panose="020B0609020204030204" pitchFamily="49" charset="0"/>
              </a:rPr>
              <a:t>(X/1500) *1/2 with </a:t>
            </a:r>
            <a:r>
              <a:rPr lang="en-US" sz="1800" dirty="0" err="1">
                <a:solidFill>
                  <a:srgbClr val="008000"/>
                </a:solidFill>
                <a:latin typeface="Consolas" panose="020B0609020204030204" pitchFamily="49" charset="0"/>
              </a:rPr>
              <a:t>arcsin</a:t>
            </a:r>
            <a:r>
              <a:rPr lang="en-US" sz="1800" dirty="0">
                <a:solidFill>
                  <a:srgbClr val="008000"/>
                </a:solidFill>
                <a:latin typeface="Consolas" panose="020B0609020204030204" pitchFamily="49" charset="0"/>
              </a:rPr>
              <a:t>(x) = x+x^3/6+3x^5/40</a:t>
            </a:r>
          </a:p>
          <a:p>
            <a:r>
              <a:rPr lang="en-US" dirty="0"/>
              <a:t>Bootstrapping is not a thing, so not trivial to implement</a:t>
            </a:r>
          </a:p>
          <a:p>
            <a:endParaRPr lang="en-US" dirty="0"/>
          </a:p>
          <a:p>
            <a:endParaRPr lang="en-US" dirty="0"/>
          </a:p>
        </p:txBody>
      </p:sp>
      <p:sp>
        <p:nvSpPr>
          <p:cNvPr id="5" name="Title 4">
            <a:extLst>
              <a:ext uri="{FF2B5EF4-FFF2-40B4-BE49-F238E27FC236}">
                <a16:creationId xmlns:a16="http://schemas.microsoft.com/office/drawing/2014/main" id="{0035AFFC-1B06-4FA1-A95B-D05FE8F73AAE}"/>
              </a:ext>
            </a:extLst>
          </p:cNvPr>
          <p:cNvSpPr>
            <a:spLocks noGrp="1"/>
          </p:cNvSpPr>
          <p:nvPr>
            <p:ph type="title"/>
          </p:nvPr>
        </p:nvSpPr>
        <p:spPr/>
        <p:txBody>
          <a:bodyPr/>
          <a:lstStyle/>
          <a:p>
            <a:r>
              <a:rPr lang="en-US" dirty="0"/>
              <a:t>FV in SEAL</a:t>
            </a:r>
          </a:p>
        </p:txBody>
      </p:sp>
    </p:spTree>
    <p:extLst>
      <p:ext uri="{BB962C8B-B14F-4D97-AF65-F5344CB8AC3E}">
        <p14:creationId xmlns:p14="http://schemas.microsoft.com/office/powerpoint/2010/main" val="181908649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3761</Words>
  <Application>Microsoft Office PowerPoint</Application>
  <PresentationFormat>On-screen Show (4:3)</PresentationFormat>
  <Paragraphs>216</Paragraphs>
  <Slides>36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Arial</vt:lpstr>
      <vt:lpstr>Calibri</vt:lpstr>
      <vt:lpstr>Consolas</vt:lpstr>
      <vt:lpstr>KU Leuven</vt:lpstr>
      <vt:lpstr>KU Leuven sedes</vt:lpstr>
      <vt:lpstr>Fastest Homomorphic Encryption in the West Hardware Acceleration</vt:lpstr>
      <vt:lpstr>Selecting the scheme: (B)FV vs. FHEW</vt:lpstr>
      <vt:lpstr>Somewhat homomorphic encryption</vt:lpstr>
      <vt:lpstr>Fully Homomorphic encryption: bootstrapping</vt:lpstr>
      <vt:lpstr>(R)LWE</vt:lpstr>
      <vt:lpstr>Scheme (simplified)</vt:lpstr>
      <vt:lpstr>Homomorphic addition/multiplication</vt:lpstr>
      <vt:lpstr>Homomorphic multiplication</vt:lpstr>
      <vt:lpstr>FV in SEAL</vt:lpstr>
      <vt:lpstr>CKKS steps</vt:lpstr>
      <vt:lpstr>CKKS?</vt:lpstr>
      <vt:lpstr>Summary</vt:lpstr>
      <vt:lpstr>FHEW (Fastest Homomorphic Encryption in the West)</vt:lpstr>
      <vt:lpstr>Based on RLWE (from Ducas/Micciancio)</vt:lpstr>
      <vt:lpstr>Based on RLWE (from Ducas/Micciancio)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Intermezzo: why am I choosing this?</vt:lpstr>
      <vt:lpstr>LWE</vt:lpstr>
      <vt:lpstr>LWE decryption</vt:lpstr>
      <vt:lpstr>Change LWE input to RLWE</vt:lpstr>
      <vt:lpstr>Initialization</vt:lpstr>
      <vt:lpstr>Initialization (q=512), m=0 or 1</vt:lpstr>
      <vt:lpstr>Accumulation</vt:lpstr>
      <vt:lpstr>PowerPoint Presentation</vt:lpstr>
      <vt:lpstr>NTT multiplication</vt:lpstr>
      <vt:lpstr>PowerPoint Presentation</vt:lpstr>
      <vt:lpstr>Parameterized Hardware Accelerators for Lattice-Based Cryptography and Their Application to the HW/SW Co-Design of qTESLA (2020)</vt:lpstr>
      <vt:lpstr>Parameterized Hardware Accelerators for Lattice-Based Cryptography and Their Application to the HW/SW Co-Design of qTESLA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2017-09-13T11:56:44Z</dcterms:created>
  <dcterms:modified xsi:type="dcterms:W3CDTF">2020-12-13T15:33:36Z</dcterms:modified>
</cp:coreProperties>
</file>