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77" r:id="rId2"/>
  </p:sldMasterIdLst>
  <p:notesMasterIdLst>
    <p:notesMasterId r:id="rId28"/>
  </p:notesMasterIdLst>
  <p:sldIdLst>
    <p:sldId id="259" r:id="rId3"/>
    <p:sldId id="262" r:id="rId4"/>
    <p:sldId id="261" r:id="rId5"/>
    <p:sldId id="264" r:id="rId6"/>
    <p:sldId id="263" r:id="rId7"/>
    <p:sldId id="266" r:id="rId8"/>
    <p:sldId id="267" r:id="rId9"/>
    <p:sldId id="270" r:id="rId10"/>
    <p:sldId id="271" r:id="rId11"/>
    <p:sldId id="287" r:id="rId12"/>
    <p:sldId id="300" r:id="rId13"/>
    <p:sldId id="281" r:id="rId14"/>
    <p:sldId id="282" r:id="rId15"/>
    <p:sldId id="284" r:id="rId16"/>
    <p:sldId id="286" r:id="rId17"/>
    <p:sldId id="289" r:id="rId18"/>
    <p:sldId id="291" r:id="rId19"/>
    <p:sldId id="301" r:id="rId20"/>
    <p:sldId id="304" r:id="rId21"/>
    <p:sldId id="292" r:id="rId22"/>
    <p:sldId id="298" r:id="rId23"/>
    <p:sldId id="302" r:id="rId24"/>
    <p:sldId id="296" r:id="rId25"/>
    <p:sldId id="297" r:id="rId26"/>
    <p:sldId id="30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D27795D-5B0C-4C27-833B-2AEA09A77259}">
          <p14:sldIdLst>
            <p14:sldId id="259"/>
            <p14:sldId id="262"/>
            <p14:sldId id="261"/>
            <p14:sldId id="264"/>
            <p14:sldId id="263"/>
            <p14:sldId id="266"/>
            <p14:sldId id="267"/>
            <p14:sldId id="270"/>
            <p14:sldId id="271"/>
            <p14:sldId id="287"/>
            <p14:sldId id="300"/>
            <p14:sldId id="281"/>
            <p14:sldId id="282"/>
            <p14:sldId id="284"/>
            <p14:sldId id="286"/>
            <p14:sldId id="289"/>
            <p14:sldId id="291"/>
            <p14:sldId id="301"/>
            <p14:sldId id="304"/>
            <p14:sldId id="292"/>
            <p14:sldId id="298"/>
            <p14:sldId id="302"/>
            <p14:sldId id="296"/>
            <p14:sldId id="297"/>
            <p14:sldId id="303"/>
          </p14:sldIdLst>
        </p14:section>
      </p14:sectionLst>
    </p:ext>
    <p:ext uri="{EFAFB233-063F-42B5-8137-9DF3F51BA10A}">
      <p15:sldGuideLst xmlns:p15="http://schemas.microsoft.com/office/powerpoint/2012/main">
        <p15:guide id="1" orient="horz" pos="2160" userDrawn="1">
          <p15:clr>
            <a:srgbClr val="A4A3A4"/>
          </p15:clr>
        </p15:guide>
        <p15:guide id="2" pos="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56" autoAdjust="0"/>
    <p:restoredTop sz="83920" autoAdjust="0"/>
  </p:normalViewPr>
  <p:slideViewPr>
    <p:cSldViewPr snapToGrid="0">
      <p:cViewPr varScale="1">
        <p:scale>
          <a:sx n="72" d="100"/>
          <a:sy n="72" d="100"/>
        </p:scale>
        <p:origin x="2030" y="58"/>
      </p:cViewPr>
      <p:guideLst>
        <p:guide orient="horz" pos="2160"/>
        <p:guide pos="363"/>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4F67E3-005B-4A5B-A64B-4E620D6532D3}" type="datetimeFigureOut">
              <a:rPr lang="nl-NL" smtClean="0"/>
              <a:t>14-12-2020</a:t>
            </a:fld>
            <a:endParaRPr lang="nl-NL"/>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F6EB55-D046-4316-A421-6DEA4C9E91D3}" type="slidenum">
              <a:rPr lang="nl-NL" smtClean="0"/>
              <a:t>‹#›</a:t>
            </a:fld>
            <a:endParaRPr lang="nl-NL"/>
          </a:p>
        </p:txBody>
      </p:sp>
    </p:spTree>
    <p:extLst>
      <p:ext uri="{BB962C8B-B14F-4D97-AF65-F5344CB8AC3E}">
        <p14:creationId xmlns:p14="http://schemas.microsoft.com/office/powerpoint/2010/main" val="64421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dirty="0"/>
              <a:t>Somewhat Homomorphic encryption explanation</a:t>
            </a:r>
          </a:p>
        </p:txBody>
      </p:sp>
      <p:sp>
        <p:nvSpPr>
          <p:cNvPr id="4" name="Slide Number Placeholder 3"/>
          <p:cNvSpPr>
            <a:spLocks noGrp="1"/>
          </p:cNvSpPr>
          <p:nvPr>
            <p:ph type="sldNum" sz="quarter" idx="5"/>
          </p:nvPr>
        </p:nvSpPr>
        <p:spPr/>
        <p:txBody>
          <a:bodyPr/>
          <a:lstStyle/>
          <a:p>
            <a:fld id="{76F6EB55-D046-4316-A421-6DEA4C9E91D3}" type="slidenum">
              <a:rPr lang="nl-NL" smtClean="0"/>
              <a:t>3</a:t>
            </a:fld>
            <a:endParaRPr lang="nl-NL"/>
          </a:p>
        </p:txBody>
      </p:sp>
    </p:spTree>
    <p:extLst>
      <p:ext uri="{BB962C8B-B14F-4D97-AF65-F5344CB8AC3E}">
        <p14:creationId xmlns:p14="http://schemas.microsoft.com/office/powerpoint/2010/main" val="3689808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need to bootstrap: remember,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doing decryption operations homomorphically, i.e. doing the decryption operations with an encrypted secret key. This reduces the noise back down to the original level, completing our algorithm.</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13</a:t>
            </a:fld>
            <a:endParaRPr lang="nl-NL"/>
          </a:p>
        </p:txBody>
      </p:sp>
    </p:spTree>
    <p:extLst>
      <p:ext uri="{BB962C8B-B14F-4D97-AF65-F5344CB8AC3E}">
        <p14:creationId xmlns:p14="http://schemas.microsoft.com/office/powerpoint/2010/main" val="2899655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LWE is less efficient than RLWE so we take the input and turn it into RLWE. We also encrypt our secret keys using RGSW, which is a scheme that encrypts a message as 27 RLWE encryptions of 0, with message multiplied with shifted unity matrix 27 times. Q is a 27 bit prime. In our scheme, rather than multiplication with 2, we are multiplying with B</a:t>
            </a:r>
            <a:r>
              <a:rPr lang="en-US" sz="1800" baseline="-25000" dirty="0">
                <a:effectLst/>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 =23, but this is simply an optimization and you can forget that.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15</a:t>
            </a:fld>
            <a:endParaRPr lang="nl-NL"/>
          </a:p>
        </p:txBody>
      </p:sp>
    </p:spTree>
    <p:extLst>
      <p:ext uri="{BB962C8B-B14F-4D97-AF65-F5344CB8AC3E}">
        <p14:creationId xmlns:p14="http://schemas.microsoft.com/office/powerpoint/2010/main" val="233107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Our function f is a rounding function that also computer part of the NAND gate before it rounds. We create a look-up table which represents our function. , so we can still do operations on the table such as rotations.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v that you see here is the LWE value that we are decrypting.</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16</a:t>
            </a:fld>
            <a:endParaRPr lang="nl-NL"/>
          </a:p>
        </p:txBody>
      </p:sp>
    </p:spTree>
    <p:extLst>
      <p:ext uri="{BB962C8B-B14F-4D97-AF65-F5344CB8AC3E}">
        <p14:creationId xmlns:p14="http://schemas.microsoft.com/office/powerpoint/2010/main" val="3944640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we return, namely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(0, m)</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a noiseless RLWE with an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a:t>
            </a:r>
            <a:r>
              <a:rPr lang="en-US" sz="1800" dirty="0">
                <a:effectLst/>
                <a:latin typeface="Calibri" panose="020F0502020204030204" pitchFamily="34" charset="0"/>
                <a:ea typeface="Calibri" panose="020F0502020204030204" pitchFamily="34" charset="0"/>
                <a:cs typeface="Times New Roman" panose="02020603050405020304" pitchFamily="18" charset="0"/>
              </a:rPr>
              <a:t> that’s equal to 0. But it is an RLWE encryption so we can do operations with this and add noise.</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17</a:t>
            </a:fld>
            <a:endParaRPr lang="nl-NL"/>
          </a:p>
        </p:txBody>
      </p:sp>
    </p:spTree>
    <p:extLst>
      <p:ext uri="{BB962C8B-B14F-4D97-AF65-F5344CB8AC3E}">
        <p14:creationId xmlns:p14="http://schemas.microsoft.com/office/powerpoint/2010/main" val="878829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the matrix in this case having dimension 1025*6150 and the vector having dimension 1025. The only way to do this efficiently is to use the numerical </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fourier</a:t>
            </a:r>
            <a:r>
              <a:rPr lang="en-US" sz="1200" dirty="0">
                <a:effectLst/>
                <a:latin typeface="Calibri" panose="020F0502020204030204" pitchFamily="34" charset="0"/>
                <a:ea typeface="Calibri" panose="020F0502020204030204" pitchFamily="34" charset="0"/>
                <a:cs typeface="Times New Roman" panose="02020603050405020304" pitchFamily="18" charset="0"/>
              </a:rPr>
              <a:t> transform and the modulus of the values we’re multiplying being 27 bit.</a:t>
            </a:r>
          </a:p>
          <a:p>
            <a:endParaRPr lang="en-US" dirty="0"/>
          </a:p>
          <a:p>
            <a:r>
              <a:rPr lang="en-US" dirty="0"/>
              <a:t>The Br in this slide might become larger, as it increases the size of the bootstrapping key and the memory overhead from the bootstrapping key might become more important than the impact of doing a few more NTT. (If questions: </a:t>
            </a:r>
            <a:r>
              <a:rPr lang="en-US" dirty="0" err="1"/>
              <a:t>d</a:t>
            </a:r>
            <a:r>
              <a:rPr lang="en-US" baseline="-25000" dirty="0" err="1"/>
              <a:t>r</a:t>
            </a:r>
            <a:r>
              <a:rPr lang="en-US" baseline="0" dirty="0"/>
              <a:t> = log(q)/log(B</a:t>
            </a:r>
            <a:r>
              <a:rPr lang="en-US" baseline="-25000" dirty="0"/>
              <a:t>r</a:t>
            </a:r>
            <a:r>
              <a:rPr lang="en-US" baseline="0" dirty="0"/>
              <a:t>) and d</a:t>
            </a:r>
            <a:r>
              <a:rPr lang="en-US" baseline="-25000" dirty="0"/>
              <a:t>g</a:t>
            </a:r>
            <a:r>
              <a:rPr lang="en-US" baseline="0" dirty="0"/>
              <a:t> = log(d</a:t>
            </a:r>
            <a:r>
              <a:rPr lang="en-US" baseline="-25000" dirty="0"/>
              <a:t>g</a:t>
            </a:r>
            <a:r>
              <a:rPr lang="en-US" baseline="0" dirty="0"/>
              <a:t>) / log(</a:t>
            </a:r>
            <a:r>
              <a:rPr lang="en-US" baseline="0" dirty="0" err="1"/>
              <a:t>B</a:t>
            </a:r>
            <a:r>
              <a:rPr lang="en-US" baseline="-25000" dirty="0" err="1"/>
              <a:t>g</a:t>
            </a:r>
            <a:r>
              <a:rPr lang="en-US" baseline="0" dirty="0"/>
              <a:t>)</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18</a:t>
            </a:fld>
            <a:endParaRPr lang="nl-NL"/>
          </a:p>
        </p:txBody>
      </p:sp>
    </p:spTree>
    <p:extLst>
      <p:ext uri="{BB962C8B-B14F-4D97-AF65-F5344CB8AC3E}">
        <p14:creationId xmlns:p14="http://schemas.microsoft.com/office/powerpoint/2010/main" val="2114140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Numeric-Theoretic Transform is a number theory variant of the fast </a:t>
            </a:r>
            <a:r>
              <a:rPr lang="en-US" dirty="0" err="1"/>
              <a:t>fourier</a:t>
            </a:r>
            <a:r>
              <a:rPr lang="en-US" dirty="0"/>
              <a:t> transform that allows us to do polynomial multiplications in n/2log(n) time.</a:t>
            </a:r>
          </a:p>
        </p:txBody>
      </p:sp>
      <p:sp>
        <p:nvSpPr>
          <p:cNvPr id="4" name="Slide Number Placeholder 3"/>
          <p:cNvSpPr>
            <a:spLocks noGrp="1"/>
          </p:cNvSpPr>
          <p:nvPr>
            <p:ph type="sldNum" sz="quarter" idx="5"/>
          </p:nvPr>
        </p:nvSpPr>
        <p:spPr/>
        <p:txBody>
          <a:bodyPr/>
          <a:lstStyle/>
          <a:p>
            <a:fld id="{76F6EB55-D046-4316-A421-6DEA4C9E91D3}" type="slidenum">
              <a:rPr lang="nl-NL" smtClean="0"/>
              <a:t>21</a:t>
            </a:fld>
            <a:endParaRPr lang="nl-NL"/>
          </a:p>
        </p:txBody>
      </p:sp>
    </p:spTree>
    <p:extLst>
      <p:ext uri="{BB962C8B-B14F-4D97-AF65-F5344CB8AC3E}">
        <p14:creationId xmlns:p14="http://schemas.microsoft.com/office/powerpoint/2010/main" val="239424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We’re looking for a lattice constant of 1024</a:t>
            </a:r>
          </a:p>
          <a:p>
            <a:endParaRPr lang="en-US" dirty="0"/>
          </a:p>
          <a:p>
            <a:r>
              <a:rPr lang="en-US" dirty="0"/>
              <a:t>Not going to do it from scratch																			</a:t>
            </a:r>
          </a:p>
          <a:p>
            <a:r>
              <a:rPr lang="en-US" dirty="0"/>
              <a:t>These are open source, we select the one which works for a modulus constant large enough, namely 28.65 bit, and implement that</a:t>
            </a:r>
          </a:p>
        </p:txBody>
      </p:sp>
      <p:sp>
        <p:nvSpPr>
          <p:cNvPr id="4" name="Slide Number Placeholder 3"/>
          <p:cNvSpPr>
            <a:spLocks noGrp="1"/>
          </p:cNvSpPr>
          <p:nvPr>
            <p:ph type="sldNum" sz="quarter" idx="5"/>
          </p:nvPr>
        </p:nvSpPr>
        <p:spPr/>
        <p:txBody>
          <a:bodyPr/>
          <a:lstStyle/>
          <a:p>
            <a:fld id="{76F6EB55-D046-4316-A421-6DEA4C9E91D3}" type="slidenum">
              <a:rPr lang="nl-NL" smtClean="0"/>
              <a:t>22</a:t>
            </a:fld>
            <a:endParaRPr lang="nl-NL"/>
          </a:p>
        </p:txBody>
      </p:sp>
    </p:spTree>
    <p:extLst>
      <p:ext uri="{BB962C8B-B14F-4D97-AF65-F5344CB8AC3E}">
        <p14:creationId xmlns:p14="http://schemas.microsoft.com/office/powerpoint/2010/main" val="211434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Fully homomorphic encryption explanation </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4</a:t>
            </a:fld>
            <a:endParaRPr lang="nl-NL"/>
          </a:p>
        </p:txBody>
      </p:sp>
    </p:spTree>
    <p:extLst>
      <p:ext uri="{BB962C8B-B14F-4D97-AF65-F5344CB8AC3E}">
        <p14:creationId xmlns:p14="http://schemas.microsoft.com/office/powerpoint/2010/main" val="1155758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So in other words, we can use this term as a good public key for s since we can’t reverse engineer the secret from the public key. And this is the case if the server spends all day requesting public keys from the user to be able to guess the secret key.</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5</a:t>
            </a:fld>
            <a:endParaRPr lang="nl-NL"/>
          </a:p>
        </p:txBody>
      </p:sp>
    </p:spTree>
    <p:extLst>
      <p:ext uri="{BB962C8B-B14F-4D97-AF65-F5344CB8AC3E}">
        <p14:creationId xmlns:p14="http://schemas.microsoft.com/office/powerpoint/2010/main" val="171481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why do we use this scheme? Because if we add the 2 ciphertexts or multiply the 2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cipherteksts</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still get the correct value after decryption! (if we’ve taken our modulus high enough).</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Addition is the most straightforward: when we add, we add the 2 errors of the ciphertexts together and error growth is minimal.</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Multiplication is much less straightforward. I did not write down all the terms of the multiplication, but to summarize: afterwards we need to rescale with a certain factor,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relinearize</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6</a:t>
            </a:fld>
            <a:endParaRPr lang="nl-NL"/>
          </a:p>
        </p:txBody>
      </p:sp>
    </p:spTree>
    <p:extLst>
      <p:ext uri="{BB962C8B-B14F-4D97-AF65-F5344CB8AC3E}">
        <p14:creationId xmlns:p14="http://schemas.microsoft.com/office/powerpoint/2010/main" val="3353054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To understand how FV actually worked and get an idea for the size of the parameters I was going to be working with, I installed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micrsoft</a:t>
            </a:r>
            <a:r>
              <a:rPr lang="en-US" sz="1800" dirty="0">
                <a:effectLst/>
                <a:latin typeface="Calibri" panose="020F0502020204030204" pitchFamily="34" charset="0"/>
                <a:ea typeface="Calibri" panose="020F0502020204030204" pitchFamily="34" charset="0"/>
                <a:cs typeface="Times New Roman" panose="02020603050405020304" pitchFamily="18" charset="0"/>
              </a:rPr>
              <a:t> SEAL, a library for homomorphic encryption. I tried implementing a simple function (for calculating the angle you have to fire something at to reach a certain distance, which means calculating an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arcsin</a:t>
            </a:r>
            <a:r>
              <a:rPr lang="en-US" sz="1800" dirty="0">
                <a:effectLst/>
                <a:latin typeface="Calibri" panose="020F0502020204030204" pitchFamily="34" charset="0"/>
                <a:ea typeface="Calibri" panose="020F0502020204030204" pitchFamily="34" charset="0"/>
                <a:cs typeface="Times New Roman" panose="02020603050405020304" pitchFamily="18" charset="0"/>
              </a:rPr>
              <a:t>, which can be approximated using 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taylor</a:t>
            </a:r>
            <a:r>
              <a:rPr lang="en-US" sz="1800" dirty="0">
                <a:effectLst/>
                <a:latin typeface="Calibri" panose="020F0502020204030204" pitchFamily="34" charset="0"/>
                <a:ea typeface="Calibri" panose="020F0502020204030204" pitchFamily="34" charset="0"/>
                <a:cs typeface="Times New Roman" panose="02020603050405020304" pitchFamily="18" charset="0"/>
              </a:rPr>
              <a:t> expansion). Because there is no bootstrapping, it is necessary to determine in advance what size of polynomial coefficients will be for every multiplication done to calculate the polynomial series. Additionally, as the TA’s told me and I also found out by trying, it is hard to floating point operations with integers, when rescaling has to be done after every multiplication, requiring another multiplication with a constant factor.</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7</a:t>
            </a:fld>
            <a:endParaRPr lang="nl-NL"/>
          </a:p>
        </p:txBody>
      </p:sp>
    </p:spTree>
    <p:extLst>
      <p:ext uri="{BB962C8B-B14F-4D97-AF65-F5344CB8AC3E}">
        <p14:creationId xmlns:p14="http://schemas.microsoft.com/office/powerpoint/2010/main" val="1493589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required about a 100 lines of code for a rather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simpel</a:t>
            </a:r>
            <a:r>
              <a:rPr lang="en-US" sz="1800" dirty="0">
                <a:effectLst/>
                <a:latin typeface="Calibri" panose="020F0502020204030204" pitchFamily="34" charset="0"/>
                <a:ea typeface="Calibri" panose="020F0502020204030204" pitchFamily="34" charset="0"/>
                <a:cs typeface="Times New Roman" panose="02020603050405020304" pitchFamily="18" charset="0"/>
              </a:rPr>
              <a:t> formula. It executed fairly quickly, and both FV and CKKS are good at allowing Single Instruction, Multiple Data, but as can be seen from this example, they only allow for a limited amount of computations, and algorithms that are already out there and require a lot of instructions will thus not easily translate in to programs that can homomorphically execute data.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They are however good at doing homomorphic encryptions for a given, low-depth application. This can also be seen in a hardware acceleration for the Fan-</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Vercauteren</a:t>
            </a:r>
            <a:r>
              <a:rPr lang="en-US" sz="1800" dirty="0">
                <a:effectLst/>
                <a:latin typeface="Calibri" panose="020F0502020204030204" pitchFamily="34" charset="0"/>
                <a:ea typeface="Calibri" panose="020F0502020204030204" pitchFamily="34" charset="0"/>
                <a:cs typeface="Times New Roman" panose="02020603050405020304" pitchFamily="18" charset="0"/>
              </a:rPr>
              <a:t> scheme done by COSIC in 2018. This implementation could do FV very quickly, at 400 homomorphic multiplications per second, but is limited to a multiplicative depth of 4. This is enough for a lot of applications, but can limit its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flexibillity</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a general role.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8</a:t>
            </a:fld>
            <a:endParaRPr lang="nl-NL"/>
          </a:p>
        </p:txBody>
      </p:sp>
    </p:spTree>
    <p:extLst>
      <p:ext uri="{BB962C8B-B14F-4D97-AF65-F5344CB8AC3E}">
        <p14:creationId xmlns:p14="http://schemas.microsoft.com/office/powerpoint/2010/main" val="1130904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FHEW, called that way as a reference to the Fastest Fourier Transform in the West library, is part of the so-called third generation schemes. It attempts to tackle the long length of the bootstrapping process by only executing one NAND gate (other simple gate functions are also possible) and then immediately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bootstrapping.This</a:t>
            </a:r>
            <a:r>
              <a:rPr lang="en-US" sz="1800" dirty="0">
                <a:effectLst/>
                <a:latin typeface="Calibri" panose="020F0502020204030204" pitchFamily="34" charset="0"/>
                <a:ea typeface="Calibri" panose="020F0502020204030204" pitchFamily="34" charset="0"/>
                <a:cs typeface="Times New Roman" panose="02020603050405020304" pitchFamily="18" charset="0"/>
              </a:rPr>
              <a:t> makes it a true fully homomorphic scheme, as the bootstrapping can actually be done within a reasonable amount of time, namely 137miliseconds for NAND + bootstrap for 128 bit security on a intel i7. In other words, while only one NAND gate can be done at a time (later papers show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parellisation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possible), there is no limit on the depth of our circuit, and as all functions can be written as a combination of logic gates, no limit on the functions that can be executed.</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9</a:t>
            </a:fld>
            <a:endParaRPr lang="nl-NL"/>
          </a:p>
        </p:txBody>
      </p:sp>
    </p:spTree>
    <p:extLst>
      <p:ext uri="{BB962C8B-B14F-4D97-AF65-F5344CB8AC3E}">
        <p14:creationId xmlns:p14="http://schemas.microsoft.com/office/powerpoint/2010/main" val="2727216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LWE </a:t>
            </a:r>
            <a:r>
              <a:rPr lang="en-US" sz="1800">
                <a:effectLst/>
                <a:latin typeface="Calibri" panose="020F0502020204030204" pitchFamily="34" charset="0"/>
                <a:ea typeface="Calibri" panose="020F0502020204030204" pitchFamily="34" charset="0"/>
                <a:cs typeface="Times New Roman" panose="02020603050405020304" pitchFamily="18" charset="0"/>
              </a:rPr>
              <a:t>ciphertexts look as follows and standard parameters are given. If we simply wanted to decrypt, we would calculate b-&lt;a,s&gt; and retreive our message through rounding, but this requires a secret key and gives us our result, which the server isn’t supposed to have. </a:t>
            </a:r>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10</a:t>
            </a:fld>
            <a:endParaRPr lang="nl-NL"/>
          </a:p>
        </p:txBody>
      </p:sp>
    </p:spTree>
    <p:extLst>
      <p:ext uri="{BB962C8B-B14F-4D97-AF65-F5344CB8AC3E}">
        <p14:creationId xmlns:p14="http://schemas.microsoft.com/office/powerpoint/2010/main" val="2480452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we need to bootstrap: remember,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bootstrappping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doing decryption operations homomorphically, i.e. doing the decryption operations with an encrypted secret key. This reduces the noise back down to the original level, completing our algorithm.</a:t>
            </a:r>
          </a:p>
          <a:p>
            <a:endParaRPr lang="en-US" dirty="0"/>
          </a:p>
        </p:txBody>
      </p:sp>
      <p:sp>
        <p:nvSpPr>
          <p:cNvPr id="4" name="Slide Number Placeholder 3"/>
          <p:cNvSpPr>
            <a:spLocks noGrp="1"/>
          </p:cNvSpPr>
          <p:nvPr>
            <p:ph type="sldNum" sz="quarter" idx="5"/>
          </p:nvPr>
        </p:nvSpPr>
        <p:spPr/>
        <p:txBody>
          <a:bodyPr/>
          <a:lstStyle/>
          <a:p>
            <a:fld id="{76F6EB55-D046-4316-A421-6DEA4C9E91D3}" type="slidenum">
              <a:rPr lang="nl-NL" smtClean="0"/>
              <a:t>12</a:t>
            </a:fld>
            <a:endParaRPr lang="nl-NL"/>
          </a:p>
        </p:txBody>
      </p:sp>
    </p:spTree>
    <p:extLst>
      <p:ext uri="{BB962C8B-B14F-4D97-AF65-F5344CB8AC3E}">
        <p14:creationId xmlns:p14="http://schemas.microsoft.com/office/powerpoint/2010/main" val="25253749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2" name="Rechthoek 11"/>
          <p:cNvSpPr/>
          <p:nvPr userDrawn="1"/>
        </p:nvSpPr>
        <p:spPr>
          <a:xfrm>
            <a:off x="0" y="4679576"/>
            <a:ext cx="9144000" cy="21759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445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0" name="Titel 1"/>
          <p:cNvSpPr>
            <a:spLocks noGrp="1"/>
          </p:cNvSpPr>
          <p:nvPr>
            <p:ph type="ctrTitle"/>
          </p:nvPr>
        </p:nvSpPr>
        <p:spPr>
          <a:xfrm>
            <a:off x="576000" y="1080000"/>
            <a:ext cx="4919366" cy="4024798"/>
          </a:xfrm>
          <a:prstGeom prst="rect">
            <a:avLst/>
          </a:prstGeom>
        </p:spPr>
        <p:txBody>
          <a:bodyPr anchor="ctr" anchorCtr="0"/>
          <a:lstStyle>
            <a:lvl1pPr algn="l">
              <a:defRPr sz="4000" baseline="0">
                <a:solidFill>
                  <a:schemeClr val="bg1"/>
                </a:solidFill>
              </a:defRPr>
            </a:lvl1pPr>
          </a:lstStyle>
          <a:p>
            <a:r>
              <a:rPr lang="en-US" dirty="0"/>
              <a:t>Click to edit Master title style</a:t>
            </a:r>
            <a:endParaRPr lang="nl-NL" dirty="0"/>
          </a:p>
        </p:txBody>
      </p:sp>
      <p:sp>
        <p:nvSpPr>
          <p:cNvPr id="11" name="Ondertitel 2"/>
          <p:cNvSpPr>
            <a:spLocks noGrp="1"/>
          </p:cNvSpPr>
          <p:nvPr>
            <p:ph type="subTitle" idx="1"/>
          </p:nvPr>
        </p:nvSpPr>
        <p:spPr>
          <a:xfrm>
            <a:off x="576000" y="5392800"/>
            <a:ext cx="4919366" cy="820799"/>
          </a:xfrm>
          <a:prstGeom prst="rect">
            <a:avLst/>
          </a:prstGeom>
        </p:spPr>
        <p:txBody>
          <a:bodyPr lIns="0" tIns="0" rIns="0" bIns="0"/>
          <a:lstStyle>
            <a:lvl1pPr marL="0" indent="0" algn="l">
              <a:buNone/>
              <a:defRPr sz="24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nl-NL" dirty="0"/>
          </a:p>
        </p:txBody>
      </p:sp>
      <p:sp>
        <p:nvSpPr>
          <p:cNvPr id="3" name="Tijdelijke aanduiding voor afbeelding 2"/>
          <p:cNvSpPr>
            <a:spLocks noGrp="1"/>
          </p:cNvSpPr>
          <p:nvPr>
            <p:ph type="pic" sz="quarter" idx="10"/>
          </p:nvPr>
        </p:nvSpPr>
        <p:spPr>
          <a:xfrm>
            <a:off x="6071365" y="1646238"/>
            <a:ext cx="2498893" cy="4567361"/>
          </a:xfrm>
          <a:prstGeom prst="rect">
            <a:avLst/>
          </a:prstGeom>
        </p:spPr>
        <p:txBody>
          <a:bodyPr/>
          <a:lstStyle/>
          <a:p>
            <a:endParaRPr lang="nl-NL"/>
          </a:p>
        </p:txBody>
      </p:sp>
    </p:spTree>
    <p:extLst>
      <p:ext uri="{BB962C8B-B14F-4D97-AF65-F5344CB8AC3E}">
        <p14:creationId xmlns:p14="http://schemas.microsoft.com/office/powerpoint/2010/main" val="1179319617"/>
      </p:ext>
    </p:extLst>
  </p:cSld>
  <p:clrMapOvr>
    <a:masterClrMapping/>
  </p:clrMapOvr>
  <p:extLst>
    <p:ext uri="{DCECCB84-F9BA-43D5-87BE-67443E8EF086}">
      <p15:sldGuideLst xmlns:p15="http://schemas.microsoft.com/office/powerpoint/2012/main">
        <p15:guide id="1" orient="horz" pos="3929" userDrawn="1">
          <p15:clr>
            <a:srgbClr val="FBAE40"/>
          </p15:clr>
        </p15:guide>
        <p15:guide id="2" pos="44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hthoek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Rechthoek 7"/>
          <p:cNvSpPr/>
          <p:nvPr userDrawn="1"/>
        </p:nvSpPr>
        <p:spPr>
          <a:xfrm>
            <a:off x="0" y="647998"/>
            <a:ext cx="9144000" cy="6210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1350253"/>
            <a:ext cx="4648209" cy="5507747"/>
          </a:xfrm>
          <a:prstGeom prst="rect">
            <a:avLst/>
          </a:prstGeom>
        </p:spPr>
      </p:pic>
      <p:pic>
        <p:nvPicPr>
          <p:cNvPr id="9" name="Afbeelding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0000" y="360000"/>
            <a:ext cx="2018135" cy="720000"/>
          </a:xfrm>
          <a:prstGeom prst="rect">
            <a:avLst/>
          </a:prstGeom>
        </p:spPr>
      </p:pic>
      <p:sp>
        <p:nvSpPr>
          <p:cNvPr id="14" name="Title 2"/>
          <p:cNvSpPr>
            <a:spLocks noGrp="1"/>
          </p:cNvSpPr>
          <p:nvPr>
            <p:ph type="title"/>
          </p:nvPr>
        </p:nvSpPr>
        <p:spPr>
          <a:xfrm>
            <a:off x="576000" y="1800000"/>
            <a:ext cx="6516950" cy="2386800"/>
          </a:xfrm>
          <a:prstGeom prst="rect">
            <a:avLst/>
          </a:prstGeom>
        </p:spPr>
        <p:txBody>
          <a:bodyPr>
            <a:normAutofit/>
          </a:bodyPr>
          <a:lstStyle>
            <a:lvl1pPr>
              <a:defRPr sz="4000">
                <a:solidFill>
                  <a:schemeClr val="bg1"/>
                </a:solidFill>
              </a:defRPr>
            </a:lvl1pPr>
          </a:lstStyle>
          <a:p>
            <a:r>
              <a:rPr lang="en-US" dirty="0"/>
              <a:t>Click to edit Master title style</a:t>
            </a:r>
            <a:endParaRPr lang="nl-NL" dirty="0"/>
          </a:p>
        </p:txBody>
      </p:sp>
      <p:sp>
        <p:nvSpPr>
          <p:cNvPr id="15" name="Ondertitel 2"/>
          <p:cNvSpPr>
            <a:spLocks noGrp="1"/>
          </p:cNvSpPr>
          <p:nvPr>
            <p:ph type="subTitle" idx="1"/>
          </p:nvPr>
        </p:nvSpPr>
        <p:spPr>
          <a:xfrm>
            <a:off x="576003" y="4359604"/>
            <a:ext cx="6516947" cy="1655999"/>
          </a:xfrm>
          <a:prstGeom prst="rect">
            <a:avLst/>
          </a:prstGeom>
        </p:spPr>
        <p:txBody>
          <a:bodyPr lIns="0" tIns="0" rIns="0" bIns="0"/>
          <a:lstStyle>
            <a:lvl1pPr marL="0" indent="0" algn="l">
              <a:buNone/>
              <a:defRPr sz="2400"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nl-NL" dirty="0"/>
              <a:t>Klik om de ondertitelstijl van het model te bewerken</a:t>
            </a:r>
          </a:p>
        </p:txBody>
      </p:sp>
    </p:spTree>
    <p:extLst>
      <p:ext uri="{BB962C8B-B14F-4D97-AF65-F5344CB8AC3E}">
        <p14:creationId xmlns:p14="http://schemas.microsoft.com/office/powerpoint/2010/main" val="3287174042"/>
      </p:ext>
    </p:extLst>
  </p:cSld>
  <p:clrMapOvr>
    <a:masterClrMapping/>
  </p:clrMapOvr>
  <p:extLst>
    <p:ext uri="{DCECCB84-F9BA-43D5-87BE-67443E8EF086}">
      <p15:sldGuideLst xmlns:p15="http://schemas.microsoft.com/office/powerpoint/2012/main">
        <p15:guide id="1" orient="horz" pos="3929">
          <p15:clr>
            <a:srgbClr val="FBAE40"/>
          </p15:clr>
        </p15:guide>
        <p15:guide id="2" pos="446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103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5158AB2F-5E2D-4507-84BB-041705CD7959}" type="datetime1">
              <a:rPr lang="nl-BE" smtClean="0"/>
              <a:t>14/12/2020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31481365"/>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95791" y="702253"/>
            <a:ext cx="4648209" cy="5507747"/>
          </a:xfrm>
          <a:prstGeom prst="rect">
            <a:avLst/>
          </a:prstGeom>
        </p:spPr>
      </p:pic>
      <p:sp>
        <p:nvSpPr>
          <p:cNvPr id="8" name="Titel 1"/>
          <p:cNvSpPr>
            <a:spLocks noGrp="1"/>
          </p:cNvSpPr>
          <p:nvPr>
            <p:ph type="title"/>
          </p:nvPr>
        </p:nvSpPr>
        <p:spPr>
          <a:xfrm>
            <a:off x="575999" y="1800000"/>
            <a:ext cx="6516951"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6516951"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46B74810-5D85-456A-99F6-89704416DC65}" type="datetime1">
              <a:rPr lang="nl-BE" smtClean="0"/>
              <a:t>14/12/2020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3381441483"/>
      </p:ext>
    </p:extLst>
  </p:cSld>
  <p:clrMapOvr>
    <a:masterClrMapping/>
  </p:clrMapOvr>
  <p:extLst>
    <p:ext uri="{DCECCB84-F9BA-43D5-87BE-67443E8EF086}">
      <p15:sldGuideLst xmlns:p15="http://schemas.microsoft.com/office/powerpoint/2012/main">
        <p15:guide id="1" orient="horz" pos="2160">
          <p15:clr>
            <a:srgbClr val="FBAE40"/>
          </p15:clr>
        </p15:guide>
        <p15:guide id="2" pos="44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Date Placeholder 10"/>
          <p:cNvSpPr>
            <a:spLocks noGrp="1"/>
          </p:cNvSpPr>
          <p:nvPr>
            <p:ph type="dt" sz="half" idx="10"/>
          </p:nvPr>
        </p:nvSpPr>
        <p:spPr/>
        <p:txBody>
          <a:bodyPr/>
          <a:lstStyle/>
          <a:p>
            <a:fld id="{0419ED10-A810-4215-9472-99E9A2D5E73D}" type="datetime1">
              <a:rPr lang="nl-BE" smtClean="0"/>
              <a:t>14/12/2020</a:t>
            </a:fld>
            <a:endParaRPr lang="nl-NL" dirty="0"/>
          </a:p>
        </p:txBody>
      </p:sp>
      <p:sp>
        <p:nvSpPr>
          <p:cNvPr id="12" name="Footer Placeholder 11"/>
          <p:cNvSpPr>
            <a:spLocks noGrp="1"/>
          </p:cNvSpPr>
          <p:nvPr>
            <p:ph type="ftr" sz="quarter" idx="11"/>
          </p:nvPr>
        </p:nvSpPr>
        <p:spPr/>
        <p:txBody>
          <a:bodyPr/>
          <a:lstStyle/>
          <a:p>
            <a:r>
              <a:rPr lang="en-US"/>
              <a:t>Faculty of Engineering Sciences, ESAT, COSIC</a:t>
            </a:r>
            <a:endParaRPr lang="nl-NL" dirty="0"/>
          </a:p>
        </p:txBody>
      </p:sp>
      <p:sp>
        <p:nvSpPr>
          <p:cNvPr id="13" name="Slide Number Placeholder 12"/>
          <p:cNvSpPr>
            <a:spLocks noGrp="1"/>
          </p:cNvSpPr>
          <p:nvPr>
            <p:ph type="sldNum" sz="quarter" idx="12"/>
          </p:nvPr>
        </p:nvSpPr>
        <p:spPr/>
        <p:txBody>
          <a:bodyPr/>
          <a:lstStyle/>
          <a:p>
            <a:fld id="{0A297500-7527-634B-90F4-69D0994C32B4}" type="slidenum">
              <a:rPr lang="nl-NL" smtClean="0"/>
              <a:pPr/>
              <a:t>‹#›</a:t>
            </a:fld>
            <a:endParaRPr lang="nl-NL" dirty="0"/>
          </a:p>
        </p:txBody>
      </p:sp>
      <p:sp>
        <p:nvSpPr>
          <p:cNvPr id="3" name="Content Placeholder 2"/>
          <p:cNvSpPr>
            <a:spLocks noGrp="1"/>
          </p:cNvSpPr>
          <p:nvPr>
            <p:ph sz="quarter" idx="13"/>
          </p:nvPr>
        </p:nvSpPr>
        <p:spPr>
          <a:xfrm>
            <a:off x="576263" y="1655999"/>
            <a:ext cx="7991475" cy="4392376"/>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77039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hthoek 6"/>
          <p:cNvSpPr/>
          <p:nvPr userDrawn="1"/>
        </p:nvSpPr>
        <p:spPr>
          <a:xfrm>
            <a:off x="0" y="0"/>
            <a:ext cx="9144000" cy="62075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8" name="Titel 1"/>
          <p:cNvSpPr>
            <a:spLocks noGrp="1"/>
          </p:cNvSpPr>
          <p:nvPr>
            <p:ph type="title"/>
          </p:nvPr>
        </p:nvSpPr>
        <p:spPr>
          <a:xfrm>
            <a:off x="576000" y="1800000"/>
            <a:ext cx="4921624"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6000" y="4359600"/>
            <a:ext cx="4921624"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12" name="Date Placeholder 11"/>
          <p:cNvSpPr>
            <a:spLocks noGrp="1"/>
          </p:cNvSpPr>
          <p:nvPr>
            <p:ph type="dt" sz="half" idx="15"/>
          </p:nvPr>
        </p:nvSpPr>
        <p:spPr/>
        <p:txBody>
          <a:bodyPr/>
          <a:lstStyle/>
          <a:p>
            <a:fld id="{8AD71EE0-6003-41E5-8177-28AFD454A943}" type="datetime1">
              <a:rPr lang="nl-BE" smtClean="0"/>
              <a:t>14/12/2020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10"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5"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169222901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_White">
    <p:spTree>
      <p:nvGrpSpPr>
        <p:cNvPr id="1" name=""/>
        <p:cNvGrpSpPr/>
        <p:nvPr/>
      </p:nvGrpSpPr>
      <p:grpSpPr>
        <a:xfrm>
          <a:off x="0" y="0"/>
          <a:ext cx="0" cy="0"/>
          <a:chOff x="0" y="0"/>
          <a:chExt cx="0" cy="0"/>
        </a:xfrm>
      </p:grpSpPr>
      <p:sp>
        <p:nvSpPr>
          <p:cNvPr id="8" name="Titel 1"/>
          <p:cNvSpPr>
            <a:spLocks noGrp="1"/>
          </p:cNvSpPr>
          <p:nvPr>
            <p:ph type="title"/>
          </p:nvPr>
        </p:nvSpPr>
        <p:spPr>
          <a:xfrm>
            <a:off x="575999" y="1800000"/>
            <a:ext cx="4921200" cy="2386800"/>
          </a:xfrm>
          <a:prstGeom prst="rect">
            <a:avLst/>
          </a:prstGeom>
        </p:spPr>
        <p:txBody>
          <a:bodyPr anchor="b">
            <a:normAutofit/>
          </a:bodyPr>
          <a:lstStyle>
            <a:lvl1pPr>
              <a:defRPr sz="4000" baseline="0">
                <a:solidFill>
                  <a:schemeClr val="tx2"/>
                </a:solidFill>
              </a:defRPr>
            </a:lvl1pPr>
          </a:lstStyle>
          <a:p>
            <a:r>
              <a:rPr lang="en-US" dirty="0"/>
              <a:t>Click to edit Master title style</a:t>
            </a:r>
            <a:endParaRPr lang="nl-NL" dirty="0"/>
          </a:p>
        </p:txBody>
      </p:sp>
      <p:sp>
        <p:nvSpPr>
          <p:cNvPr id="9" name="Tijdelijke aanduiding voor tekst 2"/>
          <p:cNvSpPr>
            <a:spLocks noGrp="1"/>
          </p:cNvSpPr>
          <p:nvPr>
            <p:ph type="body" idx="1"/>
          </p:nvPr>
        </p:nvSpPr>
        <p:spPr>
          <a:xfrm>
            <a:off x="575999" y="4359600"/>
            <a:ext cx="4921200" cy="1501200"/>
          </a:xfrm>
          <a:prstGeom prst="rect">
            <a:avLst/>
          </a:prstGeom>
        </p:spPr>
        <p:txBody>
          <a:bodyPr lIns="0" tIns="0" rIns="0" bIns="0"/>
          <a:lstStyle>
            <a:lvl1pPr marL="0" indent="0">
              <a:buNone/>
              <a:defRPr sz="24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2" name="Date Placeholder 11"/>
          <p:cNvSpPr>
            <a:spLocks noGrp="1"/>
          </p:cNvSpPr>
          <p:nvPr>
            <p:ph type="dt" sz="half" idx="15"/>
          </p:nvPr>
        </p:nvSpPr>
        <p:spPr/>
        <p:txBody>
          <a:bodyPr/>
          <a:lstStyle/>
          <a:p>
            <a:fld id="{B36FE6FC-8E7E-4D0D-85FC-BCD7472311A5}" type="datetime1">
              <a:rPr lang="nl-BE" smtClean="0"/>
              <a:t>14/12/2020</a:t>
            </a:fld>
            <a:endParaRPr lang="nl-NL" dirty="0"/>
          </a:p>
        </p:txBody>
      </p:sp>
      <p:sp>
        <p:nvSpPr>
          <p:cNvPr id="13" name="Footer Placeholder 12"/>
          <p:cNvSpPr>
            <a:spLocks noGrp="1"/>
          </p:cNvSpPr>
          <p:nvPr>
            <p:ph type="ftr" sz="quarter" idx="16"/>
          </p:nvPr>
        </p:nvSpPr>
        <p:spPr/>
        <p:txBody>
          <a:bodyPr/>
          <a:lstStyle/>
          <a:p>
            <a:r>
              <a:rPr lang="en-US"/>
              <a:t>Faculty of Engineering Sciences, ESAT, COSIC</a:t>
            </a:r>
            <a:endParaRPr lang="nl-NL" dirty="0"/>
          </a:p>
        </p:txBody>
      </p:sp>
      <p:sp>
        <p:nvSpPr>
          <p:cNvPr id="14" name="Slide Number Placeholder 13"/>
          <p:cNvSpPr>
            <a:spLocks noGrp="1"/>
          </p:cNvSpPr>
          <p:nvPr>
            <p:ph type="sldNum" sz="quarter" idx="17"/>
          </p:nvPr>
        </p:nvSpPr>
        <p:spPr/>
        <p:txBody>
          <a:bodyPr/>
          <a:lstStyle/>
          <a:p>
            <a:fld id="{0A297500-7527-634B-90F4-69D0994C32B4}" type="slidenum">
              <a:rPr lang="nl-NL" smtClean="0"/>
              <a:pPr/>
              <a:t>‹#›</a:t>
            </a:fld>
            <a:endParaRPr lang="nl-NL" dirty="0"/>
          </a:p>
        </p:txBody>
      </p:sp>
      <p:sp>
        <p:nvSpPr>
          <p:cNvPr id="7" name="Tijdelijke aanduiding voor afbeelding 2"/>
          <p:cNvSpPr>
            <a:spLocks noGrp="1"/>
          </p:cNvSpPr>
          <p:nvPr>
            <p:ph type="pic" sz="quarter" idx="10"/>
          </p:nvPr>
        </p:nvSpPr>
        <p:spPr>
          <a:xfrm>
            <a:off x="6071365" y="663108"/>
            <a:ext cx="2498893" cy="2366963"/>
          </a:xfrm>
          <a:prstGeom prst="rect">
            <a:avLst/>
          </a:prstGeom>
        </p:spPr>
        <p:txBody>
          <a:bodyPr/>
          <a:lstStyle/>
          <a:p>
            <a:endParaRPr lang="nl-NL"/>
          </a:p>
        </p:txBody>
      </p:sp>
      <p:sp>
        <p:nvSpPr>
          <p:cNvPr id="10" name="Tijdelijke aanduiding voor afbeelding 2"/>
          <p:cNvSpPr>
            <a:spLocks noGrp="1"/>
          </p:cNvSpPr>
          <p:nvPr>
            <p:ph type="pic" sz="quarter" idx="18"/>
          </p:nvPr>
        </p:nvSpPr>
        <p:spPr>
          <a:xfrm>
            <a:off x="6071364" y="3435334"/>
            <a:ext cx="2498893" cy="2366963"/>
          </a:xfrm>
          <a:prstGeom prst="rect">
            <a:avLst/>
          </a:prstGeom>
        </p:spPr>
        <p:txBody>
          <a:bodyPr/>
          <a:lstStyle/>
          <a:p>
            <a:endParaRPr lang="nl-NL"/>
          </a:p>
        </p:txBody>
      </p:sp>
    </p:spTree>
    <p:extLst>
      <p:ext uri="{BB962C8B-B14F-4D97-AF65-F5344CB8AC3E}">
        <p14:creationId xmlns:p14="http://schemas.microsoft.com/office/powerpoint/2010/main" val="41006195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46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76000" y="1656000"/>
            <a:ext cx="3924000" cy="43920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3738" y="1656000"/>
            <a:ext cx="3924000" cy="43920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C29F31D1-9F1E-454A-B4A6-B076FA648F13}" type="datetime1">
              <a:rPr lang="nl-BE" smtClean="0"/>
              <a:t>14/12/2020</a:t>
            </a:fld>
            <a:endParaRPr lang="nl-NL" dirty="0"/>
          </a:p>
        </p:txBody>
      </p:sp>
      <p:sp>
        <p:nvSpPr>
          <p:cNvPr id="9" name="Footer Placeholder 8"/>
          <p:cNvSpPr>
            <a:spLocks noGrp="1"/>
          </p:cNvSpPr>
          <p:nvPr>
            <p:ph type="ftr" sz="quarter" idx="11"/>
          </p:nvPr>
        </p:nvSpPr>
        <p:spPr/>
        <p:txBody>
          <a:bodyPr/>
          <a:lstStyle/>
          <a:p>
            <a:r>
              <a:rPr lang="en-US"/>
              <a:t>Faculty of Engineering Sciences, ESAT, COSIC</a:t>
            </a:r>
            <a:endParaRPr lang="nl-NL" dirty="0"/>
          </a:p>
        </p:txBody>
      </p:sp>
      <p:sp>
        <p:nvSpPr>
          <p:cNvPr id="10" name="Slide Number Placeholder 9"/>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58263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345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73459" y="2339788"/>
            <a:ext cx="3924000" cy="3708587"/>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49" y="1656000"/>
            <a:ext cx="3924000" cy="57600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49" y="2339789"/>
            <a:ext cx="3924000" cy="370858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0"/>
          </p:nvPr>
        </p:nvSpPr>
        <p:spPr/>
        <p:txBody>
          <a:bodyPr/>
          <a:lstStyle/>
          <a:p>
            <a:fld id="{7FE117BC-AD56-4B9E-B234-5FAC66388889}" type="datetime1">
              <a:rPr lang="nl-BE" smtClean="0"/>
              <a:t>14/12/2020</a:t>
            </a:fld>
            <a:endParaRPr lang="nl-NL" dirty="0"/>
          </a:p>
        </p:txBody>
      </p:sp>
      <p:sp>
        <p:nvSpPr>
          <p:cNvPr id="11" name="Footer Placeholder 10"/>
          <p:cNvSpPr>
            <a:spLocks noGrp="1"/>
          </p:cNvSpPr>
          <p:nvPr>
            <p:ph type="ftr" sz="quarter" idx="11"/>
          </p:nvPr>
        </p:nvSpPr>
        <p:spPr/>
        <p:txBody>
          <a:bodyPr/>
          <a:lstStyle/>
          <a:p>
            <a:r>
              <a:rPr lang="en-US"/>
              <a:t>Faculty of Engineering Sciences, ESAT, COSIC</a:t>
            </a:r>
            <a:endParaRPr lang="nl-NL" dirty="0"/>
          </a:p>
        </p:txBody>
      </p:sp>
      <p:sp>
        <p:nvSpPr>
          <p:cNvPr id="12" name="Slide Number Placeholder 11"/>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371720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9BCF0B3-389D-421E-AFBE-D551C9AEADD8}" type="datetime1">
              <a:rPr lang="nl-BE" smtClean="0"/>
              <a:t>14/12/2020</a:t>
            </a:fld>
            <a:endParaRPr lang="nl-NL" dirty="0"/>
          </a:p>
        </p:txBody>
      </p:sp>
      <p:sp>
        <p:nvSpPr>
          <p:cNvPr id="7" name="Footer Placeholder 6"/>
          <p:cNvSpPr>
            <a:spLocks noGrp="1"/>
          </p:cNvSpPr>
          <p:nvPr>
            <p:ph type="ftr" sz="quarter" idx="11"/>
          </p:nvPr>
        </p:nvSpPr>
        <p:spPr/>
        <p:txBody>
          <a:bodyPr/>
          <a:lstStyle/>
          <a:p>
            <a:r>
              <a:rPr lang="en-US"/>
              <a:t>Faculty of Engineering Sciences, ESAT, COSIC</a:t>
            </a:r>
            <a:endParaRPr lang="nl-NL" dirty="0"/>
          </a:p>
        </p:txBody>
      </p:sp>
      <p:sp>
        <p:nvSpPr>
          <p:cNvPr id="8" name="Slide Number Placeholder 7"/>
          <p:cNvSpPr>
            <a:spLocks noGrp="1"/>
          </p:cNvSpPr>
          <p:nvPr>
            <p:ph type="sldNum" sz="quarter" idx="12"/>
          </p:nvPr>
        </p:nvSpPr>
        <p:spPr/>
        <p:txBody>
          <a:bodyPr/>
          <a:lstStyle/>
          <a:p>
            <a:fld id="{0A297500-7527-634B-90F4-69D0994C32B4}" type="slidenum">
              <a:rPr lang="nl-NL" smtClean="0"/>
              <a:pPr/>
              <a:t>‹#›</a:t>
            </a:fld>
            <a:endParaRPr lang="nl-NL" dirty="0"/>
          </a:p>
        </p:txBody>
      </p:sp>
      <p:sp>
        <p:nvSpPr>
          <p:cNvPr id="2" name="Title 1"/>
          <p:cNvSpPr>
            <a:spLocks noGrp="1"/>
          </p:cNvSpPr>
          <p:nvPr>
            <p:ph type="title"/>
          </p:nvPr>
        </p:nvSpPr>
        <p:spPr/>
        <p:txBody>
          <a:bodyPr/>
          <a:lstStyle/>
          <a:p>
            <a:r>
              <a:rPr lang="en-US" dirty="0"/>
              <a:t>Click to edit Master title style</a:t>
            </a:r>
            <a:endParaRPr lang="nl-NL" dirty="0"/>
          </a:p>
        </p:txBody>
      </p:sp>
    </p:spTree>
    <p:extLst>
      <p:ext uri="{BB962C8B-B14F-4D97-AF65-F5344CB8AC3E}">
        <p14:creationId xmlns:p14="http://schemas.microsoft.com/office/powerpoint/2010/main" val="3333366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288D3BE-3006-4C37-9A08-F1A766EE80B6}" type="datetime1">
              <a:rPr lang="nl-BE" smtClean="0"/>
              <a:t>14/12/2020</a:t>
            </a:fld>
            <a:endParaRPr lang="nl-NL" dirty="0"/>
          </a:p>
        </p:txBody>
      </p:sp>
      <p:sp>
        <p:nvSpPr>
          <p:cNvPr id="6" name="Footer Placeholder 5"/>
          <p:cNvSpPr>
            <a:spLocks noGrp="1"/>
          </p:cNvSpPr>
          <p:nvPr>
            <p:ph type="ftr" sz="quarter" idx="11"/>
          </p:nvPr>
        </p:nvSpPr>
        <p:spPr/>
        <p:txBody>
          <a:bodyPr/>
          <a:lstStyle/>
          <a:p>
            <a:r>
              <a:rPr lang="en-US"/>
              <a:t>Faculty of Engineering Sciences, ESAT, COSIC</a:t>
            </a:r>
            <a:endParaRPr lang="nl-NL" dirty="0"/>
          </a:p>
        </p:txBody>
      </p:sp>
      <p:sp>
        <p:nvSpPr>
          <p:cNvPr id="7" name="Slide Number Placeholder 6"/>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80536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_Finish">
    <p:bg>
      <p:bgPr>
        <a:solidFill>
          <a:schemeClr val="accent1"/>
        </a:solidFill>
        <a:effectLst/>
      </p:bgPr>
    </p:bg>
    <p:spTree>
      <p:nvGrpSpPr>
        <p:cNvPr id="1" name=""/>
        <p:cNvGrpSpPr/>
        <p:nvPr/>
      </p:nvGrpSpPr>
      <p:grpSpPr>
        <a:xfrm>
          <a:off x="0" y="0"/>
          <a:ext cx="0" cy="0"/>
          <a:chOff x="0" y="0"/>
          <a:chExt cx="0" cy="0"/>
        </a:xfrm>
      </p:grpSpPr>
      <p:sp>
        <p:nvSpPr>
          <p:cNvPr id="8" name="Titel 1"/>
          <p:cNvSpPr>
            <a:spLocks noGrp="1"/>
          </p:cNvSpPr>
          <p:nvPr>
            <p:ph type="title"/>
          </p:nvPr>
        </p:nvSpPr>
        <p:spPr>
          <a:xfrm>
            <a:off x="668772" y="860612"/>
            <a:ext cx="7806456" cy="4485176"/>
          </a:xfrm>
          <a:prstGeom prst="rect">
            <a:avLst/>
          </a:prstGeom>
        </p:spPr>
        <p:txBody>
          <a:bodyPr anchor="ctr" anchorCtr="0">
            <a:noAutofit/>
          </a:bodyPr>
          <a:lstStyle>
            <a:lvl1pPr algn="ctr">
              <a:defRPr sz="4800" baseline="0">
                <a:solidFill>
                  <a:schemeClr val="bg1"/>
                </a:solidFill>
              </a:defRPr>
            </a:lvl1pPr>
          </a:lstStyle>
          <a:p>
            <a:r>
              <a:rPr lang="en-US" dirty="0"/>
              <a:t>Click to edit Master title style</a:t>
            </a:r>
            <a:endParaRPr lang="nl-NL" dirty="0"/>
          </a:p>
        </p:txBody>
      </p:sp>
      <p:sp>
        <p:nvSpPr>
          <p:cNvPr id="2" name="Date Placeholder 1"/>
          <p:cNvSpPr>
            <a:spLocks noGrp="1"/>
          </p:cNvSpPr>
          <p:nvPr>
            <p:ph type="dt" sz="half" idx="10"/>
          </p:nvPr>
        </p:nvSpPr>
        <p:spPr/>
        <p:txBody>
          <a:bodyPr/>
          <a:lstStyle/>
          <a:p>
            <a:fld id="{E4919089-0795-45CC-A1C6-F8427E076EBF}" type="datetime1">
              <a:rPr lang="nl-BE" smtClean="0"/>
              <a:t>14/12/2020</a:t>
            </a:fld>
            <a:endParaRPr lang="nl-NL" dirty="0"/>
          </a:p>
        </p:txBody>
      </p:sp>
      <p:sp>
        <p:nvSpPr>
          <p:cNvPr id="3" name="Footer Placeholder 2"/>
          <p:cNvSpPr>
            <a:spLocks noGrp="1"/>
          </p:cNvSpPr>
          <p:nvPr>
            <p:ph type="ftr" sz="quarter" idx="11"/>
          </p:nvPr>
        </p:nvSpPr>
        <p:spPr/>
        <p:txBody>
          <a:bodyPr/>
          <a:lstStyle/>
          <a:p>
            <a:r>
              <a:rPr lang="en-US"/>
              <a:t>Faculty of Engineering Sciences, ESAT, COSIC</a:t>
            </a:r>
            <a:endParaRPr lang="nl-NL" dirty="0"/>
          </a:p>
        </p:txBody>
      </p:sp>
      <p:sp>
        <p:nvSpPr>
          <p:cNvPr id="4" name="Slide Number Placeholder 3"/>
          <p:cNvSpPr>
            <a:spLocks noGrp="1"/>
          </p:cNvSpPr>
          <p:nvPr>
            <p:ph type="sldNum" sz="quarter" idx="12"/>
          </p:nvPr>
        </p:nvSpPr>
        <p:spPr/>
        <p:txBody>
          <a:bodyPr/>
          <a:lstStyle/>
          <a:p>
            <a:fld id="{0A297500-7527-634B-90F4-69D0994C32B4}" type="slidenum">
              <a:rPr lang="nl-NL" smtClean="0"/>
              <a:pPr/>
              <a:t>‹#›</a:t>
            </a:fld>
            <a:endParaRPr lang="nl-NL" dirty="0"/>
          </a:p>
        </p:txBody>
      </p:sp>
    </p:spTree>
    <p:extLst>
      <p:ext uri="{BB962C8B-B14F-4D97-AF65-F5344CB8AC3E}">
        <p14:creationId xmlns:p14="http://schemas.microsoft.com/office/powerpoint/2010/main" val="137849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41E96DBA-3238-44CC-80EF-227883DA340A}" type="datetime1">
              <a:rPr lang="nl-BE" smtClean="0"/>
              <a:t>14/12/2020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5999"/>
            <a:ext cx="7991738" cy="43920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nl-NL" dirty="0"/>
          </a:p>
        </p:txBody>
      </p:sp>
      <p:pic>
        <p:nvPicPr>
          <p:cNvPr id="14" name="Afbeelding 7"/>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33244973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4" r:id="rId4"/>
    <p:sldLayoutId id="2147483664" r:id="rId5"/>
    <p:sldLayoutId id="2147483665" r:id="rId6"/>
    <p:sldLayoutId id="2147483666" r:id="rId7"/>
    <p:sldLayoutId id="2147483667" r:id="rId8"/>
    <p:sldLayoutId id="2147483676" r:id="rId9"/>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16" userDrawn="1">
          <p15:clr>
            <a:srgbClr val="F26B43"/>
          </p15:clr>
        </p15:guide>
        <p15:guide id="2" pos="5397" userDrawn="1">
          <p15:clr>
            <a:srgbClr val="F26B43"/>
          </p15:clr>
        </p15:guide>
        <p15:guide id="3" orient="horz" pos="102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hthoek 6"/>
          <p:cNvSpPr/>
          <p:nvPr userDrawn="1"/>
        </p:nvSpPr>
        <p:spPr>
          <a:xfrm>
            <a:off x="0" y="6210000"/>
            <a:ext cx="9144000" cy="64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10"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CCBB2CCC-5A50-41D1-BE9B-5B6926C98EAF}" type="datetime1">
              <a:rPr lang="nl-BE" smtClean="0"/>
              <a:t>14/12/2020</a:t>
            </a:fld>
            <a:endParaRPr lang="nl-NL" dirty="0"/>
          </a:p>
        </p:txBody>
      </p:sp>
      <p:sp>
        <p:nvSpPr>
          <p:cNvPr id="11"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dirty="0"/>
          </a:p>
        </p:txBody>
      </p:sp>
      <p:sp>
        <p:nvSpPr>
          <p:cNvPr id="13" name="Tijdelijke aanduiding voor voettekst 4"/>
          <p:cNvSpPr>
            <a:spLocks noGrp="1"/>
          </p:cNvSpPr>
          <p:nvPr>
            <p:ph type="ftr" sz="quarter" idx="3"/>
          </p:nvPr>
        </p:nvSpPr>
        <p:spPr>
          <a:xfrm>
            <a:off x="4300650" y="6209999"/>
            <a:ext cx="369255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r>
              <a:rPr lang="en-US"/>
              <a:t>Faculty of Engineering Sciences, ESAT, COSIC</a:t>
            </a:r>
            <a:endParaRPr lang="nl-NL" dirty="0"/>
          </a:p>
        </p:txBody>
      </p:sp>
      <p:sp>
        <p:nvSpPr>
          <p:cNvPr id="2" name="Title Placeholder 1"/>
          <p:cNvSpPr>
            <a:spLocks noGrp="1"/>
          </p:cNvSpPr>
          <p:nvPr>
            <p:ph type="title"/>
          </p:nvPr>
        </p:nvSpPr>
        <p:spPr>
          <a:xfrm>
            <a:off x="576000" y="216000"/>
            <a:ext cx="7991738" cy="1152000"/>
          </a:xfrm>
          <a:prstGeom prst="rect">
            <a:avLst/>
          </a:prstGeom>
        </p:spPr>
        <p:txBody>
          <a:bodyPr vert="horz" lIns="91440" tIns="45720" rIns="91440" bIns="45720" rtlCol="0" anchor="ctr">
            <a:normAutofit/>
          </a:bodyPr>
          <a:lstStyle/>
          <a:p>
            <a:r>
              <a:rPr lang="en-US" dirty="0"/>
              <a:t>Click to edit Master title style</a:t>
            </a:r>
            <a:endParaRPr lang="nl-NL" dirty="0"/>
          </a:p>
        </p:txBody>
      </p:sp>
      <p:sp>
        <p:nvSpPr>
          <p:cNvPr id="3" name="Text Placeholder 2"/>
          <p:cNvSpPr>
            <a:spLocks noGrp="1"/>
          </p:cNvSpPr>
          <p:nvPr>
            <p:ph type="body" idx="1"/>
          </p:nvPr>
        </p:nvSpPr>
        <p:spPr>
          <a:xfrm>
            <a:off x="576000" y="1656000"/>
            <a:ext cx="7991738" cy="443722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pic>
        <p:nvPicPr>
          <p:cNvPr id="14" name="Afbeelding 7"/>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993200" y="6353999"/>
            <a:ext cx="1008305" cy="360000"/>
          </a:xfrm>
          <a:prstGeom prst="rect">
            <a:avLst/>
          </a:prstGeom>
        </p:spPr>
      </p:pic>
    </p:spTree>
    <p:extLst>
      <p:ext uri="{BB962C8B-B14F-4D97-AF65-F5344CB8AC3E}">
        <p14:creationId xmlns:p14="http://schemas.microsoft.com/office/powerpoint/2010/main" val="188281691"/>
      </p:ext>
    </p:extLst>
  </p:cSld>
  <p:clrMap bg1="lt1" tx1="dk1" bg2="lt2" tx2="dk2" accent1="accent1" accent2="accent2" accent3="accent3" accent4="accent4" accent5="accent5" accent6="accent6" hlink="hlink" folHlink="folHlink"/>
  <p:sldLayoutIdLst>
    <p:sldLayoutId id="2147483679" r:id="rId1"/>
    <p:sldLayoutId id="2147483682" r:id="rId2"/>
    <p:sldLayoutId id="2147483684" r:id="rId3"/>
  </p:sldLayoutIdLst>
  <p:hf hd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26" userDrawn="1">
          <p15:clr>
            <a:srgbClr val="F26B43"/>
          </p15:clr>
        </p15:guide>
        <p15:guide id="2" pos="5397" userDrawn="1">
          <p15:clr>
            <a:srgbClr val="F26B43"/>
          </p15:clr>
        </p15:guide>
        <p15:guide id="3" orient="horz" pos="38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824ADD-7F60-40BC-A42F-A4EE248418B9}"/>
              </a:ext>
            </a:extLst>
          </p:cNvPr>
          <p:cNvSpPr>
            <a:spLocks noGrp="1"/>
          </p:cNvSpPr>
          <p:nvPr>
            <p:ph type="title"/>
          </p:nvPr>
        </p:nvSpPr>
        <p:spPr/>
        <p:txBody>
          <a:bodyPr/>
          <a:lstStyle/>
          <a:p>
            <a:r>
              <a:rPr lang="en-US" dirty="0"/>
              <a:t>Fastest Homomorphic Encryption in the West Hardware Acceleration</a:t>
            </a:r>
          </a:p>
        </p:txBody>
      </p:sp>
      <p:sp>
        <p:nvSpPr>
          <p:cNvPr id="6" name="Subtitle 5">
            <a:extLst>
              <a:ext uri="{FF2B5EF4-FFF2-40B4-BE49-F238E27FC236}">
                <a16:creationId xmlns:a16="http://schemas.microsoft.com/office/drawing/2014/main" id="{DC17D7B6-1297-46CE-8555-7696687E571A}"/>
              </a:ext>
            </a:extLst>
          </p:cNvPr>
          <p:cNvSpPr>
            <a:spLocks noGrp="1"/>
          </p:cNvSpPr>
          <p:nvPr>
            <p:ph type="subTitle" idx="1"/>
          </p:nvPr>
        </p:nvSpPr>
        <p:spPr/>
        <p:txBody>
          <a:bodyPr/>
          <a:lstStyle/>
          <a:p>
            <a:r>
              <a:rPr lang="en-US" dirty="0"/>
              <a:t>Master thesis presentation Jonas Bertels</a:t>
            </a:r>
          </a:p>
        </p:txBody>
      </p:sp>
    </p:spTree>
    <p:extLst>
      <p:ext uri="{BB962C8B-B14F-4D97-AF65-F5344CB8AC3E}">
        <p14:creationId xmlns:p14="http://schemas.microsoft.com/office/powerpoint/2010/main" val="1553733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80812E-5498-41EB-84BA-88E278D6642F}"/>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1FA854B6-C467-419D-BDBD-A8B071C4C88E}"/>
              </a:ext>
            </a:extLst>
          </p:cNvPr>
          <p:cNvSpPr>
            <a:spLocks noGrp="1"/>
          </p:cNvSpPr>
          <p:nvPr>
            <p:ph type="sldNum" sz="quarter" idx="12"/>
          </p:nvPr>
        </p:nvSpPr>
        <p:spPr/>
        <p:txBody>
          <a:bodyPr/>
          <a:lstStyle/>
          <a:p>
            <a:fld id="{0A297500-7527-634B-90F4-69D0994C32B4}" type="slidenum">
              <a:rPr lang="nl-NL" smtClean="0"/>
              <a:pPr/>
              <a:t>10</a:t>
            </a:fld>
            <a:endParaRPr lang="nl-NL" dirty="0"/>
          </a:p>
        </p:txBody>
      </p:sp>
      <p:sp>
        <p:nvSpPr>
          <p:cNvPr id="4" name="Content Placeholder 3">
            <a:extLst>
              <a:ext uri="{FF2B5EF4-FFF2-40B4-BE49-F238E27FC236}">
                <a16:creationId xmlns:a16="http://schemas.microsoft.com/office/drawing/2014/main" id="{75E324B7-702D-4E66-B898-E8876FDD1BEF}"/>
              </a:ext>
            </a:extLst>
          </p:cNvPr>
          <p:cNvSpPr>
            <a:spLocks noGrp="1"/>
          </p:cNvSpPr>
          <p:nvPr>
            <p:ph sz="quarter" idx="13"/>
          </p:nvPr>
        </p:nvSpPr>
        <p:spPr/>
        <p:txBody>
          <a:bodyPr/>
          <a:lstStyle/>
          <a:p>
            <a:r>
              <a:rPr lang="en-US" dirty="0"/>
              <a:t>LWE ciphertexts: (</a:t>
            </a:r>
            <a:r>
              <a:rPr lang="en-US" b="1" dirty="0"/>
              <a:t>a</a:t>
            </a:r>
            <a:r>
              <a:rPr lang="en-US" dirty="0"/>
              <a:t>, b) with</a:t>
            </a:r>
          </a:p>
          <a:p>
            <a:r>
              <a:rPr lang="en-US" dirty="0"/>
              <a:t>With q = 512 and n = 512, so </a:t>
            </a:r>
            <a:r>
              <a:rPr lang="en-US" b="1" dirty="0"/>
              <a:t>a</a:t>
            </a:r>
            <a:r>
              <a:rPr lang="en-US" dirty="0"/>
              <a:t> is a 512x1 vector with elements modulo 512 and b is an integer modulo 512</a:t>
            </a:r>
          </a:p>
          <a:p>
            <a:r>
              <a:rPr lang="en-US" dirty="0"/>
              <a:t>Start with 2 LWE ciphertexts, end with 1 LWE</a:t>
            </a:r>
          </a:p>
        </p:txBody>
      </p:sp>
      <p:sp>
        <p:nvSpPr>
          <p:cNvPr id="5" name="Title 4">
            <a:extLst>
              <a:ext uri="{FF2B5EF4-FFF2-40B4-BE49-F238E27FC236}">
                <a16:creationId xmlns:a16="http://schemas.microsoft.com/office/drawing/2014/main" id="{5AA2EFDD-F575-47DA-B37E-3DE92137FC00}"/>
              </a:ext>
            </a:extLst>
          </p:cNvPr>
          <p:cNvSpPr>
            <a:spLocks noGrp="1"/>
          </p:cNvSpPr>
          <p:nvPr>
            <p:ph type="title"/>
          </p:nvPr>
        </p:nvSpPr>
        <p:spPr/>
        <p:txBody>
          <a:bodyPr/>
          <a:lstStyle/>
          <a:p>
            <a:r>
              <a:rPr lang="en-US" dirty="0"/>
              <a:t>LWE</a:t>
            </a:r>
          </a:p>
        </p:txBody>
      </p:sp>
      <p:pic>
        <p:nvPicPr>
          <p:cNvPr id="6" name="Picture 5">
            <a:extLst>
              <a:ext uri="{FF2B5EF4-FFF2-40B4-BE49-F238E27FC236}">
                <a16:creationId xmlns:a16="http://schemas.microsoft.com/office/drawing/2014/main" id="{0E26C5B0-AAC0-4022-8043-41CECCEE13F9}"/>
              </a:ext>
            </a:extLst>
          </p:cNvPr>
          <p:cNvPicPr>
            <a:picLocks noChangeAspect="1"/>
          </p:cNvPicPr>
          <p:nvPr/>
        </p:nvPicPr>
        <p:blipFill>
          <a:blip r:embed="rId3"/>
          <a:stretch>
            <a:fillRect/>
          </a:stretch>
        </p:blipFill>
        <p:spPr>
          <a:xfrm>
            <a:off x="4783275" y="1551588"/>
            <a:ext cx="3209925" cy="590550"/>
          </a:xfrm>
          <a:prstGeom prst="rect">
            <a:avLst/>
          </a:prstGeom>
        </p:spPr>
      </p:pic>
    </p:spTree>
    <p:extLst>
      <p:ext uri="{BB962C8B-B14F-4D97-AF65-F5344CB8AC3E}">
        <p14:creationId xmlns:p14="http://schemas.microsoft.com/office/powerpoint/2010/main" val="2287650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0A6073-F69D-4EA5-A17D-A2AF79B5C447}"/>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4EAECEF8-5D0D-49C9-95BD-177D2FD16509}"/>
              </a:ext>
            </a:extLst>
          </p:cNvPr>
          <p:cNvSpPr>
            <a:spLocks noGrp="1"/>
          </p:cNvSpPr>
          <p:nvPr>
            <p:ph type="sldNum" sz="quarter" idx="12"/>
          </p:nvPr>
        </p:nvSpPr>
        <p:spPr/>
        <p:txBody>
          <a:bodyPr/>
          <a:lstStyle/>
          <a:p>
            <a:fld id="{0A297500-7527-634B-90F4-69D0994C32B4}" type="slidenum">
              <a:rPr lang="nl-NL" smtClean="0"/>
              <a:pPr/>
              <a:t>11</a:t>
            </a:fld>
            <a:endParaRPr lang="nl-NL" dirty="0"/>
          </a:p>
        </p:txBody>
      </p:sp>
      <p:sp>
        <p:nvSpPr>
          <p:cNvPr id="4" name="Content Placeholder 3">
            <a:extLst>
              <a:ext uri="{FF2B5EF4-FFF2-40B4-BE49-F238E27FC236}">
                <a16:creationId xmlns:a16="http://schemas.microsoft.com/office/drawing/2014/main" id="{479BF716-562D-40F7-B601-270116A2848B}"/>
              </a:ext>
            </a:extLst>
          </p:cNvPr>
          <p:cNvSpPr>
            <a:spLocks noGrp="1"/>
          </p:cNvSpPr>
          <p:nvPr>
            <p:ph sz="quarter" idx="13"/>
          </p:nvPr>
        </p:nvSpPr>
        <p:spPr/>
        <p:txBody>
          <a:bodyPr/>
          <a:lstStyle/>
          <a:p>
            <a:r>
              <a:rPr lang="en-US" dirty="0"/>
              <a:t>We start with a ciphertext encrypted under a certain scheme (like LWE)</a:t>
            </a:r>
          </a:p>
          <a:p>
            <a:r>
              <a:rPr lang="en-US" dirty="0"/>
              <a:t>We decrypt the scheme to remove the noise (rounding removes noise)</a:t>
            </a:r>
          </a:p>
          <a:p>
            <a:r>
              <a:rPr lang="en-US" dirty="0"/>
              <a:t>But while we decrypt, we encrypt it under another scheme (RLWE) using encrypted secret keys</a:t>
            </a:r>
          </a:p>
          <a:p>
            <a:endParaRPr lang="en-US" dirty="0"/>
          </a:p>
        </p:txBody>
      </p:sp>
      <p:sp>
        <p:nvSpPr>
          <p:cNvPr id="5" name="Title 4">
            <a:extLst>
              <a:ext uri="{FF2B5EF4-FFF2-40B4-BE49-F238E27FC236}">
                <a16:creationId xmlns:a16="http://schemas.microsoft.com/office/drawing/2014/main" id="{FCD5CC72-8F23-4EAD-A105-6256E43D20AE}"/>
              </a:ext>
            </a:extLst>
          </p:cNvPr>
          <p:cNvSpPr>
            <a:spLocks noGrp="1"/>
          </p:cNvSpPr>
          <p:nvPr>
            <p:ph type="title"/>
          </p:nvPr>
        </p:nvSpPr>
        <p:spPr/>
        <p:txBody>
          <a:bodyPr/>
          <a:lstStyle/>
          <a:p>
            <a:r>
              <a:rPr lang="en-US" dirty="0"/>
              <a:t>High level explanation</a:t>
            </a:r>
          </a:p>
        </p:txBody>
      </p:sp>
    </p:spTree>
    <p:extLst>
      <p:ext uri="{BB962C8B-B14F-4D97-AF65-F5344CB8AC3E}">
        <p14:creationId xmlns:p14="http://schemas.microsoft.com/office/powerpoint/2010/main" val="1224935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D2950F-1172-4DFA-B385-235D1CA95E66}"/>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76BB07B8-5C0A-473B-B247-8DBC1843970C}"/>
              </a:ext>
            </a:extLst>
          </p:cNvPr>
          <p:cNvSpPr>
            <a:spLocks noGrp="1"/>
          </p:cNvSpPr>
          <p:nvPr>
            <p:ph type="sldNum" sz="quarter" idx="12"/>
          </p:nvPr>
        </p:nvSpPr>
        <p:spPr/>
        <p:txBody>
          <a:bodyPr/>
          <a:lstStyle/>
          <a:p>
            <a:fld id="{0A297500-7527-634B-90F4-69D0994C32B4}" type="slidenum">
              <a:rPr lang="nl-NL" smtClean="0"/>
              <a:pPr/>
              <a:t>12</a:t>
            </a:fld>
            <a:endParaRPr lang="nl-NL" dirty="0"/>
          </a:p>
        </p:txBody>
      </p:sp>
      <p:pic>
        <p:nvPicPr>
          <p:cNvPr id="7" name="Content Placeholder 6">
            <a:extLst>
              <a:ext uri="{FF2B5EF4-FFF2-40B4-BE49-F238E27FC236}">
                <a16:creationId xmlns:a16="http://schemas.microsoft.com/office/drawing/2014/main" id="{101292C8-A1BA-41A7-AF0C-F4B92F638B0E}"/>
              </a:ext>
            </a:extLst>
          </p:cNvPr>
          <p:cNvPicPr>
            <a:picLocks noGrp="1" noChangeAspect="1"/>
          </p:cNvPicPr>
          <p:nvPr>
            <p:ph sz="quarter" idx="13"/>
          </p:nvPr>
        </p:nvPicPr>
        <p:blipFill>
          <a:blip r:embed="rId3"/>
          <a:stretch>
            <a:fillRect/>
          </a:stretch>
        </p:blipFill>
        <p:spPr>
          <a:xfrm>
            <a:off x="576000" y="520995"/>
            <a:ext cx="8241798" cy="5516747"/>
          </a:xfrm>
        </p:spPr>
      </p:pic>
    </p:spTree>
    <p:extLst>
      <p:ext uri="{BB962C8B-B14F-4D97-AF65-F5344CB8AC3E}">
        <p14:creationId xmlns:p14="http://schemas.microsoft.com/office/powerpoint/2010/main" val="696605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6A02AF-AC13-4A92-B7D4-FCF498F09068}"/>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7D9B55E5-1C5B-4AD1-928C-B55AF1AC45AC}"/>
              </a:ext>
            </a:extLst>
          </p:cNvPr>
          <p:cNvSpPr>
            <a:spLocks noGrp="1"/>
          </p:cNvSpPr>
          <p:nvPr>
            <p:ph type="sldNum" sz="quarter" idx="12"/>
          </p:nvPr>
        </p:nvSpPr>
        <p:spPr/>
        <p:txBody>
          <a:bodyPr/>
          <a:lstStyle/>
          <a:p>
            <a:fld id="{0A297500-7527-634B-90F4-69D0994C32B4}" type="slidenum">
              <a:rPr lang="nl-NL" smtClean="0"/>
              <a:pPr/>
              <a:t>13</a:t>
            </a:fld>
            <a:endParaRPr lang="nl-NL" dirty="0"/>
          </a:p>
        </p:txBody>
      </p:sp>
      <p:pic>
        <p:nvPicPr>
          <p:cNvPr id="7" name="Content Placeholder 6">
            <a:extLst>
              <a:ext uri="{FF2B5EF4-FFF2-40B4-BE49-F238E27FC236}">
                <a16:creationId xmlns:a16="http://schemas.microsoft.com/office/drawing/2014/main" id="{E21CB79B-6E0F-49E3-9692-411EC741ECBE}"/>
              </a:ext>
            </a:extLst>
          </p:cNvPr>
          <p:cNvPicPr>
            <a:picLocks noGrp="1" noChangeAspect="1"/>
          </p:cNvPicPr>
          <p:nvPr>
            <p:ph sz="quarter" idx="13"/>
          </p:nvPr>
        </p:nvPicPr>
        <p:blipFill>
          <a:blip r:embed="rId3"/>
          <a:stretch>
            <a:fillRect/>
          </a:stretch>
        </p:blipFill>
        <p:spPr>
          <a:xfrm>
            <a:off x="816020" y="177837"/>
            <a:ext cx="7945208" cy="5794104"/>
          </a:xfrm>
        </p:spPr>
      </p:pic>
    </p:spTree>
    <p:extLst>
      <p:ext uri="{BB962C8B-B14F-4D97-AF65-F5344CB8AC3E}">
        <p14:creationId xmlns:p14="http://schemas.microsoft.com/office/powerpoint/2010/main" val="379292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CBD49D-AEEC-4343-9396-5D7FF01763EE}"/>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09D656A-3558-4A17-ADC7-F8471890FB57}"/>
              </a:ext>
            </a:extLst>
          </p:cNvPr>
          <p:cNvSpPr>
            <a:spLocks noGrp="1"/>
          </p:cNvSpPr>
          <p:nvPr>
            <p:ph type="sldNum" sz="quarter" idx="12"/>
          </p:nvPr>
        </p:nvSpPr>
        <p:spPr/>
        <p:txBody>
          <a:bodyPr/>
          <a:lstStyle/>
          <a:p>
            <a:fld id="{0A297500-7527-634B-90F4-69D0994C32B4}" type="slidenum">
              <a:rPr lang="nl-NL" smtClean="0"/>
              <a:pPr/>
              <a:t>14</a:t>
            </a:fld>
            <a:endParaRPr lang="nl-NL" dirty="0"/>
          </a:p>
        </p:txBody>
      </p:sp>
      <p:sp>
        <p:nvSpPr>
          <p:cNvPr id="4" name="Content Placeholder 3">
            <a:extLst>
              <a:ext uri="{FF2B5EF4-FFF2-40B4-BE49-F238E27FC236}">
                <a16:creationId xmlns:a16="http://schemas.microsoft.com/office/drawing/2014/main" id="{6041614C-796B-40D1-B4DB-90E40E4B3009}"/>
              </a:ext>
            </a:extLst>
          </p:cNvPr>
          <p:cNvSpPr>
            <a:spLocks noGrp="1"/>
          </p:cNvSpPr>
          <p:nvPr>
            <p:ph sz="quarter" idx="13"/>
          </p:nvPr>
        </p:nvSpPr>
        <p:spPr/>
        <p:txBody>
          <a:bodyPr/>
          <a:lstStyle/>
          <a:p>
            <a:r>
              <a:rPr lang="en-US" dirty="0"/>
              <a:t>Flexible because fully homomorphic</a:t>
            </a:r>
          </a:p>
          <a:p>
            <a:r>
              <a:rPr lang="en-US" dirty="0"/>
              <a:t>Speed up is necessary</a:t>
            </a:r>
          </a:p>
          <a:p>
            <a:r>
              <a:rPr lang="en-US" dirty="0"/>
              <a:t>No hardware implementation yet (for FHEW or TFHE)</a:t>
            </a:r>
          </a:p>
          <a:p>
            <a:r>
              <a:rPr lang="en-US" dirty="0"/>
              <a:t>GPU implementations have been made (NNT implementations: 0.35 </a:t>
            </a:r>
            <a:r>
              <a:rPr lang="en-US" dirty="0" err="1"/>
              <a:t>ms</a:t>
            </a:r>
            <a:r>
              <a:rPr lang="en-US" dirty="0"/>
              <a:t>/bit for TFHE)</a:t>
            </a:r>
          </a:p>
        </p:txBody>
      </p:sp>
      <p:sp>
        <p:nvSpPr>
          <p:cNvPr id="5" name="Title 4">
            <a:extLst>
              <a:ext uri="{FF2B5EF4-FFF2-40B4-BE49-F238E27FC236}">
                <a16:creationId xmlns:a16="http://schemas.microsoft.com/office/drawing/2014/main" id="{F501CB3D-34B2-4CE0-94FA-0AF228C50DA5}"/>
              </a:ext>
            </a:extLst>
          </p:cNvPr>
          <p:cNvSpPr>
            <a:spLocks noGrp="1"/>
          </p:cNvSpPr>
          <p:nvPr>
            <p:ph type="title"/>
          </p:nvPr>
        </p:nvSpPr>
        <p:spPr/>
        <p:txBody>
          <a:bodyPr>
            <a:normAutofit fontScale="90000"/>
          </a:bodyPr>
          <a:lstStyle/>
          <a:p>
            <a:r>
              <a:rPr lang="en-US" dirty="0"/>
              <a:t>Intermezzo: why am I choosing this?</a:t>
            </a:r>
          </a:p>
        </p:txBody>
      </p:sp>
    </p:spTree>
    <p:extLst>
      <p:ext uri="{BB962C8B-B14F-4D97-AF65-F5344CB8AC3E}">
        <p14:creationId xmlns:p14="http://schemas.microsoft.com/office/powerpoint/2010/main" val="101771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007E13-1A43-4C61-B15C-2EC25F3E2FA8}"/>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2B5A0090-0A9A-475E-B4A5-B1D2E6745608}"/>
              </a:ext>
            </a:extLst>
          </p:cNvPr>
          <p:cNvSpPr>
            <a:spLocks noGrp="1"/>
          </p:cNvSpPr>
          <p:nvPr>
            <p:ph type="sldNum" sz="quarter" idx="12"/>
          </p:nvPr>
        </p:nvSpPr>
        <p:spPr/>
        <p:txBody>
          <a:bodyPr/>
          <a:lstStyle/>
          <a:p>
            <a:fld id="{0A297500-7527-634B-90F4-69D0994C32B4}" type="slidenum">
              <a:rPr lang="nl-NL" smtClean="0"/>
              <a:pPr/>
              <a:t>15</a:t>
            </a:fld>
            <a:endParaRPr lang="nl-NL" dirty="0"/>
          </a:p>
        </p:txBody>
      </p:sp>
      <p:sp>
        <p:nvSpPr>
          <p:cNvPr id="4" name="Content Placeholder 3">
            <a:extLst>
              <a:ext uri="{FF2B5EF4-FFF2-40B4-BE49-F238E27FC236}">
                <a16:creationId xmlns:a16="http://schemas.microsoft.com/office/drawing/2014/main" id="{68EDBF4D-A839-496B-974C-24BE4C8E6661}"/>
              </a:ext>
            </a:extLst>
          </p:cNvPr>
          <p:cNvSpPr>
            <a:spLocks noGrp="1"/>
          </p:cNvSpPr>
          <p:nvPr>
            <p:ph sz="quarter" idx="13"/>
          </p:nvPr>
        </p:nvSpPr>
        <p:spPr/>
        <p:txBody>
          <a:bodyPr/>
          <a:lstStyle/>
          <a:p>
            <a:r>
              <a:rPr lang="en-US" dirty="0">
                <a:sym typeface="Wingdings" panose="05000000000000000000" pitchFamily="2" charset="2"/>
              </a:rPr>
              <a:t>Our Secret Keys are encrypted in yet another scheme: RGSW</a:t>
            </a:r>
          </a:p>
          <a:p>
            <a:endParaRPr lang="en-US" dirty="0"/>
          </a:p>
        </p:txBody>
      </p:sp>
      <p:sp>
        <p:nvSpPr>
          <p:cNvPr id="5" name="Title 4">
            <a:extLst>
              <a:ext uri="{FF2B5EF4-FFF2-40B4-BE49-F238E27FC236}">
                <a16:creationId xmlns:a16="http://schemas.microsoft.com/office/drawing/2014/main" id="{14F82A02-7F65-44B2-B40F-7D8D55373D03}"/>
              </a:ext>
            </a:extLst>
          </p:cNvPr>
          <p:cNvSpPr>
            <a:spLocks noGrp="1"/>
          </p:cNvSpPr>
          <p:nvPr>
            <p:ph type="title"/>
          </p:nvPr>
        </p:nvSpPr>
        <p:spPr/>
        <p:txBody>
          <a:bodyPr/>
          <a:lstStyle/>
          <a:p>
            <a:r>
              <a:rPr lang="en-US" dirty="0"/>
              <a:t>RGSW (a matrix)</a:t>
            </a:r>
          </a:p>
        </p:txBody>
      </p:sp>
      <p:pic>
        <p:nvPicPr>
          <p:cNvPr id="7" name="Picture 6">
            <a:extLst>
              <a:ext uri="{FF2B5EF4-FFF2-40B4-BE49-F238E27FC236}">
                <a16:creationId xmlns:a16="http://schemas.microsoft.com/office/drawing/2014/main" id="{410201DF-4B0D-454F-AE1B-1BDD43ACD16D}"/>
              </a:ext>
            </a:extLst>
          </p:cNvPr>
          <p:cNvPicPr>
            <a:picLocks noChangeAspect="1"/>
          </p:cNvPicPr>
          <p:nvPr/>
        </p:nvPicPr>
        <p:blipFill>
          <a:blip r:embed="rId3"/>
          <a:stretch>
            <a:fillRect/>
          </a:stretch>
        </p:blipFill>
        <p:spPr>
          <a:xfrm>
            <a:off x="0" y="2635970"/>
            <a:ext cx="9144000" cy="2432434"/>
          </a:xfrm>
          <a:prstGeom prst="rect">
            <a:avLst/>
          </a:prstGeom>
        </p:spPr>
      </p:pic>
    </p:spTree>
    <p:extLst>
      <p:ext uri="{BB962C8B-B14F-4D97-AF65-F5344CB8AC3E}">
        <p14:creationId xmlns:p14="http://schemas.microsoft.com/office/powerpoint/2010/main" val="175133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68FE74-6C75-4084-8604-CB74E2B0FBA4}"/>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402D9832-79F0-42E6-A7BC-A1D2E5D35F39}"/>
              </a:ext>
            </a:extLst>
          </p:cNvPr>
          <p:cNvSpPr>
            <a:spLocks noGrp="1"/>
          </p:cNvSpPr>
          <p:nvPr>
            <p:ph type="sldNum" sz="quarter" idx="12"/>
          </p:nvPr>
        </p:nvSpPr>
        <p:spPr/>
        <p:txBody>
          <a:bodyPr/>
          <a:lstStyle/>
          <a:p>
            <a:fld id="{0A297500-7527-634B-90F4-69D0994C32B4}" type="slidenum">
              <a:rPr lang="nl-NL" smtClean="0"/>
              <a:pPr/>
              <a:t>16</a:t>
            </a:fld>
            <a:endParaRPr lang="nl-NL" dirty="0"/>
          </a:p>
        </p:txBody>
      </p:sp>
      <p:sp>
        <p:nvSpPr>
          <p:cNvPr id="5" name="Title 4">
            <a:extLst>
              <a:ext uri="{FF2B5EF4-FFF2-40B4-BE49-F238E27FC236}">
                <a16:creationId xmlns:a16="http://schemas.microsoft.com/office/drawing/2014/main" id="{DAAF67AF-4C09-43CF-A1C3-700F6D2E5574}"/>
              </a:ext>
            </a:extLst>
          </p:cNvPr>
          <p:cNvSpPr>
            <a:spLocks noGrp="1"/>
          </p:cNvSpPr>
          <p:nvPr>
            <p:ph type="title"/>
          </p:nvPr>
        </p:nvSpPr>
        <p:spPr/>
        <p:txBody>
          <a:bodyPr>
            <a:normAutofit fontScale="90000"/>
          </a:bodyPr>
          <a:lstStyle/>
          <a:p>
            <a:r>
              <a:rPr lang="en-US" dirty="0"/>
              <a:t>Initialize as encrypted Look-up table</a:t>
            </a:r>
          </a:p>
        </p:txBody>
      </p:sp>
      <p:pic>
        <p:nvPicPr>
          <p:cNvPr id="9" name="Picture 8">
            <a:extLst>
              <a:ext uri="{FF2B5EF4-FFF2-40B4-BE49-F238E27FC236}">
                <a16:creationId xmlns:a16="http://schemas.microsoft.com/office/drawing/2014/main" id="{FFEC9B7C-466A-4938-B16D-11C470318B59}"/>
              </a:ext>
            </a:extLst>
          </p:cNvPr>
          <p:cNvPicPr>
            <a:picLocks noChangeAspect="1"/>
          </p:cNvPicPr>
          <p:nvPr/>
        </p:nvPicPr>
        <p:blipFill>
          <a:blip r:embed="rId3"/>
          <a:stretch>
            <a:fillRect/>
          </a:stretch>
        </p:blipFill>
        <p:spPr>
          <a:xfrm>
            <a:off x="742054" y="4316608"/>
            <a:ext cx="7659630" cy="1893391"/>
          </a:xfrm>
          <a:prstGeom prst="rect">
            <a:avLst/>
          </a:prstGeom>
        </p:spPr>
      </p:pic>
      <p:graphicFrame>
        <p:nvGraphicFramePr>
          <p:cNvPr id="11" name="Table 11">
            <a:extLst>
              <a:ext uri="{FF2B5EF4-FFF2-40B4-BE49-F238E27FC236}">
                <a16:creationId xmlns:a16="http://schemas.microsoft.com/office/drawing/2014/main" id="{5B4C5B57-0569-4F44-A240-288A72BB13E2}"/>
              </a:ext>
            </a:extLst>
          </p:cNvPr>
          <p:cNvGraphicFramePr>
            <a:graphicFrameLocks noGrp="1"/>
          </p:cNvGraphicFramePr>
          <p:nvPr>
            <p:extLst>
              <p:ext uri="{D42A27DB-BD31-4B8C-83A1-F6EECF244321}">
                <p14:modId xmlns:p14="http://schemas.microsoft.com/office/powerpoint/2010/main" val="3570134598"/>
              </p:ext>
            </p:extLst>
          </p:nvPr>
        </p:nvGraphicFramePr>
        <p:xfrm>
          <a:off x="1524000" y="1397000"/>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237827143"/>
                    </a:ext>
                  </a:extLst>
                </a:gridCol>
                <a:gridCol w="609600">
                  <a:extLst>
                    <a:ext uri="{9D8B030D-6E8A-4147-A177-3AD203B41FA5}">
                      <a16:colId xmlns:a16="http://schemas.microsoft.com/office/drawing/2014/main" val="2984400100"/>
                    </a:ext>
                  </a:extLst>
                </a:gridCol>
                <a:gridCol w="609600">
                  <a:extLst>
                    <a:ext uri="{9D8B030D-6E8A-4147-A177-3AD203B41FA5}">
                      <a16:colId xmlns:a16="http://schemas.microsoft.com/office/drawing/2014/main" val="885499513"/>
                    </a:ext>
                  </a:extLst>
                </a:gridCol>
                <a:gridCol w="609600">
                  <a:extLst>
                    <a:ext uri="{9D8B030D-6E8A-4147-A177-3AD203B41FA5}">
                      <a16:colId xmlns:a16="http://schemas.microsoft.com/office/drawing/2014/main" val="2632169790"/>
                    </a:ext>
                  </a:extLst>
                </a:gridCol>
                <a:gridCol w="609600">
                  <a:extLst>
                    <a:ext uri="{9D8B030D-6E8A-4147-A177-3AD203B41FA5}">
                      <a16:colId xmlns:a16="http://schemas.microsoft.com/office/drawing/2014/main" val="3591115509"/>
                    </a:ext>
                  </a:extLst>
                </a:gridCol>
                <a:gridCol w="609600">
                  <a:extLst>
                    <a:ext uri="{9D8B030D-6E8A-4147-A177-3AD203B41FA5}">
                      <a16:colId xmlns:a16="http://schemas.microsoft.com/office/drawing/2014/main" val="367478710"/>
                    </a:ext>
                  </a:extLst>
                </a:gridCol>
                <a:gridCol w="609600">
                  <a:extLst>
                    <a:ext uri="{9D8B030D-6E8A-4147-A177-3AD203B41FA5}">
                      <a16:colId xmlns:a16="http://schemas.microsoft.com/office/drawing/2014/main" val="17761177"/>
                    </a:ext>
                  </a:extLst>
                </a:gridCol>
                <a:gridCol w="609600">
                  <a:extLst>
                    <a:ext uri="{9D8B030D-6E8A-4147-A177-3AD203B41FA5}">
                      <a16:colId xmlns:a16="http://schemas.microsoft.com/office/drawing/2014/main" val="125859131"/>
                    </a:ext>
                  </a:extLst>
                </a:gridCol>
                <a:gridCol w="609600">
                  <a:extLst>
                    <a:ext uri="{9D8B030D-6E8A-4147-A177-3AD203B41FA5}">
                      <a16:colId xmlns:a16="http://schemas.microsoft.com/office/drawing/2014/main" val="189761240"/>
                    </a:ext>
                  </a:extLst>
                </a:gridCol>
                <a:gridCol w="609600">
                  <a:extLst>
                    <a:ext uri="{9D8B030D-6E8A-4147-A177-3AD203B41FA5}">
                      <a16:colId xmlns:a16="http://schemas.microsoft.com/office/drawing/2014/main" val="1459815049"/>
                    </a:ext>
                  </a:extLst>
                </a:gridCol>
              </a:tblGrid>
              <a:tr h="370840">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322251083"/>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-f(4)</a:t>
                      </a:r>
                    </a:p>
                  </a:txBody>
                  <a:tcPr/>
                </a:tc>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extLst>
                  <a:ext uri="{0D108BD9-81ED-4DB2-BD59-A6C34878D82A}">
                    <a16:rowId xmlns:a16="http://schemas.microsoft.com/office/drawing/2014/main" val="3129769600"/>
                  </a:ext>
                </a:extLst>
              </a:tr>
            </a:tbl>
          </a:graphicData>
        </a:graphic>
      </p:graphicFrame>
    </p:spTree>
    <p:extLst>
      <p:ext uri="{BB962C8B-B14F-4D97-AF65-F5344CB8AC3E}">
        <p14:creationId xmlns:p14="http://schemas.microsoft.com/office/powerpoint/2010/main" val="2148133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B6FA2B-229D-4783-B4B0-86735DF80C6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C9249C02-9E88-4AEF-8A95-38EC87210024}"/>
              </a:ext>
            </a:extLst>
          </p:cNvPr>
          <p:cNvSpPr>
            <a:spLocks noGrp="1"/>
          </p:cNvSpPr>
          <p:nvPr>
            <p:ph type="sldNum" sz="quarter" idx="12"/>
          </p:nvPr>
        </p:nvSpPr>
        <p:spPr/>
        <p:txBody>
          <a:bodyPr/>
          <a:lstStyle/>
          <a:p>
            <a:fld id="{0A297500-7527-634B-90F4-69D0994C32B4}" type="slidenum">
              <a:rPr lang="nl-NL" smtClean="0"/>
              <a:pPr/>
              <a:t>17</a:t>
            </a:fld>
            <a:endParaRPr lang="nl-NL" dirty="0"/>
          </a:p>
        </p:txBody>
      </p:sp>
      <p:sp>
        <p:nvSpPr>
          <p:cNvPr id="5" name="Title 4">
            <a:extLst>
              <a:ext uri="{FF2B5EF4-FFF2-40B4-BE49-F238E27FC236}">
                <a16:creationId xmlns:a16="http://schemas.microsoft.com/office/drawing/2014/main" id="{9F90D3CA-E40B-4630-BE41-2874EC54C35C}"/>
              </a:ext>
            </a:extLst>
          </p:cNvPr>
          <p:cNvSpPr>
            <a:spLocks noGrp="1"/>
          </p:cNvSpPr>
          <p:nvPr>
            <p:ph type="title"/>
          </p:nvPr>
        </p:nvSpPr>
        <p:spPr/>
        <p:txBody>
          <a:bodyPr/>
          <a:lstStyle/>
          <a:p>
            <a:r>
              <a:rPr lang="en-US" dirty="0"/>
              <a:t>Accumulation</a:t>
            </a:r>
          </a:p>
        </p:txBody>
      </p:sp>
      <p:graphicFrame>
        <p:nvGraphicFramePr>
          <p:cNvPr id="10" name="Table 11">
            <a:extLst>
              <a:ext uri="{FF2B5EF4-FFF2-40B4-BE49-F238E27FC236}">
                <a16:creationId xmlns:a16="http://schemas.microsoft.com/office/drawing/2014/main" id="{D75207AF-AAB1-4C54-BF1A-CC2AB08BAA12}"/>
              </a:ext>
            </a:extLst>
          </p:cNvPr>
          <p:cNvGraphicFramePr>
            <a:graphicFrameLocks noGrp="1"/>
          </p:cNvGraphicFramePr>
          <p:nvPr>
            <p:extLst>
              <p:ext uri="{D42A27DB-BD31-4B8C-83A1-F6EECF244321}">
                <p14:modId xmlns:p14="http://schemas.microsoft.com/office/powerpoint/2010/main" val="3162271101"/>
              </p:ext>
            </p:extLst>
          </p:nvPr>
        </p:nvGraphicFramePr>
        <p:xfrm>
          <a:off x="1524000" y="1397000"/>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237827143"/>
                    </a:ext>
                  </a:extLst>
                </a:gridCol>
                <a:gridCol w="609600">
                  <a:extLst>
                    <a:ext uri="{9D8B030D-6E8A-4147-A177-3AD203B41FA5}">
                      <a16:colId xmlns:a16="http://schemas.microsoft.com/office/drawing/2014/main" val="2984400100"/>
                    </a:ext>
                  </a:extLst>
                </a:gridCol>
                <a:gridCol w="609600">
                  <a:extLst>
                    <a:ext uri="{9D8B030D-6E8A-4147-A177-3AD203B41FA5}">
                      <a16:colId xmlns:a16="http://schemas.microsoft.com/office/drawing/2014/main" val="885499513"/>
                    </a:ext>
                  </a:extLst>
                </a:gridCol>
                <a:gridCol w="609600">
                  <a:extLst>
                    <a:ext uri="{9D8B030D-6E8A-4147-A177-3AD203B41FA5}">
                      <a16:colId xmlns:a16="http://schemas.microsoft.com/office/drawing/2014/main" val="2632169790"/>
                    </a:ext>
                  </a:extLst>
                </a:gridCol>
                <a:gridCol w="609600">
                  <a:extLst>
                    <a:ext uri="{9D8B030D-6E8A-4147-A177-3AD203B41FA5}">
                      <a16:colId xmlns:a16="http://schemas.microsoft.com/office/drawing/2014/main" val="3591115509"/>
                    </a:ext>
                  </a:extLst>
                </a:gridCol>
                <a:gridCol w="609600">
                  <a:extLst>
                    <a:ext uri="{9D8B030D-6E8A-4147-A177-3AD203B41FA5}">
                      <a16:colId xmlns:a16="http://schemas.microsoft.com/office/drawing/2014/main" val="367478710"/>
                    </a:ext>
                  </a:extLst>
                </a:gridCol>
                <a:gridCol w="609600">
                  <a:extLst>
                    <a:ext uri="{9D8B030D-6E8A-4147-A177-3AD203B41FA5}">
                      <a16:colId xmlns:a16="http://schemas.microsoft.com/office/drawing/2014/main" val="17761177"/>
                    </a:ext>
                  </a:extLst>
                </a:gridCol>
                <a:gridCol w="609600">
                  <a:extLst>
                    <a:ext uri="{9D8B030D-6E8A-4147-A177-3AD203B41FA5}">
                      <a16:colId xmlns:a16="http://schemas.microsoft.com/office/drawing/2014/main" val="125859131"/>
                    </a:ext>
                  </a:extLst>
                </a:gridCol>
                <a:gridCol w="609600">
                  <a:extLst>
                    <a:ext uri="{9D8B030D-6E8A-4147-A177-3AD203B41FA5}">
                      <a16:colId xmlns:a16="http://schemas.microsoft.com/office/drawing/2014/main" val="189761240"/>
                    </a:ext>
                  </a:extLst>
                </a:gridCol>
                <a:gridCol w="609600">
                  <a:extLst>
                    <a:ext uri="{9D8B030D-6E8A-4147-A177-3AD203B41FA5}">
                      <a16:colId xmlns:a16="http://schemas.microsoft.com/office/drawing/2014/main" val="1459815049"/>
                    </a:ext>
                  </a:extLst>
                </a:gridCol>
              </a:tblGrid>
              <a:tr h="370840">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322251083"/>
                  </a:ext>
                </a:extLst>
              </a:tr>
              <a:tr h="370840">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-f(4)</a:t>
                      </a:r>
                    </a:p>
                  </a:txBody>
                  <a:tcPr/>
                </a:tc>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extLst>
                  <a:ext uri="{0D108BD9-81ED-4DB2-BD59-A6C34878D82A}">
                    <a16:rowId xmlns:a16="http://schemas.microsoft.com/office/drawing/2014/main" val="3129769600"/>
                  </a:ext>
                </a:extLst>
              </a:tr>
            </a:tbl>
          </a:graphicData>
        </a:graphic>
      </p:graphicFrame>
      <p:graphicFrame>
        <p:nvGraphicFramePr>
          <p:cNvPr id="11" name="Table 11">
            <a:extLst>
              <a:ext uri="{FF2B5EF4-FFF2-40B4-BE49-F238E27FC236}">
                <a16:creationId xmlns:a16="http://schemas.microsoft.com/office/drawing/2014/main" id="{661B4C6A-3A5F-422C-A87A-993D0BEF4FB4}"/>
              </a:ext>
            </a:extLst>
          </p:cNvPr>
          <p:cNvGraphicFramePr>
            <a:graphicFrameLocks noGrp="1"/>
          </p:cNvGraphicFramePr>
          <p:nvPr>
            <p:extLst>
              <p:ext uri="{D42A27DB-BD31-4B8C-83A1-F6EECF244321}">
                <p14:modId xmlns:p14="http://schemas.microsoft.com/office/powerpoint/2010/main" val="673758605"/>
              </p:ext>
            </p:extLst>
          </p:nvPr>
        </p:nvGraphicFramePr>
        <p:xfrm>
          <a:off x="1523869" y="2400005"/>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237827143"/>
                    </a:ext>
                  </a:extLst>
                </a:gridCol>
                <a:gridCol w="609600">
                  <a:extLst>
                    <a:ext uri="{9D8B030D-6E8A-4147-A177-3AD203B41FA5}">
                      <a16:colId xmlns:a16="http://schemas.microsoft.com/office/drawing/2014/main" val="2984400100"/>
                    </a:ext>
                  </a:extLst>
                </a:gridCol>
                <a:gridCol w="609600">
                  <a:extLst>
                    <a:ext uri="{9D8B030D-6E8A-4147-A177-3AD203B41FA5}">
                      <a16:colId xmlns:a16="http://schemas.microsoft.com/office/drawing/2014/main" val="885499513"/>
                    </a:ext>
                  </a:extLst>
                </a:gridCol>
                <a:gridCol w="609600">
                  <a:extLst>
                    <a:ext uri="{9D8B030D-6E8A-4147-A177-3AD203B41FA5}">
                      <a16:colId xmlns:a16="http://schemas.microsoft.com/office/drawing/2014/main" val="2632169790"/>
                    </a:ext>
                  </a:extLst>
                </a:gridCol>
                <a:gridCol w="609600">
                  <a:extLst>
                    <a:ext uri="{9D8B030D-6E8A-4147-A177-3AD203B41FA5}">
                      <a16:colId xmlns:a16="http://schemas.microsoft.com/office/drawing/2014/main" val="3591115509"/>
                    </a:ext>
                  </a:extLst>
                </a:gridCol>
                <a:gridCol w="609600">
                  <a:extLst>
                    <a:ext uri="{9D8B030D-6E8A-4147-A177-3AD203B41FA5}">
                      <a16:colId xmlns:a16="http://schemas.microsoft.com/office/drawing/2014/main" val="367478710"/>
                    </a:ext>
                  </a:extLst>
                </a:gridCol>
                <a:gridCol w="609600">
                  <a:extLst>
                    <a:ext uri="{9D8B030D-6E8A-4147-A177-3AD203B41FA5}">
                      <a16:colId xmlns:a16="http://schemas.microsoft.com/office/drawing/2014/main" val="17761177"/>
                    </a:ext>
                  </a:extLst>
                </a:gridCol>
                <a:gridCol w="609600">
                  <a:extLst>
                    <a:ext uri="{9D8B030D-6E8A-4147-A177-3AD203B41FA5}">
                      <a16:colId xmlns:a16="http://schemas.microsoft.com/office/drawing/2014/main" val="125859131"/>
                    </a:ext>
                  </a:extLst>
                </a:gridCol>
                <a:gridCol w="609600">
                  <a:extLst>
                    <a:ext uri="{9D8B030D-6E8A-4147-A177-3AD203B41FA5}">
                      <a16:colId xmlns:a16="http://schemas.microsoft.com/office/drawing/2014/main" val="189761240"/>
                    </a:ext>
                  </a:extLst>
                </a:gridCol>
                <a:gridCol w="609600">
                  <a:extLst>
                    <a:ext uri="{9D8B030D-6E8A-4147-A177-3AD203B41FA5}">
                      <a16:colId xmlns:a16="http://schemas.microsoft.com/office/drawing/2014/main" val="1459815049"/>
                    </a:ext>
                  </a:extLst>
                </a:gridCol>
              </a:tblGrid>
              <a:tr h="370840">
                <a:tc>
                  <a:txBody>
                    <a:bodyPr/>
                    <a:lstStyle/>
                    <a:p>
                      <a:r>
                        <a:rPr lang="en-US" dirty="0"/>
                        <a:t>9</a:t>
                      </a:r>
                    </a:p>
                  </a:txBody>
                  <a:tcPr/>
                </a:tc>
                <a:tc>
                  <a:txBody>
                    <a:bodyPr/>
                    <a:lstStyle/>
                    <a:p>
                      <a:r>
                        <a:rPr lang="en-US" dirty="0"/>
                        <a:t>8</a:t>
                      </a:r>
                    </a:p>
                  </a:txBody>
                  <a:tcPr/>
                </a:tc>
                <a:tc>
                  <a:txBody>
                    <a:bodyPr/>
                    <a:lstStyle/>
                    <a:p>
                      <a:r>
                        <a:rPr lang="en-US" dirty="0"/>
                        <a:t>7</a:t>
                      </a:r>
                    </a:p>
                  </a:txBody>
                  <a:tcPr/>
                </a:tc>
                <a:tc>
                  <a:txBody>
                    <a:bodyPr/>
                    <a:lstStyle/>
                    <a:p>
                      <a:r>
                        <a:rPr lang="en-US" dirty="0"/>
                        <a:t>6</a:t>
                      </a:r>
                    </a:p>
                  </a:txBody>
                  <a:tcPr/>
                </a:tc>
                <a:tc>
                  <a:txBody>
                    <a:bodyPr/>
                    <a:lstStyle/>
                    <a:p>
                      <a:r>
                        <a:rPr lang="en-US" dirty="0"/>
                        <a:t>5</a:t>
                      </a:r>
                    </a:p>
                  </a:txBody>
                  <a:tcPr/>
                </a:tc>
                <a:tc>
                  <a:txBody>
                    <a:bodyPr/>
                    <a:lstStyle/>
                    <a:p>
                      <a:r>
                        <a:rPr lang="en-US" dirty="0"/>
                        <a:t>4</a:t>
                      </a:r>
                    </a:p>
                  </a:txBody>
                  <a:tcPr/>
                </a:tc>
                <a:tc>
                  <a:txBody>
                    <a:bodyPr/>
                    <a:lstStyle/>
                    <a:p>
                      <a:r>
                        <a:rPr lang="en-US" dirty="0"/>
                        <a:t>3</a:t>
                      </a:r>
                    </a:p>
                  </a:txBody>
                  <a:tcPr/>
                </a:tc>
                <a:tc>
                  <a:txBody>
                    <a:bodyPr/>
                    <a:lstStyle/>
                    <a:p>
                      <a:r>
                        <a:rPr lang="en-US" dirty="0"/>
                        <a:t>2</a:t>
                      </a:r>
                    </a:p>
                  </a:txBody>
                  <a:tcPr/>
                </a:tc>
                <a:tc>
                  <a:txBody>
                    <a:bodyPr/>
                    <a:lstStyle/>
                    <a:p>
                      <a:r>
                        <a:rPr lang="en-US" dirty="0"/>
                        <a:t>1</a:t>
                      </a:r>
                    </a:p>
                  </a:txBody>
                  <a:tcPr/>
                </a:tc>
                <a:tc>
                  <a:txBody>
                    <a:bodyPr/>
                    <a:lstStyle/>
                    <a:p>
                      <a:r>
                        <a:rPr lang="en-US" dirty="0"/>
                        <a:t>0</a:t>
                      </a:r>
                    </a:p>
                  </a:txBody>
                  <a:tcPr/>
                </a:tc>
                <a:extLst>
                  <a:ext uri="{0D108BD9-81ED-4DB2-BD59-A6C34878D82A}">
                    <a16:rowId xmlns:a16="http://schemas.microsoft.com/office/drawing/2014/main" val="3322251083"/>
                  </a:ext>
                </a:extLst>
              </a:tr>
              <a:tr h="370840">
                <a:tc>
                  <a:txBody>
                    <a:bodyPr/>
                    <a:lstStyle/>
                    <a:p>
                      <a:r>
                        <a:rPr lang="en-US" dirty="0"/>
                        <a:t>0</a:t>
                      </a:r>
                    </a:p>
                  </a:txBody>
                  <a:tcPr/>
                </a:tc>
                <a:tc>
                  <a:txBody>
                    <a:bodyPr/>
                    <a:lstStyle/>
                    <a:p>
                      <a:r>
                        <a:rPr lang="en-US" dirty="0"/>
                        <a:t>0</a:t>
                      </a:r>
                    </a:p>
                  </a:txBody>
                  <a:tcPr/>
                </a:tc>
                <a:tc>
                  <a:txBody>
                    <a:bodyPr/>
                    <a:lstStyle/>
                    <a:p>
                      <a:r>
                        <a:rPr lang="en-US" dirty="0"/>
                        <a:t>-f(4)</a:t>
                      </a:r>
                    </a:p>
                  </a:txBody>
                  <a:tcPr/>
                </a:tc>
                <a:tc>
                  <a:txBody>
                    <a:bodyPr/>
                    <a:lstStyle/>
                    <a:p>
                      <a:r>
                        <a:rPr lang="en-US" dirty="0"/>
                        <a:t>f(0)</a:t>
                      </a:r>
                    </a:p>
                  </a:txBody>
                  <a:tcPr/>
                </a:tc>
                <a:tc>
                  <a:txBody>
                    <a:bodyPr/>
                    <a:lstStyle/>
                    <a:p>
                      <a:r>
                        <a:rPr lang="en-US" dirty="0"/>
                        <a:t>f(1)</a:t>
                      </a:r>
                    </a:p>
                  </a:txBody>
                  <a:tcPr/>
                </a:tc>
                <a:tc>
                  <a:txBody>
                    <a:bodyPr/>
                    <a:lstStyle/>
                    <a:p>
                      <a:r>
                        <a:rPr lang="en-US" dirty="0"/>
                        <a:t>f(2)</a:t>
                      </a:r>
                    </a:p>
                  </a:txBody>
                  <a:tcPr/>
                </a:tc>
                <a:tc>
                  <a:txBody>
                    <a:bodyPr/>
                    <a:lstStyle/>
                    <a:p>
                      <a:r>
                        <a:rPr lang="en-US" dirty="0"/>
                        <a:t>f(3)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129769600"/>
                  </a:ext>
                </a:extLst>
              </a:tr>
            </a:tbl>
          </a:graphicData>
        </a:graphic>
      </p:graphicFrame>
      <p:sp>
        <p:nvSpPr>
          <p:cNvPr id="12" name="Arrow: Right 11">
            <a:extLst>
              <a:ext uri="{FF2B5EF4-FFF2-40B4-BE49-F238E27FC236}">
                <a16:creationId xmlns:a16="http://schemas.microsoft.com/office/drawing/2014/main" id="{FB16796D-6F59-4FFB-997C-A87F67C1DBD2}"/>
              </a:ext>
            </a:extLst>
          </p:cNvPr>
          <p:cNvSpPr/>
          <p:nvPr/>
        </p:nvSpPr>
        <p:spPr>
          <a:xfrm rot="10800000">
            <a:off x="6097772" y="3323148"/>
            <a:ext cx="1584251" cy="430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3F0B9AC-0233-4F5E-81D7-B71E4D2219EA}"/>
              </a:ext>
            </a:extLst>
          </p:cNvPr>
          <p:cNvSpPr txBox="1"/>
          <p:nvPr/>
        </p:nvSpPr>
        <p:spPr>
          <a:xfrm>
            <a:off x="651999" y="3323148"/>
            <a:ext cx="5791331" cy="646331"/>
          </a:xfrm>
          <a:prstGeom prst="rect">
            <a:avLst/>
          </a:prstGeom>
          <a:noFill/>
        </p:spPr>
        <p:txBody>
          <a:bodyPr wrap="square" rtlCol="0">
            <a:spAutoFit/>
          </a:bodyPr>
          <a:lstStyle/>
          <a:p>
            <a:r>
              <a:rPr lang="en-US" dirty="0"/>
              <a:t>We rotate the RLWE encryption of the LUT by multiplying with the secret key matrix.</a:t>
            </a:r>
          </a:p>
        </p:txBody>
      </p:sp>
    </p:spTree>
    <p:extLst>
      <p:ext uri="{BB962C8B-B14F-4D97-AF65-F5344CB8AC3E}">
        <p14:creationId xmlns:p14="http://schemas.microsoft.com/office/powerpoint/2010/main" val="357069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79ADD0-932A-425D-BE91-9FF0C2FCA750}"/>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85601B88-63E3-4A7B-AD10-A35D345DAE6A}"/>
              </a:ext>
            </a:extLst>
          </p:cNvPr>
          <p:cNvSpPr>
            <a:spLocks noGrp="1"/>
          </p:cNvSpPr>
          <p:nvPr>
            <p:ph type="sldNum" sz="quarter" idx="12"/>
          </p:nvPr>
        </p:nvSpPr>
        <p:spPr/>
        <p:txBody>
          <a:bodyPr/>
          <a:lstStyle/>
          <a:p>
            <a:fld id="{0A297500-7527-634B-90F4-69D0994C32B4}" type="slidenum">
              <a:rPr lang="nl-NL" smtClean="0"/>
              <a:pPr/>
              <a:t>18</a:t>
            </a:fld>
            <a:endParaRPr lang="nl-NL" dirty="0"/>
          </a:p>
        </p:txBody>
      </p:sp>
      <p:sp>
        <p:nvSpPr>
          <p:cNvPr id="4" name="Content Placeholder 3">
            <a:extLst>
              <a:ext uri="{FF2B5EF4-FFF2-40B4-BE49-F238E27FC236}">
                <a16:creationId xmlns:a16="http://schemas.microsoft.com/office/drawing/2014/main" id="{35CD9B0D-674E-4169-8329-8B1C1AE8CA5F}"/>
              </a:ext>
            </a:extLst>
          </p:cNvPr>
          <p:cNvSpPr>
            <a:spLocks noGrp="1"/>
          </p:cNvSpPr>
          <p:nvPr>
            <p:ph sz="quarter" idx="13"/>
          </p:nvPr>
        </p:nvSpPr>
        <p:spPr/>
        <p:txBody>
          <a:bodyPr/>
          <a:lstStyle/>
          <a:p>
            <a:r>
              <a:rPr lang="en-US" dirty="0"/>
              <a:t>Most challenging: matrix-vector polynomial ring multiplication</a:t>
            </a:r>
          </a:p>
          <a:p>
            <a:r>
              <a:rPr lang="en-US" dirty="0"/>
              <a:t>Matrix: 1025x(3075)</a:t>
            </a:r>
          </a:p>
          <a:p>
            <a:r>
              <a:rPr lang="en-US" dirty="0"/>
              <a:t>Vector: 1025</a:t>
            </a:r>
          </a:p>
          <a:p>
            <a:r>
              <a:rPr lang="en-US" dirty="0"/>
              <a:t>Modulus Q: 27 bit prime</a:t>
            </a:r>
          </a:p>
          <a:p>
            <a:r>
              <a:rPr lang="en-US" dirty="0"/>
              <a:t>A case for NTT (2*(1-1/23)*512*2*(3+1)) = 7836 NTT’s </a:t>
            </a:r>
          </a:p>
          <a:p>
            <a:endParaRPr lang="en-US" dirty="0"/>
          </a:p>
        </p:txBody>
      </p:sp>
      <p:sp>
        <p:nvSpPr>
          <p:cNvPr id="5" name="Title 4">
            <a:extLst>
              <a:ext uri="{FF2B5EF4-FFF2-40B4-BE49-F238E27FC236}">
                <a16:creationId xmlns:a16="http://schemas.microsoft.com/office/drawing/2014/main" id="{E85E3845-F6FE-453B-9BD7-A4420EA9026E}"/>
              </a:ext>
            </a:extLst>
          </p:cNvPr>
          <p:cNvSpPr>
            <a:spLocks noGrp="1"/>
          </p:cNvSpPr>
          <p:nvPr>
            <p:ph type="title"/>
          </p:nvPr>
        </p:nvSpPr>
        <p:spPr/>
        <p:txBody>
          <a:bodyPr/>
          <a:lstStyle/>
          <a:p>
            <a:r>
              <a:rPr lang="en-US" dirty="0"/>
              <a:t>Parameters</a:t>
            </a:r>
          </a:p>
        </p:txBody>
      </p:sp>
      <p:pic>
        <p:nvPicPr>
          <p:cNvPr id="9" name="Picture 8">
            <a:extLst>
              <a:ext uri="{FF2B5EF4-FFF2-40B4-BE49-F238E27FC236}">
                <a16:creationId xmlns:a16="http://schemas.microsoft.com/office/drawing/2014/main" id="{439CF747-500E-417F-9756-D7AA6C9CAB24}"/>
              </a:ext>
            </a:extLst>
          </p:cNvPr>
          <p:cNvPicPr>
            <a:picLocks noChangeAspect="1"/>
          </p:cNvPicPr>
          <p:nvPr/>
        </p:nvPicPr>
        <p:blipFill>
          <a:blip r:embed="rId3"/>
          <a:stretch>
            <a:fillRect/>
          </a:stretch>
        </p:blipFill>
        <p:spPr>
          <a:xfrm>
            <a:off x="765544" y="4515678"/>
            <a:ext cx="6475097" cy="761187"/>
          </a:xfrm>
          <a:prstGeom prst="rect">
            <a:avLst/>
          </a:prstGeom>
        </p:spPr>
      </p:pic>
    </p:spTree>
    <p:extLst>
      <p:ext uri="{BB962C8B-B14F-4D97-AF65-F5344CB8AC3E}">
        <p14:creationId xmlns:p14="http://schemas.microsoft.com/office/powerpoint/2010/main" val="3078760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4E2873-6CDB-43A6-BCD2-8B4008DF328E}"/>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504E5590-E0D2-4D77-933C-1A402EA7153B}"/>
              </a:ext>
            </a:extLst>
          </p:cNvPr>
          <p:cNvSpPr>
            <a:spLocks noGrp="1"/>
          </p:cNvSpPr>
          <p:nvPr>
            <p:ph type="sldNum" sz="quarter" idx="12"/>
          </p:nvPr>
        </p:nvSpPr>
        <p:spPr/>
        <p:txBody>
          <a:bodyPr/>
          <a:lstStyle/>
          <a:p>
            <a:fld id="{0A297500-7527-634B-90F4-69D0994C32B4}" type="slidenum">
              <a:rPr lang="nl-NL" smtClean="0"/>
              <a:pPr/>
              <a:t>19</a:t>
            </a:fld>
            <a:endParaRPr lang="nl-NL" dirty="0"/>
          </a:p>
        </p:txBody>
      </p:sp>
      <p:sp>
        <p:nvSpPr>
          <p:cNvPr id="4" name="Content Placeholder 3">
            <a:extLst>
              <a:ext uri="{FF2B5EF4-FFF2-40B4-BE49-F238E27FC236}">
                <a16:creationId xmlns:a16="http://schemas.microsoft.com/office/drawing/2014/main" id="{45AA2A36-68BF-40FA-951C-CCC916E2A964}"/>
              </a:ext>
            </a:extLst>
          </p:cNvPr>
          <p:cNvSpPr>
            <a:spLocks noGrp="1"/>
          </p:cNvSpPr>
          <p:nvPr>
            <p:ph sz="quarter" idx="13"/>
          </p:nvPr>
        </p:nvSpPr>
        <p:spPr/>
        <p:txBody>
          <a:bodyPr/>
          <a:lstStyle/>
          <a:p>
            <a:r>
              <a:rPr lang="en-US" dirty="0"/>
              <a:t>“</a:t>
            </a:r>
            <a:r>
              <a:rPr lang="en-US" sz="1800" dirty="0" err="1">
                <a:solidFill>
                  <a:srgbClr val="008000"/>
                </a:solidFill>
                <a:latin typeface="Consolas" panose="020B0609020204030204" pitchFamily="49" charset="0"/>
              </a:rPr>
              <a:t>SignedDigitDecompose</a:t>
            </a:r>
            <a:r>
              <a:rPr lang="en-US" sz="1800" dirty="0">
                <a:solidFill>
                  <a:srgbClr val="008000"/>
                </a:solidFill>
                <a:latin typeface="Consolas" panose="020B0609020204030204" pitchFamily="49" charset="0"/>
              </a:rPr>
              <a:t> is a bottleneck operation”</a:t>
            </a:r>
          </a:p>
          <a:p>
            <a:r>
              <a:rPr lang="en-US" dirty="0"/>
              <a:t>As an optimization, FHEW can decompose RGSW in base B</a:t>
            </a:r>
            <a:r>
              <a:rPr lang="en-US" baseline="-25000" dirty="0"/>
              <a:t>r</a:t>
            </a:r>
            <a:r>
              <a:rPr lang="en-US" dirty="0"/>
              <a:t> = 23 or another base</a:t>
            </a:r>
          </a:p>
          <a:p>
            <a:r>
              <a:rPr lang="en-US" dirty="0"/>
              <a:t>Base B</a:t>
            </a:r>
            <a:r>
              <a:rPr lang="en-US" baseline="-25000" dirty="0"/>
              <a:t>r</a:t>
            </a:r>
            <a:r>
              <a:rPr lang="en-US" dirty="0"/>
              <a:t> breaks integers mod Q into digits</a:t>
            </a:r>
          </a:p>
          <a:p>
            <a:r>
              <a:rPr lang="en-US" dirty="0"/>
              <a:t>Easier in HW with B</a:t>
            </a:r>
            <a:r>
              <a:rPr lang="en-US" baseline="-25000" dirty="0"/>
              <a:t>r</a:t>
            </a:r>
            <a:r>
              <a:rPr lang="en-US" dirty="0"/>
              <a:t> = 2^n</a:t>
            </a:r>
          </a:p>
          <a:p>
            <a:r>
              <a:rPr lang="en-US" dirty="0"/>
              <a:t>Lower B</a:t>
            </a:r>
            <a:r>
              <a:rPr lang="en-US" baseline="-25000" dirty="0"/>
              <a:t>r</a:t>
            </a:r>
            <a:r>
              <a:rPr lang="en-US" dirty="0"/>
              <a:t> means lower size bootstrapping key but more NTT’s</a:t>
            </a:r>
          </a:p>
          <a:p>
            <a:r>
              <a:rPr lang="en-US" dirty="0"/>
              <a:t>The tradeoff will shift after NTT becomes faster, so set B</a:t>
            </a:r>
            <a:r>
              <a:rPr lang="en-US" baseline="-25000" dirty="0"/>
              <a:t>r</a:t>
            </a:r>
            <a:r>
              <a:rPr lang="en-US" dirty="0"/>
              <a:t> = 2 </a:t>
            </a:r>
          </a:p>
        </p:txBody>
      </p:sp>
      <p:sp>
        <p:nvSpPr>
          <p:cNvPr id="5" name="Title 4">
            <a:extLst>
              <a:ext uri="{FF2B5EF4-FFF2-40B4-BE49-F238E27FC236}">
                <a16:creationId xmlns:a16="http://schemas.microsoft.com/office/drawing/2014/main" id="{0698F0E4-8ECA-4D8C-8662-ADDC1E7E1FF9}"/>
              </a:ext>
            </a:extLst>
          </p:cNvPr>
          <p:cNvSpPr>
            <a:spLocks noGrp="1"/>
          </p:cNvSpPr>
          <p:nvPr>
            <p:ph type="title"/>
          </p:nvPr>
        </p:nvSpPr>
        <p:spPr/>
        <p:txBody>
          <a:bodyPr>
            <a:normAutofit fontScale="90000"/>
          </a:bodyPr>
          <a:lstStyle/>
          <a:p>
            <a:r>
              <a:rPr lang="en-US" dirty="0"/>
              <a:t>Hardware implementation changes</a:t>
            </a:r>
          </a:p>
        </p:txBody>
      </p:sp>
    </p:spTree>
    <p:extLst>
      <p:ext uri="{BB962C8B-B14F-4D97-AF65-F5344CB8AC3E}">
        <p14:creationId xmlns:p14="http://schemas.microsoft.com/office/powerpoint/2010/main" val="174900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5855-4220-4F38-BF12-F941349D28B8}"/>
              </a:ext>
            </a:extLst>
          </p:cNvPr>
          <p:cNvSpPr>
            <a:spLocks noGrp="1"/>
          </p:cNvSpPr>
          <p:nvPr>
            <p:ph type="title"/>
          </p:nvPr>
        </p:nvSpPr>
        <p:spPr/>
        <p:txBody>
          <a:bodyPr/>
          <a:lstStyle/>
          <a:p>
            <a:r>
              <a:rPr lang="en-US" dirty="0"/>
              <a:t>Selecting the scheme: (B)FV vs. FHEW</a:t>
            </a:r>
          </a:p>
        </p:txBody>
      </p:sp>
      <p:sp>
        <p:nvSpPr>
          <p:cNvPr id="3" name="Text Placeholder 2">
            <a:extLst>
              <a:ext uri="{FF2B5EF4-FFF2-40B4-BE49-F238E27FC236}">
                <a16:creationId xmlns:a16="http://schemas.microsoft.com/office/drawing/2014/main" id="{0FF30B4C-AB80-4B14-A51F-A175C43D0296}"/>
              </a:ext>
            </a:extLst>
          </p:cNvPr>
          <p:cNvSpPr>
            <a:spLocks noGrp="1"/>
          </p:cNvSpPr>
          <p:nvPr>
            <p:ph type="body" idx="1"/>
          </p:nvPr>
        </p:nvSpPr>
        <p:spPr/>
        <p:txBody>
          <a:bodyPr/>
          <a:lstStyle/>
          <a:p>
            <a:r>
              <a:rPr lang="en-US" dirty="0"/>
              <a:t>Second Generation vs. Third generation</a:t>
            </a:r>
          </a:p>
        </p:txBody>
      </p:sp>
      <p:sp>
        <p:nvSpPr>
          <p:cNvPr id="4" name="Footer Placeholder 3">
            <a:extLst>
              <a:ext uri="{FF2B5EF4-FFF2-40B4-BE49-F238E27FC236}">
                <a16:creationId xmlns:a16="http://schemas.microsoft.com/office/drawing/2014/main" id="{9D0A1A10-3BA2-441A-84BE-6AF89DA0B603}"/>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1405B1A6-FB16-4BF1-BDA3-030CE0C7D01E}"/>
              </a:ext>
            </a:extLst>
          </p:cNvPr>
          <p:cNvSpPr>
            <a:spLocks noGrp="1"/>
          </p:cNvSpPr>
          <p:nvPr>
            <p:ph type="sldNum" sz="quarter" idx="17"/>
          </p:nvPr>
        </p:nvSpPr>
        <p:spPr/>
        <p:txBody>
          <a:bodyPr/>
          <a:lstStyle/>
          <a:p>
            <a:fld id="{0A297500-7527-634B-90F4-69D0994C32B4}" type="slidenum">
              <a:rPr lang="nl-NL" smtClean="0"/>
              <a:pPr/>
              <a:t>2</a:t>
            </a:fld>
            <a:endParaRPr lang="nl-NL" dirty="0"/>
          </a:p>
        </p:txBody>
      </p:sp>
      <p:sp>
        <p:nvSpPr>
          <p:cNvPr id="6" name="Picture Placeholder 5">
            <a:extLst>
              <a:ext uri="{FF2B5EF4-FFF2-40B4-BE49-F238E27FC236}">
                <a16:creationId xmlns:a16="http://schemas.microsoft.com/office/drawing/2014/main" id="{50D96C83-0D30-41EC-99E5-1702C2BE2FBD}"/>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EDAD2AEE-AB0A-4B7D-B474-C95569441FA9}"/>
              </a:ext>
            </a:extLst>
          </p:cNvPr>
          <p:cNvSpPr>
            <a:spLocks noGrp="1"/>
          </p:cNvSpPr>
          <p:nvPr>
            <p:ph type="pic" sz="quarter" idx="18"/>
          </p:nvPr>
        </p:nvSpPr>
        <p:spPr/>
      </p:sp>
    </p:spTree>
    <p:extLst>
      <p:ext uri="{BB962C8B-B14F-4D97-AF65-F5344CB8AC3E}">
        <p14:creationId xmlns:p14="http://schemas.microsoft.com/office/powerpoint/2010/main" val="417065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1BC20-BE3D-4648-8192-3BBCF4525B15}"/>
              </a:ext>
            </a:extLst>
          </p:cNvPr>
          <p:cNvSpPr>
            <a:spLocks noGrp="1"/>
          </p:cNvSpPr>
          <p:nvPr>
            <p:ph type="title"/>
          </p:nvPr>
        </p:nvSpPr>
        <p:spPr/>
        <p:txBody>
          <a:bodyPr/>
          <a:lstStyle/>
          <a:p>
            <a:r>
              <a:rPr lang="en-US" dirty="0"/>
              <a:t>NTT multiplication</a:t>
            </a:r>
          </a:p>
        </p:txBody>
      </p:sp>
      <p:sp>
        <p:nvSpPr>
          <p:cNvPr id="3" name="Text Placeholder 2">
            <a:extLst>
              <a:ext uri="{FF2B5EF4-FFF2-40B4-BE49-F238E27FC236}">
                <a16:creationId xmlns:a16="http://schemas.microsoft.com/office/drawing/2014/main" id="{4DF053D3-D097-47D6-9C8C-F52AAA4E0A3C}"/>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7F2A551B-E169-4F53-B1F4-513434BA81DA}"/>
              </a:ext>
            </a:extLst>
          </p:cNvPr>
          <p:cNvSpPr>
            <a:spLocks noGrp="1"/>
          </p:cNvSpPr>
          <p:nvPr>
            <p:ph type="ftr" sz="quarter" idx="16"/>
          </p:nvPr>
        </p:nvSpPr>
        <p:spPr/>
        <p:txBody>
          <a:bodyPr/>
          <a:lstStyle/>
          <a:p>
            <a:r>
              <a:rPr lang="en-US"/>
              <a:t>Faculty of Engineering Sciences, ESAT, COSIC</a:t>
            </a:r>
            <a:endParaRPr lang="nl-NL" dirty="0"/>
          </a:p>
        </p:txBody>
      </p:sp>
      <p:sp>
        <p:nvSpPr>
          <p:cNvPr id="5" name="Slide Number Placeholder 4">
            <a:extLst>
              <a:ext uri="{FF2B5EF4-FFF2-40B4-BE49-F238E27FC236}">
                <a16:creationId xmlns:a16="http://schemas.microsoft.com/office/drawing/2014/main" id="{53A0C5E1-49E9-44DF-AA3B-CE3069151F1C}"/>
              </a:ext>
            </a:extLst>
          </p:cNvPr>
          <p:cNvSpPr>
            <a:spLocks noGrp="1"/>
          </p:cNvSpPr>
          <p:nvPr>
            <p:ph type="sldNum" sz="quarter" idx="17"/>
          </p:nvPr>
        </p:nvSpPr>
        <p:spPr/>
        <p:txBody>
          <a:bodyPr/>
          <a:lstStyle/>
          <a:p>
            <a:fld id="{0A297500-7527-634B-90F4-69D0994C32B4}" type="slidenum">
              <a:rPr lang="nl-NL" smtClean="0"/>
              <a:pPr/>
              <a:t>20</a:t>
            </a:fld>
            <a:endParaRPr lang="nl-NL" dirty="0"/>
          </a:p>
        </p:txBody>
      </p:sp>
      <p:sp>
        <p:nvSpPr>
          <p:cNvPr id="6" name="Picture Placeholder 5">
            <a:extLst>
              <a:ext uri="{FF2B5EF4-FFF2-40B4-BE49-F238E27FC236}">
                <a16:creationId xmlns:a16="http://schemas.microsoft.com/office/drawing/2014/main" id="{A3B04918-DF31-48C7-A19C-16C73B7357D0}"/>
              </a:ext>
            </a:extLst>
          </p:cNvPr>
          <p:cNvSpPr>
            <a:spLocks noGrp="1"/>
          </p:cNvSpPr>
          <p:nvPr>
            <p:ph type="pic" sz="quarter" idx="10"/>
          </p:nvPr>
        </p:nvSpPr>
        <p:spPr/>
      </p:sp>
      <p:sp>
        <p:nvSpPr>
          <p:cNvPr id="7" name="Picture Placeholder 6">
            <a:extLst>
              <a:ext uri="{FF2B5EF4-FFF2-40B4-BE49-F238E27FC236}">
                <a16:creationId xmlns:a16="http://schemas.microsoft.com/office/drawing/2014/main" id="{14B7334D-2A43-4D59-AF80-A08E05CE1382}"/>
              </a:ext>
            </a:extLst>
          </p:cNvPr>
          <p:cNvSpPr>
            <a:spLocks noGrp="1"/>
          </p:cNvSpPr>
          <p:nvPr>
            <p:ph type="pic" sz="quarter" idx="18"/>
          </p:nvPr>
        </p:nvSpPr>
        <p:spPr/>
      </p:sp>
    </p:spTree>
    <p:extLst>
      <p:ext uri="{BB962C8B-B14F-4D97-AF65-F5344CB8AC3E}">
        <p14:creationId xmlns:p14="http://schemas.microsoft.com/office/powerpoint/2010/main" val="2568086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E923B4-7D0B-41F4-B18A-6D73F6EE3107}"/>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94559F42-75A3-4666-BD1C-52366C80C5F6}"/>
              </a:ext>
            </a:extLst>
          </p:cNvPr>
          <p:cNvSpPr>
            <a:spLocks noGrp="1"/>
          </p:cNvSpPr>
          <p:nvPr>
            <p:ph type="sldNum" sz="quarter" idx="12"/>
          </p:nvPr>
        </p:nvSpPr>
        <p:spPr/>
        <p:txBody>
          <a:bodyPr/>
          <a:lstStyle/>
          <a:p>
            <a:fld id="{0A297500-7527-634B-90F4-69D0994C32B4}" type="slidenum">
              <a:rPr lang="nl-NL" smtClean="0"/>
              <a:pPr/>
              <a:t>21</a:t>
            </a:fld>
            <a:endParaRPr lang="nl-NL" dirty="0"/>
          </a:p>
        </p:txBody>
      </p:sp>
      <p:pic>
        <p:nvPicPr>
          <p:cNvPr id="7" name="Content Placeholder 6">
            <a:extLst>
              <a:ext uri="{FF2B5EF4-FFF2-40B4-BE49-F238E27FC236}">
                <a16:creationId xmlns:a16="http://schemas.microsoft.com/office/drawing/2014/main" id="{BA85B419-3DE9-4459-970E-E679DE0FE147}"/>
              </a:ext>
            </a:extLst>
          </p:cNvPr>
          <p:cNvPicPr>
            <a:picLocks noGrp="1" noChangeAspect="1"/>
          </p:cNvPicPr>
          <p:nvPr>
            <p:ph sz="quarter" idx="13"/>
          </p:nvPr>
        </p:nvPicPr>
        <p:blipFill>
          <a:blip r:embed="rId3"/>
          <a:stretch>
            <a:fillRect/>
          </a:stretch>
        </p:blipFill>
        <p:spPr>
          <a:xfrm>
            <a:off x="1388006" y="0"/>
            <a:ext cx="6367987" cy="6036321"/>
          </a:xfrm>
        </p:spPr>
      </p:pic>
    </p:spTree>
    <p:extLst>
      <p:ext uri="{BB962C8B-B14F-4D97-AF65-F5344CB8AC3E}">
        <p14:creationId xmlns:p14="http://schemas.microsoft.com/office/powerpoint/2010/main" val="1800729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9A5C2C-9DAF-438C-8E09-23C2D32695B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91433505-300D-4ED0-9CFB-0F918DD387D8}"/>
              </a:ext>
            </a:extLst>
          </p:cNvPr>
          <p:cNvSpPr>
            <a:spLocks noGrp="1"/>
          </p:cNvSpPr>
          <p:nvPr>
            <p:ph type="sldNum" sz="quarter" idx="12"/>
          </p:nvPr>
        </p:nvSpPr>
        <p:spPr/>
        <p:txBody>
          <a:bodyPr/>
          <a:lstStyle/>
          <a:p>
            <a:fld id="{0A297500-7527-634B-90F4-69D0994C32B4}" type="slidenum">
              <a:rPr lang="nl-NL" smtClean="0"/>
              <a:pPr/>
              <a:t>22</a:t>
            </a:fld>
            <a:endParaRPr lang="nl-NL" dirty="0"/>
          </a:p>
        </p:txBody>
      </p:sp>
      <p:pic>
        <p:nvPicPr>
          <p:cNvPr id="7" name="Content Placeholder 6">
            <a:extLst>
              <a:ext uri="{FF2B5EF4-FFF2-40B4-BE49-F238E27FC236}">
                <a16:creationId xmlns:a16="http://schemas.microsoft.com/office/drawing/2014/main" id="{D2C5B333-E7AE-4A45-AD42-C2C5CFE4B965}"/>
              </a:ext>
            </a:extLst>
          </p:cNvPr>
          <p:cNvPicPr>
            <a:picLocks noGrp="1" noChangeAspect="1"/>
          </p:cNvPicPr>
          <p:nvPr>
            <p:ph sz="quarter" idx="13"/>
          </p:nvPr>
        </p:nvPicPr>
        <p:blipFill rotWithShape="1">
          <a:blip r:embed="rId3"/>
          <a:srcRect l="34427"/>
          <a:stretch/>
        </p:blipFill>
        <p:spPr>
          <a:xfrm>
            <a:off x="104932" y="2170543"/>
            <a:ext cx="8934136" cy="1993445"/>
          </a:xfrm>
        </p:spPr>
      </p:pic>
      <p:sp>
        <p:nvSpPr>
          <p:cNvPr id="5" name="Title 4">
            <a:extLst>
              <a:ext uri="{FF2B5EF4-FFF2-40B4-BE49-F238E27FC236}">
                <a16:creationId xmlns:a16="http://schemas.microsoft.com/office/drawing/2014/main" id="{17A01748-1C42-4C64-8C8A-390C2247C97B}"/>
              </a:ext>
            </a:extLst>
          </p:cNvPr>
          <p:cNvSpPr>
            <a:spLocks noGrp="1"/>
          </p:cNvSpPr>
          <p:nvPr>
            <p:ph type="title"/>
          </p:nvPr>
        </p:nvSpPr>
        <p:spPr/>
        <p:txBody>
          <a:bodyPr>
            <a:normAutofit fontScale="90000"/>
          </a:bodyPr>
          <a:lstStyle/>
          <a:p>
            <a:r>
              <a:rPr lang="en-US" dirty="0"/>
              <a:t>Latest NTT hardware implementations</a:t>
            </a:r>
          </a:p>
        </p:txBody>
      </p:sp>
    </p:spTree>
    <p:extLst>
      <p:ext uri="{BB962C8B-B14F-4D97-AF65-F5344CB8AC3E}">
        <p14:creationId xmlns:p14="http://schemas.microsoft.com/office/powerpoint/2010/main" val="2769582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81B312-E3BB-48B1-BE15-BFD5617D31ED}"/>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6499287E-8554-4BC8-920F-CC3236B9CE00}"/>
              </a:ext>
            </a:extLst>
          </p:cNvPr>
          <p:cNvSpPr>
            <a:spLocks noGrp="1"/>
          </p:cNvSpPr>
          <p:nvPr>
            <p:ph type="sldNum" sz="quarter" idx="12"/>
          </p:nvPr>
        </p:nvSpPr>
        <p:spPr/>
        <p:txBody>
          <a:bodyPr/>
          <a:lstStyle/>
          <a:p>
            <a:fld id="{0A297500-7527-634B-90F4-69D0994C32B4}" type="slidenum">
              <a:rPr lang="nl-NL" smtClean="0"/>
              <a:pPr/>
              <a:t>23</a:t>
            </a:fld>
            <a:endParaRPr lang="nl-NL" dirty="0"/>
          </a:p>
        </p:txBody>
      </p:sp>
      <p:sp>
        <p:nvSpPr>
          <p:cNvPr id="4" name="Content Placeholder 3">
            <a:extLst>
              <a:ext uri="{FF2B5EF4-FFF2-40B4-BE49-F238E27FC236}">
                <a16:creationId xmlns:a16="http://schemas.microsoft.com/office/drawing/2014/main" id="{9A869962-6EFF-4E78-845C-BF98F22C7DCB}"/>
              </a:ext>
            </a:extLst>
          </p:cNvPr>
          <p:cNvSpPr>
            <a:spLocks noGrp="1"/>
          </p:cNvSpPr>
          <p:nvPr>
            <p:ph sz="quarter" idx="13"/>
          </p:nvPr>
        </p:nvSpPr>
        <p:spPr/>
        <p:txBody>
          <a:bodyPr/>
          <a:lstStyle/>
          <a:p>
            <a:r>
              <a:rPr lang="en-US" dirty="0"/>
              <a:t>Artix-7</a:t>
            </a:r>
          </a:p>
          <a:p>
            <a:r>
              <a:rPr lang="en-US" dirty="0"/>
              <a:t>CS-NTT and GS-NTT</a:t>
            </a:r>
            <a:r>
              <a:rPr lang="en-US" baseline="30000" dirty="0"/>
              <a:t>-1</a:t>
            </a:r>
            <a:r>
              <a:rPr lang="en-US" dirty="0"/>
              <a:t> but unify (no bit reversal)</a:t>
            </a:r>
          </a:p>
          <a:p>
            <a:r>
              <a:rPr lang="en-US" dirty="0"/>
              <a:t>n/2 · log2 (n) per NTT</a:t>
            </a:r>
          </a:p>
          <a:p>
            <a:r>
              <a:rPr lang="en-US" dirty="0"/>
              <a:t>(n, q)= (1024, 343576577)</a:t>
            </a:r>
          </a:p>
          <a:p>
            <a:r>
              <a:rPr lang="en-US" dirty="0"/>
              <a:t>11, 455 cycles @ 126 MHz for 1 polynomial multiplication</a:t>
            </a:r>
          </a:p>
          <a:p>
            <a:r>
              <a:rPr lang="en-US" dirty="0"/>
              <a:t>Uses Roy’s 2014 memory optimization</a:t>
            </a:r>
          </a:p>
          <a:p>
            <a:r>
              <a:rPr lang="en-US" dirty="0"/>
              <a:t>Very parametrized, so allows be used for multiple parameter sets</a:t>
            </a:r>
          </a:p>
        </p:txBody>
      </p:sp>
      <p:sp>
        <p:nvSpPr>
          <p:cNvPr id="5" name="Title 4">
            <a:extLst>
              <a:ext uri="{FF2B5EF4-FFF2-40B4-BE49-F238E27FC236}">
                <a16:creationId xmlns:a16="http://schemas.microsoft.com/office/drawing/2014/main" id="{3D51CEE2-88C4-4C89-8F08-62B65E775D24}"/>
              </a:ext>
            </a:extLst>
          </p:cNvPr>
          <p:cNvSpPr>
            <a:spLocks noGrp="1"/>
          </p:cNvSpPr>
          <p:nvPr>
            <p:ph type="title"/>
          </p:nvPr>
        </p:nvSpPr>
        <p:spPr/>
        <p:txBody>
          <a:bodyPr>
            <a:normAutofit/>
          </a:bodyPr>
          <a:lstStyle/>
          <a:p>
            <a:r>
              <a:rPr lang="en-US" sz="2400" dirty="0"/>
              <a:t>Parameterized Hardware Accelerators for Lattice-Based Cryptography and Their Application to the HW/SW Co-Design of </a:t>
            </a:r>
            <a:r>
              <a:rPr lang="en-US" sz="2400" dirty="0" err="1"/>
              <a:t>qTESLA</a:t>
            </a:r>
            <a:r>
              <a:rPr lang="en-US" sz="2400" dirty="0"/>
              <a:t> (2020)</a:t>
            </a:r>
          </a:p>
        </p:txBody>
      </p:sp>
    </p:spTree>
    <p:extLst>
      <p:ext uri="{BB962C8B-B14F-4D97-AF65-F5344CB8AC3E}">
        <p14:creationId xmlns:p14="http://schemas.microsoft.com/office/powerpoint/2010/main" val="1203094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19F57CE-5293-413A-9FD9-6260EF1897C0}"/>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1D5F783-160C-4C33-BEFF-4072FB65CA5D}"/>
              </a:ext>
            </a:extLst>
          </p:cNvPr>
          <p:cNvSpPr>
            <a:spLocks noGrp="1"/>
          </p:cNvSpPr>
          <p:nvPr>
            <p:ph type="sldNum" sz="quarter" idx="12"/>
          </p:nvPr>
        </p:nvSpPr>
        <p:spPr/>
        <p:txBody>
          <a:bodyPr/>
          <a:lstStyle/>
          <a:p>
            <a:fld id="{0A297500-7527-634B-90F4-69D0994C32B4}" type="slidenum">
              <a:rPr lang="nl-NL" smtClean="0"/>
              <a:pPr/>
              <a:t>24</a:t>
            </a:fld>
            <a:endParaRPr lang="nl-NL" dirty="0"/>
          </a:p>
        </p:txBody>
      </p:sp>
      <p:sp>
        <p:nvSpPr>
          <p:cNvPr id="5" name="Title 4">
            <a:extLst>
              <a:ext uri="{FF2B5EF4-FFF2-40B4-BE49-F238E27FC236}">
                <a16:creationId xmlns:a16="http://schemas.microsoft.com/office/drawing/2014/main" id="{4FC93AB0-F0BB-498D-9C75-C47B738C7937}"/>
              </a:ext>
            </a:extLst>
          </p:cNvPr>
          <p:cNvSpPr>
            <a:spLocks noGrp="1"/>
          </p:cNvSpPr>
          <p:nvPr>
            <p:ph type="title"/>
          </p:nvPr>
        </p:nvSpPr>
        <p:spPr/>
        <p:txBody>
          <a:bodyPr>
            <a:normAutofit/>
          </a:bodyPr>
          <a:lstStyle/>
          <a:p>
            <a:r>
              <a:rPr lang="en-US" sz="2400" dirty="0"/>
              <a:t>Parameterized Hardware Accelerators for Lattice-Based Cryptography and Their Application to the HW/SW Co-Design of </a:t>
            </a:r>
            <a:r>
              <a:rPr lang="en-US" sz="2400" dirty="0" err="1"/>
              <a:t>qTESLA</a:t>
            </a:r>
            <a:endParaRPr lang="en-US" sz="2400" dirty="0"/>
          </a:p>
        </p:txBody>
      </p:sp>
      <p:sp>
        <p:nvSpPr>
          <p:cNvPr id="6" name="Content Placeholder 5">
            <a:extLst>
              <a:ext uri="{FF2B5EF4-FFF2-40B4-BE49-F238E27FC236}">
                <a16:creationId xmlns:a16="http://schemas.microsoft.com/office/drawing/2014/main" id="{3307BF84-EF7B-4EBE-B384-594A5BD5EFD8}"/>
              </a:ext>
            </a:extLst>
          </p:cNvPr>
          <p:cNvSpPr>
            <a:spLocks noGrp="1"/>
          </p:cNvSpPr>
          <p:nvPr>
            <p:ph sz="quarter" idx="13"/>
          </p:nvPr>
        </p:nvSpPr>
        <p:spPr/>
        <p:txBody>
          <a:bodyPr/>
          <a:lstStyle/>
          <a:p>
            <a:r>
              <a:rPr lang="en-US" dirty="0"/>
              <a:t>Modulus reduction can be optimized (works for any q = 1mod 2n, uses Montgomery reduction)</a:t>
            </a:r>
          </a:p>
          <a:p>
            <a:r>
              <a:rPr lang="en-US" dirty="0"/>
              <a:t>Used 32 bit memory interface bus (very conservative)</a:t>
            </a:r>
          </a:p>
          <a:p>
            <a:r>
              <a:rPr lang="en-US" dirty="0"/>
              <a:t>“users can also improve the performance further by using a specialized bus or interconnect”</a:t>
            </a:r>
          </a:p>
          <a:p>
            <a:endParaRPr lang="en-US" dirty="0"/>
          </a:p>
          <a:p>
            <a:endParaRPr lang="en-US" dirty="0"/>
          </a:p>
        </p:txBody>
      </p:sp>
    </p:spTree>
    <p:extLst>
      <p:ext uri="{BB962C8B-B14F-4D97-AF65-F5344CB8AC3E}">
        <p14:creationId xmlns:p14="http://schemas.microsoft.com/office/powerpoint/2010/main" val="3135816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D8D6850-8B8A-44F7-ADA5-B11605A5E8E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078D185-F2D6-4CDB-8ADE-AF7B6D24E811}"/>
              </a:ext>
            </a:extLst>
          </p:cNvPr>
          <p:cNvSpPr>
            <a:spLocks noGrp="1"/>
          </p:cNvSpPr>
          <p:nvPr>
            <p:ph type="sldNum" sz="quarter" idx="12"/>
          </p:nvPr>
        </p:nvSpPr>
        <p:spPr/>
        <p:txBody>
          <a:bodyPr/>
          <a:lstStyle/>
          <a:p>
            <a:fld id="{0A297500-7527-634B-90F4-69D0994C32B4}" type="slidenum">
              <a:rPr lang="nl-NL" smtClean="0"/>
              <a:pPr/>
              <a:t>25</a:t>
            </a:fld>
            <a:endParaRPr lang="nl-NL" dirty="0"/>
          </a:p>
        </p:txBody>
      </p:sp>
      <p:sp>
        <p:nvSpPr>
          <p:cNvPr id="5" name="Content Placeholder 4">
            <a:extLst>
              <a:ext uri="{FF2B5EF4-FFF2-40B4-BE49-F238E27FC236}">
                <a16:creationId xmlns:a16="http://schemas.microsoft.com/office/drawing/2014/main" id="{BBA47AB7-CCD2-41FC-8A89-3B3E7CE29C49}"/>
              </a:ext>
            </a:extLst>
          </p:cNvPr>
          <p:cNvSpPr>
            <a:spLocks noGrp="1"/>
          </p:cNvSpPr>
          <p:nvPr>
            <p:ph sz="quarter" idx="13"/>
          </p:nvPr>
        </p:nvSpPr>
        <p:spPr/>
        <p:txBody>
          <a:bodyPr/>
          <a:lstStyle/>
          <a:p>
            <a:endParaRPr lang="en-US"/>
          </a:p>
        </p:txBody>
      </p:sp>
      <p:pic>
        <p:nvPicPr>
          <p:cNvPr id="8" name="Picture 7">
            <a:extLst>
              <a:ext uri="{FF2B5EF4-FFF2-40B4-BE49-F238E27FC236}">
                <a16:creationId xmlns:a16="http://schemas.microsoft.com/office/drawing/2014/main" id="{5BFB6554-859B-49EC-AEB9-0A6AFD7C0E01}"/>
              </a:ext>
            </a:extLst>
          </p:cNvPr>
          <p:cNvPicPr>
            <a:picLocks noChangeAspect="1"/>
          </p:cNvPicPr>
          <p:nvPr/>
        </p:nvPicPr>
        <p:blipFill>
          <a:blip r:embed="rId2"/>
          <a:stretch>
            <a:fillRect/>
          </a:stretch>
        </p:blipFill>
        <p:spPr>
          <a:xfrm>
            <a:off x="116959" y="330553"/>
            <a:ext cx="9144000" cy="5879446"/>
          </a:xfrm>
          <a:prstGeom prst="rect">
            <a:avLst/>
          </a:prstGeom>
        </p:spPr>
      </p:pic>
    </p:spTree>
    <p:extLst>
      <p:ext uri="{BB962C8B-B14F-4D97-AF65-F5344CB8AC3E}">
        <p14:creationId xmlns:p14="http://schemas.microsoft.com/office/powerpoint/2010/main" val="1045985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A79C2-C6E9-42F2-9CAF-811D7A8CC1D6}"/>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43366013-9DB1-4E05-A5EB-E03BEDB311F5}"/>
              </a:ext>
            </a:extLst>
          </p:cNvPr>
          <p:cNvSpPr>
            <a:spLocks noGrp="1"/>
          </p:cNvSpPr>
          <p:nvPr>
            <p:ph type="sldNum" sz="quarter" idx="12"/>
          </p:nvPr>
        </p:nvSpPr>
        <p:spPr/>
        <p:txBody>
          <a:bodyPr/>
          <a:lstStyle/>
          <a:p>
            <a:fld id="{0A297500-7527-634B-90F4-69D0994C32B4}" type="slidenum">
              <a:rPr lang="nl-NL" smtClean="0"/>
              <a:pPr/>
              <a:t>3</a:t>
            </a:fld>
            <a:endParaRPr lang="nl-NL" dirty="0"/>
          </a:p>
        </p:txBody>
      </p:sp>
      <p:sp>
        <p:nvSpPr>
          <p:cNvPr id="5" name="Title 4">
            <a:extLst>
              <a:ext uri="{FF2B5EF4-FFF2-40B4-BE49-F238E27FC236}">
                <a16:creationId xmlns:a16="http://schemas.microsoft.com/office/drawing/2014/main" id="{D03AB466-317E-419D-B60A-6776D99385AD}"/>
              </a:ext>
            </a:extLst>
          </p:cNvPr>
          <p:cNvSpPr>
            <a:spLocks noGrp="1"/>
          </p:cNvSpPr>
          <p:nvPr>
            <p:ph type="title"/>
          </p:nvPr>
        </p:nvSpPr>
        <p:spPr/>
        <p:txBody>
          <a:bodyPr>
            <a:normAutofit fontScale="90000"/>
          </a:bodyPr>
          <a:lstStyle/>
          <a:p>
            <a:r>
              <a:rPr lang="en-US" dirty="0"/>
              <a:t>Somewhat homomorphic encryption</a:t>
            </a:r>
          </a:p>
        </p:txBody>
      </p:sp>
      <p:pic>
        <p:nvPicPr>
          <p:cNvPr id="13" name="Content Placeholder 12">
            <a:extLst>
              <a:ext uri="{FF2B5EF4-FFF2-40B4-BE49-F238E27FC236}">
                <a16:creationId xmlns:a16="http://schemas.microsoft.com/office/drawing/2014/main" id="{5AB37A14-0C28-4AE7-B1CF-2571C4DE2F39}"/>
              </a:ext>
            </a:extLst>
          </p:cNvPr>
          <p:cNvPicPr>
            <a:picLocks noGrp="1" noChangeAspect="1"/>
          </p:cNvPicPr>
          <p:nvPr>
            <p:ph sz="quarter" idx="13"/>
          </p:nvPr>
        </p:nvPicPr>
        <p:blipFill>
          <a:blip r:embed="rId3"/>
          <a:stretch>
            <a:fillRect/>
          </a:stretch>
        </p:blipFill>
        <p:spPr>
          <a:xfrm>
            <a:off x="2128720" y="1655763"/>
            <a:ext cx="4886560" cy="4392612"/>
          </a:xfrm>
        </p:spPr>
      </p:pic>
    </p:spTree>
    <p:extLst>
      <p:ext uri="{BB962C8B-B14F-4D97-AF65-F5344CB8AC3E}">
        <p14:creationId xmlns:p14="http://schemas.microsoft.com/office/powerpoint/2010/main" val="1714604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45E567A-3DE0-4FC6-800B-89D819B35B61}"/>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01623C04-B948-4DF6-A5E9-F3D086606873}"/>
              </a:ext>
            </a:extLst>
          </p:cNvPr>
          <p:cNvSpPr>
            <a:spLocks noGrp="1"/>
          </p:cNvSpPr>
          <p:nvPr>
            <p:ph type="sldNum" sz="quarter" idx="12"/>
          </p:nvPr>
        </p:nvSpPr>
        <p:spPr/>
        <p:txBody>
          <a:bodyPr/>
          <a:lstStyle/>
          <a:p>
            <a:fld id="{0A297500-7527-634B-90F4-69D0994C32B4}" type="slidenum">
              <a:rPr lang="nl-NL" smtClean="0"/>
              <a:pPr/>
              <a:t>4</a:t>
            </a:fld>
            <a:endParaRPr lang="nl-NL" dirty="0"/>
          </a:p>
        </p:txBody>
      </p:sp>
      <p:sp>
        <p:nvSpPr>
          <p:cNvPr id="5" name="Title 4">
            <a:extLst>
              <a:ext uri="{FF2B5EF4-FFF2-40B4-BE49-F238E27FC236}">
                <a16:creationId xmlns:a16="http://schemas.microsoft.com/office/drawing/2014/main" id="{A802860B-8FD5-4FF0-A7DA-951687C04BBE}"/>
              </a:ext>
            </a:extLst>
          </p:cNvPr>
          <p:cNvSpPr>
            <a:spLocks noGrp="1"/>
          </p:cNvSpPr>
          <p:nvPr>
            <p:ph type="title"/>
          </p:nvPr>
        </p:nvSpPr>
        <p:spPr/>
        <p:txBody>
          <a:bodyPr>
            <a:normAutofit fontScale="90000"/>
          </a:bodyPr>
          <a:lstStyle/>
          <a:p>
            <a:r>
              <a:rPr lang="en-US" dirty="0"/>
              <a:t>Fully Homomorphic encryption: bootstrapping</a:t>
            </a:r>
          </a:p>
        </p:txBody>
      </p:sp>
      <p:pic>
        <p:nvPicPr>
          <p:cNvPr id="7" name="Content Placeholder 6">
            <a:extLst>
              <a:ext uri="{FF2B5EF4-FFF2-40B4-BE49-F238E27FC236}">
                <a16:creationId xmlns:a16="http://schemas.microsoft.com/office/drawing/2014/main" id="{553A738C-BEC2-4919-BBD8-93914048824D}"/>
              </a:ext>
            </a:extLst>
          </p:cNvPr>
          <p:cNvPicPr>
            <a:picLocks noGrp="1" noChangeAspect="1"/>
          </p:cNvPicPr>
          <p:nvPr>
            <p:ph sz="quarter" idx="13"/>
          </p:nvPr>
        </p:nvPicPr>
        <p:blipFill>
          <a:blip r:embed="rId3"/>
          <a:stretch>
            <a:fillRect/>
          </a:stretch>
        </p:blipFill>
        <p:spPr>
          <a:xfrm>
            <a:off x="1905876" y="1655763"/>
            <a:ext cx="5332249" cy="4392612"/>
          </a:xfrm>
        </p:spPr>
      </p:pic>
    </p:spTree>
    <p:extLst>
      <p:ext uri="{BB962C8B-B14F-4D97-AF65-F5344CB8AC3E}">
        <p14:creationId xmlns:p14="http://schemas.microsoft.com/office/powerpoint/2010/main" val="2891120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7FC54B-2541-43F6-A73D-81F61BCC5CCA}"/>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092239D4-890F-446C-A5EF-B90A0536999E}"/>
              </a:ext>
            </a:extLst>
          </p:cNvPr>
          <p:cNvSpPr>
            <a:spLocks noGrp="1"/>
          </p:cNvSpPr>
          <p:nvPr>
            <p:ph type="sldNum" sz="quarter" idx="12"/>
          </p:nvPr>
        </p:nvSpPr>
        <p:spPr/>
        <p:txBody>
          <a:bodyPr/>
          <a:lstStyle/>
          <a:p>
            <a:fld id="{0A297500-7527-634B-90F4-69D0994C32B4}" type="slidenum">
              <a:rPr lang="nl-NL" smtClean="0"/>
              <a:pPr/>
              <a:t>5</a:t>
            </a:fld>
            <a:endParaRPr lang="nl-NL" dirty="0"/>
          </a:p>
        </p:txBody>
      </p:sp>
      <p:sp>
        <p:nvSpPr>
          <p:cNvPr id="4" name="Content Placeholder 3">
            <a:extLst>
              <a:ext uri="{FF2B5EF4-FFF2-40B4-BE49-F238E27FC236}">
                <a16:creationId xmlns:a16="http://schemas.microsoft.com/office/drawing/2014/main" id="{5F3B5C7F-5B56-4D73-9315-A7EF1EEBBE94}"/>
              </a:ext>
            </a:extLst>
          </p:cNvPr>
          <p:cNvSpPr>
            <a:spLocks noGrp="1"/>
          </p:cNvSpPr>
          <p:nvPr>
            <p:ph sz="quarter" idx="13"/>
          </p:nvPr>
        </p:nvSpPr>
        <p:spPr/>
        <p:txBody>
          <a:bodyPr/>
          <a:lstStyle/>
          <a:p>
            <a:pPr marL="0" indent="0">
              <a:buNone/>
            </a:pPr>
            <a:r>
              <a:rPr lang="en-US" dirty="0"/>
              <a:t>For many vectors (</a:t>
            </a:r>
            <a:r>
              <a:rPr lang="en-US" dirty="0" err="1"/>
              <a:t>a</a:t>
            </a:r>
            <a:r>
              <a:rPr lang="en-US" baseline="-25000" dirty="0" err="1"/>
              <a:t>i</a:t>
            </a:r>
            <a:r>
              <a:rPr lang="en-US" dirty="0" err="1"/>
              <a:t>,b</a:t>
            </a:r>
            <a:r>
              <a:rPr lang="en-US" baseline="-25000" dirty="0" err="1"/>
              <a:t>i</a:t>
            </a:r>
            <a:r>
              <a:rPr lang="en-US" dirty="0"/>
              <a:t>) ϵ (</a:t>
            </a:r>
            <a:r>
              <a:rPr lang="en-US" dirty="0" err="1"/>
              <a:t>R</a:t>
            </a:r>
            <a:r>
              <a:rPr lang="en-US" baseline="-25000" dirty="0" err="1"/>
              <a:t>q</a:t>
            </a:r>
            <a:r>
              <a:rPr lang="en-US" dirty="0"/>
              <a:t>, </a:t>
            </a:r>
            <a:r>
              <a:rPr lang="en-US" dirty="0" err="1"/>
              <a:t>R</a:t>
            </a:r>
            <a:r>
              <a:rPr lang="en-US" baseline="-25000" dirty="0" err="1"/>
              <a:t>q</a:t>
            </a:r>
            <a:r>
              <a:rPr lang="en-US" dirty="0"/>
              <a:t>), b</a:t>
            </a:r>
            <a:r>
              <a:rPr lang="en-US" baseline="-25000" dirty="0"/>
              <a:t>i</a:t>
            </a:r>
            <a:r>
              <a:rPr lang="en-US" dirty="0"/>
              <a:t> = a</a:t>
            </a:r>
            <a:r>
              <a:rPr lang="en-US" baseline="-25000" dirty="0"/>
              <a:t>i</a:t>
            </a:r>
            <a:r>
              <a:rPr lang="en-US" dirty="0"/>
              <a:t> * s+ </a:t>
            </a:r>
            <a:r>
              <a:rPr lang="en-US" dirty="0" err="1"/>
              <a:t>e</a:t>
            </a:r>
            <a:r>
              <a:rPr lang="en-US" baseline="-25000" dirty="0" err="1"/>
              <a:t>i</a:t>
            </a:r>
            <a:r>
              <a:rPr lang="en-US" baseline="-25000" dirty="0"/>
              <a:t> </a:t>
            </a:r>
            <a:r>
              <a:rPr lang="en-US" dirty="0"/>
              <a:t>with</a:t>
            </a:r>
          </a:p>
          <a:p>
            <a:r>
              <a:rPr lang="en-US" dirty="0"/>
              <a:t> </a:t>
            </a:r>
            <a:r>
              <a:rPr lang="en-US" dirty="0" err="1"/>
              <a:t>e</a:t>
            </a:r>
            <a:r>
              <a:rPr lang="en-US" baseline="-25000" dirty="0" err="1"/>
              <a:t>i</a:t>
            </a:r>
            <a:r>
              <a:rPr lang="en-US" baseline="-25000" dirty="0"/>
              <a:t> </a:t>
            </a:r>
            <a:r>
              <a:rPr lang="en-US" dirty="0"/>
              <a:t>being a randomly sample error term </a:t>
            </a:r>
          </a:p>
          <a:p>
            <a:r>
              <a:rPr lang="en-US" dirty="0"/>
              <a:t>s being our secret key</a:t>
            </a:r>
          </a:p>
          <a:p>
            <a:r>
              <a:rPr lang="en-US" dirty="0"/>
              <a:t>a</a:t>
            </a:r>
            <a:r>
              <a:rPr lang="en-US" baseline="-25000" dirty="0"/>
              <a:t>i </a:t>
            </a:r>
            <a:r>
              <a:rPr lang="en-US" dirty="0"/>
              <a:t>being a randomly sampled but </a:t>
            </a:r>
            <a:r>
              <a:rPr lang="en-US" i="1" dirty="0"/>
              <a:t>known</a:t>
            </a:r>
            <a:r>
              <a:rPr lang="en-US" dirty="0"/>
              <a:t> vector</a:t>
            </a:r>
          </a:p>
          <a:p>
            <a:endParaRPr lang="en-US" dirty="0"/>
          </a:p>
          <a:p>
            <a:pPr marL="0" indent="0">
              <a:buNone/>
            </a:pPr>
            <a:r>
              <a:rPr lang="en-US" dirty="0"/>
              <a:t>… it is not possible to find s (“not computationally feasible” (Roy et al.))</a:t>
            </a:r>
          </a:p>
          <a:p>
            <a:pPr marL="0" indent="0">
              <a:buNone/>
            </a:pPr>
            <a:endParaRPr lang="en-US" dirty="0"/>
          </a:p>
          <a:p>
            <a:pPr marL="0" indent="0">
              <a:buNone/>
            </a:pPr>
            <a:r>
              <a:rPr lang="en-US" dirty="0"/>
              <a:t>So good public key</a:t>
            </a:r>
          </a:p>
        </p:txBody>
      </p:sp>
      <p:sp>
        <p:nvSpPr>
          <p:cNvPr id="5" name="Title 4">
            <a:extLst>
              <a:ext uri="{FF2B5EF4-FFF2-40B4-BE49-F238E27FC236}">
                <a16:creationId xmlns:a16="http://schemas.microsoft.com/office/drawing/2014/main" id="{C592EA93-443B-4F19-AC44-5A2F4E74BB56}"/>
              </a:ext>
            </a:extLst>
          </p:cNvPr>
          <p:cNvSpPr>
            <a:spLocks noGrp="1"/>
          </p:cNvSpPr>
          <p:nvPr>
            <p:ph type="title"/>
          </p:nvPr>
        </p:nvSpPr>
        <p:spPr/>
        <p:txBody>
          <a:bodyPr>
            <a:normAutofit/>
          </a:bodyPr>
          <a:lstStyle/>
          <a:p>
            <a:r>
              <a:rPr lang="en-US" dirty="0"/>
              <a:t>(R)LWE</a:t>
            </a:r>
          </a:p>
        </p:txBody>
      </p:sp>
    </p:spTree>
    <p:extLst>
      <p:ext uri="{BB962C8B-B14F-4D97-AF65-F5344CB8AC3E}">
        <p14:creationId xmlns:p14="http://schemas.microsoft.com/office/powerpoint/2010/main" val="3459645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3CCC469-111A-4161-8299-E43EF51CAC87}"/>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9BD6FD5-E6B8-4BB4-A918-B2BD611DB965}"/>
              </a:ext>
            </a:extLst>
          </p:cNvPr>
          <p:cNvSpPr>
            <a:spLocks noGrp="1"/>
          </p:cNvSpPr>
          <p:nvPr>
            <p:ph type="sldNum" sz="quarter" idx="12"/>
          </p:nvPr>
        </p:nvSpPr>
        <p:spPr/>
        <p:txBody>
          <a:bodyPr/>
          <a:lstStyle/>
          <a:p>
            <a:fld id="{0A297500-7527-634B-90F4-69D0994C32B4}" type="slidenum">
              <a:rPr lang="nl-NL" smtClean="0"/>
              <a:pPr/>
              <a:t>6</a:t>
            </a:fld>
            <a:endParaRPr lang="nl-NL" dirty="0"/>
          </a:p>
        </p:txBody>
      </p:sp>
      <p:sp>
        <p:nvSpPr>
          <p:cNvPr id="4" name="Content Placeholder 3">
            <a:extLst>
              <a:ext uri="{FF2B5EF4-FFF2-40B4-BE49-F238E27FC236}">
                <a16:creationId xmlns:a16="http://schemas.microsoft.com/office/drawing/2014/main" id="{AF5F74EC-2232-49B9-B0D1-BDC2B306FC8F}"/>
              </a:ext>
            </a:extLst>
          </p:cNvPr>
          <p:cNvSpPr>
            <a:spLocks noGrp="1"/>
          </p:cNvSpPr>
          <p:nvPr>
            <p:ph sz="quarter" idx="13"/>
          </p:nvPr>
        </p:nvSpPr>
        <p:spPr/>
        <p:txBody>
          <a:bodyPr/>
          <a:lstStyle/>
          <a:p>
            <a:r>
              <a:rPr lang="en-US" dirty="0"/>
              <a:t>Addition: simple</a:t>
            </a:r>
          </a:p>
          <a:p>
            <a:r>
              <a:rPr lang="en-US" dirty="0"/>
              <a:t>Multiplication: not so simple</a:t>
            </a:r>
          </a:p>
          <a:p>
            <a:r>
              <a:rPr lang="en-US" dirty="0"/>
              <a:t>The correct result + large error term + some factors multiplied by q.</a:t>
            </a:r>
          </a:p>
          <a:p>
            <a:r>
              <a:rPr lang="en-US" dirty="0"/>
              <a:t>Now the result usually needs to be rescaled</a:t>
            </a:r>
          </a:p>
          <a:p>
            <a:r>
              <a:rPr lang="en-US" dirty="0"/>
              <a:t>And </a:t>
            </a:r>
            <a:r>
              <a:rPr lang="en-US" dirty="0" err="1"/>
              <a:t>polymial</a:t>
            </a:r>
            <a:r>
              <a:rPr lang="en-US" dirty="0"/>
              <a:t>*polynomial = larger order polynomial, so linearization is necessary </a:t>
            </a:r>
          </a:p>
        </p:txBody>
      </p:sp>
      <p:sp>
        <p:nvSpPr>
          <p:cNvPr id="5" name="Title 4">
            <a:extLst>
              <a:ext uri="{FF2B5EF4-FFF2-40B4-BE49-F238E27FC236}">
                <a16:creationId xmlns:a16="http://schemas.microsoft.com/office/drawing/2014/main" id="{85131467-0ED8-4AD0-AE48-403C0726959C}"/>
              </a:ext>
            </a:extLst>
          </p:cNvPr>
          <p:cNvSpPr>
            <a:spLocks noGrp="1"/>
          </p:cNvSpPr>
          <p:nvPr>
            <p:ph type="title"/>
          </p:nvPr>
        </p:nvSpPr>
        <p:spPr/>
        <p:txBody>
          <a:bodyPr>
            <a:normAutofit/>
          </a:bodyPr>
          <a:lstStyle/>
          <a:p>
            <a:r>
              <a:rPr lang="en-US" dirty="0"/>
              <a:t>Second generation schemes (FV)</a:t>
            </a:r>
          </a:p>
        </p:txBody>
      </p:sp>
    </p:spTree>
    <p:extLst>
      <p:ext uri="{BB962C8B-B14F-4D97-AF65-F5344CB8AC3E}">
        <p14:creationId xmlns:p14="http://schemas.microsoft.com/office/powerpoint/2010/main" val="2335284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8D4EFD-0CEE-45F5-A2E2-AE87C886CAA9}"/>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F5BDBBB3-4E9C-46BF-A0DA-72AD0CC37793}"/>
              </a:ext>
            </a:extLst>
          </p:cNvPr>
          <p:cNvSpPr>
            <a:spLocks noGrp="1"/>
          </p:cNvSpPr>
          <p:nvPr>
            <p:ph type="sldNum" sz="quarter" idx="12"/>
          </p:nvPr>
        </p:nvSpPr>
        <p:spPr/>
        <p:txBody>
          <a:bodyPr/>
          <a:lstStyle/>
          <a:p>
            <a:fld id="{0A297500-7527-634B-90F4-69D0994C32B4}" type="slidenum">
              <a:rPr lang="nl-NL" smtClean="0"/>
              <a:pPr/>
              <a:t>7</a:t>
            </a:fld>
            <a:endParaRPr lang="nl-NL" dirty="0"/>
          </a:p>
        </p:txBody>
      </p:sp>
      <p:sp>
        <p:nvSpPr>
          <p:cNvPr id="4" name="Content Placeholder 3">
            <a:extLst>
              <a:ext uri="{FF2B5EF4-FFF2-40B4-BE49-F238E27FC236}">
                <a16:creationId xmlns:a16="http://schemas.microsoft.com/office/drawing/2014/main" id="{621B685D-6CD8-4C6D-9A21-96F4DCD65376}"/>
              </a:ext>
            </a:extLst>
          </p:cNvPr>
          <p:cNvSpPr>
            <a:spLocks noGrp="1"/>
          </p:cNvSpPr>
          <p:nvPr>
            <p:ph sz="quarter" idx="13"/>
          </p:nvPr>
        </p:nvSpPr>
        <p:spPr/>
        <p:txBody>
          <a:bodyPr/>
          <a:lstStyle/>
          <a:p>
            <a:r>
              <a:rPr lang="en-US" dirty="0"/>
              <a:t>Microsoft SEAL is a homomorphic encryption library that contains FV</a:t>
            </a:r>
          </a:p>
          <a:p>
            <a:r>
              <a:rPr lang="en-US" dirty="0"/>
              <a:t>Tried implementing </a:t>
            </a:r>
            <a:r>
              <a:rPr lang="en-US" sz="1800" dirty="0" err="1">
                <a:solidFill>
                  <a:srgbClr val="008000"/>
                </a:solidFill>
                <a:latin typeface="Consolas" panose="020B0609020204030204" pitchFamily="49" charset="0"/>
              </a:rPr>
              <a:t>Arcsin</a:t>
            </a:r>
            <a:r>
              <a:rPr lang="en-US" sz="1800" dirty="0">
                <a:solidFill>
                  <a:srgbClr val="008000"/>
                </a:solidFill>
                <a:latin typeface="Consolas" panose="020B0609020204030204" pitchFamily="49" charset="0"/>
              </a:rPr>
              <a:t>(X/1500) *1/2 with </a:t>
            </a:r>
            <a:r>
              <a:rPr lang="en-US" sz="1800" dirty="0" err="1">
                <a:solidFill>
                  <a:srgbClr val="008000"/>
                </a:solidFill>
                <a:latin typeface="Consolas" panose="020B0609020204030204" pitchFamily="49" charset="0"/>
              </a:rPr>
              <a:t>arcsin</a:t>
            </a:r>
            <a:r>
              <a:rPr lang="en-US" sz="1800" dirty="0">
                <a:solidFill>
                  <a:srgbClr val="008000"/>
                </a:solidFill>
                <a:latin typeface="Consolas" panose="020B0609020204030204" pitchFamily="49" charset="0"/>
              </a:rPr>
              <a:t>(x) = x+x^3/6+3x^5/40</a:t>
            </a:r>
          </a:p>
          <a:p>
            <a:r>
              <a:rPr lang="en-US" dirty="0">
                <a:solidFill>
                  <a:srgbClr val="2F4D5D"/>
                </a:solidFill>
                <a:latin typeface="Arial" panose="020B0604020202020204"/>
              </a:rPr>
              <a:t>Went to CKKS</a:t>
            </a:r>
            <a:endParaRPr lang="en-US" sz="1800" dirty="0">
              <a:solidFill>
                <a:srgbClr val="008000"/>
              </a:solidFill>
              <a:latin typeface="Consolas" panose="020B0609020204030204" pitchFamily="49" charset="0"/>
            </a:endParaRPr>
          </a:p>
          <a:p>
            <a:endParaRPr lang="en-US" sz="1800" dirty="0">
              <a:solidFill>
                <a:srgbClr val="008000"/>
              </a:solidFill>
              <a:latin typeface="Consolas" panose="020B0609020204030204" pitchFamily="49" charset="0"/>
            </a:endParaRPr>
          </a:p>
          <a:p>
            <a:endParaRPr lang="en-US" dirty="0"/>
          </a:p>
          <a:p>
            <a:endParaRPr lang="en-US" dirty="0"/>
          </a:p>
        </p:txBody>
      </p:sp>
      <p:sp>
        <p:nvSpPr>
          <p:cNvPr id="5" name="Title 4">
            <a:extLst>
              <a:ext uri="{FF2B5EF4-FFF2-40B4-BE49-F238E27FC236}">
                <a16:creationId xmlns:a16="http://schemas.microsoft.com/office/drawing/2014/main" id="{0035AFFC-1B06-4FA1-A95B-D05FE8F73AAE}"/>
              </a:ext>
            </a:extLst>
          </p:cNvPr>
          <p:cNvSpPr>
            <a:spLocks noGrp="1"/>
          </p:cNvSpPr>
          <p:nvPr>
            <p:ph type="title"/>
          </p:nvPr>
        </p:nvSpPr>
        <p:spPr/>
        <p:txBody>
          <a:bodyPr/>
          <a:lstStyle/>
          <a:p>
            <a:r>
              <a:rPr lang="en-US" dirty="0"/>
              <a:t>FV in SEAL</a:t>
            </a:r>
          </a:p>
        </p:txBody>
      </p:sp>
    </p:spTree>
    <p:extLst>
      <p:ext uri="{BB962C8B-B14F-4D97-AF65-F5344CB8AC3E}">
        <p14:creationId xmlns:p14="http://schemas.microsoft.com/office/powerpoint/2010/main" val="1819086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4DF2AD-5BB9-4368-A3EF-6BAFEB7ADDBB}"/>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AA65E7FD-C7C7-47AC-8684-F807F2D1C89F}"/>
              </a:ext>
            </a:extLst>
          </p:cNvPr>
          <p:cNvSpPr>
            <a:spLocks noGrp="1"/>
          </p:cNvSpPr>
          <p:nvPr>
            <p:ph type="sldNum" sz="quarter" idx="12"/>
          </p:nvPr>
        </p:nvSpPr>
        <p:spPr/>
        <p:txBody>
          <a:bodyPr/>
          <a:lstStyle/>
          <a:p>
            <a:fld id="{0A297500-7527-634B-90F4-69D0994C32B4}" type="slidenum">
              <a:rPr lang="nl-NL" smtClean="0"/>
              <a:pPr/>
              <a:t>8</a:t>
            </a:fld>
            <a:endParaRPr lang="nl-NL" dirty="0"/>
          </a:p>
        </p:txBody>
      </p:sp>
      <p:sp>
        <p:nvSpPr>
          <p:cNvPr id="4" name="Content Placeholder 3">
            <a:extLst>
              <a:ext uri="{FF2B5EF4-FFF2-40B4-BE49-F238E27FC236}">
                <a16:creationId xmlns:a16="http://schemas.microsoft.com/office/drawing/2014/main" id="{AC2600FB-0B9C-480C-B775-51805EAC02DD}"/>
              </a:ext>
            </a:extLst>
          </p:cNvPr>
          <p:cNvSpPr>
            <a:spLocks noGrp="1"/>
          </p:cNvSpPr>
          <p:nvPr>
            <p:ph sz="quarter" idx="13"/>
          </p:nvPr>
        </p:nvSpPr>
        <p:spPr/>
        <p:txBody>
          <a:bodyPr/>
          <a:lstStyle/>
          <a:p>
            <a:r>
              <a:rPr lang="en-US" dirty="0"/>
              <a:t>Good for SIMD</a:t>
            </a:r>
          </a:p>
          <a:p>
            <a:r>
              <a:rPr lang="en-US" dirty="0"/>
              <a:t>Not good for depth of multiplications</a:t>
            </a:r>
          </a:p>
          <a:p>
            <a:r>
              <a:rPr lang="en-US" dirty="0"/>
              <a:t>Somewhat inflexible</a:t>
            </a:r>
          </a:p>
          <a:p>
            <a:r>
              <a:rPr lang="en-US" dirty="0"/>
              <a:t>Bootstrapping exists, but not practical to implement (i.e. bootstrapping in less than a second does not seem to exist for second generation)</a:t>
            </a:r>
          </a:p>
          <a:p>
            <a:endParaRPr lang="en-US" dirty="0"/>
          </a:p>
        </p:txBody>
      </p:sp>
      <p:sp>
        <p:nvSpPr>
          <p:cNvPr id="5" name="Title 4">
            <a:extLst>
              <a:ext uri="{FF2B5EF4-FFF2-40B4-BE49-F238E27FC236}">
                <a16:creationId xmlns:a16="http://schemas.microsoft.com/office/drawing/2014/main" id="{D99B6F06-9AB3-4A42-BEE6-14F87AA2733F}"/>
              </a:ext>
            </a:extLst>
          </p:cNvPr>
          <p:cNvSpPr>
            <a:spLocks noGrp="1"/>
          </p:cNvSpPr>
          <p:nvPr>
            <p:ph type="title"/>
          </p:nvPr>
        </p:nvSpPr>
        <p:spPr/>
        <p:txBody>
          <a:bodyPr/>
          <a:lstStyle/>
          <a:p>
            <a:r>
              <a:rPr lang="en-US" dirty="0"/>
              <a:t>Summary</a:t>
            </a:r>
          </a:p>
        </p:txBody>
      </p:sp>
    </p:spTree>
    <p:extLst>
      <p:ext uri="{BB962C8B-B14F-4D97-AF65-F5344CB8AC3E}">
        <p14:creationId xmlns:p14="http://schemas.microsoft.com/office/powerpoint/2010/main" val="78021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DFE4D8-5283-425E-8DEF-52F771226883}"/>
              </a:ext>
            </a:extLst>
          </p:cNvPr>
          <p:cNvSpPr>
            <a:spLocks noGrp="1"/>
          </p:cNvSpPr>
          <p:nvPr>
            <p:ph type="ftr" sz="quarter" idx="11"/>
          </p:nvPr>
        </p:nvSpPr>
        <p:spPr/>
        <p:txBody>
          <a:bodyPr/>
          <a:lstStyle/>
          <a:p>
            <a:r>
              <a:rPr lang="en-US"/>
              <a:t>Faculty of Engineering Sciences, ESAT, COSIC</a:t>
            </a:r>
            <a:endParaRPr lang="nl-NL" dirty="0"/>
          </a:p>
        </p:txBody>
      </p:sp>
      <p:sp>
        <p:nvSpPr>
          <p:cNvPr id="3" name="Slide Number Placeholder 2">
            <a:extLst>
              <a:ext uri="{FF2B5EF4-FFF2-40B4-BE49-F238E27FC236}">
                <a16:creationId xmlns:a16="http://schemas.microsoft.com/office/drawing/2014/main" id="{C4BB2E63-8C42-4350-9A20-43861714E83B}"/>
              </a:ext>
            </a:extLst>
          </p:cNvPr>
          <p:cNvSpPr>
            <a:spLocks noGrp="1"/>
          </p:cNvSpPr>
          <p:nvPr>
            <p:ph type="sldNum" sz="quarter" idx="12"/>
          </p:nvPr>
        </p:nvSpPr>
        <p:spPr/>
        <p:txBody>
          <a:bodyPr/>
          <a:lstStyle/>
          <a:p>
            <a:fld id="{0A297500-7527-634B-90F4-69D0994C32B4}" type="slidenum">
              <a:rPr lang="nl-NL" smtClean="0"/>
              <a:pPr/>
              <a:t>9</a:t>
            </a:fld>
            <a:endParaRPr lang="nl-NL" dirty="0"/>
          </a:p>
        </p:txBody>
      </p:sp>
      <p:sp>
        <p:nvSpPr>
          <p:cNvPr id="4" name="Content Placeholder 3">
            <a:extLst>
              <a:ext uri="{FF2B5EF4-FFF2-40B4-BE49-F238E27FC236}">
                <a16:creationId xmlns:a16="http://schemas.microsoft.com/office/drawing/2014/main" id="{786B1A79-0DD8-4975-BF2D-1E8E5A73E68E}"/>
              </a:ext>
            </a:extLst>
          </p:cNvPr>
          <p:cNvSpPr>
            <a:spLocks noGrp="1"/>
          </p:cNvSpPr>
          <p:nvPr>
            <p:ph sz="quarter" idx="13"/>
          </p:nvPr>
        </p:nvSpPr>
        <p:spPr/>
        <p:txBody>
          <a:bodyPr/>
          <a:lstStyle/>
          <a:p>
            <a:r>
              <a:rPr lang="en-US" dirty="0"/>
              <a:t>One NAND gate</a:t>
            </a:r>
          </a:p>
          <a:p>
            <a:r>
              <a:rPr lang="en-US" dirty="0"/>
              <a:t>Bootstrap immediately</a:t>
            </a:r>
          </a:p>
          <a:p>
            <a:r>
              <a:rPr lang="en-US" dirty="0"/>
              <a:t>137ms for 128 bit security for 1 NAND + bootstrap</a:t>
            </a:r>
          </a:p>
          <a:p>
            <a:r>
              <a:rPr lang="en-US" dirty="0"/>
              <a:t>No limit on function execution</a:t>
            </a:r>
          </a:p>
          <a:p>
            <a:endParaRPr lang="en-US" dirty="0"/>
          </a:p>
        </p:txBody>
      </p:sp>
      <p:sp>
        <p:nvSpPr>
          <p:cNvPr id="5" name="Title 4">
            <a:extLst>
              <a:ext uri="{FF2B5EF4-FFF2-40B4-BE49-F238E27FC236}">
                <a16:creationId xmlns:a16="http://schemas.microsoft.com/office/drawing/2014/main" id="{89FCF232-6F79-43F2-925C-D2973CB23EE1}"/>
              </a:ext>
            </a:extLst>
          </p:cNvPr>
          <p:cNvSpPr>
            <a:spLocks noGrp="1"/>
          </p:cNvSpPr>
          <p:nvPr>
            <p:ph type="title"/>
          </p:nvPr>
        </p:nvSpPr>
        <p:spPr/>
        <p:txBody>
          <a:bodyPr>
            <a:normAutofit fontScale="90000"/>
          </a:bodyPr>
          <a:lstStyle/>
          <a:p>
            <a:r>
              <a:rPr lang="en-US" dirty="0"/>
              <a:t>FHEW (Fastest Homomorphic Encryption in the West)</a:t>
            </a:r>
          </a:p>
        </p:txBody>
      </p:sp>
    </p:spTree>
    <p:extLst>
      <p:ext uri="{BB962C8B-B14F-4D97-AF65-F5344CB8AC3E}">
        <p14:creationId xmlns:p14="http://schemas.microsoft.com/office/powerpoint/2010/main" val="2957585580"/>
      </p:ext>
    </p:extLst>
  </p:cSld>
  <p:clrMapOvr>
    <a:masterClrMapping/>
  </p:clrMapOvr>
</p:sld>
</file>

<file path=ppt/theme/theme1.xml><?xml version="1.0" encoding="utf-8"?>
<a:theme xmlns:a="http://schemas.openxmlformats.org/drawingml/2006/main" name="KU Leuven">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U Leuven sedes">
  <a:themeElements>
    <a:clrScheme name="Custom 14">
      <a:dk1>
        <a:srgbClr val="2F4D5D"/>
      </a:dk1>
      <a:lt1>
        <a:srgbClr val="FFFFFF"/>
      </a:lt1>
      <a:dk2>
        <a:srgbClr val="1D8DB0"/>
      </a:dk2>
      <a:lt2>
        <a:srgbClr val="DCE7F0"/>
      </a:lt2>
      <a:accent1>
        <a:srgbClr val="1D8DB0"/>
      </a:accent1>
      <a:accent2>
        <a:srgbClr val="2F4D5D"/>
      </a:accent2>
      <a:accent3>
        <a:srgbClr val="52BDEC"/>
      </a:accent3>
      <a:accent4>
        <a:srgbClr val="466E87"/>
      </a:accent4>
      <a:accent5>
        <a:srgbClr val="E7B037"/>
      </a:accent5>
      <a:accent6>
        <a:srgbClr val="D4D842"/>
      </a:accent6>
      <a:hlink>
        <a:srgbClr val="466E87"/>
      </a:hlink>
      <a:folHlink>
        <a:srgbClr val="1D8DB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2172</Words>
  <Application>Microsoft Office PowerPoint</Application>
  <PresentationFormat>On-screen Show (4:3)</PresentationFormat>
  <Paragraphs>233</Paragraphs>
  <Slides>25</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Consolas</vt:lpstr>
      <vt:lpstr>KU Leuven</vt:lpstr>
      <vt:lpstr>KU Leuven sedes</vt:lpstr>
      <vt:lpstr>Fastest Homomorphic Encryption in the West Hardware Acceleration</vt:lpstr>
      <vt:lpstr>Selecting the scheme: (B)FV vs. FHEW</vt:lpstr>
      <vt:lpstr>Somewhat homomorphic encryption</vt:lpstr>
      <vt:lpstr>Fully Homomorphic encryption: bootstrapping</vt:lpstr>
      <vt:lpstr>(R)LWE</vt:lpstr>
      <vt:lpstr>Second generation schemes (FV)</vt:lpstr>
      <vt:lpstr>FV in SEAL</vt:lpstr>
      <vt:lpstr>Summary</vt:lpstr>
      <vt:lpstr>FHEW (Fastest Homomorphic Encryption in the West)</vt:lpstr>
      <vt:lpstr>LWE</vt:lpstr>
      <vt:lpstr>High level explanation</vt:lpstr>
      <vt:lpstr>PowerPoint Presentation</vt:lpstr>
      <vt:lpstr>PowerPoint Presentation</vt:lpstr>
      <vt:lpstr>Intermezzo: why am I choosing this?</vt:lpstr>
      <vt:lpstr>RGSW (a matrix)</vt:lpstr>
      <vt:lpstr>Initialize as encrypted Look-up table</vt:lpstr>
      <vt:lpstr>Accumulation</vt:lpstr>
      <vt:lpstr>Parameters</vt:lpstr>
      <vt:lpstr>Hardware implementation changes</vt:lpstr>
      <vt:lpstr>NTT multiplication</vt:lpstr>
      <vt:lpstr>PowerPoint Presentation</vt:lpstr>
      <vt:lpstr>Latest NTT hardware implementations</vt:lpstr>
      <vt:lpstr>Parameterized Hardware Accelerators for Lattice-Based Cryptography and Their Application to the HW/SW Co-Design of qTESLA (2020)</vt:lpstr>
      <vt:lpstr>Parameterized Hardware Accelerators for Lattice-Based Cryptography and Their Application to the HW/SW Co-Design of qTESLA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2017-09-13T11:56:44Z</dcterms:created>
  <dcterms:modified xsi:type="dcterms:W3CDTF">2020-12-14T09:46:41Z</dcterms:modified>
</cp:coreProperties>
</file>