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2" r:id="rId27"/>
    <p:sldId id="280" r:id="rId28"/>
    <p:sldId id="281" r:id="rId29"/>
  </p:sldIdLst>
  <p:sldSz cx="9144000" cy="5143500" type="screen16x9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60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087F0B-8F04-41CF-9985-88D3EB3812B6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C8C567-8BFC-4EC5-A6D1-FE01E438D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456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8C567-8BFC-4EC5-A6D1-FE01E438D3D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357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4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400" cy="34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274320" y="457200"/>
            <a:ext cx="8519400" cy="205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 algn="ctr">
              <a:lnSpc>
                <a:spcPct val="100000"/>
              </a:lnSpc>
            </a:pPr>
            <a:r>
              <a:rPr lang="en-US" sz="5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Microprocessor Design</a:t>
            </a:r>
            <a:endParaRPr lang="en-US" sz="5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2348755" y="3245897"/>
            <a:ext cx="4427729" cy="79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TAs: Sebastian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Giraldo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Linyan Mei,</a:t>
            </a: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Jasper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Marien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Nathan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Laubeuf</a:t>
            </a: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</a:t>
            </a: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图片 5"/>
          <p:cNvPicPr/>
          <p:nvPr/>
        </p:nvPicPr>
        <p:blipFill>
          <a:blip r:embed="rId2"/>
          <a:stretch/>
        </p:blipFill>
        <p:spPr>
          <a:xfrm>
            <a:off x="2732760" y="1099080"/>
            <a:ext cx="5210280" cy="3977280"/>
          </a:xfrm>
          <a:prstGeom prst="rect">
            <a:avLst/>
          </a:prstGeom>
          <a:ln>
            <a:noFill/>
          </a:ln>
        </p:spPr>
      </p:pic>
      <p:sp>
        <p:nvSpPr>
          <p:cNvPr id="165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Architecture Used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481680" y="1361160"/>
            <a:ext cx="1781640" cy="29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ontrol</a:t>
            </a: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unit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File: 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control.v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4384800" y="2031120"/>
            <a:ext cx="1071000" cy="1045800"/>
          </a:xfrm>
          <a:prstGeom prst="rect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图片 5"/>
          <p:cNvPicPr/>
          <p:nvPr/>
        </p:nvPicPr>
        <p:blipFill>
          <a:blip r:embed="rId2"/>
          <a:stretch/>
        </p:blipFill>
        <p:spPr>
          <a:xfrm>
            <a:off x="2732760" y="1099080"/>
            <a:ext cx="5210280" cy="3977280"/>
          </a:xfrm>
          <a:prstGeom prst="rect">
            <a:avLst/>
          </a:prstGeom>
          <a:ln>
            <a:noFill/>
          </a:ln>
        </p:spPr>
      </p:pic>
      <p:sp>
        <p:nvSpPr>
          <p:cNvPr id="169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Architecture Used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481680" y="1361160"/>
            <a:ext cx="1781640" cy="29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Register file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File: 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register_file.v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4672440" y="3050280"/>
            <a:ext cx="902160" cy="1121040"/>
          </a:xfrm>
          <a:prstGeom prst="rect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图片 7"/>
          <p:cNvPicPr/>
          <p:nvPr/>
        </p:nvPicPr>
        <p:blipFill>
          <a:blip r:embed="rId2"/>
          <a:stretch/>
        </p:blipFill>
        <p:spPr>
          <a:xfrm>
            <a:off x="2732760" y="1099080"/>
            <a:ext cx="5210280" cy="3977280"/>
          </a:xfrm>
          <a:prstGeom prst="rect">
            <a:avLst/>
          </a:prstGeom>
          <a:ln>
            <a:noFill/>
          </a:ln>
        </p:spPr>
      </p:pic>
      <p:sp>
        <p:nvSpPr>
          <p:cNvPr id="173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Architecture Used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481680" y="1361160"/>
            <a:ext cx="1912320" cy="29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Program counter (PC)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File: 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pc.v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(Be careful, there is 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more logic)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2732760" y="2848680"/>
            <a:ext cx="379800" cy="878400"/>
          </a:xfrm>
          <a:prstGeom prst="rect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图片 5"/>
          <p:cNvPicPr/>
          <p:nvPr/>
        </p:nvPicPr>
        <p:blipFill>
          <a:blip r:embed="rId2"/>
          <a:stretch/>
        </p:blipFill>
        <p:spPr>
          <a:xfrm>
            <a:off x="2732760" y="1099080"/>
            <a:ext cx="5210280" cy="3977280"/>
          </a:xfrm>
          <a:prstGeom prst="rect">
            <a:avLst/>
          </a:prstGeom>
          <a:ln>
            <a:noFill/>
          </a:ln>
        </p:spPr>
      </p:pic>
      <p:sp>
        <p:nvSpPr>
          <p:cNvPr id="177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Architecture Used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481680" y="1361160"/>
            <a:ext cx="1781640" cy="29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Branch unit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File: 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branch_unit.v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3116160" y="1158840"/>
            <a:ext cx="4512960" cy="1179360"/>
          </a:xfrm>
          <a:prstGeom prst="rect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图片 5"/>
          <p:cNvPicPr/>
          <p:nvPr/>
        </p:nvPicPr>
        <p:blipFill>
          <a:blip r:embed="rId2"/>
          <a:stretch/>
        </p:blipFill>
        <p:spPr>
          <a:xfrm>
            <a:off x="2732760" y="1099080"/>
            <a:ext cx="5210280" cy="3977280"/>
          </a:xfrm>
          <a:prstGeom prst="rect">
            <a:avLst/>
          </a:prstGeom>
          <a:ln>
            <a:noFill/>
          </a:ln>
        </p:spPr>
      </p:pic>
      <p:sp>
        <p:nvSpPr>
          <p:cNvPr id="181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Architecture Used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481680" y="1361160"/>
            <a:ext cx="1781640" cy="29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ALU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File: 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alu.v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5911200" y="3183120"/>
            <a:ext cx="663840" cy="861120"/>
          </a:xfrm>
          <a:prstGeom prst="rect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图片 8"/>
          <p:cNvPicPr/>
          <p:nvPr/>
        </p:nvPicPr>
        <p:blipFill>
          <a:blip r:embed="rId2"/>
          <a:stretch/>
        </p:blipFill>
        <p:spPr>
          <a:xfrm>
            <a:off x="2732760" y="1099080"/>
            <a:ext cx="5210280" cy="3977280"/>
          </a:xfrm>
          <a:prstGeom prst="rect">
            <a:avLst/>
          </a:prstGeom>
          <a:ln>
            <a:noFill/>
          </a:ln>
        </p:spPr>
      </p:pic>
      <p:sp>
        <p:nvSpPr>
          <p:cNvPr id="185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Architecture Used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481680" y="1361160"/>
            <a:ext cx="1781640" cy="29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ALU control 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File: 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alu_control.v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5723640" y="4195080"/>
            <a:ext cx="474120" cy="655920"/>
          </a:xfrm>
          <a:prstGeom prst="rect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图片 10"/>
          <p:cNvPicPr/>
          <p:nvPr/>
        </p:nvPicPr>
        <p:blipFill>
          <a:blip r:embed="rId2"/>
          <a:stretch/>
        </p:blipFill>
        <p:spPr>
          <a:xfrm>
            <a:off x="2732760" y="1099080"/>
            <a:ext cx="5210280" cy="3977280"/>
          </a:xfrm>
          <a:prstGeom prst="rect">
            <a:avLst/>
          </a:prstGeom>
          <a:ln>
            <a:noFill/>
          </a:ln>
        </p:spPr>
      </p:pic>
      <p:sp>
        <p:nvSpPr>
          <p:cNvPr id="189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Architecture Used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481680" y="1361160"/>
            <a:ext cx="1781640" cy="29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Instruction memory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File: 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sram.v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Data memory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File: 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sram.v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3106080" y="3156120"/>
            <a:ext cx="645480" cy="815400"/>
          </a:xfrm>
          <a:prstGeom prst="rect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2" name="CustomShape 4"/>
          <p:cNvSpPr/>
          <p:nvPr/>
        </p:nvSpPr>
        <p:spPr>
          <a:xfrm>
            <a:off x="6580440" y="3422520"/>
            <a:ext cx="774000" cy="954720"/>
          </a:xfrm>
          <a:prstGeom prst="rect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图片 7"/>
          <p:cNvPicPr/>
          <p:nvPr/>
        </p:nvPicPr>
        <p:blipFill>
          <a:blip r:embed="rId2"/>
          <a:stretch/>
        </p:blipFill>
        <p:spPr>
          <a:xfrm>
            <a:off x="2732760" y="1099080"/>
            <a:ext cx="5210280" cy="3977280"/>
          </a:xfrm>
          <a:prstGeom prst="rect">
            <a:avLst/>
          </a:prstGeom>
          <a:ln>
            <a:noFill/>
          </a:ln>
        </p:spPr>
      </p:pic>
      <p:sp>
        <p:nvSpPr>
          <p:cNvPr id="194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Architecture Used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0" y="1361160"/>
            <a:ext cx="2528640" cy="29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316440">
              <a:buClr>
                <a:srgbClr val="000000"/>
              </a:buClr>
              <a:buFont typeface="Arial"/>
              <a:buChar char="●"/>
            </a:pPr>
            <a:r>
              <a:rPr lang="en-US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Regfile_dest_mux</a:t>
            </a: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   File:mux_2.v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marL="457200" indent="-316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marL="457200" indent="-316440">
              <a:buClr>
                <a:srgbClr val="000000"/>
              </a:buClr>
              <a:buFont typeface="Arial"/>
              <a:buChar char="●"/>
            </a:pPr>
            <a:r>
              <a:rPr lang="en-US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Alu_operand_mux</a:t>
            </a: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    File: mux_2.v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marL="457200" indent="-316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marL="457200" indent="-316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Regfile_data_mux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File: mux_2.v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7367760" y="3497760"/>
            <a:ext cx="303120" cy="654840"/>
          </a:xfrm>
          <a:prstGeom prst="rect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CustomShape 4"/>
          <p:cNvSpPr/>
          <p:nvPr/>
        </p:nvSpPr>
        <p:spPr>
          <a:xfrm>
            <a:off x="5656680" y="3524400"/>
            <a:ext cx="303120" cy="654840"/>
          </a:xfrm>
          <a:prstGeom prst="rect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CustomShape 5"/>
          <p:cNvSpPr/>
          <p:nvPr/>
        </p:nvSpPr>
        <p:spPr>
          <a:xfrm>
            <a:off x="4448880" y="3423960"/>
            <a:ext cx="303120" cy="654840"/>
          </a:xfrm>
          <a:prstGeom prst="rect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311760" y="28998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Programs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311760" y="975151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34200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-US" sz="1800" b="0" strike="noStrike" spc="-1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MIPS language</a:t>
            </a:r>
            <a:endParaRPr lang="en-US" sz="1800" b="0" strike="noStrike" spc="-1" dirty="0">
              <a:solidFill>
                <a:schemeClr val="tx1">
                  <a:lumMod val="75000"/>
                  <a:lumOff val="25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00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-US" sz="1800" b="0" strike="noStrike" spc="-1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 extra instructions</a:t>
            </a:r>
            <a:endParaRPr lang="en-US" sz="1800" b="0" strike="noStrike" spc="-1" dirty="0">
              <a:solidFill>
                <a:schemeClr val="tx1">
                  <a:lumMod val="75000"/>
                  <a:lumOff val="25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1644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-US" sz="1400" b="0" strike="noStrike" spc="-1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NOP (opcode: 111111)</a:t>
            </a:r>
            <a:endParaRPr lang="en-US" sz="1400" b="0" strike="noStrike" spc="-1" dirty="0">
              <a:solidFill>
                <a:schemeClr val="tx1">
                  <a:lumMod val="75000"/>
                  <a:lumOff val="25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1644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-US" sz="1400" b="0" strike="noStrike" spc="-1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STOP (opcode: 111110)</a:t>
            </a:r>
            <a:endParaRPr lang="en-US" sz="1400" b="0" strike="noStrike" spc="-1" dirty="0">
              <a:solidFill>
                <a:schemeClr val="tx1">
                  <a:lumMod val="75000"/>
                  <a:lumOff val="25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00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-US" sz="1800" b="0" strike="noStrike" spc="-1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5 programs</a:t>
            </a:r>
            <a:endParaRPr lang="en-US" sz="1800" b="0" strike="noStrike" spc="-1" dirty="0">
              <a:solidFill>
                <a:schemeClr val="tx1">
                  <a:lumMod val="75000"/>
                  <a:lumOff val="25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1644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-US" sz="1400" b="0" strike="noStrike" spc="-1" dirty="0" err="1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Simple_program</a:t>
            </a:r>
            <a:endParaRPr lang="en-US" sz="1400" b="0" strike="noStrike" spc="-1" dirty="0">
              <a:solidFill>
                <a:schemeClr val="tx1">
                  <a:lumMod val="75000"/>
                  <a:lumOff val="25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1644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-US" sz="1400" b="0" strike="noStrike" spc="-1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MULT1</a:t>
            </a:r>
            <a:endParaRPr lang="en-US" sz="1400" b="0" strike="noStrike" spc="-1" dirty="0">
              <a:solidFill>
                <a:schemeClr val="tx1">
                  <a:lumMod val="75000"/>
                  <a:lumOff val="25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1644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-US" sz="1400" b="0" strike="noStrike" spc="-1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MULT2</a:t>
            </a:r>
            <a:endParaRPr lang="en-US" sz="1400" b="0" strike="noStrike" spc="-1" dirty="0">
              <a:solidFill>
                <a:schemeClr val="tx1">
                  <a:lumMod val="75000"/>
                  <a:lumOff val="25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1644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-US" sz="1400" b="0" strike="noStrike" spc="-1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MULT3</a:t>
            </a:r>
            <a:endParaRPr lang="en-US" sz="1400" b="0" strike="noStrike" spc="-1" dirty="0">
              <a:solidFill>
                <a:schemeClr val="tx1">
                  <a:lumMod val="75000"/>
                  <a:lumOff val="25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1644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-US" sz="1400" b="0" strike="noStrike" spc="-1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OPTIONAL</a:t>
            </a:r>
            <a:endParaRPr lang="en-US" sz="1400" b="0" strike="noStrike" spc="-1" dirty="0">
              <a:solidFill>
                <a:schemeClr val="tx1">
                  <a:lumMod val="75000"/>
                  <a:lumOff val="25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00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-US" sz="1800" b="0" strike="noStrike" spc="-1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How to load a program?</a:t>
            </a:r>
            <a:endParaRPr lang="en-US" sz="1800" b="0" strike="noStrike" spc="-1" dirty="0">
              <a:solidFill>
                <a:schemeClr val="tx1">
                  <a:lumMod val="75000"/>
                  <a:lumOff val="25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1644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-US" sz="1400" b="0" strike="noStrike" spc="-1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Go to SIM/data and modify </a:t>
            </a:r>
            <a:endParaRPr lang="en-US" sz="1400" b="0" strike="noStrike" spc="-1" dirty="0">
              <a:solidFill>
                <a:schemeClr val="tx1">
                  <a:lumMod val="75000"/>
                  <a:lumOff val="25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71600" lvl="2" indent="-316440">
              <a:lnSpc>
                <a:spcPct val="115000"/>
              </a:lnSpc>
              <a:buClr>
                <a:srgbClr val="595959"/>
              </a:buClr>
              <a:buFont typeface="Arial"/>
              <a:buChar char="■"/>
            </a:pPr>
            <a:r>
              <a:rPr lang="en-US" sz="1400" b="0" strike="noStrike" spc="-1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Imem_content.txt</a:t>
            </a:r>
            <a:endParaRPr lang="en-US" sz="1400" b="0" strike="noStrike" spc="-1" dirty="0">
              <a:solidFill>
                <a:schemeClr val="tx1">
                  <a:lumMod val="75000"/>
                  <a:lumOff val="25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71600" lvl="2" indent="-316440">
              <a:lnSpc>
                <a:spcPct val="115000"/>
              </a:lnSpc>
              <a:buClr>
                <a:srgbClr val="595959"/>
              </a:buClr>
              <a:buFont typeface="Arial"/>
              <a:buChar char="■"/>
            </a:pPr>
            <a:r>
              <a:rPr lang="en-US" sz="1400" b="0" strike="noStrike" spc="-1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Dmem_content.txt</a:t>
            </a:r>
            <a:endParaRPr lang="en-US" sz="1400" b="0" strike="noStrike" spc="-1" dirty="0">
              <a:solidFill>
                <a:schemeClr val="tx1">
                  <a:lumMod val="75000"/>
                  <a:lumOff val="25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lang="en-US" sz="1400" b="0" strike="noStrike" spc="-1" dirty="0">
              <a:solidFill>
                <a:schemeClr val="tx1">
                  <a:lumMod val="75000"/>
                  <a:lumOff val="25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Programs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Functions of Testbench (cpu_tb.v)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840">
              <a:lnSpc>
                <a:spcPct val="100000"/>
              </a:lnSpc>
            </a:pPr>
            <a:r>
              <a:rPr lang="en-US" sz="1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822960" y="3621240"/>
            <a:ext cx="2468160" cy="273600"/>
          </a:xfrm>
          <a:prstGeom prst="rect">
            <a:avLst/>
          </a:prstGeom>
          <a:solidFill>
            <a:srgbClr val="FFD966"/>
          </a:solidFill>
          <a:ln w="9360">
            <a:solidFill>
              <a:srgbClr val="1F497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Design Vision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4"/>
          <p:cNvSpPr/>
          <p:nvPr/>
        </p:nvSpPr>
        <p:spPr>
          <a:xfrm>
            <a:off x="822960" y="3621240"/>
            <a:ext cx="1919520" cy="273600"/>
          </a:xfrm>
          <a:prstGeom prst="rect">
            <a:avLst/>
          </a:prstGeom>
          <a:solidFill>
            <a:srgbClr val="FFD966"/>
          </a:solidFill>
          <a:ln w="9360">
            <a:solidFill>
              <a:srgbClr val="1F497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105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Loading Data Memory</a:t>
            </a:r>
            <a:endParaRPr lang="en-US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5"/>
          <p:cNvSpPr/>
          <p:nvPr/>
        </p:nvSpPr>
        <p:spPr>
          <a:xfrm>
            <a:off x="4937760" y="3621240"/>
            <a:ext cx="2468160" cy="273600"/>
          </a:xfrm>
          <a:prstGeom prst="rect">
            <a:avLst/>
          </a:prstGeom>
          <a:solidFill>
            <a:srgbClr val="FFD966"/>
          </a:solidFill>
          <a:ln w="9360">
            <a:solidFill>
              <a:srgbClr val="1F497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Design Vision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6"/>
          <p:cNvSpPr/>
          <p:nvPr/>
        </p:nvSpPr>
        <p:spPr>
          <a:xfrm>
            <a:off x="2743200" y="3621240"/>
            <a:ext cx="2254102" cy="273600"/>
          </a:xfrm>
          <a:prstGeom prst="rect">
            <a:avLst/>
          </a:prstGeom>
          <a:solidFill>
            <a:srgbClr val="FFD966"/>
          </a:solidFill>
          <a:ln w="9360">
            <a:solidFill>
              <a:srgbClr val="1F497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105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Loading Instr. Memory</a:t>
            </a:r>
            <a:endParaRPr lang="en-US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7"/>
          <p:cNvSpPr/>
          <p:nvPr/>
        </p:nvSpPr>
        <p:spPr>
          <a:xfrm>
            <a:off x="7406640" y="3621240"/>
            <a:ext cx="822240" cy="273600"/>
          </a:xfrm>
          <a:prstGeom prst="rect">
            <a:avLst/>
          </a:prstGeom>
          <a:solidFill>
            <a:srgbClr val="FFD966"/>
          </a:solidFill>
          <a:ln w="9360">
            <a:solidFill>
              <a:srgbClr val="1F497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Check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8"/>
          <p:cNvSpPr/>
          <p:nvPr/>
        </p:nvSpPr>
        <p:spPr>
          <a:xfrm>
            <a:off x="4937760" y="3621240"/>
            <a:ext cx="2468160" cy="273600"/>
          </a:xfrm>
          <a:prstGeom prst="rect">
            <a:avLst/>
          </a:prstGeom>
          <a:solidFill>
            <a:srgbClr val="FFD966"/>
          </a:solidFill>
          <a:ln w="9360">
            <a:solidFill>
              <a:srgbClr val="1F497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Execution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9"/>
          <p:cNvSpPr/>
          <p:nvPr/>
        </p:nvSpPr>
        <p:spPr>
          <a:xfrm>
            <a:off x="548640" y="4078440"/>
            <a:ext cx="1237680" cy="48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Start of Program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10"/>
          <p:cNvSpPr/>
          <p:nvPr/>
        </p:nvSpPr>
        <p:spPr>
          <a:xfrm>
            <a:off x="7742520" y="4078440"/>
            <a:ext cx="1492200" cy="48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End 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of Program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11"/>
          <p:cNvSpPr/>
          <p:nvPr/>
        </p:nvSpPr>
        <p:spPr>
          <a:xfrm rot="21586800">
            <a:off x="2105280" y="1726200"/>
            <a:ext cx="5302800" cy="1645200"/>
          </a:xfrm>
          <a:prstGeom prst="rect">
            <a:avLst/>
          </a:prstGeom>
          <a:solidFill>
            <a:srgbClr val="FF9900"/>
          </a:solidFill>
          <a:ln w="9360">
            <a:solidFill>
              <a:srgbClr val="1F497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" name="CustomShape 12"/>
          <p:cNvSpPr/>
          <p:nvPr/>
        </p:nvSpPr>
        <p:spPr>
          <a:xfrm>
            <a:off x="5572800" y="2103120"/>
            <a:ext cx="1650240" cy="1005480"/>
          </a:xfrm>
          <a:prstGeom prst="rect">
            <a:avLst/>
          </a:prstGeom>
          <a:solidFill>
            <a:srgbClr val="99FFFF"/>
          </a:solidFill>
          <a:ln w="9360">
            <a:solidFill>
              <a:srgbClr val="1F497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CPU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13"/>
          <p:cNvSpPr/>
          <p:nvPr/>
        </p:nvSpPr>
        <p:spPr>
          <a:xfrm>
            <a:off x="4023360" y="2194560"/>
            <a:ext cx="1279440" cy="913680"/>
          </a:xfrm>
          <a:prstGeom prst="rect">
            <a:avLst/>
          </a:prstGeom>
          <a:solidFill>
            <a:srgbClr val="FFD966"/>
          </a:solidFill>
          <a:ln w="9360">
            <a:solidFill>
              <a:srgbClr val="1F497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Stimulation Logic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14"/>
          <p:cNvSpPr/>
          <p:nvPr/>
        </p:nvSpPr>
        <p:spPr>
          <a:xfrm>
            <a:off x="2151000" y="1716840"/>
            <a:ext cx="1323000" cy="28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cpu_tb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Line 15"/>
          <p:cNvSpPr/>
          <p:nvPr/>
        </p:nvSpPr>
        <p:spPr>
          <a:xfrm>
            <a:off x="5303520" y="2651760"/>
            <a:ext cx="26928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" name="CustomShape 16"/>
          <p:cNvSpPr/>
          <p:nvPr/>
        </p:nvSpPr>
        <p:spPr>
          <a:xfrm>
            <a:off x="2194560" y="2103120"/>
            <a:ext cx="1462320" cy="547920"/>
          </a:xfrm>
          <a:prstGeom prst="rect">
            <a:avLst/>
          </a:prstGeom>
          <a:solidFill>
            <a:srgbClr val="FFFFFF"/>
          </a:solidFill>
          <a:ln w="9360">
            <a:solidFill>
              <a:srgbClr val="1F497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dmem_content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17"/>
          <p:cNvSpPr/>
          <p:nvPr/>
        </p:nvSpPr>
        <p:spPr>
          <a:xfrm>
            <a:off x="2194560" y="2743200"/>
            <a:ext cx="1462320" cy="547920"/>
          </a:xfrm>
          <a:prstGeom prst="rect">
            <a:avLst/>
          </a:prstGeom>
          <a:solidFill>
            <a:srgbClr val="FFFFFF"/>
          </a:solidFill>
          <a:ln w="9360">
            <a:solidFill>
              <a:srgbClr val="1F497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imem_content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Line 18"/>
          <p:cNvSpPr/>
          <p:nvPr/>
        </p:nvSpPr>
        <p:spPr>
          <a:xfrm>
            <a:off x="3657600" y="2377440"/>
            <a:ext cx="365760" cy="27432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" name="Line 19"/>
          <p:cNvSpPr/>
          <p:nvPr/>
        </p:nvSpPr>
        <p:spPr>
          <a:xfrm flipV="1">
            <a:off x="3657600" y="2834640"/>
            <a:ext cx="365760" cy="18288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Outline</a:t>
            </a:r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34200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Objectives of the sessions</a:t>
            </a: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Tools used</a:t>
            </a: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Architecture</a:t>
            </a: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Loading Programs</a:t>
            </a: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Exercises</a:t>
            </a: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Programs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2880398" y="1151319"/>
            <a:ext cx="2294113" cy="341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 dirty="0" err="1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addi</a:t>
            </a:r>
            <a:r>
              <a:rPr lang="en-US" sz="1400" b="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$s0, $0, 7</a:t>
            </a:r>
            <a:endParaRPr lang="en-US" sz="1400" b="0" strike="noStrike" spc="-1" dirty="0">
              <a:solidFill>
                <a:schemeClr val="tx1">
                  <a:lumMod val="85000"/>
                  <a:lumOff val="15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solidFill>
                <a:schemeClr val="tx1">
                  <a:lumMod val="85000"/>
                  <a:lumOff val="15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 err="1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addi</a:t>
            </a:r>
            <a:r>
              <a:rPr lang="en-US" sz="1400" b="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$s1, $s0, 2</a:t>
            </a:r>
            <a:endParaRPr lang="en-US" sz="1400" b="0" strike="noStrike" spc="-1" dirty="0">
              <a:solidFill>
                <a:schemeClr val="tx1">
                  <a:lumMod val="85000"/>
                  <a:lumOff val="15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solidFill>
                <a:schemeClr val="tx1">
                  <a:lumMod val="85000"/>
                  <a:lumOff val="15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 err="1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sw</a:t>
            </a:r>
            <a:r>
              <a:rPr lang="en-US" sz="1400" b="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$s1, 0($0)</a:t>
            </a:r>
            <a:endParaRPr lang="en-US" sz="1400" b="0" strike="noStrike" spc="-1" dirty="0">
              <a:solidFill>
                <a:schemeClr val="tx1">
                  <a:lumMod val="85000"/>
                  <a:lumOff val="15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solidFill>
                <a:schemeClr val="tx1">
                  <a:lumMod val="85000"/>
                  <a:lumOff val="15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 err="1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lw</a:t>
            </a:r>
            <a:r>
              <a:rPr lang="en-US" sz="1400" b="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$s2, 0($0)</a:t>
            </a:r>
            <a:endParaRPr lang="en-US" sz="1400" b="0" strike="noStrike" spc="-1" dirty="0">
              <a:solidFill>
                <a:schemeClr val="tx1">
                  <a:lumMod val="85000"/>
                  <a:lumOff val="15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solidFill>
                <a:schemeClr val="tx1">
                  <a:lumMod val="85000"/>
                  <a:lumOff val="15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add $s3, $s0, $s2</a:t>
            </a:r>
            <a:endParaRPr lang="en-US" sz="1400" b="0" strike="noStrike" spc="-1" dirty="0">
              <a:solidFill>
                <a:schemeClr val="tx1">
                  <a:lumMod val="85000"/>
                  <a:lumOff val="15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solidFill>
                <a:schemeClr val="tx1">
                  <a:lumMod val="85000"/>
                  <a:lumOff val="15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 err="1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beq</a:t>
            </a:r>
            <a:r>
              <a:rPr lang="en-US" sz="1400" b="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$s1,$s2, FINAL</a:t>
            </a:r>
            <a:endParaRPr lang="en-US" sz="1400" b="0" strike="noStrike" spc="-1" dirty="0">
              <a:solidFill>
                <a:schemeClr val="tx1">
                  <a:lumMod val="85000"/>
                  <a:lumOff val="15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solidFill>
                <a:schemeClr val="tx1">
                  <a:lumMod val="85000"/>
                  <a:lumOff val="15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add $s4, $s0, $s1</a:t>
            </a:r>
            <a:endParaRPr lang="en-US" sz="1400" b="0" strike="noStrike" spc="-1" dirty="0">
              <a:solidFill>
                <a:schemeClr val="tx1">
                  <a:lumMod val="85000"/>
                  <a:lumOff val="15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solidFill>
                <a:schemeClr val="tx1">
                  <a:lumMod val="85000"/>
                  <a:lumOff val="15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FINAL: add $s4, $s2,$s3</a:t>
            </a:r>
            <a:endParaRPr lang="en-US" sz="1400" b="0" strike="noStrike" spc="-1" dirty="0">
              <a:solidFill>
                <a:schemeClr val="tx1">
                  <a:lumMod val="85000"/>
                  <a:lumOff val="15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solidFill>
                <a:schemeClr val="tx1">
                  <a:lumMod val="85000"/>
                  <a:lumOff val="15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3"/>
          <p:cNvSpPr/>
          <p:nvPr/>
        </p:nvSpPr>
        <p:spPr>
          <a:xfrm>
            <a:off x="311760" y="1221525"/>
            <a:ext cx="1722604" cy="4086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simple_program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AF98FF66-1D9A-4D62-823A-FE582B154056}"/>
              </a:ext>
            </a:extLst>
          </p:cNvPr>
          <p:cNvSpPr/>
          <p:nvPr/>
        </p:nvSpPr>
        <p:spPr>
          <a:xfrm>
            <a:off x="5953207" y="1151319"/>
            <a:ext cx="1397435" cy="35472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altLang="zh-CN" sz="1400" b="0" strike="noStrike" spc="-1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</a:t>
            </a:r>
            <a:r>
              <a:rPr lang="en-US" sz="1400" b="0" strike="noStrike" spc="-1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= 7</a:t>
            </a:r>
            <a:endParaRPr lang="en-US" sz="1400" b="0" strike="noStrike" spc="-1" dirty="0">
              <a:solidFill>
                <a:schemeClr val="bg1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solidFill>
                <a:schemeClr val="bg1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altLang="zh-CN" sz="1400" spc="-1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 = a + 2</a:t>
            </a:r>
            <a:endParaRPr lang="en-US" sz="1400" b="0" strike="noStrike" spc="-1" dirty="0">
              <a:solidFill>
                <a:schemeClr val="bg1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solidFill>
                <a:schemeClr val="bg1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altLang="zh-CN" sz="1400" b="0" strike="noStrike" spc="-1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</a:t>
            </a:r>
            <a:r>
              <a:rPr lang="en-US" sz="1400" b="0" strike="noStrike" spc="-1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ave a</a:t>
            </a:r>
            <a:endParaRPr lang="en-US" sz="1400" b="0" strike="noStrike" spc="-1" dirty="0">
              <a:solidFill>
                <a:schemeClr val="bg1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solidFill>
                <a:schemeClr val="bg1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spc="-1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 = load a</a:t>
            </a:r>
          </a:p>
          <a:p>
            <a:pPr>
              <a:lnSpc>
                <a:spcPct val="100000"/>
              </a:lnSpc>
            </a:pPr>
            <a:endParaRPr lang="en-US" sz="1400" b="0" strike="noStrike" spc="-1" dirty="0">
              <a:solidFill>
                <a:schemeClr val="bg1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spc="-1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 = a + c</a:t>
            </a:r>
            <a:endParaRPr lang="en-US" sz="1400" b="0" strike="noStrike" spc="-1" dirty="0">
              <a:solidFill>
                <a:schemeClr val="bg1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solidFill>
                <a:schemeClr val="bg1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spc="-1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b != c:</a:t>
            </a:r>
            <a:endParaRPr lang="en-US" sz="1400" b="0" strike="noStrike" spc="-1" dirty="0">
              <a:solidFill>
                <a:schemeClr val="bg1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spc="-1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e = a + b</a:t>
            </a:r>
            <a:endParaRPr lang="en-US" sz="1400" b="0" strike="noStrike" spc="-1" dirty="0">
              <a:solidFill>
                <a:schemeClr val="bg1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solidFill>
                <a:schemeClr val="bg1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spc="-1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else:</a:t>
            </a: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</a:t>
            </a:r>
            <a:r>
              <a:rPr lang="en-US" sz="1400" spc="-1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= c + d</a:t>
            </a:r>
            <a:endParaRPr lang="en-US" sz="1400" b="0" strike="noStrike" spc="-1" dirty="0">
              <a:solidFill>
                <a:schemeClr val="bg1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250560" y="291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Programs	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173160" y="943200"/>
            <a:ext cx="4882680" cy="341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When there is no hardware support multiplication: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	1	1	0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X	1	0	1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	1	1	0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0	0	0	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	1	0	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	1	1	1	0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CustomShape 3"/>
          <p:cNvSpPr/>
          <p:nvPr/>
        </p:nvSpPr>
        <p:spPr>
          <a:xfrm>
            <a:off x="5110200" y="1112760"/>
            <a:ext cx="3277080" cy="127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same as the sum of: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110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(Shifting “110” by 0 positions)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000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0    (Shifting “000” by 1 position)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110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00    (Shifting “110” by 2 positions)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4"/>
          <p:cNvSpPr/>
          <p:nvPr/>
        </p:nvSpPr>
        <p:spPr>
          <a:xfrm>
            <a:off x="5395680" y="2635560"/>
            <a:ext cx="3277080" cy="2258640"/>
          </a:xfrm>
          <a:prstGeom prst="rect">
            <a:avLst/>
          </a:prstGeom>
          <a:solidFill>
            <a:srgbClr val="FFFF00"/>
          </a:solidFill>
          <a:ln w="9360">
            <a:solidFill>
              <a:srgbClr val="1F497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Algorithm: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64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Acc = 0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64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 = operand1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64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Traverse each bit of operand2  (LSB -&gt; MSB)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40400">
              <a:lnSpc>
                <a:spcPct val="100000"/>
              </a:lnSpc>
            </a:pP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16440">
              <a:lnSpc>
                <a:spcPct val="100000"/>
              </a:lnSpc>
              <a:buClr>
                <a:srgbClr val="000000"/>
              </a:buClr>
              <a:buFont typeface="StarSymbol"/>
              <a:buAutoNum type="alphaLcPeriod"/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If the bit of operand2 is 1, accumulate. Acc = Acc + N.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16440">
              <a:lnSpc>
                <a:spcPct val="100000"/>
              </a:lnSpc>
              <a:buClr>
                <a:srgbClr val="000000"/>
              </a:buClr>
              <a:buFont typeface="StarSymbol"/>
              <a:buAutoNum type="alphaLcPeriod"/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If the bit is 0, Acc = Acc. 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16440">
              <a:lnSpc>
                <a:spcPct val="100000"/>
              </a:lnSpc>
              <a:buClr>
                <a:srgbClr val="000000"/>
              </a:buClr>
              <a:buFont typeface="StarSymbol"/>
              <a:buAutoNum type="alphaLcPeriod"/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Left shift N by 1 position.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Line 5"/>
          <p:cNvSpPr/>
          <p:nvPr/>
        </p:nvSpPr>
        <p:spPr>
          <a:xfrm>
            <a:off x="274320" y="2377440"/>
            <a:ext cx="4062600" cy="97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" name="Line 6"/>
          <p:cNvSpPr/>
          <p:nvPr/>
        </p:nvSpPr>
        <p:spPr>
          <a:xfrm flipV="1">
            <a:off x="250560" y="3909960"/>
            <a:ext cx="4294080" cy="212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3D9E8F6-4DEC-4C13-825B-B7FD0EB49F64}"/>
              </a:ext>
            </a:extLst>
          </p:cNvPr>
          <p:cNvSpPr/>
          <p:nvPr/>
        </p:nvSpPr>
        <p:spPr>
          <a:xfrm>
            <a:off x="2190740" y="514051"/>
            <a:ext cx="74828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mult1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138600" y="40500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Programs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2538000" y="563400"/>
            <a:ext cx="5554800" cy="341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250000"/>
              </a:lnSpc>
            </a:pPr>
            <a:r>
              <a:rPr lang="en-US" sz="1000" b="0" strike="noStrike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addi</a:t>
            </a:r>
            <a:r>
              <a:rPr lang="en-US" sz="10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$16, $0, 40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250000"/>
              </a:lnSpc>
            </a:pPr>
            <a:r>
              <a:rPr lang="en-US" sz="1000" b="0" strike="noStrike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addi</a:t>
            </a:r>
            <a:r>
              <a:rPr lang="en-US" sz="10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$8, $0, 0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250000"/>
              </a:lnSpc>
            </a:pPr>
            <a:r>
              <a:rPr lang="en-US" sz="1000" b="0" strike="noStrike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addi</a:t>
            </a:r>
            <a:r>
              <a:rPr lang="en-US" sz="10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$9, $0, 0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250000"/>
              </a:lnSpc>
            </a:pPr>
            <a:r>
              <a:rPr lang="en-US" sz="10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M1: </a:t>
            </a:r>
            <a:r>
              <a:rPr lang="en-US" sz="1000" b="0" strike="noStrike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lw</a:t>
            </a:r>
            <a:r>
              <a:rPr lang="en-US" sz="10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$17, 0($8)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250000"/>
              </a:lnSpc>
            </a:pPr>
            <a:r>
              <a:rPr lang="en-US" sz="1000" b="0" strike="noStrike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lw</a:t>
            </a:r>
            <a:r>
              <a:rPr lang="en-US" sz="10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$18, 4($8)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250000"/>
              </a:lnSpc>
            </a:pPr>
            <a:r>
              <a:rPr lang="en-US" sz="1000" b="0" strike="noStrike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addi</a:t>
            </a:r>
            <a:r>
              <a:rPr lang="en-US" sz="10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$23, $0, 32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250000"/>
              </a:lnSpc>
            </a:pPr>
            <a:r>
              <a:rPr lang="en-US" sz="1000" b="0" strike="noStrike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addi</a:t>
            </a:r>
            <a:r>
              <a:rPr lang="en-US" sz="10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$19, $0, 1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250000"/>
              </a:lnSpc>
            </a:pPr>
            <a:r>
              <a:rPr lang="en-US" sz="1000" b="0" strike="noStrike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addi</a:t>
            </a:r>
            <a:r>
              <a:rPr lang="en-US" sz="10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$20, $0, 0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250000"/>
              </a:lnSpc>
            </a:pPr>
            <a:r>
              <a:rPr lang="en-US" sz="10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add $22, $0, $17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250000"/>
              </a:lnSpc>
            </a:pPr>
            <a:r>
              <a:rPr lang="en-US" sz="10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LOOP_0: and  $21, $18, $19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250000"/>
              </a:lnSpc>
            </a:pPr>
            <a:r>
              <a:rPr lang="en-US" sz="1000" b="0" strike="noStrike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beq</a:t>
            </a:r>
            <a:r>
              <a:rPr lang="en-US" sz="10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$21, $0, SHIFTING_0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3"/>
          <p:cNvSpPr/>
          <p:nvPr/>
        </p:nvSpPr>
        <p:spPr>
          <a:xfrm>
            <a:off x="232920" y="1846521"/>
            <a:ext cx="2058840" cy="259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It makes 5 multiplications with 10 integers. 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results are summed together.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** based on addition and shifting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4"/>
          <p:cNvSpPr/>
          <p:nvPr/>
        </p:nvSpPr>
        <p:spPr>
          <a:xfrm>
            <a:off x="4381560" y="418319"/>
            <a:ext cx="3359520" cy="51176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250000"/>
              </a:lnSpc>
            </a:pPr>
            <a:r>
              <a:rPr lang="en-US" sz="10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add  $20, $20, $22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250000"/>
              </a:lnSpc>
            </a:pPr>
            <a:r>
              <a:rPr lang="en-US" sz="10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SHIFTING_0: </a:t>
            </a:r>
            <a:r>
              <a:rPr lang="en-US" sz="1000" b="0" strike="noStrike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sll</a:t>
            </a:r>
            <a:r>
              <a:rPr lang="en-US" sz="10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$22, $22, 1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250000"/>
              </a:lnSpc>
            </a:pPr>
            <a:r>
              <a:rPr lang="en-US" sz="1000" b="0" strike="noStrike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sll</a:t>
            </a:r>
            <a:r>
              <a:rPr lang="en-US" sz="10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$19, $19, 1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250000"/>
              </a:lnSpc>
            </a:pPr>
            <a:r>
              <a:rPr lang="en-US" sz="1000" b="0" strike="noStrike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addi</a:t>
            </a:r>
            <a:r>
              <a:rPr lang="en-US" sz="10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$23,$23,-1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250000"/>
              </a:lnSpc>
            </a:pPr>
            <a:r>
              <a:rPr lang="en-US" sz="1000" b="0" strike="noStrike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beq</a:t>
            </a:r>
            <a:r>
              <a:rPr lang="en-US" sz="10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$23, $0, M2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250000"/>
              </a:lnSpc>
            </a:pPr>
            <a:r>
              <a:rPr lang="en-US" sz="10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 LOOP_0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250000"/>
              </a:lnSpc>
            </a:pPr>
            <a:r>
              <a:rPr lang="en-US" sz="10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M2:  add $9, $9, $20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250000"/>
              </a:lnSpc>
            </a:pPr>
            <a:r>
              <a:rPr lang="en-US" sz="1000" b="0" strike="noStrike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addi</a:t>
            </a:r>
            <a:r>
              <a:rPr lang="en-US" sz="10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$16, $16, -8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250000"/>
              </a:lnSpc>
            </a:pPr>
            <a:r>
              <a:rPr lang="en-US" sz="1000" b="0" strike="noStrike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addi</a:t>
            </a:r>
            <a:r>
              <a:rPr lang="en-US" sz="10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$8, $8, 8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250000"/>
              </a:lnSpc>
            </a:pPr>
            <a:r>
              <a:rPr lang="en-US" sz="1000" b="0" strike="noStrike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beq</a:t>
            </a:r>
            <a:r>
              <a:rPr lang="en-US" sz="10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$16, $0, FINISH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250000"/>
              </a:lnSpc>
            </a:pPr>
            <a:r>
              <a:rPr lang="en-US" sz="10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 M1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250000"/>
              </a:lnSpc>
            </a:pPr>
            <a:r>
              <a:rPr lang="en-US" sz="10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FINISH: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5"/>
          <p:cNvSpPr/>
          <p:nvPr/>
        </p:nvSpPr>
        <p:spPr>
          <a:xfrm>
            <a:off x="7012260" y="17241"/>
            <a:ext cx="1998360" cy="27553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Data Memory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3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4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5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6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7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8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9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6"/>
          <p:cNvSpPr/>
          <p:nvPr/>
        </p:nvSpPr>
        <p:spPr>
          <a:xfrm>
            <a:off x="3505660" y="9047"/>
            <a:ext cx="1406582" cy="32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Instr. Memory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7"/>
          <p:cNvSpPr/>
          <p:nvPr/>
        </p:nvSpPr>
        <p:spPr>
          <a:xfrm>
            <a:off x="2356920" y="721737"/>
            <a:ext cx="1940400" cy="1010160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" name="CustomShape 8"/>
          <p:cNvSpPr/>
          <p:nvPr/>
        </p:nvSpPr>
        <p:spPr>
          <a:xfrm>
            <a:off x="2356920" y="1773720"/>
            <a:ext cx="1940400" cy="2286000"/>
          </a:xfrm>
          <a:prstGeom prst="rect">
            <a:avLst/>
          </a:prstGeom>
          <a:noFill/>
          <a:ln w="19080">
            <a:solidFill>
              <a:srgbClr val="F1C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" name="CustomShape 9"/>
          <p:cNvSpPr/>
          <p:nvPr/>
        </p:nvSpPr>
        <p:spPr>
          <a:xfrm>
            <a:off x="2356920" y="4137056"/>
            <a:ext cx="1940400" cy="743463"/>
          </a:xfrm>
          <a:prstGeom prst="rect">
            <a:avLst/>
          </a:prstGeom>
          <a:noFill/>
          <a:ln w="19080">
            <a:solidFill>
              <a:srgbClr val="00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8" name="CustomShape 10"/>
          <p:cNvSpPr/>
          <p:nvPr/>
        </p:nvSpPr>
        <p:spPr>
          <a:xfrm>
            <a:off x="4362480" y="642717"/>
            <a:ext cx="1883880" cy="2178360"/>
          </a:xfrm>
          <a:prstGeom prst="rect">
            <a:avLst/>
          </a:prstGeom>
          <a:noFill/>
          <a:ln w="19080">
            <a:solidFill>
              <a:srgbClr val="00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" name="CustomShape 11"/>
          <p:cNvSpPr/>
          <p:nvPr/>
        </p:nvSpPr>
        <p:spPr>
          <a:xfrm>
            <a:off x="4373280" y="2883098"/>
            <a:ext cx="1875600" cy="2178360"/>
          </a:xfrm>
          <a:prstGeom prst="rect">
            <a:avLst/>
          </a:prstGeom>
          <a:noFill/>
          <a:ln w="19080">
            <a:solidFill>
              <a:srgbClr val="351C7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0" name="CustomShape 12"/>
          <p:cNvSpPr/>
          <p:nvPr/>
        </p:nvSpPr>
        <p:spPr>
          <a:xfrm>
            <a:off x="6364470" y="2930978"/>
            <a:ext cx="2646150" cy="1971000"/>
          </a:xfrm>
          <a:prstGeom prst="rect">
            <a:avLst/>
          </a:prstGeom>
          <a:solidFill>
            <a:srgbClr val="EEECE1"/>
          </a:solidFill>
          <a:ln w="9360">
            <a:solidFill>
              <a:srgbClr val="1F497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$16: Total size of data memory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$8: Data Memory Pointer</a:t>
            </a:r>
          </a:p>
          <a:p>
            <a:r>
              <a:rPr lang="en-US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$9: Final result</a:t>
            </a:r>
          </a:p>
          <a:p>
            <a:endParaRPr lang="en-US" sz="1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Arial"/>
            </a:endParaRPr>
          </a:p>
          <a:p>
            <a:r>
              <a:rPr lang="en-US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$17: Operand 1</a:t>
            </a:r>
          </a:p>
          <a:p>
            <a:r>
              <a:rPr lang="en-US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$18: Operand 2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$23: Iteration over the num of bits (32)</a:t>
            </a:r>
          </a:p>
          <a:p>
            <a:pPr>
              <a:lnSpc>
                <a:spcPct val="100000"/>
              </a:lnSpc>
            </a:pPr>
            <a:r>
              <a:rPr lang="en-US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$19: 0x00000001 under left shifting (mask)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$20: Accumulated result of each partial sum</a:t>
            </a:r>
          </a:p>
          <a:p>
            <a:pPr>
              <a:lnSpc>
                <a:spcPct val="100000"/>
              </a:lnSpc>
            </a:pPr>
            <a:r>
              <a:rPr lang="en-US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$22: </a:t>
            </a:r>
            <a:r>
              <a:rPr lang="en-US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Operand 1 under left shifting</a:t>
            </a:r>
            <a:endParaRPr lang="en-US" sz="1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$21: Current bit of operand 2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01AB816-C0C3-4E81-B87C-CBEFB53C042E}"/>
              </a:ext>
            </a:extLst>
          </p:cNvPr>
          <p:cNvSpPr/>
          <p:nvPr/>
        </p:nvSpPr>
        <p:spPr>
          <a:xfrm>
            <a:off x="338558" y="1260222"/>
            <a:ext cx="74828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mult1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Programs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2565360" y="790920"/>
            <a:ext cx="1640880" cy="341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250000"/>
              </a:lnSpc>
            </a:pPr>
            <a:r>
              <a:rPr lang="en-US" sz="1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lw $8, 0($0)</a:t>
            </a:r>
            <a:endParaRPr 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250000"/>
              </a:lnSpc>
            </a:pPr>
            <a:r>
              <a:rPr lang="en-US" sz="1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lw $9, 4($0)</a:t>
            </a:r>
            <a:endParaRPr 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250000"/>
              </a:lnSpc>
            </a:pPr>
            <a:r>
              <a:rPr lang="en-US" sz="1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lw $10, 8($0)</a:t>
            </a:r>
            <a:endParaRPr 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250000"/>
              </a:lnSpc>
            </a:pPr>
            <a:r>
              <a:rPr lang="en-US" sz="1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lw $11, 12($0)</a:t>
            </a:r>
            <a:endParaRPr 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250000"/>
              </a:lnSpc>
            </a:pPr>
            <a:r>
              <a:rPr lang="en-US" sz="1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lw $12, 16($0)</a:t>
            </a:r>
            <a:endParaRPr 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250000"/>
              </a:lnSpc>
            </a:pPr>
            <a:r>
              <a:rPr lang="en-US" sz="1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lw $13, 20($0)</a:t>
            </a:r>
            <a:endParaRPr 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250000"/>
              </a:lnSpc>
            </a:pPr>
            <a:r>
              <a:rPr lang="en-US" sz="1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lw $14, 24($0)</a:t>
            </a:r>
            <a:endParaRPr 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250000"/>
              </a:lnSpc>
            </a:pPr>
            <a:r>
              <a:rPr lang="en-US" sz="1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lw $15, 28($0)</a:t>
            </a:r>
            <a:endParaRPr 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250000"/>
              </a:lnSpc>
            </a:pPr>
            <a:r>
              <a:rPr lang="en-US" sz="1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lw $16, 32($0)</a:t>
            </a:r>
            <a:endParaRPr 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250000"/>
              </a:lnSpc>
            </a:pPr>
            <a:r>
              <a:rPr lang="en-US" sz="1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lw $17, 36($0)</a:t>
            </a:r>
            <a:endParaRPr 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3"/>
          <p:cNvSpPr/>
          <p:nvPr/>
        </p:nvSpPr>
        <p:spPr>
          <a:xfrm>
            <a:off x="87480" y="2349000"/>
            <a:ext cx="2697120" cy="220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** </a:t>
            </a: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sing of 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mult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instruction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CustomShape 4"/>
          <p:cNvSpPr/>
          <p:nvPr/>
        </p:nvSpPr>
        <p:spPr>
          <a:xfrm>
            <a:off x="5394960" y="1207440"/>
            <a:ext cx="1371600" cy="299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addi</a:t>
            </a:r>
            <a:r>
              <a:rPr lang="en-US" sz="10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$23, $0, 0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nop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nop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nop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add $23, $23, $18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nop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nop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nop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add $23, $23, $19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nop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nop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nop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add $23, $23, $20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nop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nop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nop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add $23,  $23,$21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nop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nop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nop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add $23, $23,$22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5"/>
          <p:cNvSpPr/>
          <p:nvPr/>
        </p:nvSpPr>
        <p:spPr>
          <a:xfrm>
            <a:off x="2560320" y="731520"/>
            <a:ext cx="1167480" cy="3931920"/>
          </a:xfrm>
          <a:prstGeom prst="rect">
            <a:avLst/>
          </a:prstGeom>
          <a:noFill/>
          <a:ln w="19050">
            <a:solidFill>
              <a:srgbClr val="0000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7" name="CustomShape 6"/>
          <p:cNvSpPr/>
          <p:nvPr/>
        </p:nvSpPr>
        <p:spPr>
          <a:xfrm>
            <a:off x="3900240" y="731520"/>
            <a:ext cx="1311840" cy="3931920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8" name="CustomShape 7"/>
          <p:cNvSpPr/>
          <p:nvPr/>
        </p:nvSpPr>
        <p:spPr>
          <a:xfrm>
            <a:off x="5363280" y="731520"/>
            <a:ext cx="1403280" cy="3931920"/>
          </a:xfrm>
          <a:prstGeom prst="rect">
            <a:avLst/>
          </a:prstGeom>
          <a:noFill/>
          <a:ln w="19050">
            <a:solidFill>
              <a:srgbClr val="00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9" name="CustomShape 8"/>
          <p:cNvSpPr/>
          <p:nvPr/>
        </p:nvSpPr>
        <p:spPr>
          <a:xfrm>
            <a:off x="3749040" y="91440"/>
            <a:ext cx="1998360" cy="21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Instr. Memory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9"/>
          <p:cNvSpPr/>
          <p:nvPr/>
        </p:nvSpPr>
        <p:spPr>
          <a:xfrm>
            <a:off x="7319520" y="887040"/>
            <a:ext cx="1998360" cy="21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Data Memory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3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4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5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6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7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8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9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10"/>
          <p:cNvSpPr/>
          <p:nvPr/>
        </p:nvSpPr>
        <p:spPr>
          <a:xfrm>
            <a:off x="3950640" y="1280160"/>
            <a:ext cx="1261440" cy="293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250000"/>
              </a:lnSpc>
            </a:pPr>
            <a:r>
              <a:rPr lang="en-US" sz="1000" b="0" strike="noStrike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mult</a:t>
            </a:r>
            <a:r>
              <a:rPr lang="en-US" sz="10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$18, $8, $9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250000"/>
              </a:lnSpc>
            </a:pPr>
            <a:r>
              <a:rPr lang="en-US" sz="1000" b="0" strike="noStrike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mult</a:t>
            </a:r>
            <a:r>
              <a:rPr lang="en-US" sz="10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$19, $10, $11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250000"/>
              </a:lnSpc>
            </a:pPr>
            <a:r>
              <a:rPr lang="en-US" sz="1000" b="0" strike="noStrike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mult</a:t>
            </a:r>
            <a:r>
              <a:rPr lang="en-US" sz="10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$20, $12, $13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250000"/>
              </a:lnSpc>
            </a:pPr>
            <a:r>
              <a:rPr lang="en-US" sz="1000" b="0" strike="noStrike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mult</a:t>
            </a:r>
            <a:r>
              <a:rPr lang="en-US" sz="10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$21, $14, $15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250000"/>
              </a:lnSpc>
            </a:pPr>
            <a:r>
              <a:rPr lang="en-US" sz="1000" b="0" strike="noStrike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mult</a:t>
            </a:r>
            <a:r>
              <a:rPr lang="en-US" sz="10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$22, $16, $17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250000"/>
              </a:lnSpc>
            </a:pP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4180E88-051A-4352-93CE-CEF5472FED6E}"/>
              </a:ext>
            </a:extLst>
          </p:cNvPr>
          <p:cNvSpPr/>
          <p:nvPr/>
        </p:nvSpPr>
        <p:spPr>
          <a:xfrm>
            <a:off x="338558" y="1260222"/>
            <a:ext cx="74828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mult2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Programs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2565360" y="790920"/>
            <a:ext cx="1640880" cy="341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250000"/>
              </a:lnSpc>
            </a:pPr>
            <a:r>
              <a:rPr lang="en-US" sz="1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lw $8, 0($0)</a:t>
            </a:r>
            <a:endParaRPr 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250000"/>
              </a:lnSpc>
            </a:pPr>
            <a:r>
              <a:rPr lang="en-US" sz="1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lw $9, 4($0)</a:t>
            </a:r>
            <a:endParaRPr 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250000"/>
              </a:lnSpc>
            </a:pPr>
            <a:r>
              <a:rPr lang="en-US" sz="1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lw $10, 8($0)</a:t>
            </a:r>
            <a:endParaRPr 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250000"/>
              </a:lnSpc>
            </a:pPr>
            <a:r>
              <a:rPr lang="en-US" sz="1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lw $11, 12($0)</a:t>
            </a:r>
            <a:endParaRPr 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250000"/>
              </a:lnSpc>
            </a:pPr>
            <a:r>
              <a:rPr lang="en-US" sz="1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lw $12, 16($0)</a:t>
            </a:r>
            <a:endParaRPr 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250000"/>
              </a:lnSpc>
            </a:pPr>
            <a:r>
              <a:rPr lang="en-US" sz="1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lw $13, 20($0)</a:t>
            </a:r>
            <a:endParaRPr 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250000"/>
              </a:lnSpc>
            </a:pPr>
            <a:r>
              <a:rPr lang="en-US" sz="1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lw $14, 24($0)</a:t>
            </a:r>
            <a:endParaRPr 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250000"/>
              </a:lnSpc>
            </a:pPr>
            <a:r>
              <a:rPr lang="en-US" sz="1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lw $15, 28($0)</a:t>
            </a:r>
            <a:endParaRPr 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250000"/>
              </a:lnSpc>
            </a:pPr>
            <a:r>
              <a:rPr lang="en-US" sz="1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lw $16, 32($0)</a:t>
            </a:r>
            <a:endParaRPr 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250000"/>
              </a:lnSpc>
            </a:pPr>
            <a:r>
              <a:rPr lang="en-US" sz="1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lw $17, 36($0)</a:t>
            </a:r>
            <a:endParaRPr 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CustomShape 3"/>
          <p:cNvSpPr/>
          <p:nvPr/>
        </p:nvSpPr>
        <p:spPr>
          <a:xfrm>
            <a:off x="87480" y="2149380"/>
            <a:ext cx="2697120" cy="220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** </a:t>
            </a: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sing of 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mult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instruction</a:t>
            </a:r>
          </a:p>
          <a:p>
            <a:pPr>
              <a:lnSpc>
                <a:spcPct val="100000"/>
              </a:lnSpc>
            </a:pP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** No NOPS between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ata-dependent 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instructions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4"/>
          <p:cNvSpPr/>
          <p:nvPr/>
        </p:nvSpPr>
        <p:spPr>
          <a:xfrm>
            <a:off x="5394960" y="1207440"/>
            <a:ext cx="2998800" cy="299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en-US" sz="1000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addi</a:t>
            </a:r>
            <a:r>
              <a:rPr lang="en-US" sz="1000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$23, $0, 0</a:t>
            </a:r>
          </a:p>
          <a:p>
            <a:pPr>
              <a:lnSpc>
                <a:spcPct val="100000"/>
              </a:lnSpc>
            </a:pPr>
            <a:endParaRPr lang="en-US" sz="1000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 $23, $23, $18</a:t>
            </a:r>
          </a:p>
          <a:p>
            <a:pPr>
              <a:lnSpc>
                <a:spcPct val="100000"/>
              </a:lnSpc>
            </a:pPr>
            <a:endParaRPr lang="en-US" sz="1000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 $23, $23, $19</a:t>
            </a:r>
          </a:p>
          <a:p>
            <a:pPr>
              <a:lnSpc>
                <a:spcPct val="100000"/>
              </a:lnSpc>
            </a:pPr>
            <a:endParaRPr lang="en-US" sz="1000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 $23, $23, $20</a:t>
            </a:r>
          </a:p>
          <a:p>
            <a:pPr>
              <a:lnSpc>
                <a:spcPct val="100000"/>
              </a:lnSpc>
            </a:pPr>
            <a:endParaRPr lang="en-US" sz="1000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 $23,  $23,$21</a:t>
            </a:r>
          </a:p>
          <a:p>
            <a:pPr>
              <a:lnSpc>
                <a:spcPct val="100000"/>
              </a:lnSpc>
            </a:pPr>
            <a:endParaRPr lang="en-US" sz="1000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 $23, $23,$22</a:t>
            </a:r>
          </a:p>
        </p:txBody>
      </p:sp>
      <p:sp>
        <p:nvSpPr>
          <p:cNvPr id="256" name="CustomShape 5"/>
          <p:cNvSpPr/>
          <p:nvPr/>
        </p:nvSpPr>
        <p:spPr>
          <a:xfrm>
            <a:off x="2560320" y="731520"/>
            <a:ext cx="1167480" cy="3931920"/>
          </a:xfrm>
          <a:prstGeom prst="rect">
            <a:avLst/>
          </a:prstGeom>
          <a:noFill/>
          <a:ln w="19050">
            <a:solidFill>
              <a:srgbClr val="0000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7" name="CustomShape 6"/>
          <p:cNvSpPr/>
          <p:nvPr/>
        </p:nvSpPr>
        <p:spPr>
          <a:xfrm>
            <a:off x="3900240" y="731520"/>
            <a:ext cx="1311840" cy="3931920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7"/>
          <p:cNvSpPr/>
          <p:nvPr/>
        </p:nvSpPr>
        <p:spPr>
          <a:xfrm>
            <a:off x="5363280" y="731520"/>
            <a:ext cx="1403280" cy="3931920"/>
          </a:xfrm>
          <a:prstGeom prst="rect">
            <a:avLst/>
          </a:prstGeom>
          <a:noFill/>
          <a:ln w="19050">
            <a:solidFill>
              <a:srgbClr val="00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9" name="CustomShape 8"/>
          <p:cNvSpPr/>
          <p:nvPr/>
        </p:nvSpPr>
        <p:spPr>
          <a:xfrm>
            <a:off x="3749040" y="91440"/>
            <a:ext cx="1998360" cy="21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Instr. Memory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CustomShape 9"/>
          <p:cNvSpPr/>
          <p:nvPr/>
        </p:nvSpPr>
        <p:spPr>
          <a:xfrm>
            <a:off x="7319520" y="887040"/>
            <a:ext cx="1998360" cy="21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Data Memory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3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4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5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9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CustomShape 10"/>
          <p:cNvSpPr/>
          <p:nvPr/>
        </p:nvSpPr>
        <p:spPr>
          <a:xfrm>
            <a:off x="3950640" y="1280160"/>
            <a:ext cx="2998800" cy="293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250000"/>
              </a:lnSpc>
            </a:pPr>
            <a:r>
              <a:rPr lang="en-US" sz="1000" b="0" strike="noStrike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mult</a:t>
            </a:r>
            <a:r>
              <a:rPr lang="en-US" sz="10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$18, $8, $9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250000"/>
              </a:lnSpc>
            </a:pPr>
            <a:r>
              <a:rPr lang="en-US" sz="1000" b="0" strike="noStrike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mult</a:t>
            </a:r>
            <a:r>
              <a:rPr lang="en-US" sz="10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$19, $10, $11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250000"/>
              </a:lnSpc>
            </a:pPr>
            <a:r>
              <a:rPr lang="en-US" sz="1000" b="0" strike="noStrike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mult</a:t>
            </a:r>
            <a:r>
              <a:rPr lang="en-US" sz="10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$20, $12, $13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250000"/>
              </a:lnSpc>
            </a:pPr>
            <a:r>
              <a:rPr lang="en-US" sz="1000" b="0" strike="noStrike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mult</a:t>
            </a:r>
            <a:r>
              <a:rPr lang="en-US" sz="10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$21, $14, $15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250000"/>
              </a:lnSpc>
            </a:pPr>
            <a:r>
              <a:rPr lang="en-US" sz="1000" b="0" strike="noStrike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mult</a:t>
            </a:r>
            <a:r>
              <a:rPr lang="en-US" sz="10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$22, $16, $17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250000"/>
              </a:lnSpc>
            </a:pP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7ADD3CC-266C-4893-80B7-DB6E57502D0F}"/>
              </a:ext>
            </a:extLst>
          </p:cNvPr>
          <p:cNvSpPr/>
          <p:nvPr/>
        </p:nvSpPr>
        <p:spPr>
          <a:xfrm>
            <a:off x="338558" y="1260222"/>
            <a:ext cx="74828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mult3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Programs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8"/>
          <p:cNvSpPr/>
          <p:nvPr/>
        </p:nvSpPr>
        <p:spPr>
          <a:xfrm>
            <a:off x="3749040" y="91440"/>
            <a:ext cx="1998360" cy="21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Instr. Memory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CustomShape 9"/>
          <p:cNvSpPr/>
          <p:nvPr/>
        </p:nvSpPr>
        <p:spPr>
          <a:xfrm>
            <a:off x="7335720" y="623160"/>
            <a:ext cx="1998360" cy="21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Data Memory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0</a:t>
            </a: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3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4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5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6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7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8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9</a:t>
            </a:r>
          </a:p>
          <a:p>
            <a:pPr>
              <a:lnSpc>
                <a:spcPct val="100000"/>
              </a:lnSpc>
            </a:pP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</a:p>
          <a:p>
            <a:pPr>
              <a:lnSpc>
                <a:spcPct val="100000"/>
              </a:lnSpc>
            </a:pP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…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7ADD3CC-266C-4893-80B7-DB6E57502D0F}"/>
              </a:ext>
            </a:extLst>
          </p:cNvPr>
          <p:cNvSpPr/>
          <p:nvPr/>
        </p:nvSpPr>
        <p:spPr>
          <a:xfrm>
            <a:off x="338558" y="1260222"/>
            <a:ext cx="99155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optional</a:t>
            </a:r>
            <a:endParaRPr 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EF0DF8B-AFF8-47CB-ABF4-95F382DC2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340" y="874348"/>
            <a:ext cx="4465893" cy="362268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9B2F9F5-817B-4AED-9342-B8B21E02F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558" y="2161854"/>
            <a:ext cx="1406145" cy="1721424"/>
          </a:xfrm>
          <a:prstGeom prst="rect">
            <a:avLst/>
          </a:prstGeom>
        </p:spPr>
      </p:pic>
      <p:sp>
        <p:nvSpPr>
          <p:cNvPr id="16" name="CustomShape 5">
            <a:extLst>
              <a:ext uri="{FF2B5EF4-FFF2-40B4-BE49-F238E27FC236}">
                <a16:creationId xmlns:a16="http://schemas.microsoft.com/office/drawing/2014/main" id="{30101B43-69BD-42C9-851B-851E04269CE0}"/>
              </a:ext>
            </a:extLst>
          </p:cNvPr>
          <p:cNvSpPr/>
          <p:nvPr/>
        </p:nvSpPr>
        <p:spPr>
          <a:xfrm>
            <a:off x="2795339" y="793065"/>
            <a:ext cx="1691598" cy="617447"/>
          </a:xfrm>
          <a:prstGeom prst="rect">
            <a:avLst/>
          </a:prstGeom>
          <a:noFill/>
          <a:ln w="19050">
            <a:solidFill>
              <a:srgbClr val="0000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" name="CustomShape 6">
            <a:extLst>
              <a:ext uri="{FF2B5EF4-FFF2-40B4-BE49-F238E27FC236}">
                <a16:creationId xmlns:a16="http://schemas.microsoft.com/office/drawing/2014/main" id="{DBF0C9FD-7858-495D-A70B-38B57E4B5441}"/>
              </a:ext>
            </a:extLst>
          </p:cNvPr>
          <p:cNvSpPr/>
          <p:nvPr/>
        </p:nvSpPr>
        <p:spPr>
          <a:xfrm>
            <a:off x="2795339" y="1491795"/>
            <a:ext cx="1691599" cy="1803855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" name="CustomShape 7">
            <a:extLst>
              <a:ext uri="{FF2B5EF4-FFF2-40B4-BE49-F238E27FC236}">
                <a16:creationId xmlns:a16="http://schemas.microsoft.com/office/drawing/2014/main" id="{6D0C9572-B897-455F-975C-84EF25699AF4}"/>
              </a:ext>
            </a:extLst>
          </p:cNvPr>
          <p:cNvSpPr/>
          <p:nvPr/>
        </p:nvSpPr>
        <p:spPr>
          <a:xfrm>
            <a:off x="2795340" y="3376033"/>
            <a:ext cx="1691598" cy="1120998"/>
          </a:xfrm>
          <a:prstGeom prst="rect">
            <a:avLst/>
          </a:prstGeom>
          <a:noFill/>
          <a:ln w="19050">
            <a:solidFill>
              <a:srgbClr val="00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6444937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252493" y="97827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Exercise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312300" y="669507"/>
            <a:ext cx="8519400" cy="42794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Session 1:</a:t>
            </a:r>
            <a:r>
              <a:rPr lang="en-US" sz="18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3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Complete Single Cycle Processor </a:t>
            </a:r>
            <a:r>
              <a:rPr lang="en-US" sz="1600" b="0" strike="noStrike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</a:t>
            </a:r>
            <a:r>
              <a:rPr lang="en-US" sz="1600" b="0" strike="noStrike" spc="-1" dirty="0" err="1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simpleprogram</a:t>
            </a:r>
            <a:r>
              <a:rPr lang="en-US" sz="1600" b="0" strike="noStrike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mult1)</a:t>
            </a:r>
            <a:endParaRPr lang="en-US" sz="1600" b="0" strike="noStrike" spc="-1" dirty="0">
              <a:solidFill>
                <a:schemeClr val="accent6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3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Add support for Multiplication </a:t>
            </a:r>
            <a:r>
              <a:rPr lang="en-US" sz="1600" b="0" strike="noStrike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</a:t>
            </a:r>
            <a:r>
              <a:rPr lang="en-US" sz="1600" b="0" strike="noStrike" spc="-1" dirty="0" err="1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simpleprogram</a:t>
            </a:r>
            <a:r>
              <a:rPr lang="en-US" sz="1600" b="0" strike="noStrike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mult1, </a:t>
            </a:r>
            <a:r>
              <a:rPr lang="en-US" sz="1600" b="1" strike="noStrike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mult2</a:t>
            </a:r>
            <a:r>
              <a:rPr lang="en-US" sz="1600" b="0" strike="noStrike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</a:t>
            </a:r>
            <a:endParaRPr lang="en-US" sz="1600" b="0" strike="noStrike" spc="-1" dirty="0">
              <a:solidFill>
                <a:schemeClr val="accent6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chemeClr val="accent6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Session 2: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3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Pipelined Processor (without data-hazard resolution)  </a:t>
            </a:r>
          </a:p>
          <a:p>
            <a:pPr marL="648000" lvl="3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</a:t>
            </a:r>
            <a:r>
              <a:rPr lang="en-US" sz="1600" b="0" strike="noStrike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</a:t>
            </a:r>
            <a:r>
              <a:rPr lang="en-US" sz="1600" b="0" strike="noStrike" spc="-1" dirty="0" err="1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simpleprogram</a:t>
            </a:r>
            <a:r>
              <a:rPr lang="en-US" sz="1600" b="0" strike="noStrike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US" sz="1600" strike="noStrike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mult2</a:t>
            </a:r>
            <a:r>
              <a:rPr lang="en-US" sz="1600" b="0" strike="noStrike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</a:t>
            </a:r>
            <a:endParaRPr lang="en-US" sz="1600" b="0" strike="noStrike" spc="-1" dirty="0">
              <a:solidFill>
                <a:schemeClr val="accent6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Session 3:</a:t>
            </a:r>
            <a:r>
              <a:rPr lang="en-US" sz="18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3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Pipelined Processor (with data-hazard resolution)</a:t>
            </a:r>
          </a:p>
          <a:p>
            <a:pPr marL="648000" lvl="3">
              <a:buClr>
                <a:srgbClr val="000000"/>
              </a:buClr>
              <a:buSzPct val="45000"/>
            </a:pPr>
            <a:r>
              <a:rPr lang="en-US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   </a:t>
            </a:r>
            <a:r>
              <a:rPr lang="en-US" sz="1600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(</a:t>
            </a:r>
            <a:r>
              <a:rPr lang="en-US" sz="1600" spc="-1" dirty="0" err="1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simpleprogram</a:t>
            </a:r>
            <a:r>
              <a:rPr lang="en-US" sz="1600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, mult2, </a:t>
            </a:r>
            <a:r>
              <a:rPr lang="en-US" sz="1600" b="1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mult3</a:t>
            </a:r>
            <a:r>
              <a:rPr lang="en-US" sz="1600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)</a:t>
            </a:r>
          </a:p>
          <a:p>
            <a:pPr marL="648000" lvl="3">
              <a:buClr>
                <a:srgbClr val="000000"/>
              </a:buClr>
              <a:buSzPct val="45000"/>
            </a:pPr>
            <a:endParaRPr lang="en-US" b="0" strike="noStrike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marL="864000" lvl="3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00CC33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[Optional]</a:t>
            </a:r>
            <a:r>
              <a:rPr lang="en-US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 Performance Optimization (SIMD, control-hazard detection, hardware loop counter, …)</a:t>
            </a:r>
          </a:p>
          <a:p>
            <a:pPr marL="648000" lvl="3">
              <a:buClr>
                <a:srgbClr val="000000"/>
              </a:buClr>
              <a:buSzPct val="45000"/>
            </a:pPr>
            <a:r>
              <a:rPr lang="en-US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   </a:t>
            </a:r>
            <a:r>
              <a:rPr lang="en-US" sz="1600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(</a:t>
            </a:r>
            <a:r>
              <a:rPr lang="en-US" sz="1600" spc="-1" dirty="0" err="1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simpleprogram</a:t>
            </a:r>
            <a:r>
              <a:rPr lang="en-US" sz="1600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, mult2, mult3, </a:t>
            </a:r>
            <a:r>
              <a:rPr lang="en-US" sz="1600" b="1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optional</a:t>
            </a:r>
            <a:r>
              <a:rPr lang="en-US" sz="1600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)</a:t>
            </a:r>
            <a:endParaRPr lang="en-US" spc="-1" dirty="0">
              <a:solidFill>
                <a:schemeClr val="accent6">
                  <a:lumMod val="75000"/>
                </a:schemeClr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ECACAF9-F2F7-4DD2-91DC-4B06B3013D43}"/>
              </a:ext>
            </a:extLst>
          </p:cNvPr>
          <p:cNvSpPr/>
          <p:nvPr/>
        </p:nvSpPr>
        <p:spPr>
          <a:xfrm>
            <a:off x="7294519" y="330953"/>
            <a:ext cx="18494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(testing programs)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REMARKS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CustomShape 2"/>
          <p:cNvSpPr/>
          <p:nvPr/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57200" indent="-2278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 dirty="0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assignments must be completed in groups of 2 people. 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960" algn="just">
              <a:lnSpc>
                <a:spcPct val="100000"/>
              </a:lnSpc>
            </a:pPr>
            <a:r>
              <a:rPr lang="en-US" sz="1400" b="1" u="sng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</a:t>
            </a:r>
            <a:r>
              <a:rPr lang="en-US" sz="12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Important: Make sure at least one student in a group has Verilog experience.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960" algn="just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8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 dirty="0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After completing each one of the exercises, the result must be shown to the TAs  for its correspondent evaluation.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960" algn="just">
              <a:lnSpc>
                <a:spcPct val="100000"/>
              </a:lnSpc>
            </a:pP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8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spc="-1" dirty="0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</a:t>
            </a:r>
            <a:r>
              <a:rPr lang="en-US" sz="1400" b="0" strike="noStrike" spc="-1" dirty="0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ou will hand in the final version of the code together with a small report based on the template that you find in the folder. </a:t>
            </a:r>
            <a:r>
              <a:rPr lang="en-US" sz="1400" spc="-1" dirty="0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</a:t>
            </a:r>
            <a:r>
              <a:rPr lang="en-US" sz="1400" b="0" strike="noStrike" spc="-1" dirty="0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his counts for 2 points in the final H05d3A grade. 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8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strike="noStrike" spc="-1" dirty="0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This report should be handed in through Toledo by </a:t>
            </a:r>
            <a:r>
              <a:rPr lang="en-US" sz="1400" b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April 10th, 2020</a:t>
            </a:r>
            <a:r>
              <a:rPr lang="en-US" sz="1400" b="1" strike="noStrike" spc="-1" dirty="0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66"/>
          <p:cNvPicPr/>
          <p:nvPr/>
        </p:nvPicPr>
        <p:blipFill>
          <a:blip r:embed="rId2"/>
          <a:stretch/>
        </p:blipFill>
        <p:spPr>
          <a:xfrm>
            <a:off x="0" y="-156600"/>
            <a:ext cx="10576080" cy="5952960"/>
          </a:xfrm>
          <a:prstGeom prst="rect">
            <a:avLst/>
          </a:prstGeom>
          <a:ln>
            <a:noFill/>
          </a:ln>
        </p:spPr>
      </p:pic>
      <p:sp>
        <p:nvSpPr>
          <p:cNvPr id="81" name="CustomShape 1"/>
          <p:cNvSpPr/>
          <p:nvPr/>
        </p:nvSpPr>
        <p:spPr>
          <a:xfrm>
            <a:off x="226700" y="147249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Objective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0" y="1112220"/>
            <a:ext cx="4900560" cy="341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Design a microprocessor in RTL  (Verilog) using 32 nm technology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34200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Evaluate different microarchitectures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71600" lvl="1" indent="-316440">
              <a:lnSpc>
                <a:spcPct val="100000"/>
              </a:lnSpc>
              <a:buClr>
                <a:srgbClr val="FFFFFF"/>
              </a:buClr>
              <a:buFont typeface="Arial"/>
              <a:buChar char="○"/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Single Cycle Processor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71600" lvl="1" indent="-316440">
              <a:lnSpc>
                <a:spcPct val="100000"/>
              </a:lnSpc>
              <a:buClr>
                <a:srgbClr val="FFFFFF"/>
              </a:buClr>
              <a:buFont typeface="Arial"/>
              <a:buChar char="○"/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Single Cycle Processor</a:t>
            </a:r>
          </a:p>
          <a:p>
            <a:pPr marL="1055160" lvl="1">
              <a:lnSpc>
                <a:spcPct val="100000"/>
              </a:lnSpc>
              <a:buClr>
                <a:srgbClr val="FFFFFF"/>
              </a:buClr>
            </a:pPr>
            <a:r>
              <a:rPr lang="en-US" sz="1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</a:t>
            </a: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(with Multiplication support)</a:t>
            </a:r>
          </a:p>
          <a:p>
            <a:pPr marL="1055160" lvl="1">
              <a:lnSpc>
                <a:spcPct val="100000"/>
              </a:lnSpc>
              <a:buClr>
                <a:srgbClr val="FFFFFF"/>
              </a:buClr>
            </a:pP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71600" lvl="1" indent="-316440">
              <a:lnSpc>
                <a:spcPct val="100000"/>
              </a:lnSpc>
              <a:buClr>
                <a:srgbClr val="FFFFFF"/>
              </a:buClr>
              <a:buFont typeface="Arial"/>
              <a:buChar char="○"/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Pipelined Processor</a:t>
            </a:r>
          </a:p>
          <a:p>
            <a:pPr marL="1055160" lvl="1">
              <a:lnSpc>
                <a:spcPct val="100000"/>
              </a:lnSpc>
              <a:buClr>
                <a:srgbClr val="FFFFFF"/>
              </a:buClr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(without Data-Hazard resolution)</a:t>
            </a:r>
          </a:p>
          <a:p>
            <a:pPr marL="1055160" lvl="1">
              <a:lnSpc>
                <a:spcPct val="100000"/>
              </a:lnSpc>
              <a:buClr>
                <a:srgbClr val="FFFFFF"/>
              </a:buClr>
            </a:pP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71600" lvl="1" indent="-316440">
              <a:lnSpc>
                <a:spcPct val="100000"/>
              </a:lnSpc>
              <a:buClr>
                <a:srgbClr val="FFFFFF"/>
              </a:buClr>
              <a:buFont typeface="Arial"/>
              <a:buChar char="○"/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Pipelined Processor</a:t>
            </a:r>
          </a:p>
          <a:p>
            <a:pPr marL="1055160" lvl="1">
              <a:lnSpc>
                <a:spcPct val="100000"/>
              </a:lnSpc>
              <a:buClr>
                <a:srgbClr val="FFFFFF"/>
              </a:buClr>
            </a:pPr>
            <a:r>
              <a:rPr lang="en-US" sz="1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</a:t>
            </a: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(with Data-Hazard resolution)</a:t>
            </a:r>
          </a:p>
          <a:p>
            <a:pPr marL="1055160" lvl="1">
              <a:lnSpc>
                <a:spcPct val="100000"/>
              </a:lnSpc>
              <a:buClr>
                <a:srgbClr val="FFFFFF"/>
              </a:buClr>
            </a:pP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34200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Compare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71600" lvl="1" indent="-316440">
              <a:lnSpc>
                <a:spcPct val="100000"/>
              </a:lnSpc>
              <a:buClr>
                <a:srgbClr val="FFFFFF"/>
              </a:buClr>
              <a:buFont typeface="Arial"/>
              <a:buChar char="○"/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Performance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71600" lvl="1" indent="-316440">
              <a:lnSpc>
                <a:spcPct val="100000"/>
              </a:lnSpc>
              <a:buClr>
                <a:srgbClr val="FFFFFF"/>
              </a:buClr>
              <a:buFont typeface="Arial"/>
              <a:buChar char="○"/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Hardware Resources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215100" y="160726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Objective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768680" y="1329120"/>
            <a:ext cx="1059480" cy="879480"/>
          </a:xfrm>
          <a:prstGeom prst="rect">
            <a:avLst/>
          </a:prstGeom>
          <a:solidFill>
            <a:srgbClr val="A4C2F4"/>
          </a:solidFill>
          <a:ln w="9360">
            <a:solidFill>
              <a:srgbClr val="5959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Single Cycle Processor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3397680" y="1326600"/>
            <a:ext cx="991080" cy="879480"/>
          </a:xfrm>
          <a:prstGeom prst="rect">
            <a:avLst/>
          </a:prstGeom>
          <a:solidFill>
            <a:srgbClr val="A4C2F4"/>
          </a:solidFill>
          <a:ln w="9360">
            <a:solidFill>
              <a:srgbClr val="5959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Single Cycle Processor (Multiplication support)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4943880" y="1314000"/>
            <a:ext cx="991080" cy="904680"/>
          </a:xfrm>
          <a:prstGeom prst="rect">
            <a:avLst/>
          </a:prstGeom>
          <a:solidFill>
            <a:srgbClr val="A4C2F4"/>
          </a:solidFill>
          <a:ln w="9360">
            <a:solidFill>
              <a:srgbClr val="5959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Pipelined Processor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5"/>
          <p:cNvSpPr/>
          <p:nvPr/>
        </p:nvSpPr>
        <p:spPr>
          <a:xfrm>
            <a:off x="6455520" y="1316520"/>
            <a:ext cx="991080" cy="904680"/>
          </a:xfrm>
          <a:prstGeom prst="rect">
            <a:avLst/>
          </a:prstGeom>
          <a:solidFill>
            <a:srgbClr val="A4C2F4"/>
          </a:solidFill>
          <a:ln w="9360">
            <a:solidFill>
              <a:srgbClr val="5959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Pipelined Processor (Data-Hazard re</a:t>
            </a:r>
            <a:r>
              <a:rPr lang="en-US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</a:t>
            </a: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olution) 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6"/>
          <p:cNvSpPr/>
          <p:nvPr/>
        </p:nvSpPr>
        <p:spPr>
          <a:xfrm>
            <a:off x="2914560" y="1682640"/>
            <a:ext cx="419400" cy="265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D85C6"/>
          </a:solidFill>
          <a:ln w="9360">
            <a:solidFill>
              <a:srgbClr val="5959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CustomShape 7"/>
          <p:cNvSpPr/>
          <p:nvPr/>
        </p:nvSpPr>
        <p:spPr>
          <a:xfrm>
            <a:off x="4474800" y="1682640"/>
            <a:ext cx="419400" cy="265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D85C6"/>
          </a:solidFill>
          <a:ln w="9360">
            <a:solidFill>
              <a:srgbClr val="5959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CustomShape 8"/>
          <p:cNvSpPr/>
          <p:nvPr/>
        </p:nvSpPr>
        <p:spPr>
          <a:xfrm>
            <a:off x="5978520" y="1682640"/>
            <a:ext cx="419400" cy="265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D85C6"/>
          </a:solidFill>
          <a:ln w="9360">
            <a:solidFill>
              <a:srgbClr val="5959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" name="CustomShape 9"/>
          <p:cNvSpPr/>
          <p:nvPr/>
        </p:nvSpPr>
        <p:spPr>
          <a:xfrm>
            <a:off x="1468440" y="2687760"/>
            <a:ext cx="7584120" cy="419400"/>
          </a:xfrm>
          <a:prstGeom prst="roundRect">
            <a:avLst>
              <a:gd name="adj" fmla="val 16667"/>
            </a:avLst>
          </a:prstGeom>
          <a:solidFill>
            <a:srgbClr val="0097A7"/>
          </a:solidFill>
          <a:ln w="9360">
            <a:solidFill>
              <a:srgbClr val="5959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SIMULATION + SYNTHESIS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10"/>
          <p:cNvSpPr/>
          <p:nvPr/>
        </p:nvSpPr>
        <p:spPr>
          <a:xfrm>
            <a:off x="2175480" y="2287440"/>
            <a:ext cx="245880" cy="318960"/>
          </a:xfrm>
          <a:prstGeom prst="downArrow">
            <a:avLst>
              <a:gd name="adj1" fmla="val 50000"/>
              <a:gd name="adj2" fmla="val 50000"/>
            </a:avLst>
          </a:prstGeom>
          <a:noFill/>
          <a:ln w="9360">
            <a:solidFill>
              <a:srgbClr val="5959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CustomShape 11"/>
          <p:cNvSpPr/>
          <p:nvPr/>
        </p:nvSpPr>
        <p:spPr>
          <a:xfrm>
            <a:off x="3770280" y="2287440"/>
            <a:ext cx="245880" cy="318960"/>
          </a:xfrm>
          <a:prstGeom prst="downArrow">
            <a:avLst>
              <a:gd name="adj1" fmla="val 50000"/>
              <a:gd name="adj2" fmla="val 50000"/>
            </a:avLst>
          </a:prstGeom>
          <a:noFill/>
          <a:ln w="9360">
            <a:solidFill>
              <a:srgbClr val="5959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CustomShape 12"/>
          <p:cNvSpPr/>
          <p:nvPr/>
        </p:nvSpPr>
        <p:spPr>
          <a:xfrm>
            <a:off x="5317560" y="2293560"/>
            <a:ext cx="245880" cy="318960"/>
          </a:xfrm>
          <a:prstGeom prst="downArrow">
            <a:avLst>
              <a:gd name="adj1" fmla="val 50000"/>
              <a:gd name="adj2" fmla="val 50000"/>
            </a:avLst>
          </a:prstGeom>
          <a:noFill/>
          <a:ln w="9360">
            <a:solidFill>
              <a:srgbClr val="5959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CustomShape 13"/>
          <p:cNvSpPr/>
          <p:nvPr/>
        </p:nvSpPr>
        <p:spPr>
          <a:xfrm>
            <a:off x="6828120" y="2295000"/>
            <a:ext cx="245880" cy="318960"/>
          </a:xfrm>
          <a:prstGeom prst="downArrow">
            <a:avLst>
              <a:gd name="adj1" fmla="val 50000"/>
              <a:gd name="adj2" fmla="val 50000"/>
            </a:avLst>
          </a:prstGeom>
          <a:noFill/>
          <a:ln w="9360">
            <a:solidFill>
              <a:srgbClr val="5959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" name="CustomShape 14"/>
          <p:cNvSpPr/>
          <p:nvPr/>
        </p:nvSpPr>
        <p:spPr>
          <a:xfrm>
            <a:off x="86400" y="1314000"/>
            <a:ext cx="1059480" cy="879480"/>
          </a:xfrm>
          <a:prstGeom prst="rect">
            <a:avLst/>
          </a:prstGeom>
          <a:solidFill>
            <a:srgbClr val="A4C2F4"/>
          </a:solidFill>
          <a:ln w="9360">
            <a:solidFill>
              <a:srgbClr val="5959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Single Cycle Processor (Not Functional)</a:t>
            </a:r>
            <a:endParaRPr 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15"/>
          <p:cNvSpPr/>
          <p:nvPr/>
        </p:nvSpPr>
        <p:spPr>
          <a:xfrm>
            <a:off x="1290960" y="1636200"/>
            <a:ext cx="419400" cy="265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D85C6"/>
          </a:solidFill>
          <a:ln w="9360">
            <a:solidFill>
              <a:srgbClr val="5959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CustomShape 16"/>
          <p:cNvSpPr/>
          <p:nvPr/>
        </p:nvSpPr>
        <p:spPr>
          <a:xfrm>
            <a:off x="2175480" y="3180960"/>
            <a:ext cx="245880" cy="318960"/>
          </a:xfrm>
          <a:prstGeom prst="downArrow">
            <a:avLst>
              <a:gd name="adj1" fmla="val 50000"/>
              <a:gd name="adj2" fmla="val 50000"/>
            </a:avLst>
          </a:prstGeom>
          <a:noFill/>
          <a:ln w="9360">
            <a:solidFill>
              <a:srgbClr val="5959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17"/>
          <p:cNvSpPr/>
          <p:nvPr/>
        </p:nvSpPr>
        <p:spPr>
          <a:xfrm>
            <a:off x="3770280" y="3180960"/>
            <a:ext cx="245880" cy="318960"/>
          </a:xfrm>
          <a:prstGeom prst="downArrow">
            <a:avLst>
              <a:gd name="adj1" fmla="val 50000"/>
              <a:gd name="adj2" fmla="val 50000"/>
            </a:avLst>
          </a:prstGeom>
          <a:noFill/>
          <a:ln w="9360">
            <a:solidFill>
              <a:srgbClr val="5959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CustomShape 18"/>
          <p:cNvSpPr/>
          <p:nvPr/>
        </p:nvSpPr>
        <p:spPr>
          <a:xfrm>
            <a:off x="5317560" y="3187080"/>
            <a:ext cx="245880" cy="318960"/>
          </a:xfrm>
          <a:prstGeom prst="downArrow">
            <a:avLst>
              <a:gd name="adj1" fmla="val 50000"/>
              <a:gd name="adj2" fmla="val 50000"/>
            </a:avLst>
          </a:prstGeom>
          <a:noFill/>
          <a:ln w="9360">
            <a:solidFill>
              <a:srgbClr val="5959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CustomShape 19"/>
          <p:cNvSpPr/>
          <p:nvPr/>
        </p:nvSpPr>
        <p:spPr>
          <a:xfrm>
            <a:off x="6828120" y="3188520"/>
            <a:ext cx="245880" cy="318960"/>
          </a:xfrm>
          <a:prstGeom prst="downArrow">
            <a:avLst>
              <a:gd name="adj1" fmla="val 50000"/>
              <a:gd name="adj2" fmla="val 50000"/>
            </a:avLst>
          </a:prstGeom>
          <a:noFill/>
          <a:ln w="9360">
            <a:solidFill>
              <a:srgbClr val="5959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2" name="Shape 93"/>
          <p:cNvPicPr/>
          <p:nvPr/>
        </p:nvPicPr>
        <p:blipFill>
          <a:blip r:embed="rId2"/>
          <a:stretch/>
        </p:blipFill>
        <p:spPr>
          <a:xfrm>
            <a:off x="1841040" y="3667680"/>
            <a:ext cx="786960" cy="786960"/>
          </a:xfrm>
          <a:prstGeom prst="rect">
            <a:avLst/>
          </a:prstGeom>
          <a:ln>
            <a:noFill/>
          </a:ln>
        </p:spPr>
      </p:pic>
      <p:pic>
        <p:nvPicPr>
          <p:cNvPr id="103" name="Shape 94"/>
          <p:cNvPicPr/>
          <p:nvPr/>
        </p:nvPicPr>
        <p:blipFill>
          <a:blip r:embed="rId2"/>
          <a:stretch/>
        </p:blipFill>
        <p:spPr>
          <a:xfrm>
            <a:off x="3499920" y="3713400"/>
            <a:ext cx="786960" cy="786960"/>
          </a:xfrm>
          <a:prstGeom prst="rect">
            <a:avLst/>
          </a:prstGeom>
          <a:ln>
            <a:noFill/>
          </a:ln>
        </p:spPr>
      </p:pic>
      <p:pic>
        <p:nvPicPr>
          <p:cNvPr id="104" name="Shape 95"/>
          <p:cNvPicPr/>
          <p:nvPr/>
        </p:nvPicPr>
        <p:blipFill>
          <a:blip r:embed="rId2"/>
          <a:stretch/>
        </p:blipFill>
        <p:spPr>
          <a:xfrm>
            <a:off x="5076360" y="3713400"/>
            <a:ext cx="786960" cy="786960"/>
          </a:xfrm>
          <a:prstGeom prst="rect">
            <a:avLst/>
          </a:prstGeom>
          <a:ln>
            <a:noFill/>
          </a:ln>
        </p:spPr>
      </p:pic>
      <p:pic>
        <p:nvPicPr>
          <p:cNvPr id="105" name="Shape 96"/>
          <p:cNvPicPr/>
          <p:nvPr/>
        </p:nvPicPr>
        <p:blipFill>
          <a:blip r:embed="rId2"/>
          <a:stretch/>
        </p:blipFill>
        <p:spPr>
          <a:xfrm>
            <a:off x="6572880" y="3749040"/>
            <a:ext cx="786960" cy="786960"/>
          </a:xfrm>
          <a:prstGeom prst="rect">
            <a:avLst/>
          </a:prstGeom>
          <a:ln>
            <a:noFill/>
          </a:ln>
        </p:spPr>
      </p:pic>
      <p:sp>
        <p:nvSpPr>
          <p:cNvPr id="106" name="CustomShape 20"/>
          <p:cNvSpPr/>
          <p:nvPr/>
        </p:nvSpPr>
        <p:spPr>
          <a:xfrm>
            <a:off x="719280" y="3928320"/>
            <a:ext cx="991080" cy="26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reports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21"/>
          <p:cNvSpPr/>
          <p:nvPr/>
        </p:nvSpPr>
        <p:spPr>
          <a:xfrm>
            <a:off x="2719800" y="4678200"/>
            <a:ext cx="5199480" cy="265680"/>
          </a:xfrm>
          <a:prstGeom prst="rect">
            <a:avLst/>
          </a:prstGeom>
          <a:solidFill>
            <a:srgbClr val="FFFF00"/>
          </a:solidFill>
          <a:ln w="9360">
            <a:solidFill>
              <a:srgbClr val="1F497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Comparison of Microarchitectures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22"/>
          <p:cNvSpPr/>
          <p:nvPr/>
        </p:nvSpPr>
        <p:spPr>
          <a:xfrm>
            <a:off x="8061480" y="1325880"/>
            <a:ext cx="991080" cy="904680"/>
          </a:xfrm>
          <a:prstGeom prst="rect">
            <a:avLst/>
          </a:prstGeom>
          <a:solidFill>
            <a:srgbClr val="A4C2F4"/>
          </a:solidFill>
          <a:ln w="9360">
            <a:solidFill>
              <a:srgbClr val="5959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Optimized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Pipelined Processor (Optional techniques) 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23"/>
          <p:cNvSpPr/>
          <p:nvPr/>
        </p:nvSpPr>
        <p:spPr>
          <a:xfrm>
            <a:off x="7534080" y="1681920"/>
            <a:ext cx="419400" cy="265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D85C6"/>
          </a:solidFill>
          <a:ln w="9360">
            <a:solidFill>
              <a:srgbClr val="5959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" name="CustomShape 24"/>
          <p:cNvSpPr/>
          <p:nvPr/>
        </p:nvSpPr>
        <p:spPr>
          <a:xfrm>
            <a:off x="6828120" y="2295000"/>
            <a:ext cx="245880" cy="318960"/>
          </a:xfrm>
          <a:prstGeom prst="downArrow">
            <a:avLst>
              <a:gd name="adj1" fmla="val 50000"/>
              <a:gd name="adj2" fmla="val 50000"/>
            </a:avLst>
          </a:prstGeom>
          <a:noFill/>
          <a:ln w="9360">
            <a:solidFill>
              <a:srgbClr val="5959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CustomShape 25"/>
          <p:cNvSpPr/>
          <p:nvPr/>
        </p:nvSpPr>
        <p:spPr>
          <a:xfrm>
            <a:off x="8412480" y="2286000"/>
            <a:ext cx="245880" cy="318960"/>
          </a:xfrm>
          <a:prstGeom prst="downArrow">
            <a:avLst>
              <a:gd name="adj1" fmla="val 50000"/>
              <a:gd name="adj2" fmla="val 50000"/>
            </a:avLst>
          </a:prstGeom>
          <a:noFill/>
          <a:ln w="9360">
            <a:solidFill>
              <a:srgbClr val="5959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CustomShape 26"/>
          <p:cNvSpPr/>
          <p:nvPr/>
        </p:nvSpPr>
        <p:spPr>
          <a:xfrm>
            <a:off x="8412120" y="3186360"/>
            <a:ext cx="245880" cy="318960"/>
          </a:xfrm>
          <a:prstGeom prst="downArrow">
            <a:avLst>
              <a:gd name="adj1" fmla="val 50000"/>
              <a:gd name="adj2" fmla="val 50000"/>
            </a:avLst>
          </a:prstGeom>
          <a:noFill/>
          <a:ln w="9360">
            <a:solidFill>
              <a:srgbClr val="5959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13" name="Shape 96"/>
          <p:cNvPicPr/>
          <p:nvPr/>
        </p:nvPicPr>
        <p:blipFill>
          <a:blip r:embed="rId2"/>
          <a:stretch/>
        </p:blipFill>
        <p:spPr>
          <a:xfrm>
            <a:off x="8156880" y="3746880"/>
            <a:ext cx="786960" cy="786960"/>
          </a:xfrm>
          <a:prstGeom prst="rect">
            <a:avLst/>
          </a:prstGeom>
          <a:ln>
            <a:noFill/>
          </a:ln>
        </p:spPr>
      </p:pic>
      <p:sp>
        <p:nvSpPr>
          <p:cNvPr id="114" name="CustomShape 27"/>
          <p:cNvSpPr/>
          <p:nvPr/>
        </p:nvSpPr>
        <p:spPr>
          <a:xfrm>
            <a:off x="7953480" y="941760"/>
            <a:ext cx="991080" cy="26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Optional: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Tools used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311760" y="124992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34200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Simulation: NC Verilog (Cadence)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“Check the correctness of the hardware description implemented”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Synthesis: Design Vision (Synopsys)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84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“Convert a hardware description into physical gates”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7" name="Picture 107"/>
          <p:cNvPicPr/>
          <p:nvPr/>
        </p:nvPicPr>
        <p:blipFill>
          <a:blip r:embed="rId2"/>
          <a:stretch/>
        </p:blipFill>
        <p:spPr>
          <a:xfrm>
            <a:off x="2560320" y="3200400"/>
            <a:ext cx="3306240" cy="1380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Tools used: Simulation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1108080" y="3647880"/>
            <a:ext cx="1191600" cy="854280"/>
          </a:xfrm>
          <a:prstGeom prst="rect">
            <a:avLst/>
          </a:prstGeom>
          <a:noFill/>
          <a:ln w="9360">
            <a:solidFill>
              <a:srgbClr val="1F497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Hdl files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3163680" y="2041560"/>
            <a:ext cx="1191600" cy="854280"/>
          </a:xfrm>
          <a:prstGeom prst="rect">
            <a:avLst/>
          </a:prstGeom>
          <a:noFill/>
          <a:ln w="9360">
            <a:solidFill>
              <a:srgbClr val="1F497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Testbench (cpu_tb.v)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4"/>
          <p:cNvSpPr/>
          <p:nvPr/>
        </p:nvSpPr>
        <p:spPr>
          <a:xfrm>
            <a:off x="3095640" y="3490200"/>
            <a:ext cx="1830600" cy="1169640"/>
          </a:xfrm>
          <a:prstGeom prst="rect">
            <a:avLst/>
          </a:prstGeom>
          <a:solidFill>
            <a:srgbClr val="FFD966"/>
          </a:solidFill>
          <a:ln w="9360">
            <a:solidFill>
              <a:srgbClr val="1F497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NC Verilog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5"/>
          <p:cNvSpPr/>
          <p:nvPr/>
        </p:nvSpPr>
        <p:spPr>
          <a:xfrm>
            <a:off x="5722200" y="3647880"/>
            <a:ext cx="1191600" cy="854280"/>
          </a:xfrm>
          <a:prstGeom prst="rect">
            <a:avLst/>
          </a:prstGeom>
          <a:noFill/>
          <a:ln w="9360">
            <a:solidFill>
              <a:srgbClr val="1F497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Simulation Results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6"/>
          <p:cNvSpPr/>
          <p:nvPr/>
        </p:nvSpPr>
        <p:spPr>
          <a:xfrm>
            <a:off x="3746160" y="3032280"/>
            <a:ext cx="336240" cy="3362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EEECE1"/>
          </a:solidFill>
          <a:ln w="9360">
            <a:solidFill>
              <a:srgbClr val="1F497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" name="CustomShape 7"/>
          <p:cNvSpPr/>
          <p:nvPr/>
        </p:nvSpPr>
        <p:spPr>
          <a:xfrm>
            <a:off x="2481480" y="3984120"/>
            <a:ext cx="414360" cy="288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EECE1"/>
          </a:solidFill>
          <a:ln w="9360">
            <a:solidFill>
              <a:srgbClr val="1F497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5" name="Shape 117"/>
          <p:cNvPicPr/>
          <p:nvPr/>
        </p:nvPicPr>
        <p:blipFill>
          <a:blip r:embed="rId2"/>
          <a:stretch/>
        </p:blipFill>
        <p:spPr>
          <a:xfrm>
            <a:off x="6105600" y="1380240"/>
            <a:ext cx="2448720" cy="1434240"/>
          </a:xfrm>
          <a:prstGeom prst="rect">
            <a:avLst/>
          </a:prstGeom>
          <a:ln>
            <a:noFill/>
          </a:ln>
        </p:spPr>
      </p:pic>
      <p:sp>
        <p:nvSpPr>
          <p:cNvPr id="126" name="CustomShape 8"/>
          <p:cNvSpPr/>
          <p:nvPr/>
        </p:nvSpPr>
        <p:spPr>
          <a:xfrm>
            <a:off x="508680" y="1144440"/>
            <a:ext cx="4359960" cy="49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Script to be loaded: </a:t>
            </a:r>
            <a:r>
              <a:rPr lang="en-US" sz="1400" b="0" i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incisiv_15.20.058.rc</a:t>
            </a:r>
            <a:endParaRPr lang="en-US" sz="1400" b="0" strike="noStrike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Command used: </a:t>
            </a:r>
            <a:r>
              <a:rPr lang="en-US" sz="1400" b="0" i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make </a:t>
            </a:r>
            <a:r>
              <a:rPr lang="en-US" sz="1400" b="0" i="1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nc_gui</a:t>
            </a:r>
            <a:r>
              <a:rPr lang="en-US" sz="14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or </a:t>
            </a:r>
            <a:r>
              <a:rPr lang="en-US" sz="1400" b="0" i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make </a:t>
            </a:r>
            <a:r>
              <a:rPr lang="en-US" sz="1400" b="0" i="1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nc</a:t>
            </a:r>
            <a:endParaRPr lang="en-US" sz="1400" b="0" strike="noStrike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9"/>
          <p:cNvSpPr/>
          <p:nvPr/>
        </p:nvSpPr>
        <p:spPr>
          <a:xfrm>
            <a:off x="5047200" y="4015800"/>
            <a:ext cx="553680" cy="288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EECE1"/>
          </a:solidFill>
          <a:ln w="9360">
            <a:solidFill>
              <a:srgbClr val="1F497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10332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Tools used: Synthesis 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2229840" y="3156120"/>
            <a:ext cx="2107440" cy="1188360"/>
          </a:xfrm>
          <a:prstGeom prst="rect">
            <a:avLst/>
          </a:prstGeom>
          <a:solidFill>
            <a:srgbClr val="FFD966"/>
          </a:solidFill>
          <a:ln w="9360">
            <a:solidFill>
              <a:srgbClr val="1F497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Design Vision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538560" y="3324600"/>
            <a:ext cx="1070280" cy="907560"/>
          </a:xfrm>
          <a:prstGeom prst="rect">
            <a:avLst/>
          </a:prstGeom>
          <a:noFill/>
          <a:ln w="9360">
            <a:solidFill>
              <a:srgbClr val="1F497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HDL files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4"/>
          <p:cNvSpPr/>
          <p:nvPr/>
        </p:nvSpPr>
        <p:spPr>
          <a:xfrm>
            <a:off x="3720600" y="1958760"/>
            <a:ext cx="1205280" cy="843120"/>
          </a:xfrm>
          <a:prstGeom prst="rect">
            <a:avLst/>
          </a:prstGeom>
          <a:noFill/>
          <a:ln w="9360">
            <a:solidFill>
              <a:srgbClr val="1F497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Constraints (sdc)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5"/>
          <p:cNvSpPr/>
          <p:nvPr/>
        </p:nvSpPr>
        <p:spPr>
          <a:xfrm>
            <a:off x="1641240" y="1958760"/>
            <a:ext cx="1205280" cy="843120"/>
          </a:xfrm>
          <a:prstGeom prst="rect">
            <a:avLst/>
          </a:prstGeom>
          <a:noFill/>
          <a:ln w="9360">
            <a:solidFill>
              <a:srgbClr val="1F497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Libraries (lib)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6"/>
          <p:cNvSpPr/>
          <p:nvPr/>
        </p:nvSpPr>
        <p:spPr>
          <a:xfrm>
            <a:off x="5253120" y="2984040"/>
            <a:ext cx="1070280" cy="907560"/>
          </a:xfrm>
          <a:prstGeom prst="rect">
            <a:avLst/>
          </a:prstGeom>
          <a:noFill/>
          <a:ln w="9360">
            <a:solidFill>
              <a:srgbClr val="1F497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Netlist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7"/>
          <p:cNvSpPr/>
          <p:nvPr/>
        </p:nvSpPr>
        <p:spPr>
          <a:xfrm>
            <a:off x="5253120" y="4102200"/>
            <a:ext cx="1070280" cy="907560"/>
          </a:xfrm>
          <a:prstGeom prst="rect">
            <a:avLst/>
          </a:prstGeom>
          <a:noFill/>
          <a:ln w="9360">
            <a:solidFill>
              <a:srgbClr val="1F497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Area/Timing/Power Reports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8"/>
          <p:cNvSpPr/>
          <p:nvPr/>
        </p:nvSpPr>
        <p:spPr>
          <a:xfrm>
            <a:off x="2534400" y="2889720"/>
            <a:ext cx="246960" cy="2682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EEECE1"/>
          </a:solidFill>
          <a:ln w="9360">
            <a:solidFill>
              <a:srgbClr val="1F497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" name="CustomShape 9"/>
          <p:cNvSpPr/>
          <p:nvPr/>
        </p:nvSpPr>
        <p:spPr>
          <a:xfrm>
            <a:off x="3691800" y="2885400"/>
            <a:ext cx="246960" cy="2682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EEECE1"/>
          </a:solidFill>
          <a:ln w="9360">
            <a:solidFill>
              <a:srgbClr val="1F497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CustomShape 10"/>
          <p:cNvSpPr/>
          <p:nvPr/>
        </p:nvSpPr>
        <p:spPr>
          <a:xfrm>
            <a:off x="1699920" y="3750840"/>
            <a:ext cx="348480" cy="201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EECE1"/>
          </a:solidFill>
          <a:ln w="9360">
            <a:solidFill>
              <a:srgbClr val="1F497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8" name="CustomShape 11"/>
          <p:cNvSpPr/>
          <p:nvPr/>
        </p:nvSpPr>
        <p:spPr>
          <a:xfrm>
            <a:off x="4620960" y="3455280"/>
            <a:ext cx="348480" cy="201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EECE1"/>
          </a:solidFill>
          <a:ln w="9360">
            <a:solidFill>
              <a:srgbClr val="1F497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CustomShape 12"/>
          <p:cNvSpPr/>
          <p:nvPr/>
        </p:nvSpPr>
        <p:spPr>
          <a:xfrm>
            <a:off x="4620960" y="4102200"/>
            <a:ext cx="348480" cy="201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EECE1"/>
          </a:solidFill>
          <a:ln w="9360">
            <a:solidFill>
              <a:srgbClr val="1F497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0" name="Shape 136"/>
          <p:cNvPicPr/>
          <p:nvPr/>
        </p:nvPicPr>
        <p:blipFill>
          <a:blip r:embed="rId2"/>
          <a:stretch/>
        </p:blipFill>
        <p:spPr>
          <a:xfrm>
            <a:off x="6544080" y="2504160"/>
            <a:ext cx="2224080" cy="1175400"/>
          </a:xfrm>
          <a:prstGeom prst="rect">
            <a:avLst/>
          </a:prstGeom>
          <a:ln>
            <a:noFill/>
          </a:ln>
        </p:spPr>
      </p:pic>
      <p:pic>
        <p:nvPicPr>
          <p:cNvPr id="141" name="Shape 137"/>
          <p:cNvPicPr/>
          <p:nvPr/>
        </p:nvPicPr>
        <p:blipFill>
          <a:blip r:embed="rId3"/>
          <a:stretch/>
        </p:blipFill>
        <p:spPr>
          <a:xfrm>
            <a:off x="6859800" y="3944880"/>
            <a:ext cx="1070280" cy="1065240"/>
          </a:xfrm>
          <a:prstGeom prst="rect">
            <a:avLst/>
          </a:prstGeom>
          <a:ln>
            <a:noFill/>
          </a:ln>
        </p:spPr>
      </p:pic>
      <p:sp>
        <p:nvSpPr>
          <p:cNvPr id="142" name="CustomShape 13"/>
          <p:cNvSpPr/>
          <p:nvPr/>
        </p:nvSpPr>
        <p:spPr>
          <a:xfrm>
            <a:off x="297000" y="1117080"/>
            <a:ext cx="3202920" cy="34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CustomShape 14"/>
          <p:cNvSpPr/>
          <p:nvPr/>
        </p:nvSpPr>
        <p:spPr>
          <a:xfrm>
            <a:off x="325080" y="1204560"/>
            <a:ext cx="4082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Scripts to load tool: </a:t>
            </a:r>
            <a:r>
              <a:rPr lang="en-US" sz="1400" b="0" i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synopsys_2017.09.rc</a:t>
            </a:r>
            <a:endParaRPr lang="en-US" sz="1400" b="0" strike="noStrike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Command used: </a:t>
            </a:r>
            <a:r>
              <a:rPr lang="en-US" sz="1400" b="0" i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source synthesis.sh</a:t>
            </a:r>
            <a:endParaRPr lang="en-US" sz="1400" b="0" strike="noStrike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Architecture Used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614160" y="1638360"/>
            <a:ext cx="176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Single Cycle Processor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6" name="图片 1"/>
          <p:cNvPicPr/>
          <p:nvPr/>
        </p:nvPicPr>
        <p:blipFill>
          <a:blip r:embed="rId2"/>
          <a:stretch/>
        </p:blipFill>
        <p:spPr>
          <a:xfrm>
            <a:off x="2732760" y="1099080"/>
            <a:ext cx="521028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135720" y="1970640"/>
            <a:ext cx="8888400" cy="797400"/>
          </a:xfrm>
          <a:prstGeom prst="rect">
            <a:avLst/>
          </a:prstGeom>
          <a:solidFill>
            <a:srgbClr val="3C78D8"/>
          </a:solidFill>
          <a:ln w="9360">
            <a:solidFill>
              <a:srgbClr val="1F497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135720" y="1228680"/>
            <a:ext cx="8888400" cy="757800"/>
          </a:xfrm>
          <a:prstGeom prst="rect">
            <a:avLst/>
          </a:prstGeom>
          <a:solidFill>
            <a:srgbClr val="9FC5E8"/>
          </a:solidFill>
          <a:ln w="9360">
            <a:solidFill>
              <a:srgbClr val="1F497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CustomShape 3"/>
          <p:cNvSpPr/>
          <p:nvPr/>
        </p:nvSpPr>
        <p:spPr>
          <a:xfrm>
            <a:off x="311760" y="43308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Architecture Used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4"/>
          <p:cNvSpPr/>
          <p:nvPr/>
        </p:nvSpPr>
        <p:spPr>
          <a:xfrm>
            <a:off x="3997080" y="1463400"/>
            <a:ext cx="1131120" cy="378360"/>
          </a:xfrm>
          <a:prstGeom prst="rect">
            <a:avLst/>
          </a:prstGeom>
          <a:solidFill>
            <a:srgbClr val="EEECE1"/>
          </a:solidFill>
          <a:ln w="9360">
            <a:solidFill>
              <a:srgbClr val="1F497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cpu_tb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5"/>
          <p:cNvSpPr/>
          <p:nvPr/>
        </p:nvSpPr>
        <p:spPr>
          <a:xfrm>
            <a:off x="132480" y="2768760"/>
            <a:ext cx="8888400" cy="1807200"/>
          </a:xfrm>
          <a:prstGeom prst="rect">
            <a:avLst/>
          </a:prstGeom>
          <a:solidFill>
            <a:srgbClr val="B6D7A8"/>
          </a:solidFill>
          <a:ln w="9360">
            <a:solidFill>
              <a:srgbClr val="1F497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" name="CustomShape 6"/>
          <p:cNvSpPr/>
          <p:nvPr/>
        </p:nvSpPr>
        <p:spPr>
          <a:xfrm>
            <a:off x="3968640" y="2240640"/>
            <a:ext cx="1131120" cy="378360"/>
          </a:xfrm>
          <a:prstGeom prst="rect">
            <a:avLst/>
          </a:prstGeom>
          <a:solidFill>
            <a:srgbClr val="EEECE1"/>
          </a:solidFill>
          <a:ln w="9360">
            <a:solidFill>
              <a:srgbClr val="1F497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cpu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7"/>
          <p:cNvSpPr/>
          <p:nvPr/>
        </p:nvSpPr>
        <p:spPr>
          <a:xfrm>
            <a:off x="1773720" y="2974320"/>
            <a:ext cx="1131120" cy="571680"/>
          </a:xfrm>
          <a:prstGeom prst="rect">
            <a:avLst/>
          </a:prstGeom>
          <a:solidFill>
            <a:srgbClr val="EEECE1"/>
          </a:solidFill>
          <a:ln w="9360">
            <a:solidFill>
              <a:srgbClr val="1F497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program_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counter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8"/>
          <p:cNvSpPr/>
          <p:nvPr/>
        </p:nvSpPr>
        <p:spPr>
          <a:xfrm>
            <a:off x="311760" y="3773160"/>
            <a:ext cx="1131120" cy="571680"/>
          </a:xfrm>
          <a:prstGeom prst="rect">
            <a:avLst/>
          </a:prstGeom>
          <a:solidFill>
            <a:srgbClr val="EEECE1"/>
          </a:solidFill>
          <a:ln w="9360">
            <a:solidFill>
              <a:srgbClr val="1F497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instruction_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memory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9"/>
          <p:cNvSpPr/>
          <p:nvPr/>
        </p:nvSpPr>
        <p:spPr>
          <a:xfrm>
            <a:off x="311760" y="2974320"/>
            <a:ext cx="1131120" cy="571680"/>
          </a:xfrm>
          <a:prstGeom prst="rect">
            <a:avLst/>
          </a:prstGeom>
          <a:solidFill>
            <a:srgbClr val="EEECE1"/>
          </a:solidFill>
          <a:ln w="9360">
            <a:solidFill>
              <a:srgbClr val="1F497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control_unit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10"/>
          <p:cNvSpPr/>
          <p:nvPr/>
        </p:nvSpPr>
        <p:spPr>
          <a:xfrm>
            <a:off x="3235680" y="2970360"/>
            <a:ext cx="1131120" cy="571680"/>
          </a:xfrm>
          <a:prstGeom prst="rect">
            <a:avLst/>
          </a:prstGeom>
          <a:solidFill>
            <a:srgbClr val="EEECE1"/>
          </a:solidFill>
          <a:ln w="9360">
            <a:solidFill>
              <a:srgbClr val="1F497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register_file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11"/>
          <p:cNvSpPr/>
          <p:nvPr/>
        </p:nvSpPr>
        <p:spPr>
          <a:xfrm>
            <a:off x="7590240" y="2974320"/>
            <a:ext cx="1131120" cy="571680"/>
          </a:xfrm>
          <a:prstGeom prst="rect">
            <a:avLst/>
          </a:prstGeom>
          <a:solidFill>
            <a:srgbClr val="EEECE1"/>
          </a:solidFill>
          <a:ln w="9360">
            <a:solidFill>
              <a:srgbClr val="1F497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alu_ctrl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12"/>
          <p:cNvSpPr/>
          <p:nvPr/>
        </p:nvSpPr>
        <p:spPr>
          <a:xfrm>
            <a:off x="6159600" y="2974320"/>
            <a:ext cx="1131120" cy="571680"/>
          </a:xfrm>
          <a:prstGeom prst="rect">
            <a:avLst/>
          </a:prstGeom>
          <a:solidFill>
            <a:srgbClr val="EEECE1"/>
          </a:solidFill>
          <a:ln w="9360">
            <a:solidFill>
              <a:srgbClr val="1F497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alu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13"/>
          <p:cNvSpPr/>
          <p:nvPr/>
        </p:nvSpPr>
        <p:spPr>
          <a:xfrm>
            <a:off x="4697640" y="2964240"/>
            <a:ext cx="1131120" cy="571680"/>
          </a:xfrm>
          <a:prstGeom prst="rect">
            <a:avLst/>
          </a:prstGeom>
          <a:solidFill>
            <a:srgbClr val="EEECE1"/>
          </a:solidFill>
          <a:ln w="9360">
            <a:solidFill>
              <a:srgbClr val="1F497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branch_unit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14"/>
          <p:cNvSpPr/>
          <p:nvPr/>
        </p:nvSpPr>
        <p:spPr>
          <a:xfrm>
            <a:off x="1773720" y="3773160"/>
            <a:ext cx="1131120" cy="571680"/>
          </a:xfrm>
          <a:prstGeom prst="rect">
            <a:avLst/>
          </a:prstGeom>
          <a:solidFill>
            <a:srgbClr val="EEECE1"/>
          </a:solidFill>
          <a:ln w="9360">
            <a:solidFill>
              <a:srgbClr val="1F497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data_memory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15"/>
          <p:cNvSpPr/>
          <p:nvPr/>
        </p:nvSpPr>
        <p:spPr>
          <a:xfrm>
            <a:off x="3235680" y="3773160"/>
            <a:ext cx="1131120" cy="571680"/>
          </a:xfrm>
          <a:prstGeom prst="rect">
            <a:avLst/>
          </a:prstGeom>
          <a:solidFill>
            <a:srgbClr val="EEECE1"/>
          </a:solidFill>
          <a:ln w="9360">
            <a:solidFill>
              <a:srgbClr val="1F497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regfile_dest_mux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16"/>
          <p:cNvSpPr/>
          <p:nvPr/>
        </p:nvSpPr>
        <p:spPr>
          <a:xfrm>
            <a:off x="4697640" y="3773160"/>
            <a:ext cx="1131120" cy="571680"/>
          </a:xfrm>
          <a:prstGeom prst="rect">
            <a:avLst/>
          </a:prstGeom>
          <a:solidFill>
            <a:srgbClr val="EEECE1"/>
          </a:solidFill>
          <a:ln w="9360">
            <a:solidFill>
              <a:srgbClr val="1F497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alu_operand_mux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17"/>
          <p:cNvSpPr/>
          <p:nvPr/>
        </p:nvSpPr>
        <p:spPr>
          <a:xfrm>
            <a:off x="6159600" y="3773160"/>
            <a:ext cx="1131120" cy="571680"/>
          </a:xfrm>
          <a:prstGeom prst="rect">
            <a:avLst/>
          </a:prstGeom>
          <a:solidFill>
            <a:srgbClr val="EEECE1"/>
          </a:solidFill>
          <a:ln w="9360">
            <a:solidFill>
              <a:srgbClr val="1F497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regfile_data_mux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</TotalTime>
  <Words>1682</Words>
  <Application>Microsoft Office PowerPoint</Application>
  <PresentationFormat>全屏显示(16:9)</PresentationFormat>
  <Paragraphs>418</Paragraphs>
  <Slides>27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StarSymbol</vt:lpstr>
      <vt:lpstr>Arial</vt:lpstr>
      <vt:lpstr>Calibri</vt:lpstr>
      <vt:lpstr>Symbol</vt:lpstr>
      <vt:lpstr>Wingdings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esamat</dc:creator>
  <dc:description/>
  <cp:lastModifiedBy>Linyan Mei</cp:lastModifiedBy>
  <cp:revision>55</cp:revision>
  <dcterms:modified xsi:type="dcterms:W3CDTF">2020-03-11T13:45:02Z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全屏显示(16:9)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25</vt:i4>
  </property>
</Properties>
</file>