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0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61" r:id="rId3"/>
    <p:sldId id="273" r:id="rId4"/>
    <p:sldId id="270" r:id="rId5"/>
    <p:sldId id="271" r:id="rId6"/>
    <p:sldId id="269" r:id="rId7"/>
    <p:sldId id="272" r:id="rId8"/>
    <p:sldId id="274" r:id="rId9"/>
    <p:sldId id="275" r:id="rId10"/>
    <p:sldId id="276" r:id="rId11"/>
    <p:sldId id="277" r:id="rId12"/>
    <p:sldId id="282" r:id="rId13"/>
    <p:sldId id="278" r:id="rId14"/>
    <p:sldId id="279" r:id="rId15"/>
    <p:sldId id="280" r:id="rId16"/>
    <p:sldId id="281" r:id="rId17"/>
    <p:sldId id="28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6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2-4-2020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FAF0-9A50-4BFF-904C-D3A26B20194A}" type="datetime1">
              <a:rPr lang="nl-BE" smtClean="0"/>
              <a:t>2/04/2020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F609-6749-4656-9292-E7E6A2FB5DD7}" type="datetime1">
              <a:rPr lang="nl-BE" smtClean="0"/>
              <a:t>2/04/2020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44C7-98A5-40D3-9290-2AF1D96921BF}" type="datetime1">
              <a:rPr lang="nl-BE" smtClean="0"/>
              <a:t>2/04/2020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1F8A-9E46-4613-9E4D-7D2E6070B439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2D7-4B4C-41A9-9BF1-ACC4BB2A2990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47AE-CCB8-4B33-8A64-01F543951D48}" type="datetime1">
              <a:rPr lang="nl-BE" smtClean="0"/>
              <a:t>2/04/2020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233-AE29-4CA2-8098-75BAB302D2AF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404-EC15-4232-90B1-29A9945013E9}" type="datetime1">
              <a:rPr lang="nl-BE" smtClean="0"/>
              <a:t>2/04/2020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D7E9-C6D6-46F0-8723-C397DCA9ABCD}" type="datetime1">
              <a:rPr lang="nl-BE" smtClean="0"/>
              <a:t>2/04/2020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F268-677E-4DC5-9FA2-D9681B3998BA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5143798-7116-4326-A55A-E3A8E09C47E2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Group 4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17093DC-B5D3-4E27-A630-7726374F8483}" type="datetime1">
              <a:rPr lang="nl-BE" smtClean="0"/>
              <a:t>2/04/2020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Group 4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P&amp;D Electronics and Chipdesign</a:t>
            </a:r>
            <a:br>
              <a:rPr lang="nl-NL"/>
            </a:br>
            <a:r>
              <a:rPr lang="nl-NL"/>
              <a:t>GMSK100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Midterm Presentation</a:t>
            </a:r>
          </a:p>
        </p:txBody>
      </p:sp>
      <p:sp>
        <p:nvSpPr>
          <p:cNvPr id="5" name="Ondertitel 8">
            <a:extLst>
              <a:ext uri="{FF2B5EF4-FFF2-40B4-BE49-F238E27FC236}">
                <a16:creationId xmlns:a16="http://schemas.microsoft.com/office/drawing/2014/main" id="{B863AFEB-3294-4E2A-826F-7B50958D279D}"/>
              </a:ext>
            </a:extLst>
          </p:cNvPr>
          <p:cNvSpPr txBox="1">
            <a:spLocks/>
          </p:cNvSpPr>
          <p:nvPr/>
        </p:nvSpPr>
        <p:spPr>
          <a:xfrm>
            <a:off x="8377038" y="2158870"/>
            <a:ext cx="6096524" cy="2540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>
                <a:solidFill>
                  <a:schemeClr val="bg1"/>
                </a:solidFill>
              </a:rPr>
              <a:t>Group 4:</a:t>
            </a:r>
          </a:p>
          <a:p>
            <a:pPr marL="342900" indent="-342900">
              <a:buFontTx/>
              <a:buChar char="-"/>
            </a:pPr>
            <a:r>
              <a:rPr lang="nl-NL" sz="2000">
                <a:solidFill>
                  <a:schemeClr val="bg1"/>
                </a:solidFill>
              </a:rPr>
              <a:t>Jonas Bertels</a:t>
            </a:r>
          </a:p>
          <a:p>
            <a:pPr marL="342900" indent="-342900">
              <a:buFontTx/>
              <a:buChar char="-"/>
            </a:pPr>
            <a:r>
              <a:rPr lang="nl-NL" sz="2000">
                <a:solidFill>
                  <a:schemeClr val="bg1"/>
                </a:solidFill>
              </a:rPr>
              <a:t>Jasper Depuydt</a:t>
            </a:r>
          </a:p>
          <a:p>
            <a:pPr marL="342900" indent="-342900">
              <a:buFontTx/>
              <a:buChar char="-"/>
            </a:pPr>
            <a:r>
              <a:rPr lang="nl-NL" sz="2000">
                <a:solidFill>
                  <a:schemeClr val="bg1"/>
                </a:solidFill>
              </a:rPr>
              <a:t>Ruben Heyrman</a:t>
            </a:r>
          </a:p>
          <a:p>
            <a:pPr marL="342900" indent="-342900">
              <a:buFontTx/>
              <a:buChar char="-"/>
            </a:pPr>
            <a:r>
              <a:rPr lang="nl-NL" sz="2000">
                <a:solidFill>
                  <a:schemeClr val="bg1"/>
                </a:solidFill>
              </a:rPr>
              <a:t>Ziyu Zhou</a:t>
            </a:r>
          </a:p>
          <a:p>
            <a:pPr marL="342900" indent="-342900">
              <a:buFontTx/>
              <a:buChar char="-"/>
            </a:pP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19580-EB71-4ABC-9C9F-5888840F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62B81-3610-430E-BE1A-F0FF4A6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1B7F8-063B-4D8C-ACC6-40DAE69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pulse shape vs regular MSK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F5A2DC-BAB3-4879-AAE7-880D076F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338041"/>
            <a:ext cx="5968429" cy="45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BC54EE-D4A9-4D89-9593-659F3622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69E79-D23B-44E8-A0A0-7913E66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47F5E6-8073-4EAC-B3CF-F9D1BF3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CORDIC: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EBFB95-D178-443A-935F-7968FE701559}"/>
              </a:ext>
            </a:extLst>
          </p:cNvPr>
          <p:cNvSpPr/>
          <p:nvPr/>
        </p:nvSpPr>
        <p:spPr>
          <a:xfrm>
            <a:off x="2287480" y="1849186"/>
            <a:ext cx="3701988" cy="36753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2DDFFD-711B-475A-9BB2-855444A78B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4187301" y="3686864"/>
            <a:ext cx="18021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8211-3517-41AF-84AA-09F3B0D7DCF2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4187301" y="2387429"/>
            <a:ext cx="1260023" cy="1299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27A8F-79DE-4638-ACCB-EF7B94946AFB}"/>
              </a:ext>
            </a:extLst>
          </p:cNvPr>
          <p:cNvCxnSpPr>
            <a:cxnSpLocks/>
          </p:cNvCxnSpPr>
          <p:nvPr/>
        </p:nvCxnSpPr>
        <p:spPr>
          <a:xfrm flipV="1">
            <a:off x="4213630" y="1929577"/>
            <a:ext cx="603682" cy="173640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ACAA90-8FC2-40B6-804F-A4084643252D}"/>
              </a:ext>
            </a:extLst>
          </p:cNvPr>
          <p:cNvCxnSpPr>
            <a:cxnSpLocks/>
          </p:cNvCxnSpPr>
          <p:nvPr/>
        </p:nvCxnSpPr>
        <p:spPr>
          <a:xfrm flipH="1" flipV="1">
            <a:off x="4764065" y="3042410"/>
            <a:ext cx="426128" cy="64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2A286-9B05-4C43-A0BB-EEBCE6C8BF1F}"/>
              </a:ext>
            </a:extLst>
          </p:cNvPr>
          <p:cNvCxnSpPr>
            <a:cxnSpLocks/>
          </p:cNvCxnSpPr>
          <p:nvPr/>
        </p:nvCxnSpPr>
        <p:spPr>
          <a:xfrm flipH="1" flipV="1">
            <a:off x="4622175" y="2512629"/>
            <a:ext cx="349188" cy="3462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3FCA3-A06F-4276-AEDD-E0C0FCD216F4}"/>
              </a:ext>
            </a:extLst>
          </p:cNvPr>
          <p:cNvCxnSpPr>
            <a:cxnSpLocks/>
          </p:cNvCxnSpPr>
          <p:nvPr/>
        </p:nvCxnSpPr>
        <p:spPr>
          <a:xfrm flipV="1">
            <a:off x="4209040" y="2112886"/>
            <a:ext cx="923278" cy="15322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7E8153-3907-49FE-A976-4324BC4885DD}"/>
              </a:ext>
            </a:extLst>
          </p:cNvPr>
          <p:cNvCxnSpPr>
            <a:cxnSpLocks/>
          </p:cNvCxnSpPr>
          <p:nvPr/>
        </p:nvCxnSpPr>
        <p:spPr>
          <a:xfrm>
            <a:off x="4698820" y="2244736"/>
            <a:ext cx="213064" cy="2574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41AC69-BFE0-485C-9B6A-53FED292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45" y="2182437"/>
            <a:ext cx="4585201" cy="27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3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46E7C2-F881-4E71-A106-FA183583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752F8-5FBC-4E5B-9A00-D329D13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60208-7647-4BFB-87D2-A142F71E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VHDL: CORDIC ARCTAN ROTATE UNTIL (1,0)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51934-61FF-4455-8E8C-3EC32FA4EAB5}"/>
              </a:ext>
            </a:extLst>
          </p:cNvPr>
          <p:cNvSpPr/>
          <p:nvPr/>
        </p:nvSpPr>
        <p:spPr>
          <a:xfrm>
            <a:off x="3817398" y="1807428"/>
            <a:ext cx="3701988" cy="36753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944300-2E3C-4EAD-B5CB-6457B4B2B6C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717219" y="3645106"/>
            <a:ext cx="18021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580D8E-3422-4550-ABCB-CF8471A5BCFE}"/>
              </a:ext>
            </a:extLst>
          </p:cNvPr>
          <p:cNvCxnSpPr>
            <a:cxnSpLocks/>
          </p:cNvCxnSpPr>
          <p:nvPr/>
        </p:nvCxnSpPr>
        <p:spPr>
          <a:xfrm flipV="1">
            <a:off x="5717219" y="2627790"/>
            <a:ext cx="1509204" cy="10173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8AA36-4744-42C6-9B7B-755B4696F61F}"/>
              </a:ext>
            </a:extLst>
          </p:cNvPr>
          <p:cNvCxnSpPr>
            <a:cxnSpLocks/>
          </p:cNvCxnSpPr>
          <p:nvPr/>
        </p:nvCxnSpPr>
        <p:spPr>
          <a:xfrm>
            <a:off x="6676007" y="2927521"/>
            <a:ext cx="301841" cy="501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DC46D-C097-4C38-A930-15501647F309}"/>
              </a:ext>
            </a:extLst>
          </p:cNvPr>
          <p:cNvCxnSpPr>
            <a:cxnSpLocks/>
          </p:cNvCxnSpPr>
          <p:nvPr/>
        </p:nvCxnSpPr>
        <p:spPr>
          <a:xfrm flipV="1">
            <a:off x="5717219" y="3303630"/>
            <a:ext cx="1802167" cy="3414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2A6605-89DF-4990-96AB-809638F766D8}"/>
              </a:ext>
            </a:extLst>
          </p:cNvPr>
          <p:cNvCxnSpPr>
            <a:cxnSpLocks/>
          </p:cNvCxnSpPr>
          <p:nvPr/>
        </p:nvCxnSpPr>
        <p:spPr>
          <a:xfrm flipH="1">
            <a:off x="6915704" y="3394366"/>
            <a:ext cx="2" cy="3695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C370D-E3B9-4633-8C85-2B1978B17EBF}"/>
              </a:ext>
            </a:extLst>
          </p:cNvPr>
          <p:cNvCxnSpPr>
            <a:cxnSpLocks/>
          </p:cNvCxnSpPr>
          <p:nvPr/>
        </p:nvCxnSpPr>
        <p:spPr>
          <a:xfrm>
            <a:off x="5717219" y="3645106"/>
            <a:ext cx="1802167" cy="1600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26DB3-971C-4FD3-9929-02ABA2D23572}"/>
              </a:ext>
            </a:extLst>
          </p:cNvPr>
          <p:cNvCxnSpPr>
            <a:cxnSpLocks/>
          </p:cNvCxnSpPr>
          <p:nvPr/>
        </p:nvCxnSpPr>
        <p:spPr>
          <a:xfrm flipV="1">
            <a:off x="7304103" y="3645106"/>
            <a:ext cx="77677" cy="1600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8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4B915-7A0F-4A08-9908-21A5354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C2351-E59E-4ABD-A379-5A9E24D8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07C3F-59E5-48D8-8C9E-38A71BF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outside circle, mirror, possibly in combination with swapping x and 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39C379-B257-4ACD-A4C4-60AB2117FCAE}"/>
              </a:ext>
            </a:extLst>
          </p:cNvPr>
          <p:cNvSpPr/>
          <p:nvPr/>
        </p:nvSpPr>
        <p:spPr>
          <a:xfrm>
            <a:off x="3817398" y="1807428"/>
            <a:ext cx="3701988" cy="3675356"/>
          </a:xfrm>
          <a:prstGeom prst="ellipse">
            <a:avLst/>
          </a:prstGeom>
          <a:noFill/>
          <a:ln>
            <a:solidFill>
              <a:srgbClr val="2F4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5D20EB-6B42-4D31-9DC9-31D2ACB1189F}"/>
              </a:ext>
            </a:extLst>
          </p:cNvPr>
          <p:cNvCxnSpPr>
            <a:cxnSpLocks/>
            <a:stCxn id="5" idx="7"/>
          </p:cNvCxnSpPr>
          <p:nvPr/>
        </p:nvCxnSpPr>
        <p:spPr>
          <a:xfrm flipH="1">
            <a:off x="5668392" y="2345671"/>
            <a:ext cx="1308850" cy="131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9C41CB-CA55-439D-8E86-5DCCFEAD62FE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5668392" y="3657600"/>
            <a:ext cx="1308850" cy="12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862B57-CF63-49E7-A975-ED4684E19963}"/>
              </a:ext>
            </a:extLst>
          </p:cNvPr>
          <p:cNvSpPr txBox="1"/>
          <p:nvPr/>
        </p:nvSpPr>
        <p:spPr>
          <a:xfrm>
            <a:off x="6214369" y="3302493"/>
            <a:ext cx="115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81B318-E3EA-4AE8-B60C-4ACAE99F19F1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5668392" y="1807428"/>
            <a:ext cx="0" cy="367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066E3E-F0C9-4649-A22C-7AD6CEA9ED7B}"/>
              </a:ext>
            </a:extLst>
          </p:cNvPr>
          <p:cNvSpPr txBox="1"/>
          <p:nvPr/>
        </p:nvSpPr>
        <p:spPr>
          <a:xfrm>
            <a:off x="4134036" y="2918936"/>
            <a:ext cx="1154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Mirror X and Y, then add Pi 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F3FED-E5F8-496B-B318-9D18CDEBF49E}"/>
              </a:ext>
            </a:extLst>
          </p:cNvPr>
          <p:cNvSpPr txBox="1"/>
          <p:nvPr/>
        </p:nvSpPr>
        <p:spPr>
          <a:xfrm>
            <a:off x="5637320" y="2022505"/>
            <a:ext cx="115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X/Y and + pi/2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1D040-8E9A-4958-A154-61C8631A6C99}"/>
              </a:ext>
            </a:extLst>
          </p:cNvPr>
          <p:cNvSpPr txBox="1"/>
          <p:nvPr/>
        </p:nvSpPr>
        <p:spPr>
          <a:xfrm>
            <a:off x="5604771" y="4301070"/>
            <a:ext cx="115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X/Y and + pi/2</a:t>
            </a:r>
          </a:p>
        </p:txBody>
      </p:sp>
    </p:spTree>
    <p:extLst>
      <p:ext uri="{BB962C8B-B14F-4D97-AF65-F5344CB8AC3E}">
        <p14:creationId xmlns:p14="http://schemas.microsoft.com/office/powerpoint/2010/main" val="15995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CDC76-23F5-4134-BC09-A966713C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58748-3103-4D09-B2FD-6495D9E1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83376-6CF5-4295-BA87-004FBFD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Varicode</a:t>
            </a:r>
            <a:r>
              <a:rPr lang="en-US" dirty="0"/>
              <a:t> is just a table lookup (big if else statement)</a:t>
            </a:r>
          </a:p>
        </p:txBody>
      </p:sp>
      <p:pic>
        <p:nvPicPr>
          <p:cNvPr id="2050" name="Picture 2" descr="FSQ">
            <a:extLst>
              <a:ext uri="{FF2B5EF4-FFF2-40B4-BE49-F238E27FC236}">
                <a16:creationId xmlns:a16="http://schemas.microsoft.com/office/drawing/2014/main" id="{91880F3B-F874-4732-9F49-AC5F4A37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3" y="1574764"/>
            <a:ext cx="4083035" cy="42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1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6B8DA-21F4-4277-B59B-7A25E0C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83C05-6A85-4CD5-A66A-82977540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D565EE-2052-48D2-ABEB-6197FF3A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Differentiator and matched filter via lattice ladder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59399C57-1E17-4A4C-B571-48FB35F1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57" y="1207688"/>
            <a:ext cx="8868885" cy="48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2BC67-802F-4446-9443-7C2CCE0C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D00F3-E948-45B2-A331-42ADDF2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06A39-83D9-458A-9C88-732D4E32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E9CE3-505D-4DD0-ADA2-72A5ADCB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102"/>
            <a:ext cx="12192000" cy="32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tekening, klok&#10;&#10;Automatisch gegenereerde beschrijving">
            <a:extLst>
              <a:ext uri="{FF2B5EF4-FFF2-40B4-BE49-F238E27FC236}">
                <a16:creationId xmlns:a16="http://schemas.microsoft.com/office/drawing/2014/main" id="{5E52ECE9-6126-4946-8092-AF34A3494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232" y="838745"/>
            <a:ext cx="5718735" cy="1637982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5F7E2D-368A-47CA-86CC-2BD2A023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3630A3-8CBD-4673-87A0-A06140CF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E3A07F-C8B9-4A67-80C8-95C6B3B7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Analog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40683ED-CAAA-4899-9639-1C2D3AB7B774}"/>
              </a:ext>
            </a:extLst>
          </p:cNvPr>
          <p:cNvSpPr txBox="1"/>
          <p:nvPr/>
        </p:nvSpPr>
        <p:spPr>
          <a:xfrm>
            <a:off x="992560" y="2903946"/>
            <a:ext cx="404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Variable gain amplifier: amplifies 1..100 mV input signal to desired level for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B6FAA75-54CC-4AB9-AAD6-15EF6FBC62E8}"/>
              </a:ext>
            </a:extLst>
          </p:cNvPr>
          <p:cNvSpPr txBox="1"/>
          <p:nvPr/>
        </p:nvSpPr>
        <p:spPr>
          <a:xfrm>
            <a:off x="6762327" y="2856513"/>
            <a:ext cx="4261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ADC: converts analog input to digital N-bit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SNR = 6.02N+1.76dB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91B2152A-9D17-4A2C-A330-561FA1BE931B}"/>
              </a:ext>
            </a:extLst>
          </p:cNvPr>
          <p:cNvCxnSpPr>
            <a:cxnSpLocks/>
          </p:cNvCxnSpPr>
          <p:nvPr/>
        </p:nvCxnSpPr>
        <p:spPr>
          <a:xfrm>
            <a:off x="5638800" y="838745"/>
            <a:ext cx="0" cy="38195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3363DD66-9C23-41F3-AAEC-86698FB01FBB}"/>
              </a:ext>
            </a:extLst>
          </p:cNvPr>
          <p:cNvSpPr txBox="1"/>
          <p:nvPr/>
        </p:nvSpPr>
        <p:spPr>
          <a:xfrm>
            <a:off x="3720319" y="4813039"/>
            <a:ext cx="3836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BE" sz="2400"/>
              <a:t>Sampling at certain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63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F55B52B-3396-4E45-BEA6-6951F651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Specifications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AC6C4-A5BE-4C85-8178-769D0EDB2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/>
              <a:t>Input = 1..100mV, output = 500 mV</a:t>
            </a:r>
          </a:p>
          <a:p>
            <a:pPr marL="0" indent="0">
              <a:buNone/>
            </a:pPr>
            <a:r>
              <a:rPr lang="nl-BE"/>
              <a:t>    -&gt; Closed Loop gain = 5..500</a:t>
            </a:r>
          </a:p>
          <a:p>
            <a:pPr marL="0" indent="0">
              <a:buNone/>
            </a:pPr>
            <a:endParaRPr lang="nl-BE"/>
          </a:p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87795B-54B9-4B17-A1E4-19DB86F7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/>
              <a:t>Solution 1.0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AE342DB-73FD-4D5C-B514-9FE6F11C25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/>
              <a:t>Telescopic OTA</a:t>
            </a:r>
          </a:p>
          <a:p>
            <a:r>
              <a:rPr lang="nl-BE"/>
              <a:t>85 dB gain, 25 kHz BW</a:t>
            </a:r>
          </a:p>
          <a:p>
            <a:r>
              <a:rPr lang="nl-BE"/>
              <a:t>Resistorbank feedback</a:t>
            </a:r>
          </a:p>
          <a:p>
            <a:r>
              <a:rPr lang="nl-BE"/>
              <a:t>Gain = -Rf/Rin (ideal)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077BB2-FB2D-4C14-BE81-BB5986A9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39E327-542D-48D6-B259-74C8B6D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9D5859C-BEA4-4993-A561-DFBB3EB3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Variable Gain Amplifier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9A5BFD-8C04-4CBA-8052-5F8429C6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4175760"/>
            <a:ext cx="1310720" cy="1310720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FC3B8A-54F5-47A4-88E0-ED5A0E01FA3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97575" y="1926000"/>
            <a:ext cx="0" cy="41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 descr="Afbeelding met object, klok, zitten, vogel&#10;&#10;Automatisch gegenereerde beschrijving">
            <a:extLst>
              <a:ext uri="{FF2B5EF4-FFF2-40B4-BE49-F238E27FC236}">
                <a16:creationId xmlns:a16="http://schemas.microsoft.com/office/drawing/2014/main" id="{78EDB513-FE4A-4F34-95E1-69AA7B3A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680" y="3779560"/>
            <a:ext cx="18745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85223DE-7053-478E-825E-9F41E5BB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07" y="3881607"/>
            <a:ext cx="3385643" cy="2102226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F55B52B-3396-4E45-BEA6-6951F651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Specifications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AC6C4-A5BE-4C85-8178-769D0EDB2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/>
              <a:t>Input = 1..100mV, output = 500 mV</a:t>
            </a:r>
          </a:p>
          <a:p>
            <a:pPr marL="0" indent="0">
              <a:buNone/>
            </a:pPr>
            <a:r>
              <a:rPr lang="nl-BE"/>
              <a:t>    -&gt; Closed Loop gain = 5..500</a:t>
            </a:r>
          </a:p>
          <a:p>
            <a:pPr marL="0" indent="0">
              <a:buNone/>
            </a:pPr>
            <a:endParaRPr lang="nl-BE"/>
          </a:p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87795B-54B9-4B17-A1E4-19DB86F7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/>
              <a:t>Solution 2.0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AE342DB-73FD-4D5C-B514-9FE6F11C2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000" y="2284171"/>
            <a:ext cx="5445000" cy="3837658"/>
          </a:xfrm>
        </p:spPr>
        <p:txBody>
          <a:bodyPr/>
          <a:lstStyle/>
          <a:p>
            <a:r>
              <a:rPr lang="nl-BE"/>
              <a:t>S&amp;H amplifier</a:t>
            </a:r>
          </a:p>
          <a:p>
            <a:r>
              <a:rPr lang="nl-BE"/>
              <a:t>Capacitorbank feedback</a:t>
            </a:r>
          </a:p>
          <a:p>
            <a:r>
              <a:rPr lang="nl-BE"/>
              <a:t>Gain = -C1/C2 (ideal)</a:t>
            </a:r>
          </a:p>
          <a:p>
            <a:r>
              <a:rPr lang="nl-BE"/>
              <a:t>Fs = 60 kHz (&gt; 2x Fin)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077BB2-FB2D-4C14-BE81-BB5986A9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39E327-542D-48D6-B259-74C8B6D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9D5859C-BEA4-4993-A561-DFBB3EB3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Variable Gain Amplifier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9A5BFD-8C04-4CBA-8052-5F8429C6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0" y="4175760"/>
            <a:ext cx="1310720" cy="1310720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FC3B8A-54F5-47A4-88E0-ED5A0E01FA3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97575" y="1926000"/>
            <a:ext cx="0" cy="41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DFF21B7-FF74-4B9D-BCDE-5565E12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BC20FD4-A8F0-430C-A67E-61F0BC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C81AD1-2E82-4E56-8CFB-2C35DA7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Flash ADC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BC60B6C-13C4-453A-AE3B-EFED076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00" y="288882"/>
            <a:ext cx="4236720" cy="564896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6E82CCD-EF28-4D59-B6BD-561FD88EE0DC}"/>
              </a:ext>
            </a:extLst>
          </p:cNvPr>
          <p:cNvSpPr txBox="1"/>
          <p:nvPr/>
        </p:nvSpPr>
        <p:spPr>
          <a:xfrm>
            <a:off x="670560" y="1795916"/>
            <a:ext cx="6126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3-bit -&gt; SNR = 6.02N+1.76 dB = 20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Thermometer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Mux-based decoder = easy to implement and small enough delay for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Resistorchain for Vref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7 StrongArm comparators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Vref decoupled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999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DFF21B7-FF74-4B9D-BCDE-5565E12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BC20FD4-A8F0-430C-A67E-61F0BC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C81AD1-2E82-4E56-8CFB-2C35DA7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StrongArm Comparator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6E82CCD-EF28-4D59-B6BD-561FD88EE0DC}"/>
              </a:ext>
            </a:extLst>
          </p:cNvPr>
          <p:cNvSpPr txBox="1"/>
          <p:nvPr/>
        </p:nvSpPr>
        <p:spPr>
          <a:xfrm>
            <a:off x="576000" y="1359036"/>
            <a:ext cx="587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Vin2 =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Vin1 = </a:t>
            </a:r>
            <a:r>
              <a:rPr lang="nl-BE" sz="2400" dirty="0" err="1"/>
              <a:t>Vref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Combines </a:t>
            </a:r>
            <a:r>
              <a:rPr lang="nl-BE" sz="2400" dirty="0" err="1"/>
              <a:t>functionality</a:t>
            </a:r>
            <a:r>
              <a:rPr lang="nl-BE" sz="2400" dirty="0"/>
              <a:t> of comparator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latch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Capacitive</a:t>
            </a:r>
            <a:r>
              <a:rPr lang="nl-BE" sz="2400" dirty="0"/>
              <a:t> load matching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invertors</a:t>
            </a:r>
            <a:r>
              <a:rPr lang="nl-BE" sz="2400" dirty="0"/>
              <a:t> at X </a:t>
            </a:r>
            <a:r>
              <a:rPr lang="nl-BE" sz="2400" dirty="0" err="1"/>
              <a:t>and</a:t>
            </a:r>
            <a:r>
              <a:rPr lang="nl-BE" sz="2400" dirty="0"/>
              <a:t>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E91CF04B-9092-496A-B3F8-DEFC79F6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097280"/>
            <a:ext cx="5375329" cy="42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DFF21B7-FF74-4B9D-BCDE-5565E12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BC20FD4-A8F0-430C-A67E-61F0BC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C81AD1-2E82-4E56-8CFB-2C35DA7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To do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6E82CCD-EF28-4D59-B6BD-561FD88EE0DC}"/>
              </a:ext>
            </a:extLst>
          </p:cNvPr>
          <p:cNvSpPr txBox="1"/>
          <p:nvPr/>
        </p:nvSpPr>
        <p:spPr>
          <a:xfrm>
            <a:off x="576000" y="1359036"/>
            <a:ext cx="587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Design new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Implement S&amp;H switchcap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Optimize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306482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D7C3E-83E6-40AB-85B8-FF6B4409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73AEB-D351-400B-B813-6C59DC40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1DBD31-FA1B-4E67-ACF7-421499B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E2C2B-0B83-4311-88DF-337B4FF3E8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6038" y="1171852"/>
            <a:ext cx="9153612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A6444B-63C5-4D21-8C36-3BDD65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Group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3102E-475A-4812-A473-DB83A54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B8050-FF2A-40FF-8ED3-CBE5980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perfect matched filter in </a:t>
            </a:r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41F06-4E2D-4D93-A843-391FA330C5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7971" y="1290474"/>
            <a:ext cx="5943600" cy="2138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B3D02-E9E5-4FD4-AA4C-6174E82C0A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7970" y="3506680"/>
            <a:ext cx="5943599" cy="2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670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359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KU Leuven</vt:lpstr>
      <vt:lpstr>KU Leuven Sedes</vt:lpstr>
      <vt:lpstr>P&amp;D Electronics and Chipdesign GMSK100</vt:lpstr>
      <vt:lpstr>Analog</vt:lpstr>
      <vt:lpstr>Variable Gain Amplifier</vt:lpstr>
      <vt:lpstr>Variable Gain Amplifier</vt:lpstr>
      <vt:lpstr>Flash ADC</vt:lpstr>
      <vt:lpstr>StrongArm Comparator</vt:lpstr>
      <vt:lpstr>To do</vt:lpstr>
      <vt:lpstr>Digital</vt:lpstr>
      <vt:lpstr>Finding the perfect matched filter in Matlab</vt:lpstr>
      <vt:lpstr>Matched filter pulse shape vs regular MSK</vt:lpstr>
      <vt:lpstr>CORDIC: </vt:lpstr>
      <vt:lpstr>VHDL: CORDIC ARCTAN ROTATE UNTIL (1,0)</vt:lpstr>
      <vt:lpstr>If outside circle, mirror, possibly in combination with swapping x and y</vt:lpstr>
      <vt:lpstr>Varicode is just a table lookup (big if else statement)</vt:lpstr>
      <vt:lpstr>Differentiator and matched filter via lattice ladder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2020-04-02T15:19:47Z</dcterms:modified>
</cp:coreProperties>
</file>