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5"/>
  </p:notesMasterIdLst>
  <p:handoutMasterIdLst>
    <p:handoutMasterId r:id="rId26"/>
  </p:handoutMasterIdLst>
  <p:sldIdLst>
    <p:sldId id="261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4" r:id="rId11"/>
    <p:sldId id="269" r:id="rId12"/>
    <p:sldId id="270" r:id="rId13"/>
    <p:sldId id="272" r:id="rId14"/>
    <p:sldId id="273" r:id="rId15"/>
    <p:sldId id="274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19-5-2020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19-5-2020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7a900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7a900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67a90019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67a90019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567a900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567a900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67a9001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67a9001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67a900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67a900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567a9001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567a90019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67a90019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67a90019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7a90019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7a90019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67a900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67a900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67a9001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67a9001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67a900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67a900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67a90019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67a90019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67a90019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567a90019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567a9001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567a9001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67a9001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67a9001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67a9001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67a9001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67a9001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67a90019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67a90019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67a90019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67a90019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67a90019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67a90019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67a90019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67a90019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567a90019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606-0533-40BD-8072-BE3C18A3018A}" type="datetime1">
              <a:rPr lang="nl-BE" smtClean="0"/>
              <a:t>19/05/2020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BE3-5AEE-4DF7-B1F3-D3353BD55DEE}" type="datetime1">
              <a:rPr lang="nl-BE" smtClean="0"/>
              <a:t>19/05/2020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722-6AC9-4628-AA60-BCF9D550E51F}" type="datetime1">
              <a:rPr lang="nl-BE" smtClean="0"/>
              <a:t>19/05/2020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EE55-D0C2-4F32-A78F-C13163ED0CFF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314D-550E-413F-9778-9AA4BD6D0610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8600-E460-4A7D-BB0A-A8FBD98DEDB4}" type="datetime1">
              <a:rPr lang="nl-BE" smtClean="0"/>
              <a:t>19/05/2020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C1F-B472-4EE8-A526-EA5D328A06BE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5E45-67D6-43B0-8826-A573B285F652}" type="datetime1">
              <a:rPr lang="nl-BE" smtClean="0"/>
              <a:t>19/05/2020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FED1-7C66-474A-BE6E-EA9C4A5C8A56}" type="datetime1">
              <a:rPr lang="nl-BE" smtClean="0"/>
              <a:t>19/05/2020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784-7793-4138-B983-C72150CB803A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Engineering, Electronics and Chip Design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6F72A1C-3DB9-488A-93B6-D02B4154667B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GB"/>
              <a:t>Electrical Engineering, Electronics and Chip Design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9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A5A14EA-D8A1-41F3-BA12-C47864E1A758}" type="datetime1">
              <a:rPr lang="nl-BE" smtClean="0"/>
              <a:t>19/05/2020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GB"/>
              <a:t>Electrical Engineering, Electronics and Chip Design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Design of a GMSK 100 bit receiver 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4364901"/>
            <a:ext cx="6096524" cy="7301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Project &amp; Development Electronics and Chip Design</a:t>
            </a:r>
          </a:p>
          <a:p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BBABCED-F979-43F1-9DE1-C5F2881E8418}"/>
              </a:ext>
            </a:extLst>
          </p:cNvPr>
          <p:cNvSpPr txBox="1"/>
          <p:nvPr/>
        </p:nvSpPr>
        <p:spPr>
          <a:xfrm>
            <a:off x="7812947" y="5339690"/>
            <a:ext cx="437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4: Jonas </a:t>
            </a:r>
            <a:r>
              <a:rPr lang="en-US" dirty="0" err="1"/>
              <a:t>Bertels</a:t>
            </a:r>
            <a:r>
              <a:rPr lang="en-US" dirty="0"/>
              <a:t>, Jasper </a:t>
            </a:r>
            <a:r>
              <a:rPr lang="en-US" dirty="0" err="1"/>
              <a:t>Depuydt</a:t>
            </a:r>
            <a:r>
              <a:rPr lang="en-US" dirty="0"/>
              <a:t>, Ruben Heyrman, </a:t>
            </a:r>
            <a:r>
              <a:rPr lang="en-US" dirty="0" err="1"/>
              <a:t>Ziyu</a:t>
            </a:r>
            <a:r>
              <a:rPr lang="en-US" dirty="0"/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B590B643-2267-4CAC-8F5A-AEBCA992752E}"/>
              </a:ext>
            </a:extLst>
          </p:cNvPr>
          <p:cNvSpPr/>
          <p:nvPr/>
        </p:nvSpPr>
        <p:spPr>
          <a:xfrm>
            <a:off x="-209725" y="6091833"/>
            <a:ext cx="12625431" cy="113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 Analog Front-end 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t="5695" r="51456"/>
          <a:stretch/>
        </p:blipFill>
        <p:spPr>
          <a:xfrm>
            <a:off x="65733" y="1536634"/>
            <a:ext cx="5935600" cy="526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t="4461" r="51665"/>
          <a:stretch/>
        </p:blipFill>
        <p:spPr>
          <a:xfrm>
            <a:off x="6149334" y="1475633"/>
            <a:ext cx="5892799" cy="531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15600" y="341698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Digital: costas</a:t>
            </a:r>
            <a:endParaRPr dirty="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106" y="1105298"/>
            <a:ext cx="9885788" cy="49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517200" y="31432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Frequency recovered from the costas loop</a:t>
            </a:r>
            <a:endParaRPr dirty="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34" y="1077926"/>
            <a:ext cx="9966521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2521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Filtered VCO</a:t>
            </a:r>
            <a:endParaRPr dirty="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84" y="1015767"/>
            <a:ext cx="9395632" cy="5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415600" y="31447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Filtering and ascii recovery</a:t>
            </a:r>
            <a:endParaRPr dirty="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34" y="1215551"/>
            <a:ext cx="8902700" cy="4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Loop filter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982" y="761423"/>
            <a:ext cx="32512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109" y="1086083"/>
            <a:ext cx="9727781" cy="506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615633" y="32248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Hardware implementation of our filter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16" y="937209"/>
            <a:ext cx="9959967" cy="52302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29933" y="10626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Frequency spectrum of filter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54867" y="12224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Cordic Matrix for single iteration</a:t>
            </a:r>
            <a:endParaRPr dirty="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51" y="2018370"/>
            <a:ext cx="9944100" cy="12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1004567" y="4433600"/>
            <a:ext cx="8760000" cy="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Hardware-efficient iterative method</a:t>
            </a:r>
            <a:endParaRPr sz="2400"/>
          </a:p>
          <a:p>
            <a:r>
              <a:rPr lang="en" sz="2400"/>
              <a:t>Multiply by tan(θn) can be achieved by a bitwise shift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206933" y="0"/>
            <a:ext cx="6178000" cy="1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/>
              <a:t>Data synchronization</a:t>
            </a:r>
            <a:endParaRPr sz="3733" dirty="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67" y="931308"/>
            <a:ext cx="8450632" cy="54829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8987767" y="2929433"/>
            <a:ext cx="3592800" cy="2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Slow down the total count when running ahead</a:t>
            </a:r>
            <a:endParaRPr sz="2400" dirty="0"/>
          </a:p>
          <a:p>
            <a:endParaRPr sz="2400" dirty="0"/>
          </a:p>
          <a:p>
            <a:r>
              <a:rPr lang="en" sz="2400" dirty="0"/>
              <a:t>Speed up the count when running behind</a:t>
            </a:r>
            <a:endParaRPr sz="2400" dirty="0"/>
          </a:p>
          <a:p>
            <a:endParaRPr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Analog Front-End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9500" y="3204633"/>
            <a:ext cx="6781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206933" y="51942"/>
            <a:ext cx="6178000" cy="1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/>
              <a:t>Data synchronization</a:t>
            </a:r>
            <a:endParaRPr sz="3733" dirty="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01" y="1395800"/>
            <a:ext cx="11785599" cy="20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870633" y="4125500"/>
            <a:ext cx="9282400" cy="2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3733"/>
              </a:spcBef>
              <a:buClr>
                <a:schemeClr val="dk1"/>
              </a:buClr>
              <a:buSzPts val="1100"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spcBef>
                <a:spcPts val="3733"/>
              </a:spcBef>
            </a:pPr>
            <a:endParaRPr sz="2400"/>
          </a:p>
        </p:txBody>
      </p:sp>
      <p:sp>
        <p:nvSpPr>
          <p:cNvPr id="190" name="Google Shape;190;p32"/>
          <p:cNvSpPr txBox="1"/>
          <p:nvPr/>
        </p:nvSpPr>
        <p:spPr>
          <a:xfrm>
            <a:off x="388433" y="4326433"/>
            <a:ext cx="96172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Cnt :              increments by counterassder on every new value</a:t>
            </a:r>
            <a:endParaRPr sz="2400"/>
          </a:p>
          <a:p>
            <a:r>
              <a:rPr lang="en" sz="2400"/>
              <a:t>Count0 :        increments on a positive value</a:t>
            </a:r>
            <a:endParaRPr sz="2400"/>
          </a:p>
          <a:p>
            <a:r>
              <a:rPr lang="en" sz="2400"/>
              <a:t>Count1 :        increments on a negative value</a:t>
            </a:r>
            <a:endParaRPr sz="2400"/>
          </a:p>
          <a:p>
            <a:r>
              <a:rPr lang="en" sz="2400"/>
              <a:t>Countadder : slow down when “000” and speed up when ”010”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206933" y="26775"/>
            <a:ext cx="6178000" cy="1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 dirty="0"/>
              <a:t>Result and resources</a:t>
            </a:r>
            <a:endParaRPr sz="3733" dirty="0"/>
          </a:p>
        </p:txBody>
      </p:sp>
      <p:graphicFrame>
        <p:nvGraphicFramePr>
          <p:cNvPr id="196" name="Google Shape;196;p33"/>
          <p:cNvGraphicFramePr/>
          <p:nvPr/>
        </p:nvGraphicFramePr>
        <p:xfrm>
          <a:off x="1633067" y="1745200"/>
          <a:ext cx="8620633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Logic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Used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Available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Utilization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Slice Register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2570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4896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52 %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Total 4 input LUT’s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3661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4896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74 %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RAMB 16’s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8 %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MULT18X18SIOs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24 %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415600" y="211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Result digital message &amp; conclusion</a:t>
            </a:r>
            <a:endParaRPr dirty="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60" y="975167"/>
            <a:ext cx="9795880" cy="51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Switched-capacitor amplifier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3561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-"/>
            </a:pPr>
            <a:r>
              <a:rPr lang="en"/>
              <a:t>50 kHz sampling</a:t>
            </a:r>
            <a:endParaRPr/>
          </a:p>
          <a:p>
            <a:pPr>
              <a:buChar char="-"/>
            </a:pPr>
            <a:r>
              <a:rPr lang="en"/>
              <a:t>5 to 500 closed-loop gain</a:t>
            </a:r>
            <a:endParaRPr/>
          </a:p>
          <a:p>
            <a:pPr>
              <a:buChar char="-"/>
            </a:pPr>
            <a:r>
              <a:rPr lang="en"/>
              <a:t>1V output swing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67" y="1536633"/>
            <a:ext cx="8091467" cy="4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Telescopic OTA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34" y="593351"/>
            <a:ext cx="6287265" cy="553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34" y="2567134"/>
            <a:ext cx="5770900" cy="70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34" y="5241401"/>
            <a:ext cx="5770900" cy="137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136633" y="3355417"/>
            <a:ext cx="328800" cy="115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447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/>
              <a:t>Calculated specifications</a:t>
            </a:r>
            <a:endParaRPr sz="2667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25100" y="186065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/>
              <a:t>Requirements</a:t>
            </a:r>
            <a:endParaRPr sz="26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8600"/>
            <a:ext cx="12192000" cy="5230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34" y="5435600"/>
            <a:ext cx="5143500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Transient result switched-capacitor amplifier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91543"/>
            <a:ext cx="12191999" cy="556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Variable gain circuit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Gain detector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Gain queue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Gain regulator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88" y="678483"/>
            <a:ext cx="7508599" cy="550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 variable gain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r="50144"/>
          <a:stretch/>
        </p:blipFill>
        <p:spPr>
          <a:xfrm>
            <a:off x="0" y="1291534"/>
            <a:ext cx="6078432" cy="556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r="49624"/>
          <a:stretch/>
        </p:blipFill>
        <p:spPr>
          <a:xfrm>
            <a:off x="6078432" y="1348899"/>
            <a:ext cx="6113568" cy="5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A02A3D2-7E77-4D1C-B55B-CEE51F19D8BC}"/>
              </a:ext>
            </a:extLst>
          </p:cNvPr>
          <p:cNvSpPr/>
          <p:nvPr/>
        </p:nvSpPr>
        <p:spPr>
          <a:xfrm>
            <a:off x="-209725" y="6091833"/>
            <a:ext cx="12625431" cy="1131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Flash ADC				  StrongArm Comparator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434" y="1417867"/>
            <a:ext cx="5102447" cy="544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70" y="1223264"/>
            <a:ext cx="5211797" cy="563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217</Words>
  <Application>Microsoft Office PowerPoint</Application>
  <PresentationFormat>Widescreen</PresentationFormat>
  <Paragraphs>60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KU Leuven</vt:lpstr>
      <vt:lpstr>KU Leuven Sedes</vt:lpstr>
      <vt:lpstr>Design of a GMSK 100 bit receiver </vt:lpstr>
      <vt:lpstr>Analog Front-End</vt:lpstr>
      <vt:lpstr>Switched-capacitor amplifier</vt:lpstr>
      <vt:lpstr>Telescopic OTA</vt:lpstr>
      <vt:lpstr>PowerPoint Presentation</vt:lpstr>
      <vt:lpstr>Transient result switched-capacitor amplifier</vt:lpstr>
      <vt:lpstr>Variable gain circuit</vt:lpstr>
      <vt:lpstr>Results variable gain</vt:lpstr>
      <vt:lpstr>Flash ADC      StrongArm Comparator</vt:lpstr>
      <vt:lpstr>Results Analog Front-end </vt:lpstr>
      <vt:lpstr>Digital: costas</vt:lpstr>
      <vt:lpstr>Frequency recovered from the costas loop</vt:lpstr>
      <vt:lpstr>Filtered VCO</vt:lpstr>
      <vt:lpstr>Filtering and ascii recovery</vt:lpstr>
      <vt:lpstr>Loop filter</vt:lpstr>
      <vt:lpstr>Hardware implementation of our filter</vt:lpstr>
      <vt:lpstr>Frequency spectrum of filter</vt:lpstr>
      <vt:lpstr>Cordic Matrix for single iteration</vt:lpstr>
      <vt:lpstr>PowerPoint Presentation</vt:lpstr>
      <vt:lpstr>PowerPoint Presentation</vt:lpstr>
      <vt:lpstr>PowerPoint Presentation</vt:lpstr>
      <vt:lpstr>Result digital message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2020-05-19T09:09:49Z</dcterms:modified>
</cp:coreProperties>
</file>