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Open Sans SemiBold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ZcHKr/TNEG+OxHPPr6al08L4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OpenSansSemiBold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Italic.fntdata"/><Relationship Id="rId30" Type="http://schemas.openxmlformats.org/officeDocument/2006/relationships/font" Target="fonts/OpenSansSemiBold-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d31da1c6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0d31da1c6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31da1c63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0d31da1c6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d31da1c63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0d31da1c6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d5fcc1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d5fcc1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31da1c6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d31da1c6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d31da1c6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0d31da1c6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d31da1c6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0d31da1c6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d31da1c6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d31da1c6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31da1c6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0d31da1c6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d31da1c6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d31da1c6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0" name="Google Shape;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650" y="781700"/>
            <a:ext cx="4162524" cy="387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791" y="266243"/>
            <a:ext cx="1080626" cy="4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8"/>
          <p:cNvSpPr txBox="1"/>
          <p:nvPr>
            <p:ph type="title"/>
          </p:nvPr>
        </p:nvSpPr>
        <p:spPr>
          <a:xfrm>
            <a:off x="550250" y="1188100"/>
            <a:ext cx="33687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400"/>
              <a:buFont typeface="Montserrat Medium"/>
              <a:buNone/>
              <a:defRPr sz="2400">
                <a:solidFill>
                  <a:srgbClr val="454F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None/>
              <a:defRPr>
                <a:solidFill>
                  <a:srgbClr val="454F5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None/>
              <a:defRPr>
                <a:solidFill>
                  <a:srgbClr val="454F5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None/>
              <a:defRPr>
                <a:solidFill>
                  <a:srgbClr val="454F5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None/>
              <a:defRPr>
                <a:solidFill>
                  <a:srgbClr val="454F5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None/>
              <a:defRPr>
                <a:solidFill>
                  <a:srgbClr val="454F5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None/>
              <a:defRPr>
                <a:solidFill>
                  <a:srgbClr val="454F5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None/>
              <a:defRPr>
                <a:solidFill>
                  <a:srgbClr val="454F5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800"/>
              <a:buNone/>
              <a:defRPr>
                <a:solidFill>
                  <a:srgbClr val="454F5B"/>
                </a:solidFill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2" type="title"/>
          </p:nvPr>
        </p:nvSpPr>
        <p:spPr>
          <a:xfrm>
            <a:off x="550250" y="2940700"/>
            <a:ext cx="25038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"/>
              <a:buNone/>
              <a:defRPr sz="11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5403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 Medium"/>
              <a:buNone/>
              <a:defRPr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cxnSp>
        <p:nvCxnSpPr>
          <p:cNvPr id="56" name="Google Shape;56;p39"/>
          <p:cNvCxnSpPr/>
          <p:nvPr/>
        </p:nvCxnSpPr>
        <p:spPr>
          <a:xfrm>
            <a:off x="647843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39"/>
          <p:cNvSpPr txBox="1"/>
          <p:nvPr>
            <p:ph idx="2" type="title"/>
          </p:nvPr>
        </p:nvSpPr>
        <p:spPr>
          <a:xfrm>
            <a:off x="543721" y="1299475"/>
            <a:ext cx="473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285190">
            <a:off x="5658591" y="-2975775"/>
            <a:ext cx="271054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40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025377" y="-52851"/>
            <a:ext cx="1976975" cy="10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0"/>
          <p:cNvSpPr txBox="1"/>
          <p:nvPr>
            <p:ph type="title"/>
          </p:nvPr>
        </p:nvSpPr>
        <p:spPr>
          <a:xfrm>
            <a:off x="501963" y="3404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2200"/>
              <a:buFont typeface="Montserrat Medium"/>
              <a:buNone/>
              <a:defRPr sz="2200">
                <a:solidFill>
                  <a:srgbClr val="454F5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None/>
              <a:defRPr sz="2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40"/>
          <p:cNvSpPr txBox="1"/>
          <p:nvPr>
            <p:ph idx="2" type="title"/>
          </p:nvPr>
        </p:nvSpPr>
        <p:spPr>
          <a:xfrm>
            <a:off x="511424" y="1778750"/>
            <a:ext cx="294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100"/>
              <a:buFont typeface="Open Sans Light"/>
              <a:buNone/>
              <a:defRPr sz="1100">
                <a:solidFill>
                  <a:srgbClr val="454F5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Light"/>
              <a:buNone/>
              <a:defRPr sz="11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twitter.com/abstractaus" TargetMode="External"/><Relationship Id="rId10" Type="http://schemas.openxmlformats.org/officeDocument/2006/relationships/image" Target="../media/image24.png"/><Relationship Id="rId13" Type="http://schemas.openxmlformats.org/officeDocument/2006/relationships/hyperlink" Target="https://bit.ly/Instagram-Abstracta" TargetMode="External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hyperlink" Target="https://www.linkedin.com/company/abstracta/" TargetMode="External"/><Relationship Id="rId14" Type="http://schemas.openxmlformats.org/officeDocument/2006/relationships/image" Target="../media/image23.png"/><Relationship Id="rId5" Type="http://schemas.openxmlformats.org/officeDocument/2006/relationships/hyperlink" Target="https://bit.ly/YT-Abstracta" TargetMode="External"/><Relationship Id="rId6" Type="http://schemas.openxmlformats.org/officeDocument/2006/relationships/image" Target="../media/image26.png"/><Relationship Id="rId7" Type="http://schemas.openxmlformats.org/officeDocument/2006/relationships/hyperlink" Target="https://www.facebook.com/abstractaUS" TargetMode="External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the-internet.herokuapp.com/challenging_dom" TargetMode="External"/><Relationship Id="rId5" Type="http://schemas.openxmlformats.org/officeDocument/2006/relationships/hyperlink" Target="https://www.w3schools.com/cssref/css_selectors.asp" TargetMode="External"/><Relationship Id="rId6" Type="http://schemas.openxmlformats.org/officeDocument/2006/relationships/hyperlink" Target="https://www.w3schools.com/xml/xpath_axe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://opencart.abstracta.us/index.php?route=product/category&amp;path=1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570" y="-528550"/>
            <a:ext cx="571435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2650" y="781700"/>
            <a:ext cx="4162524" cy="387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791" y="266243"/>
            <a:ext cx="1080626" cy="4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460100" y="1508950"/>
            <a:ext cx="34191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s" sz="2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UI Automation</a:t>
            </a:r>
            <a:r>
              <a:rPr lang="es" sz="2800">
                <a:solidFill>
                  <a:srgbClr val="454F5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sz="2800">
              <a:solidFill>
                <a:srgbClr val="454F5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800">
                <a:solidFill>
                  <a:srgbClr val="454F5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Enfoques y prácticas útiles</a:t>
            </a:r>
            <a:endParaRPr sz="2800">
              <a:solidFill>
                <a:srgbClr val="454F5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0d31da1c63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0d31da1c63_1_83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Data-Driven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10d31da1c63_1_83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66" name="Google Shape;166;g10d31da1c63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0d31da1c63_1_83"/>
          <p:cNvSpPr txBox="1"/>
          <p:nvPr/>
        </p:nvSpPr>
        <p:spPr>
          <a:xfrm>
            <a:off x="1046375" y="1048150"/>
            <a:ext cx="7683300" cy="3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Este enfoque se hace muy apropiado cuando tenemos casos de prueba 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muy similares entre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sí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es decir, que comparten los mismos pasos, pero difieren en ciertos datos que pueden ser parametrizables.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Por ejemplo si debemos llenar un formulario muchas veces usando distintos sets de datos,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podríamos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usar los mismos pasos ejecutando el caso una vez por cada set.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 el caso de nuestro framework, podemos definir distintos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métodos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llamados </a:t>
            </a:r>
            <a:r>
              <a:rPr i="1"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DataProviders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suministran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estos datos. Estos datos pueden ser definidos dentro de las mismas clases de nuestro proyecto o en un archivo externo como un CSV.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Podemos definirlo con el </a:t>
            </a:r>
            <a:r>
              <a:rPr i="1"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@DataProvider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asignándole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un nombre, que se puede llamar desde el Test,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así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como la clase en la cual se encuentra. El método debe retornar siempre un doble array o un iterador de Object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68" name="Google Shape;168;g10d31da1c63_1_83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g10d31da1c63_1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150" y="4688400"/>
            <a:ext cx="5390626" cy="3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0d31da1c63_1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75" y="4688400"/>
            <a:ext cx="3042347" cy="3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10d31da1c63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0d31da1c63_1_100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Tiempos de espera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g10d31da1c63_1_100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78" name="Google Shape;178;g10d31da1c63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0d31da1c63_1_100"/>
          <p:cNvSpPr txBox="1"/>
          <p:nvPr/>
        </p:nvSpPr>
        <p:spPr>
          <a:xfrm>
            <a:off x="778250" y="1048150"/>
            <a:ext cx="80373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Cuando colocamos los pasos para nuestro código siempre es apropiado colocar esperas dinámicas para que el software de automatización espere por ciertos elementos o acciones dentro del sistema, aunque algunas veces se pueden colocar estáticas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Dinámicas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AutoNum type="alphaLcPeriod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Esperas Implícitas: Se declaran con la cantidad de tiempo deseada y cada vez que se encuentren elementos se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tomará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en cuenta ese tiempo como timeout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1" marL="9144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AutoNum type="alphaLcPeriod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Esperas Explícitas: Se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declara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la cantidad de tiempo, pero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también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qué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condición se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está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esperando, como por ejemplo si un elemento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está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presente, es visible, invisible, tiene un atributo con un valor específico, etc.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1" marL="9144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AutoNum type="alphaLcPeriod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Esperas Fluidas: Parecidas a las e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xplícitas, pero indicando otros parámetros como cada cuanto tiempo se debe buscar el elemento dentro del tiempo total fijado, ej: cada 1 segundo dentro de una espera de 10. También se puede indicar que tipo de excepciones ignorar.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AutoNum type="arabicPeriod"/>
            </a:pP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Estáticas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Son las menos comunes ya que son tiempos fijos sin condición alguna. Se pueden usar alguna vez durante alguna animación o transición en la que no haya un indicador claro de que el software puede reanudar la ejecución, pero no son recomendables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80" name="Google Shape;180;g10d31da1c63_1_100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0d31da1c63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0d31da1c63_1_111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Common Flows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10d31da1c63_1_111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88" name="Google Shape;188;g10d31da1c63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0d31da1c63_1_111"/>
          <p:cNvSpPr txBox="1"/>
          <p:nvPr/>
        </p:nvSpPr>
        <p:spPr>
          <a:xfrm>
            <a:off x="792400" y="1300650"/>
            <a:ext cx="7053600" cy="26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Casos de prueba con muchos pasos repetitivos en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común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para llegar a distintas pantallas del sistema 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Puede ser recomendable englobar esos pasos en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métodos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comunes de navegación para llegar a esa pantalla donde inician los pasos específicos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 facilita la navegación al hacerlo en una llamada a un método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único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 condiciona el comportamiento según si hay una sesión iniciada o no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90" name="Google Shape;190;g10d31da1c63_1_111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B9DFC"/>
            </a:gs>
            <a:gs pos="100000">
              <a:srgbClr val="62DBD1"/>
            </a:gs>
          </a:gsLst>
          <a:lin ang="1890073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445" y="-1578925"/>
            <a:ext cx="571435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742875" y="183950"/>
            <a:ext cx="78462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s" sz="22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Propuesta</a:t>
            </a:r>
            <a:endParaRPr b="1" sz="2200"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sz="2200"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 un caso de prueba que englobe los temas vistos. Debe contar con: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DataProvider que suministre credenciales y nombres de 2 productos que 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estén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en distintas 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categorías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desde un archivo CSV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Implementar 2 common flows que permitan hacer login y luego dirigirse a la categoría de cada producto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rabi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flujo debe tener los siguientes pasos: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lphaL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Iniciar sesión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lphaL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 a cada categoría del producto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lphaL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cada categoría agregar el producto a la wishlist (icono corazón)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lphaL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 a la wishlist y verificar que se encuentran allí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lphaL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Agregar ambos productos al carrito desde la wishlist (en algunos casos redirecciona a la página del producto y desde ahí se agrega, tener en cuenta este comportamiento)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AutoNum type="alphaLcPeriod"/>
            </a:pP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 al carrito, o desde el desplegable, verificar que se agregaron los productos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B9DFC"/>
            </a:gs>
            <a:gs pos="100000">
              <a:srgbClr val="62DBD1"/>
            </a:gs>
          </a:gsLst>
          <a:lin ang="18900732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10d5fcc1c7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445" y="-1578925"/>
            <a:ext cx="571435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0d5fcc1c7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4825" y="1711468"/>
            <a:ext cx="1814351" cy="9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0d5fcc1c72_0_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9846" y="2991329"/>
            <a:ext cx="139399" cy="10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0d5fcc1c72_0_0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68019" y="2961135"/>
            <a:ext cx="147354" cy="1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0d5fcc1c72_0_0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5875" y="2950597"/>
            <a:ext cx="168404" cy="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0d5fcc1c72_0_0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99156" y="2940076"/>
            <a:ext cx="189455" cy="1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0d5fcc1c72_0_0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49950" y="2979485"/>
            <a:ext cx="139400" cy="13925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0d5fcc1c72_0_0"/>
          <p:cNvSpPr txBox="1"/>
          <p:nvPr/>
        </p:nvSpPr>
        <p:spPr>
          <a:xfrm>
            <a:off x="3532050" y="3317911"/>
            <a:ext cx="1927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abstracta.us</a:t>
            </a:r>
            <a:endParaRPr b="0" i="0" sz="9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75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 rot="-3285190">
            <a:off x="5658591" y="-2975775"/>
            <a:ext cx="27105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566900" y="1126900"/>
            <a:ext cx="75852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AutoNum type="arabicPeriod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Locators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○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Robustos y débiles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○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Diferencias entre CSS y XPath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○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Cómo</a:t>
            </a: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encontrar elementos dependientes de otros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○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Breakpoints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AutoNum type="arabicPeriod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Enfoque Data-Driven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○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Provider local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○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Provider con archivo externo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AutoNum type="arabicPeriod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Tiempos de espera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AutoNum type="arabicPeriod"/>
            </a:pPr>
            <a:r>
              <a:rPr b="1" lang="e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Common Flows</a:t>
            </a:r>
            <a:endParaRPr b="1"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1725" y="4422719"/>
            <a:ext cx="233700" cy="2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512647" y="348500"/>
            <a:ext cx="3399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Temario</a:t>
            </a:r>
            <a:endParaRPr b="0" i="0" sz="22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0" name="Google Shape;80;p2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1" name="Google Shape;8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025377" y="-52851"/>
            <a:ext cx="1976975" cy="10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Locators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573075" y="1116150"/>
            <a:ext cx="7471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Encontrar locators robustos como </a:t>
            </a:r>
            <a:r>
              <a:rPr i="1"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id, name, linkText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u otro atributo que sea único en el contexto dado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Consistentes a través de las distintas versiones del producto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Idealmente se acorda un identificador (atributo personalizado) con los desarrolladores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5555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91" name="Google Shape;91;p3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675" y="2222588"/>
            <a:ext cx="36766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836400" y="3935800"/>
            <a:ext cx="74712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 este caso se 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encontraría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de la siguiente forma: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By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s" sz="1000">
                <a:solidFill>
                  <a:srgbClr val="DCDCAA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linkText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"Desktops"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name: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By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s" sz="1000">
                <a:solidFill>
                  <a:srgbClr val="DCDCAA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name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"Desktops"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)		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id: </a:t>
            </a:r>
            <a:r>
              <a:rPr lang="es" sz="1000">
                <a:solidFill>
                  <a:srgbClr val="9CDCFE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By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s" sz="1000">
                <a:solidFill>
                  <a:srgbClr val="DCDCAA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linkText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s" sz="1000">
                <a:solidFill>
                  <a:srgbClr val="CE9178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"Desktops"</a:t>
            </a:r>
            <a:r>
              <a:rPr lang="es" sz="1000">
                <a:solidFill>
                  <a:srgbClr val="D4D4D4"/>
                </a:solidFill>
                <a:highlight>
                  <a:srgbClr val="1E1E1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b="0" i="0" sz="1000" u="none" cap="none" strike="noStrike">
              <a:solidFill>
                <a:srgbClr val="55555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300" y="4273800"/>
            <a:ext cx="3957300" cy="3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0d31da1c63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0d31da1c63_1_9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Locators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0d31da1c63_1_9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2" name="Google Shape;102;g10d31da1c63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0d31da1c63_1_9"/>
          <p:cNvSpPr txBox="1"/>
          <p:nvPr/>
        </p:nvSpPr>
        <p:spPr>
          <a:xfrm>
            <a:off x="573075" y="1116150"/>
            <a:ext cx="74712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200"/>
              <a:buFont typeface="Open Sans SemiBold"/>
              <a:buChar char="●"/>
            </a:pPr>
            <a:r>
              <a:rPr b="1" lang="es" sz="1200">
                <a:solidFill>
                  <a:srgbClr val="454F5B"/>
                </a:solidFill>
                <a:highlight>
                  <a:schemeClr val="accent6"/>
                </a:highlight>
                <a:latin typeface="Open Sans"/>
                <a:ea typeface="Open Sans"/>
                <a:cs typeface="Open Sans"/>
                <a:sym typeface="Open Sans"/>
              </a:rPr>
              <a:t>CUIDADO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No siempre un selector que aparenta ser confiable lo es! 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Veámoslo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en el </a:t>
            </a:r>
            <a:r>
              <a:rPr lang="es" sz="1200">
                <a:solidFill>
                  <a:srgbClr val="0000FF"/>
                </a:solidFill>
                <a:uFill>
                  <a:noFill/>
                </a:uFill>
                <a:latin typeface="Open Sans SemiBold"/>
                <a:ea typeface="Open Sans SemiBold"/>
                <a:cs typeface="Open Sans SemiBold"/>
                <a:sym typeface="Open Sa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siguiente ejemplo</a:t>
            </a:r>
            <a:endParaRPr sz="1200">
              <a:solidFill>
                <a:srgbClr val="0000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Un identificador autogenerado nunca puede ser robusto dado que en cada nueva carga tendrá un nuevo valor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Cuando no contamos con selectores tan confiables debemos usar combinaciones de tags, clases, atributos, hasta encontrarlo en su singularidad.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 estos enlaces podemos ver una lista bastante completa de como usar los selectores CSS y XPath para navegar entre el DOM.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rgbClr val="0000FF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Selectors</a:t>
            </a:r>
            <a:r>
              <a:rPr lang="es" sz="1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" sz="1800" u="sng">
                <a:solidFill>
                  <a:srgbClr val="0000FF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XPath Axes</a:t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55555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04" name="Google Shape;104;g10d31da1c63_1_9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0d31da1c63_1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0d31da1c63_1_62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Locators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10d31da1c63_1_62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12" name="Google Shape;112;g10d31da1c63_1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0d31da1c63_1_62"/>
          <p:cNvSpPr txBox="1"/>
          <p:nvPr/>
        </p:nvSpPr>
        <p:spPr>
          <a:xfrm>
            <a:off x="912675" y="1116150"/>
            <a:ext cx="68628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rPr>
              <a:t>BreakPoints</a:t>
            </a:r>
            <a:endParaRPr b="1" sz="1200">
              <a:solidFill>
                <a:srgbClr val="454F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El uso de breakpoints es útil para pausar la 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ejecución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del sistema web bajo prueba cuando los elementos aparecen o desaparecen del DOM sin posibilidad de inspeccionarlos para obtener su selector.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ver 2 formas distintas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La primera es en las DevTools del navegador, bajo Sources -&gt; Event Listener Breakpoints y allí podemos seleccionar sobre 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cuáles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eventos queremos que se pause la ejecución.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La otra forma es elegir un elemento sobre el cual escuchar posibles cambios como atributos, 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subestructura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remoción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de nodos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" name="Google Shape;114;g10d31da1c63_1_62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g10d31da1c63_1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50" y="3541900"/>
            <a:ext cx="4486424" cy="14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0d31da1c63_1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075" y="3417050"/>
            <a:ext cx="2504526" cy="16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0d31da1c63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0d31da1c63_1_33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Locators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10d31da1c63_1_33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4" name="Google Shape;124;g10d31da1c63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0d31da1c63_1_33"/>
          <p:cNvSpPr txBox="1"/>
          <p:nvPr/>
        </p:nvSpPr>
        <p:spPr>
          <a:xfrm>
            <a:off x="573075" y="1116150"/>
            <a:ext cx="81573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rPr>
              <a:t>¿Que diferencia podemos encontrar entre XPath y CSS?</a:t>
            </a:r>
            <a:endParaRPr b="1" sz="1200">
              <a:solidFill>
                <a:srgbClr val="454F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54F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 la hora de encontrar los elementos con CSS, si bien es más sencillo utilizar las clases y los identificadores, solo podemos navegar desde un elemento general hacia un específico, pero no al revés!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Además solo podemos seleccionar un elemento por su texto cuando es un link, sea completo o parcial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Sin embargo con XPath si podemos superar estas limitaciones, como la navegación de elementos o encontrar un elemento por su texto.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XPath cuenta con operaciones como c</a:t>
            </a:r>
            <a:r>
              <a:rPr i="1"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ontains(), text(), normalize-space()</a:t>
            </a: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 nos ayudan con este tipo de búsqueda</a:t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454F5B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Veamos un </a:t>
            </a:r>
            <a:r>
              <a:rPr lang="es" sz="1200" u="sng">
                <a:solidFill>
                  <a:srgbClr val="0000FF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ejemplo</a:t>
            </a:r>
            <a:endParaRPr sz="1200">
              <a:solidFill>
                <a:srgbClr val="0000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26" name="Google Shape;126;g10d31da1c63_1_33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10d31da1c63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0d31da1c63_1_24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Locators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10d31da1c63_1_24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34" name="Google Shape;134;g10d31da1c63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0d31da1c63_1_24"/>
          <p:cNvSpPr txBox="1"/>
          <p:nvPr/>
        </p:nvSpPr>
        <p:spPr>
          <a:xfrm>
            <a:off x="219325" y="3735575"/>
            <a:ext cx="8157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Los Selectores </a:t>
            </a:r>
            <a:r>
              <a:rPr i="1" lang="es" sz="12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.product-layout:nth-of-type(3) h4 </a:t>
            </a:r>
            <a:r>
              <a:rPr lang="es" sz="12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20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para el nombre y </a:t>
            </a:r>
            <a:r>
              <a:rPr i="1" lang="es" sz="12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button[onclick^='cart'] </a:t>
            </a:r>
            <a:r>
              <a:rPr lang="es" sz="120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para el </a:t>
            </a:r>
            <a:r>
              <a:rPr lang="es" sz="120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botón</a:t>
            </a:r>
            <a:r>
              <a:rPr lang="es" sz="120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de carrito no fueron </a:t>
            </a:r>
            <a:r>
              <a:rPr lang="es" sz="120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útiles</a:t>
            </a:r>
            <a:r>
              <a:rPr lang="es" sz="120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en este caso. </a:t>
            </a:r>
            <a:endParaRPr sz="1200">
              <a:solidFill>
                <a:srgbClr val="1E1E1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Veamos que sucede con XPath.</a:t>
            </a:r>
            <a:endParaRPr sz="1200">
              <a:solidFill>
                <a:srgbClr val="1E1E1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36" name="Google Shape;136;g10d31da1c63_1_24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g10d31da1c63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850" y="597600"/>
            <a:ext cx="5400175" cy="30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0d31da1c63_1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0d31da1c63_1_46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Locators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10d31da1c63_1_46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g10d31da1c63_1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0d31da1c63_1_46"/>
          <p:cNvSpPr txBox="1"/>
          <p:nvPr/>
        </p:nvSpPr>
        <p:spPr>
          <a:xfrm>
            <a:off x="219325" y="3735575"/>
            <a:ext cx="8157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 este caso el elemento se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encontró con la expresión: </a:t>
            </a:r>
            <a:r>
              <a:rPr b="1" lang="es" sz="1200">
                <a:solidFill>
                  <a:schemeClr val="dk1"/>
                </a:solidFill>
                <a:highlight>
                  <a:schemeClr val="accent6"/>
                </a:highlight>
                <a:latin typeface="Calibri"/>
                <a:ea typeface="Calibri"/>
                <a:cs typeface="Calibri"/>
                <a:sym typeface="Calibri"/>
              </a:rPr>
              <a:t>//a[normalize-space()='MacBook']/ancestor::div[contains(@class,'product-thumb')]//button[contains(@onclick,'cart')]</a:t>
            </a:r>
            <a:endParaRPr b="1" sz="1200">
              <a:solidFill>
                <a:schemeClr val="dk1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Reemplazando el texto del nombre por un string cualquiera podemos hacer lo mismo para cualquier otro producto que requiera un comportamiento similar</a:t>
            </a:r>
            <a:endParaRPr b="1" sz="1200">
              <a:solidFill>
                <a:schemeClr val="dk1"/>
              </a:solidFill>
              <a:highlight>
                <a:schemeClr val="accent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47" name="Google Shape;147;g10d31da1c63_1_46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g10d31da1c63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850" y="597600"/>
            <a:ext cx="5400175" cy="30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10d31da1c63_1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14" y="0"/>
            <a:ext cx="6776988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0d31da1c63_1_73"/>
          <p:cNvSpPr txBox="1"/>
          <p:nvPr/>
        </p:nvSpPr>
        <p:spPr>
          <a:xfrm>
            <a:off x="512650" y="348500"/>
            <a:ext cx="6171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Locators</a:t>
            </a:r>
            <a:endParaRPr b="1" i="0" sz="2200" u="none" cap="none" strike="noStrik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10d31da1c63_1_73"/>
          <p:cNvSpPr txBox="1"/>
          <p:nvPr/>
        </p:nvSpPr>
        <p:spPr>
          <a:xfrm>
            <a:off x="1960953" y="2421893"/>
            <a:ext cx="965100" cy="45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54F5B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6" name="Google Shape;156;g10d31da1c63_1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1568576"/>
            <a:ext cx="5957125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0d31da1c63_1_73"/>
          <p:cNvSpPr txBox="1"/>
          <p:nvPr/>
        </p:nvSpPr>
        <p:spPr>
          <a:xfrm>
            <a:off x="573075" y="1174450"/>
            <a:ext cx="76833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Relative Locators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Novedosa característica incluida en la nueva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versión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de Selenium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Nos permiten encontrar elementos que son relativos a otros en cuanto a su posición.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 decir que podemos encontrar un elemento que se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sitúe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a la izquierda, a la derecha, arriba, abajo o cerca del elemento observado, dada una proximidad medida en pixeles que se puede parametrizar.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También lo podemos usar para analizar el caso del carrito de un producto </a:t>
            </a: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específico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04800" lvl="0" marL="457200" marR="1397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SemiBold"/>
              <a:buChar char="●"/>
            </a:pPr>
            <a:r>
              <a:rPr lang="es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Si bien es útil en este entorno, se pueden esperar resultados inesperados si se usa en un entorno Headless (no gráfico) o en una resolución distinta a la que se usó para armar el caso.</a:t>
            </a:r>
            <a:endParaRPr sz="12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58" name="Google Shape;158;g10d31da1c63_1_73"/>
          <p:cNvCxnSpPr/>
          <p:nvPr/>
        </p:nvCxnSpPr>
        <p:spPr>
          <a:xfrm>
            <a:off x="643088" y="978525"/>
            <a:ext cx="657600" cy="0"/>
          </a:xfrm>
          <a:prstGeom prst="straightConnector1">
            <a:avLst/>
          </a:prstGeom>
          <a:noFill/>
          <a:ln cap="flat" cmpd="sng" w="19050">
            <a:solidFill>
              <a:srgbClr val="289FF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