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7F6CE-A006-4A46-BAB0-921DE1611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F670C-EF6B-4EAE-91BC-E06B34457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4FEAE-5DBA-4DDE-8858-1A7B778A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259D4-3AF2-49CC-AE10-4ED8A9A6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8C211-D9C3-4373-A729-B9359D0D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9DB24-1772-400E-A47D-1EF800BA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836A71-C5DB-45F3-A226-5F12F8384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A7970-39FA-4658-9C3E-71E6DCE2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F1298-BC29-4258-B1C0-B13E99F9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C5BB4-D5F8-4A75-8488-977C014D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3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F841E5-A824-4EED-8D4A-3584293C2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E3C14F-BE31-4699-AE14-410E966A1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1A271-B0A7-4ADB-AC21-10EE2788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BAC7C-1D2B-4433-894C-3A221AA2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755BD-1F8A-4437-8A97-B422E938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8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3C507-5BC6-4017-9748-7B402B67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A2F85-E87C-41DB-B4B3-29F0FBC7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6C86E-0532-4DB8-8BC5-172CD49B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71811-5440-4FAC-B8D5-4C7F4353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E466F-4EDD-4BD4-B0E0-C6283D95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1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3813B-EF96-4FB8-A706-07FE198B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9DDC85-A15D-4CB0-A172-CE7BD6A7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40AE4-2DB1-4382-AC1B-62F9C4E6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239B7-C17A-4820-AF90-D4A21C34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8C59F-30FB-4404-9400-0DFE4808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1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07AC2-9928-4DF1-98C5-7EF31DE0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C59B8-A77C-4900-A37C-A965F93C7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C0EBEF-3F19-4ADC-AA78-8E660E529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66E40-E478-4DB9-9C42-49851A26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8ED867-77EA-47AC-A15B-6FF65969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593DE0-E632-4775-9081-562B4561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1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9B696-0487-44C2-BE72-938CC62B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10620B-4FE2-4A72-8252-FB86E2B04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C02DB4-4CDB-426F-85A0-E7FD771A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55EE43-3BAC-4F67-8C1B-36A23F02E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6116DA-7497-49D5-971B-B84B5E864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AD33EE-D26A-4369-AABA-DD6D588A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0F4714-71EC-448E-A783-1E530F5D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E26E38-1EDD-40DD-993A-F2C43158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99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A54D8-C43E-4008-AA7F-3D5938A4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2B586E-32CB-4AA2-A9E7-EFC02732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12670C-483C-4879-A4C0-E5C0CCBC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3ED70B-4FA9-40A0-BC98-50427EB2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3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48474D-087B-4773-A90E-5C48C420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43FA78-0992-4E33-8DF6-099A626B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90465-3133-401D-81FD-B63FE1AE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7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69AA1-2A71-408F-A679-5045A674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803AF-BC5D-43D6-8164-2E68B15E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5747E1-DC20-492A-9915-125A6E359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E3D1E-229F-48AE-98A0-C5625457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5E02FD-3EBD-460A-AA6B-4CAC4372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93B391-6391-4FE9-9ED4-15E0777F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8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221A6-02ED-4953-8261-F0654A8D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633E94-E58E-4695-87DF-40F69F932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5FA5C-4055-4B0D-AF77-E3CCB518B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CCCE10-49F5-49FE-AD77-9C2D7B9F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1F524B-87E2-4B0F-AA87-AF8E0791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43B30-8F8D-4130-AFD8-31208CA9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03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4BB06F-9DF4-4305-816A-AF421C7D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28B01-1A02-48C6-B6B3-0C44F128C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D0D25-25E0-4A70-ADAE-8C79D2F79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BC6C9-25A6-4F7E-A250-A3AC76331EF0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740CA-A19A-4661-B038-EF0E2EB06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96E1B-51DD-4A67-B228-ADFFDD7CC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6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muzizongheng/article/details/103924816" TargetMode="External"/><Relationship Id="rId7" Type="http://schemas.openxmlformats.org/officeDocument/2006/relationships/hyperlink" Target="https://www.cnblogs.com/netfocus/category/361991.html" TargetMode="External"/><Relationship Id="rId2" Type="http://schemas.openxmlformats.org/officeDocument/2006/relationships/hyperlink" Target="https://www.infoq.cn/article/alibaba-freshhema-ddd-pract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logs.com/netfocus/category/361987.html" TargetMode="External"/><Relationship Id="rId5" Type="http://schemas.openxmlformats.org/officeDocument/2006/relationships/hyperlink" Target="https://www.jdon.com/ddd.html" TargetMode="External"/><Relationship Id="rId4" Type="http://schemas.openxmlformats.org/officeDocument/2006/relationships/hyperlink" Target="https://www.jianshu.com/p/e3bf8b6000a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87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F9FC1D0-7B3D-419F-A943-66A1FF789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34" y="436563"/>
            <a:ext cx="11104532" cy="545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61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3511EB2-916C-420A-8EE9-CD310EAA2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33" y="756136"/>
            <a:ext cx="10950734" cy="516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03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3C47889-C102-4D41-83D3-799ADE065A68}"/>
              </a:ext>
            </a:extLst>
          </p:cNvPr>
          <p:cNvSpPr/>
          <p:nvPr/>
        </p:nvSpPr>
        <p:spPr>
          <a:xfrm>
            <a:off x="4581516" y="938645"/>
            <a:ext cx="1737591" cy="10379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000" b="1" dirty="0"/>
              <a:t>【</a:t>
            </a:r>
            <a:r>
              <a:rPr lang="zh-CN" altLang="en-US" sz="1000" b="1" dirty="0"/>
              <a:t>批准规则</a:t>
            </a:r>
            <a:r>
              <a:rPr lang="en-US" altLang="zh-CN" sz="1000" b="1" dirty="0"/>
              <a:t>】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编号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个人类型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假期类型 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间隔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最大领导级别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E489B5-4ACB-49F1-95CC-3844798A3843}"/>
              </a:ext>
            </a:extLst>
          </p:cNvPr>
          <p:cNvSpPr/>
          <p:nvPr/>
        </p:nvSpPr>
        <p:spPr>
          <a:xfrm>
            <a:off x="8022600" y="761092"/>
            <a:ext cx="1737591" cy="20920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000" b="1" dirty="0"/>
              <a:t>【</a:t>
            </a:r>
            <a:r>
              <a:rPr lang="zh-CN" altLang="en-US" sz="1000" b="1" dirty="0"/>
              <a:t>人员</a:t>
            </a:r>
            <a:r>
              <a:rPr lang="en-US" altLang="zh-CN" sz="1000" b="1" dirty="0"/>
              <a:t>】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编号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姓名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部门</a:t>
            </a:r>
            <a:r>
              <a:rPr lang="en-US" altLang="zh-CN" sz="1000" dirty="0"/>
              <a:t>ID</a:t>
            </a:r>
            <a:r>
              <a:rPr lang="zh-CN" altLang="en-US" sz="1000" dirty="0"/>
              <a:t> 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人员类型 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领导</a:t>
            </a:r>
            <a:r>
              <a:rPr lang="en-US" altLang="zh-CN" sz="1000" dirty="0"/>
              <a:t>ID</a:t>
            </a:r>
            <a:r>
              <a:rPr lang="zh-CN" altLang="en-US" sz="1000" dirty="0"/>
              <a:t>（这个</a:t>
            </a:r>
            <a:r>
              <a:rPr lang="en-US" altLang="zh-CN" sz="1000" dirty="0"/>
              <a:t>ID</a:t>
            </a:r>
            <a:r>
              <a:rPr lang="zh-CN" altLang="en-US" sz="1000" dirty="0"/>
              <a:t>与人员编号可以不一样）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角色级别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创建时间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最后修改时间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个人状态（启动，禁用）</a:t>
            </a:r>
            <a:endParaRPr lang="en-US" altLang="zh-CN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E8DCF9-E061-42C7-8B6C-EAF8C4D2EF1A}"/>
              </a:ext>
            </a:extLst>
          </p:cNvPr>
          <p:cNvSpPr/>
          <p:nvPr/>
        </p:nvSpPr>
        <p:spPr>
          <a:xfrm>
            <a:off x="1956552" y="1431750"/>
            <a:ext cx="1737591" cy="18842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000" b="1" dirty="0"/>
              <a:t>【</a:t>
            </a:r>
            <a:r>
              <a:rPr lang="zh-CN" altLang="en-US" sz="1000" b="1" dirty="0"/>
              <a:t>请假表</a:t>
            </a:r>
            <a:r>
              <a:rPr lang="en-US" altLang="zh-CN" sz="1000" b="1" dirty="0"/>
              <a:t>】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编号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请假条</a:t>
            </a:r>
            <a:r>
              <a:rPr lang="en-US" altLang="zh-CN" sz="1000" dirty="0"/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请假条名称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请假条类型  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批准</a:t>
            </a:r>
            <a:r>
              <a:rPr lang="en-US" altLang="zh-CN" sz="1000" dirty="0"/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批准人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请假类型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状态</a:t>
            </a:r>
            <a:r>
              <a:rPr lang="en-US" altLang="zh-CN" sz="1000" dirty="0"/>
              <a:t>(</a:t>
            </a:r>
            <a:r>
              <a:rPr lang="zh-CN" altLang="en-US" sz="1000" dirty="0"/>
              <a:t>内部，外部，官方</a:t>
            </a:r>
            <a:r>
              <a:rPr lang="en-US" altLang="zh-CN" sz="1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开始时间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结束时间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间隔</a:t>
            </a:r>
            <a:endParaRPr lang="en-US" altLang="zh-CN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17D214-2658-454D-B48F-28F2701EAF89}"/>
              </a:ext>
            </a:extLst>
          </p:cNvPr>
          <p:cNvSpPr/>
          <p:nvPr/>
        </p:nvSpPr>
        <p:spPr>
          <a:xfrm>
            <a:off x="4358409" y="3429000"/>
            <a:ext cx="1737591" cy="17632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000" b="1" dirty="0"/>
              <a:t>【</a:t>
            </a:r>
            <a:r>
              <a:rPr lang="zh-CN" altLang="en-US" sz="1000" b="1" dirty="0"/>
              <a:t>批准信息</a:t>
            </a:r>
            <a:r>
              <a:rPr lang="en-US" altLang="zh-CN" sz="1000" b="1" dirty="0"/>
              <a:t>】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批准信息编号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请假条编号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申请人编号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批准人编号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批准级别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批准类型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批准名称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批准信息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时间？？？</a:t>
            </a:r>
            <a:endParaRPr lang="en-US" altLang="zh-CN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6CD20E-6CD1-4CEE-AAF5-2028D0700D45}"/>
              </a:ext>
            </a:extLst>
          </p:cNvPr>
          <p:cNvSpPr/>
          <p:nvPr/>
        </p:nvSpPr>
        <p:spPr>
          <a:xfrm>
            <a:off x="8022600" y="3999537"/>
            <a:ext cx="1737591" cy="16521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000" b="1" dirty="0"/>
              <a:t>【</a:t>
            </a:r>
            <a:r>
              <a:rPr lang="zh-CN" altLang="en-US" sz="1000" b="1" dirty="0"/>
              <a:t>组织关系</a:t>
            </a:r>
            <a:r>
              <a:rPr lang="en-US" altLang="zh-CN" sz="1000" b="1" dirty="0"/>
              <a:t>】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编号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人员编号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领导编号</a:t>
            </a:r>
            <a:r>
              <a:rPr lang="en-US" altLang="zh-CN" sz="1000" dirty="0"/>
              <a:t>(</a:t>
            </a:r>
            <a:r>
              <a:rPr lang="zh-CN" altLang="en-US" sz="1000" dirty="0"/>
              <a:t>上面人员编号的领导，对应的人员编号）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93903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ED4D9-B8C5-4DB7-B65C-EB624D6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79117-9876-4E53-AD96-5C0DED13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https://www.infoq.cn/article/alibaba-freshhema-ddd-practice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https://blog.csdn.net/muzizongheng/article/details/103924816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https://www.jianshu.com/p/e3bf8b6000a9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https://www.jdon.com/ddd.html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hlinkClick r:id="rId6"/>
              </a:rPr>
              <a:t>https://www.cnblogs.com/netfocus/category/361987.html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https://www.cnblogs.com/netfocus/category/361991.html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65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831F7D-53E2-403B-9D53-6176B1659DF8}"/>
              </a:ext>
            </a:extLst>
          </p:cNvPr>
          <p:cNvSpPr txBox="1"/>
          <p:nvPr/>
        </p:nvSpPr>
        <p:spPr>
          <a:xfrm>
            <a:off x="1136342" y="790113"/>
            <a:ext cx="856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领域</a:t>
            </a:r>
            <a:r>
              <a:rPr lang="zh-CN" altLang="en-US" dirty="0"/>
              <a:t>就是用来确定范围的，范围即边界，这也是 </a:t>
            </a:r>
            <a:r>
              <a:rPr lang="en-US" altLang="zh-CN" dirty="0"/>
              <a:t>DDD </a:t>
            </a:r>
            <a:r>
              <a:rPr lang="zh-CN" altLang="en-US" dirty="0"/>
              <a:t>在设计中不断强调边界的原因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DAD26A-3CCB-4FCC-BBBC-2F6999013F29}"/>
              </a:ext>
            </a:extLst>
          </p:cNvPr>
          <p:cNvSpPr/>
          <p:nvPr/>
        </p:nvSpPr>
        <p:spPr>
          <a:xfrm>
            <a:off x="1136342" y="1605509"/>
            <a:ext cx="10200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子领域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就是把划分出来的多个子领域称为子域，每个子域对应一个更小的问题域或更小的业务范围。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E97482-4975-486F-A357-0F91DD99FE88}"/>
              </a:ext>
            </a:extLst>
          </p:cNvPr>
          <p:cNvSpPr/>
          <p:nvPr/>
        </p:nvSpPr>
        <p:spPr>
          <a:xfrm>
            <a:off x="1015013" y="2420905"/>
            <a:ext cx="94340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决定产品和公司核心竞争力的子域是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核心域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，它是业务成功的主要因素和公司的核心竞争力。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没有太多个性化的诉求，同时被多个子域使用的通用功能子域是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通用域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。</a:t>
            </a:r>
            <a:r>
              <a:rPr lang="zh-CN" altLang="en-US" dirty="0"/>
              <a:t>比如认证、权限等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还有一种功能子域是必需的，但既不包含决定产品和公司核心竞争力的功能，也不包含通用功能的子域，它就是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支撑域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。</a:t>
            </a:r>
            <a:r>
              <a:rPr lang="zh-CN" altLang="en-US" dirty="0"/>
              <a:t>支撑域则具有企业特性，但不具有通用性，例如数据代码类的数据字典等系统。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221094-1E4B-4304-A2AB-2BD8DCE0DA61}"/>
              </a:ext>
            </a:extLst>
          </p:cNvPr>
          <p:cNvSpPr/>
          <p:nvPr/>
        </p:nvSpPr>
        <p:spPr>
          <a:xfrm>
            <a:off x="1015012" y="4742894"/>
            <a:ext cx="9700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在事件风暴过程中，通过团队交流达成共识的，能够简单、清晰、准确描述业务涵义和规则的语言就是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通用语言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。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72E1F7-68EE-4214-A70F-2B3A405BD2F0}"/>
              </a:ext>
            </a:extLst>
          </p:cNvPr>
          <p:cNvSpPr/>
          <p:nvPr/>
        </p:nvSpPr>
        <p:spPr>
          <a:xfrm>
            <a:off x="908481" y="5554281"/>
            <a:ext cx="10082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我们可以将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限界上下文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拆解为两个词：限界和上下文。限界就是领域的边界，而上下文则是语义环境。通过领域的限界上下文，我们就可以在统一的领域边界内用统一的语言进行交流。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39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3236A4-0B7E-4998-8CFF-B011E711E8D4}"/>
              </a:ext>
            </a:extLst>
          </p:cNvPr>
          <p:cNvSpPr/>
          <p:nvPr/>
        </p:nvSpPr>
        <p:spPr>
          <a:xfrm>
            <a:off x="659907" y="746126"/>
            <a:ext cx="108899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DDD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中有这样一类对象，它们拥有唯一标识符，且标识符在历经各种状态变更后仍能保持一致。对这些对象而言，重要的不是其属性，而是其延续性和标识，对象的延续性和标识会跨越甚至超出软件的生命周期。我们把这样的对象称为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实体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5FE5A3-4E10-4E74-8D42-9379214C64E8}"/>
              </a:ext>
            </a:extLst>
          </p:cNvPr>
          <p:cNvSpPr/>
          <p:nvPr/>
        </p:nvSpPr>
        <p:spPr>
          <a:xfrm>
            <a:off x="659907" y="2226946"/>
            <a:ext cx="11085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通过对象属性值来识别的对象，它将多个相关属性组合为一个概念整体。</a:t>
            </a:r>
            <a:r>
              <a:rPr lang="zh-CN" altLang="en-US" b="1" dirty="0">
                <a:solidFill>
                  <a:srgbClr val="FF0000"/>
                </a:solidFill>
              </a:rPr>
              <a:t>值对象</a:t>
            </a:r>
            <a:r>
              <a:rPr lang="zh-CN" altLang="en-US" dirty="0"/>
              <a:t>描述了领域中的一件东西，这个东西是不可变的，它将不同的相关属性组合成了一个概念整体。当度量和描述改变时，可以用另外一个值对象予以替换。它可以和其它值对象进行相等性比较，且不会对协作对象造成副作用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5B16D4-D227-4B1A-A154-16AD408DB704}"/>
              </a:ext>
            </a:extLst>
          </p:cNvPr>
          <p:cNvSpPr/>
          <p:nvPr/>
        </p:nvSpPr>
        <p:spPr>
          <a:xfrm>
            <a:off x="730929" y="3638895"/>
            <a:ext cx="10543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领域模型内的实体和值对象就好比个体，而能让实体和值对象协同工作的组织就是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聚合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，它用来确保这些领域对象在实现共同的业务逻辑时，能保证数据的一致性。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B7A10E-C28D-42A0-AD9A-BBEE75FD39C6}"/>
              </a:ext>
            </a:extLst>
          </p:cNvPr>
          <p:cNvSpPr/>
          <p:nvPr/>
        </p:nvSpPr>
        <p:spPr>
          <a:xfrm>
            <a:off x="659907" y="4773846"/>
            <a:ext cx="10614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如果把聚合比作组织，那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聚合根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就是这个组织的负责人。</a:t>
            </a:r>
            <a:r>
              <a:rPr lang="zh-CN" altLang="en-US" dirty="0">
                <a:latin typeface="PingFang SC"/>
              </a:rPr>
              <a:t>聚合根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也称为根实体，它不仅是实体，还是聚合的管理者。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35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3B579C-714E-4C07-8FF6-0ABF892AAAE4}"/>
              </a:ext>
            </a:extLst>
          </p:cNvPr>
          <p:cNvSpPr/>
          <p:nvPr/>
        </p:nvSpPr>
        <p:spPr>
          <a:xfrm>
            <a:off x="398650" y="879482"/>
            <a:ext cx="1061473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战略设计：根据用户旅程分析，找出领域对象和聚合根，对实全和值对象进行聚类组成聚合，划分限界上下文，建立领域模型的过程。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步骤：产品愿景，场景分析，领域建模，微服务拆分 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产品愿景：对产品顶层价值设计，对产口目标用户，核心价值，差异化竞争点等信息达成一致，避免产品偏离方向。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场景分析：从用户视角出发，探索业务领域中的典型场景，产出领域中需要支撑的场景分类，用例操作以及不同子域之间的依赖关系，用以支撑领域模型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领域建模：通过对业务和问题域进行分析建立领域模型。向上通过限界上下文指导微服务边界设计，向下通过聚合指导实体对象设计；</a:t>
            </a:r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1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找出实体和值 对象等领域对象，</a:t>
            </a:r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2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定义聚合，</a:t>
            </a:r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3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定义限界上下文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微服务拆分：理论上一个限界上下文就可以设计为一个微服务，但还需要综合考虑多种外部因素，比如：职责单一性，敏态和稳态业务分离，非功能性需求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战术设计：梳理微内的领域对象，梳理领域对象之间的关系，确定它们在代码模型和分层架构中的位置，建立领域模型与微服务模型的映射关系，以及服务之间的依赖关系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步骤：分析微服务领域对象，设计微服务代码关系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分析微服务领域对象：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1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服务的识别和设计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A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根据命令设计应用服务，确定应用服务的功能，服务集合，组合和编排方式。服务集合中的服务包括领域服务或其它微服务的应用服务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B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根据应用服务功能要求设计领域服务，定义领域服务（应用服务可能是由多个聚合的领域服务组合而成的）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sz="1200" dirty="0"/>
              <a:t>C</a:t>
            </a:r>
            <a:r>
              <a:rPr lang="zh-CN" altLang="en-US" sz="1200" dirty="0"/>
              <a:t>根据领域服务的功能，确定领域服务内的实体以及功能</a:t>
            </a:r>
            <a:endParaRPr lang="en-US" altLang="zh-CN" sz="1200" dirty="0"/>
          </a:p>
          <a:p>
            <a:r>
              <a:rPr lang="en-US" altLang="zh-CN" sz="1200" dirty="0"/>
              <a:t>D</a:t>
            </a:r>
            <a:r>
              <a:rPr lang="zh-CN" altLang="en-US" sz="1200" dirty="0"/>
              <a:t>设计实体基本属性和方法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微服务内的对象清单</a:t>
            </a:r>
            <a:endParaRPr lang="en-US" altLang="zh-CN" sz="1200" dirty="0"/>
          </a:p>
          <a:p>
            <a:r>
              <a:rPr lang="zh-CN" altLang="en-US" sz="1200" dirty="0"/>
              <a:t>在确定各领域对象和属性后，我们可以设计各领域对象在代理模型中的代码码对象（代码对象的</a:t>
            </a:r>
            <a:r>
              <a:rPr lang="en-US" altLang="zh-CN" sz="1200" dirty="0" err="1"/>
              <a:t>namespace,class,method</a:t>
            </a:r>
            <a:r>
              <a:rPr lang="en-US" altLang="zh-CN" sz="1200" dirty="0"/>
              <a:t>)</a:t>
            </a:r>
            <a:r>
              <a:rPr lang="zh-CN" altLang="en-US" sz="1200" dirty="0"/>
              <a:t>建立领域对象与代码对象的五映射关系了，根据这种映射关系，相关人员快速定位到业务逻辑所在的代码位置</a:t>
            </a:r>
            <a:endParaRPr lang="en-US" altLang="zh-CN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80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3236A4-0B7E-4998-8CFF-B011E711E8D4}"/>
              </a:ext>
            </a:extLst>
          </p:cNvPr>
          <p:cNvSpPr/>
          <p:nvPr/>
        </p:nvSpPr>
        <p:spPr>
          <a:xfrm>
            <a:off x="659907" y="746126"/>
            <a:ext cx="10889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领域事件是领域模型中非常重要的一部分，用来表示领域中发生的事件。一个领域事件将导致进一步的业务操作，在实现业务解耦的同时，还有助于形成完整的业务闭环。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0DB44B-377E-4393-9313-B0EC54C15C8D}"/>
              </a:ext>
            </a:extLst>
          </p:cNvPr>
          <p:cNvSpPr/>
          <p:nvPr/>
        </p:nvSpPr>
        <p:spPr>
          <a:xfrm>
            <a:off x="739806" y="1392457"/>
            <a:ext cx="108899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微服务内的事件通知</a:t>
            </a:r>
            <a:r>
              <a:rPr lang="en-US" altLang="zh-CN" sz="1600" dirty="0" err="1"/>
              <a:t>MediatR</a:t>
            </a:r>
            <a:endParaRPr lang="en-US" altLang="zh-CN" sz="1600" dirty="0"/>
          </a:p>
          <a:p>
            <a:r>
              <a:rPr lang="en-US" altLang="zh-CN" sz="800" dirty="0"/>
              <a:t> public void </a:t>
            </a:r>
            <a:r>
              <a:rPr lang="en-US" altLang="zh-CN" sz="800" dirty="0" err="1"/>
              <a:t>ConfigureServices</a:t>
            </a:r>
            <a:r>
              <a:rPr lang="en-US" altLang="zh-CN" sz="800" dirty="0"/>
              <a:t>(</a:t>
            </a:r>
            <a:r>
              <a:rPr lang="en-US" altLang="zh-CN" sz="800" dirty="0" err="1"/>
              <a:t>IServiceCollection</a:t>
            </a:r>
            <a:r>
              <a:rPr lang="en-US" altLang="zh-CN" sz="800" dirty="0"/>
              <a:t> services)</a:t>
            </a:r>
          </a:p>
          <a:p>
            <a:r>
              <a:rPr lang="en-US" altLang="zh-CN" sz="800" dirty="0"/>
              <a:t>{</a:t>
            </a:r>
          </a:p>
          <a:p>
            <a:r>
              <a:rPr lang="en-US" altLang="zh-CN" sz="800" dirty="0"/>
              <a:t>            </a:t>
            </a:r>
            <a:r>
              <a:rPr lang="en-US" altLang="zh-CN" sz="800" dirty="0" err="1"/>
              <a:t>services.AddMediatR</a:t>
            </a:r>
            <a:r>
              <a:rPr lang="en-US" altLang="zh-CN" sz="800" dirty="0"/>
              <a:t>(</a:t>
            </a:r>
            <a:r>
              <a:rPr lang="en-US" altLang="zh-CN" sz="800" dirty="0" err="1"/>
              <a:t>Assembly.GetExecutingAssembly</a:t>
            </a:r>
            <a:r>
              <a:rPr lang="en-US" altLang="zh-CN" sz="800" dirty="0"/>
              <a:t>());</a:t>
            </a:r>
          </a:p>
          <a:p>
            <a:r>
              <a:rPr lang="en-US" altLang="zh-CN" sz="800" dirty="0"/>
              <a:t>}</a:t>
            </a:r>
            <a:endParaRPr lang="en-US" altLang="zh-CN" sz="800" b="1" dirty="0">
              <a:solidFill>
                <a:srgbClr val="FF0000"/>
              </a:solidFill>
            </a:endParaRPr>
          </a:p>
          <a:p>
            <a:r>
              <a:rPr lang="en-US" altLang="zh-CN" sz="800" dirty="0"/>
              <a:t> /// &lt;summary&gt;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/>
              <a:t>///</a:t>
            </a:r>
            <a:r>
              <a:rPr lang="zh-CN" altLang="en-US" sz="800" dirty="0"/>
              <a:t> 通知主体</a:t>
            </a:r>
          </a:p>
          <a:p>
            <a:r>
              <a:rPr lang="en-US" altLang="zh-CN" sz="800" dirty="0"/>
              <a:t>    /// &lt;/summary&gt;</a:t>
            </a:r>
          </a:p>
          <a:p>
            <a:r>
              <a:rPr lang="en-US" altLang="zh-CN" sz="800" dirty="0"/>
              <a:t>    public class Ping : </a:t>
            </a:r>
            <a:r>
              <a:rPr lang="en-US" altLang="zh-CN" sz="800" dirty="0" err="1"/>
              <a:t>INotification</a:t>
            </a:r>
            <a:r>
              <a:rPr lang="en-US" altLang="zh-CN" sz="800" dirty="0"/>
              <a:t> { }</a:t>
            </a:r>
            <a:endParaRPr lang="zh-CN" altLang="en-US" sz="800" dirty="0"/>
          </a:p>
          <a:p>
            <a:r>
              <a:rPr lang="en-US" altLang="zh-CN" sz="800" dirty="0"/>
              <a:t>    /// &lt;summary&gt;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/>
              <a:t>///</a:t>
            </a:r>
            <a:r>
              <a:rPr lang="zh-CN" altLang="en-US" sz="800" dirty="0"/>
              <a:t> 相当订阅者</a:t>
            </a:r>
            <a:r>
              <a:rPr lang="en-US" altLang="zh-CN" sz="800" dirty="0"/>
              <a:t>1</a:t>
            </a:r>
            <a:endParaRPr lang="zh-CN" altLang="en-US" sz="800" dirty="0"/>
          </a:p>
          <a:p>
            <a:r>
              <a:rPr lang="en-US" altLang="zh-CN" sz="800" dirty="0"/>
              <a:t>    /// &lt;/summary&gt;</a:t>
            </a:r>
          </a:p>
          <a:p>
            <a:r>
              <a:rPr lang="en-US" altLang="zh-CN" sz="800" dirty="0"/>
              <a:t>    public class Pong1 : </a:t>
            </a:r>
            <a:r>
              <a:rPr lang="en-US" altLang="zh-CN" sz="800" dirty="0" err="1"/>
              <a:t>INotificationHandler</a:t>
            </a:r>
            <a:r>
              <a:rPr lang="en-US" altLang="zh-CN" sz="800" dirty="0"/>
              <a:t>&lt;Ping&gt;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/>
              <a:t>        public Task Handle(Ping notification, </a:t>
            </a:r>
            <a:r>
              <a:rPr lang="en-US" altLang="zh-CN" sz="800" dirty="0" err="1"/>
              <a:t>CancellationToken</a:t>
            </a:r>
            <a:r>
              <a:rPr lang="en-US" altLang="zh-CN" sz="800" dirty="0"/>
              <a:t> </a:t>
            </a:r>
            <a:r>
              <a:rPr lang="en-US" altLang="zh-CN" sz="800" dirty="0" err="1"/>
              <a:t>cancellationToken</a:t>
            </a:r>
            <a:r>
              <a:rPr lang="en-US" altLang="zh-CN" sz="800" dirty="0"/>
              <a:t>)</a:t>
            </a:r>
          </a:p>
          <a:p>
            <a:r>
              <a:rPr lang="zh-CN" altLang="en-US" sz="800" dirty="0"/>
              <a:t>        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/>
              <a:t>            </a:t>
            </a:r>
            <a:r>
              <a:rPr lang="en-US" altLang="zh-CN" sz="800" dirty="0" err="1"/>
              <a:t>Console.WriteLine</a:t>
            </a:r>
            <a:r>
              <a:rPr lang="en-US" altLang="zh-CN" sz="800" dirty="0"/>
              <a:t>("Pong 1");</a:t>
            </a:r>
          </a:p>
          <a:p>
            <a:r>
              <a:rPr lang="en-US" altLang="zh-CN" sz="800" dirty="0"/>
              <a:t>            return </a:t>
            </a:r>
            <a:r>
              <a:rPr lang="en-US" altLang="zh-CN" sz="800" dirty="0" err="1"/>
              <a:t>Task.CompletedTask</a:t>
            </a:r>
            <a:r>
              <a:rPr lang="en-US" altLang="zh-CN" sz="800" dirty="0"/>
              <a:t>;</a:t>
            </a:r>
          </a:p>
          <a:p>
            <a:r>
              <a:rPr lang="zh-CN" altLang="en-US" sz="800" dirty="0"/>
              <a:t>        </a:t>
            </a:r>
            <a:r>
              <a:rPr lang="en-US" altLang="zh-CN" sz="800" dirty="0"/>
              <a:t>}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/>
              <a:t>}</a:t>
            </a:r>
          </a:p>
          <a:p>
            <a:r>
              <a:rPr lang="en-US" altLang="zh-CN" sz="800" dirty="0"/>
              <a:t>    /// &lt;summary&gt;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/>
              <a:t>///</a:t>
            </a:r>
            <a:r>
              <a:rPr lang="zh-CN" altLang="en-US" sz="800" dirty="0"/>
              <a:t> 相当订阅者</a:t>
            </a:r>
            <a:r>
              <a:rPr lang="en-US" altLang="zh-CN" sz="800" dirty="0"/>
              <a:t>2</a:t>
            </a:r>
            <a:endParaRPr lang="zh-CN" altLang="en-US" sz="800" dirty="0"/>
          </a:p>
          <a:p>
            <a:r>
              <a:rPr lang="en-US" altLang="zh-CN" sz="800" dirty="0"/>
              <a:t>    /// &lt;/summary&gt;</a:t>
            </a:r>
          </a:p>
          <a:p>
            <a:r>
              <a:rPr lang="en-US" altLang="zh-CN" sz="800" dirty="0"/>
              <a:t>    public class Pong2 : </a:t>
            </a:r>
            <a:r>
              <a:rPr lang="en-US" altLang="zh-CN" sz="800" dirty="0" err="1"/>
              <a:t>INotificationHandler</a:t>
            </a:r>
            <a:r>
              <a:rPr lang="en-US" altLang="zh-CN" sz="800" dirty="0"/>
              <a:t>&lt;Ping&gt;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/>
              <a:t>        public Task Handle(Ping notification, </a:t>
            </a:r>
            <a:r>
              <a:rPr lang="en-US" altLang="zh-CN" sz="800" dirty="0" err="1"/>
              <a:t>CancellationToken</a:t>
            </a:r>
            <a:r>
              <a:rPr lang="en-US" altLang="zh-CN" sz="800" dirty="0"/>
              <a:t> </a:t>
            </a:r>
            <a:r>
              <a:rPr lang="en-US" altLang="zh-CN" sz="800" dirty="0" err="1"/>
              <a:t>cancellationToken</a:t>
            </a:r>
            <a:r>
              <a:rPr lang="en-US" altLang="zh-CN" sz="800" dirty="0"/>
              <a:t>)</a:t>
            </a:r>
          </a:p>
          <a:p>
            <a:r>
              <a:rPr lang="zh-CN" altLang="en-US" sz="800" dirty="0"/>
              <a:t>        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/>
              <a:t>            </a:t>
            </a:r>
            <a:r>
              <a:rPr lang="en-US" altLang="zh-CN" sz="800" dirty="0" err="1"/>
              <a:t>Console.WriteLine</a:t>
            </a:r>
            <a:r>
              <a:rPr lang="en-US" altLang="zh-CN" sz="800" dirty="0"/>
              <a:t>("Pong 2");</a:t>
            </a:r>
          </a:p>
          <a:p>
            <a:r>
              <a:rPr lang="en-US" altLang="zh-CN" sz="800" dirty="0"/>
              <a:t>            return </a:t>
            </a:r>
            <a:r>
              <a:rPr lang="en-US" altLang="zh-CN" sz="800" dirty="0" err="1"/>
              <a:t>Task.CompletedTask</a:t>
            </a:r>
            <a:r>
              <a:rPr lang="en-US" altLang="zh-CN" sz="800" dirty="0"/>
              <a:t>;</a:t>
            </a:r>
          </a:p>
          <a:p>
            <a:r>
              <a:rPr lang="zh-CN" altLang="en-US" sz="800" dirty="0"/>
              <a:t>        </a:t>
            </a:r>
            <a:r>
              <a:rPr lang="en-US" altLang="zh-CN" sz="800" dirty="0"/>
              <a:t>}</a:t>
            </a:r>
          </a:p>
          <a:p>
            <a:r>
              <a:rPr lang="zh-CN" altLang="en-US" sz="800" dirty="0"/>
              <a:t>  </a:t>
            </a:r>
            <a:r>
              <a:rPr lang="en-US" altLang="zh-CN" sz="800" dirty="0"/>
              <a:t>}</a:t>
            </a:r>
          </a:p>
          <a:p>
            <a:r>
              <a:rPr lang="en-US" altLang="zh-CN" sz="800" dirty="0"/>
              <a:t>private </a:t>
            </a:r>
            <a:r>
              <a:rPr lang="en-US" altLang="zh-CN" sz="800" dirty="0" err="1"/>
              <a:t>readonly</a:t>
            </a:r>
            <a:r>
              <a:rPr lang="en-US" altLang="zh-CN" sz="800" dirty="0"/>
              <a:t> </a:t>
            </a:r>
            <a:r>
              <a:rPr lang="en-US" altLang="zh-CN" sz="800" dirty="0" err="1"/>
              <a:t>IMediator</a:t>
            </a:r>
            <a:r>
              <a:rPr lang="en-US" altLang="zh-CN" sz="800" dirty="0"/>
              <a:t> _mediator;</a:t>
            </a:r>
          </a:p>
          <a:p>
            <a:r>
              <a:rPr lang="en-US" altLang="zh-CN" sz="800" dirty="0"/>
              <a:t>public </a:t>
            </a:r>
            <a:r>
              <a:rPr lang="en-US" altLang="zh-CN" sz="800" dirty="0" err="1"/>
              <a:t>WeatherForecastController</a:t>
            </a:r>
            <a:r>
              <a:rPr lang="en-US" altLang="zh-CN" sz="800" dirty="0"/>
              <a:t>(</a:t>
            </a:r>
            <a:r>
              <a:rPr lang="en-US" altLang="zh-CN" sz="800" dirty="0" err="1"/>
              <a:t>IMediator</a:t>
            </a:r>
            <a:r>
              <a:rPr lang="en-US" altLang="zh-CN" sz="800" dirty="0"/>
              <a:t> mediator)</a:t>
            </a:r>
          </a:p>
          <a:p>
            <a:r>
              <a:rPr lang="zh-CN" altLang="en-US" sz="800" dirty="0"/>
              <a:t> 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/>
              <a:t>       _mediator = mediator;</a:t>
            </a:r>
          </a:p>
          <a:p>
            <a:r>
              <a:rPr lang="en-US" altLang="zh-CN" sz="800" dirty="0"/>
              <a:t>}</a:t>
            </a:r>
            <a:endParaRPr lang="zh-CN" altLang="en-US" sz="800" dirty="0"/>
          </a:p>
          <a:p>
            <a:r>
              <a:rPr lang="en-US" altLang="zh-CN" sz="800" dirty="0"/>
              <a:t> [</a:t>
            </a:r>
            <a:r>
              <a:rPr lang="en-US" altLang="zh-CN" sz="800" dirty="0" err="1"/>
              <a:t>HttpGet</a:t>
            </a:r>
            <a:r>
              <a:rPr lang="en-US" altLang="zh-CN" sz="800" dirty="0"/>
              <a:t>]</a:t>
            </a:r>
          </a:p>
          <a:p>
            <a:r>
              <a:rPr lang="en-US" altLang="zh-CN" sz="800" dirty="0"/>
              <a:t> public void Get()</a:t>
            </a:r>
          </a:p>
          <a:p>
            <a:r>
              <a:rPr lang="zh-CN" altLang="en-US" sz="800" dirty="0"/>
              <a:t> 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/>
              <a:t>      _</a:t>
            </a:r>
            <a:r>
              <a:rPr lang="en-US" altLang="zh-CN" sz="800" dirty="0" err="1"/>
              <a:t>mediator.Publish</a:t>
            </a:r>
            <a:r>
              <a:rPr lang="en-US" altLang="zh-CN" sz="800" dirty="0"/>
              <a:t>(new Ping());</a:t>
            </a:r>
          </a:p>
          <a:p>
            <a:r>
              <a:rPr lang="zh-CN" altLang="en-US" sz="800" dirty="0"/>
              <a:t> </a:t>
            </a:r>
            <a:r>
              <a:rPr lang="en-US" altLang="zh-CN" sz="800" dirty="0"/>
              <a:t>}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73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3236A4-0B7E-4998-8CFF-B011E711E8D4}"/>
              </a:ext>
            </a:extLst>
          </p:cNvPr>
          <p:cNvSpPr/>
          <p:nvPr/>
        </p:nvSpPr>
        <p:spPr>
          <a:xfrm>
            <a:off x="659907" y="746126"/>
            <a:ext cx="10889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领域事件是领域模型中非常重要的一部分，用来表示领域中发生的事件。一个领域事件将导致进一步的业务操作，在实现业务解耦的同时，还有助于形成完整的业务闭环。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0DB44B-377E-4393-9313-B0EC54C15C8D}"/>
              </a:ext>
            </a:extLst>
          </p:cNvPr>
          <p:cNvSpPr/>
          <p:nvPr/>
        </p:nvSpPr>
        <p:spPr>
          <a:xfrm>
            <a:off x="722051" y="1471910"/>
            <a:ext cx="10889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微服务之间的事件通知</a:t>
            </a:r>
            <a:r>
              <a:rPr lang="en-US" altLang="zh-CN" sz="1600" dirty="0" err="1"/>
              <a:t>Masstransit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54561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6622AB2-FD7E-4089-A0F3-08FF330CB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97" y="642090"/>
            <a:ext cx="4408706" cy="397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A48AC3D-1C9F-4E12-AA5D-332E8ED37A64}"/>
              </a:ext>
            </a:extLst>
          </p:cNvPr>
          <p:cNvSpPr/>
          <p:nvPr/>
        </p:nvSpPr>
        <p:spPr>
          <a:xfrm>
            <a:off x="5045851" y="560037"/>
            <a:ext cx="69066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用户接口层用户接口层负责向用户显示信息和解释用户指令。这里的用户可能是：用户、程序、自动化测试和批处理脚本等等。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应用层应用层是很薄的一层，理论上不应该有业务规则或逻辑，主要面向用例和流程相关的操作。但应用层又位于领域层之上，因为领域层包含多个聚合，所以它可以协调多个聚合的服务和领域对象完成服务编排和组合，协作完成业务操作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领域层领域层的作用是实现企业核心业务逻辑，通过各种校验手段保证业务的正确性。领域层主要体现领域模型的业务能力，它用来表达业务概念、业务状态和业务规则。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基础层基础层是贯穿所有层的，它的作用就是为其它各层提供通用的技术和基础服务，包括第三方工具、驱动、消息中间件、网关、文件、缓存以及数据库等。比较常见的功能还是提供数据库持久化。</a:t>
            </a:r>
          </a:p>
        </p:txBody>
      </p:sp>
    </p:spTree>
    <p:extLst>
      <p:ext uri="{BB962C8B-B14F-4D97-AF65-F5344CB8AC3E}">
        <p14:creationId xmlns:p14="http://schemas.microsoft.com/office/powerpoint/2010/main" val="175462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9F95A3C-AACD-4F53-A461-B92852C0A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63" y="551706"/>
            <a:ext cx="10922474" cy="535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52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1609</Words>
  <Application>Microsoft Office PowerPoint</Application>
  <PresentationFormat>宽屏</PresentationFormat>
  <Paragraphs>130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PingFang SC</vt:lpstr>
      <vt:lpstr>等线</vt:lpstr>
      <vt:lpstr>等线 Light</vt:lpstr>
      <vt:lpstr>Arial</vt:lpstr>
      <vt:lpstr>Office 主题​​</vt:lpstr>
      <vt:lpstr>PowerPoint 演示文稿</vt:lpstr>
      <vt:lpstr>资料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 素偉</dc:creator>
  <cp:lastModifiedBy>桂 素偉</cp:lastModifiedBy>
  <cp:revision>32</cp:revision>
  <dcterms:created xsi:type="dcterms:W3CDTF">2020-02-10T02:18:58Z</dcterms:created>
  <dcterms:modified xsi:type="dcterms:W3CDTF">2020-03-18T10:17:28Z</dcterms:modified>
</cp:coreProperties>
</file>