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7" Type="http://schemas.openxmlformats.org/officeDocument/2006/relationships/hyperlink" Target="https://www.cnblogs.com/netfocus/category/361991.html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netfocus/category/361987.html" TargetMode="External"/><Relationship Id="rId5" Type="http://schemas.openxmlformats.org/officeDocument/2006/relationships/hyperlink" Target="https://www.jdon.com/ddd.html" TargetMode="Externa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F9FC1D0-7B3D-419F-A943-66A1FF78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4" y="436563"/>
            <a:ext cx="11104532" cy="54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1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3511EB2-916C-420A-8EE9-CD310EAA2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3" y="756136"/>
            <a:ext cx="10950734" cy="51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C47889-C102-4D41-83D3-799ADE065A68}"/>
              </a:ext>
            </a:extLst>
          </p:cNvPr>
          <p:cNvSpPr/>
          <p:nvPr/>
        </p:nvSpPr>
        <p:spPr>
          <a:xfrm>
            <a:off x="4581516" y="938645"/>
            <a:ext cx="1737591" cy="10379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批准规则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个人类型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假期类型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间隔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最大领导级别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E489B5-4ACB-49F1-95CC-3844798A3843}"/>
              </a:ext>
            </a:extLst>
          </p:cNvPr>
          <p:cNvSpPr/>
          <p:nvPr/>
        </p:nvSpPr>
        <p:spPr>
          <a:xfrm>
            <a:off x="8022600" y="761092"/>
            <a:ext cx="1737591" cy="20920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人员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姓名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部门</a:t>
            </a:r>
            <a:r>
              <a:rPr lang="en-US" altLang="zh-CN" sz="1000" dirty="0"/>
              <a:t>ID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人员类型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领导</a:t>
            </a:r>
            <a:r>
              <a:rPr lang="en-US" altLang="zh-CN" sz="1000" dirty="0"/>
              <a:t>ID</a:t>
            </a:r>
            <a:r>
              <a:rPr lang="zh-CN" altLang="en-US" sz="1000" dirty="0"/>
              <a:t>（这个</a:t>
            </a:r>
            <a:r>
              <a:rPr lang="en-US" altLang="zh-CN" sz="1000" dirty="0"/>
              <a:t>ID</a:t>
            </a:r>
            <a:r>
              <a:rPr lang="zh-CN" altLang="en-US" sz="1000" dirty="0"/>
              <a:t>与人员编号可以不一样）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角色级别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创建时间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最后修改时间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个人状态（启动，禁用）</a:t>
            </a:r>
            <a:endParaRPr lang="en-US" altLang="zh-CN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E8DCF9-E061-42C7-8B6C-EAF8C4D2EF1A}"/>
              </a:ext>
            </a:extLst>
          </p:cNvPr>
          <p:cNvSpPr/>
          <p:nvPr/>
        </p:nvSpPr>
        <p:spPr>
          <a:xfrm>
            <a:off x="1657518" y="2782940"/>
            <a:ext cx="1737591" cy="1884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请假表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</a:t>
            </a:r>
            <a:r>
              <a:rPr lang="en-US" altLang="zh-CN" sz="10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请假条名称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请假条类型 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</a:t>
            </a:r>
            <a:r>
              <a:rPr lang="en-US" altLang="zh-CN" sz="10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批准人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状态</a:t>
            </a:r>
            <a:r>
              <a:rPr lang="en-US" altLang="zh-CN" sz="1000" dirty="0"/>
              <a:t>(</a:t>
            </a:r>
            <a:r>
              <a:rPr lang="zh-CN" altLang="en-US" sz="1000" dirty="0"/>
              <a:t>内部，外部，官方</a:t>
            </a:r>
            <a:r>
              <a:rPr lang="en-US" altLang="zh-CN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开始时间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结束时间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间隔</a:t>
            </a:r>
            <a:endParaRPr lang="en-US" altLang="zh-CN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7D214-2658-454D-B48F-28F2701EAF89}"/>
              </a:ext>
            </a:extLst>
          </p:cNvPr>
          <p:cNvSpPr/>
          <p:nvPr/>
        </p:nvSpPr>
        <p:spPr>
          <a:xfrm>
            <a:off x="4358409" y="3429000"/>
            <a:ext cx="1737591" cy="17632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批准信息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批准信息编号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申请人编号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批准人编号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批准级别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批准名称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批准信息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时间？？？</a:t>
            </a:r>
            <a:endParaRPr lang="en-US" altLang="zh-CN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CD20E-6CD1-4CEE-AAF5-2028D0700D45}"/>
              </a:ext>
            </a:extLst>
          </p:cNvPr>
          <p:cNvSpPr/>
          <p:nvPr/>
        </p:nvSpPr>
        <p:spPr>
          <a:xfrm>
            <a:off x="8022600" y="3999537"/>
            <a:ext cx="1737591" cy="1652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组织关系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人员编号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领导编号</a:t>
            </a:r>
            <a:r>
              <a:rPr lang="en-US" altLang="zh-CN" sz="1000" dirty="0"/>
              <a:t>(</a:t>
            </a:r>
            <a:r>
              <a:rPr lang="zh-CN" altLang="en-US" sz="1000" dirty="0"/>
              <a:t>上面人员编号的领导，对应的人员编号）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9390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https://www.jdon.com/ddd.html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https://www.cnblogs.com/netfocus/category/361987.html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https://www.cnblogs.com/netfocus/category/361991.html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B579C-714E-4C07-8FF6-0ABF892AAAE4}"/>
              </a:ext>
            </a:extLst>
          </p:cNvPr>
          <p:cNvSpPr/>
          <p:nvPr/>
        </p:nvSpPr>
        <p:spPr>
          <a:xfrm>
            <a:off x="398650" y="879482"/>
            <a:ext cx="106147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战略设计：根据用户旅程分析，找出领域对象和聚合根，对实全和值对象进行聚类组成聚合，划分限界上下文，建立领域模型的过程。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步骤：产品愿景，场景分析，领域建模，微服务拆分 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产品愿景：对产品顶层价值设计，对产口目标用户，核心价值，差异化竞争点等信息达成一致，避免产品偏离方向。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场景分析：从用户视角出发，探索业务领域中的典型场景，产出领域中需要支撑的场景分类，用例操作以及不同子域之间的依赖关系，用以支撑领域模型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领域建模：通过对业务和问题域进行分析建立领域模型。向上通过限界上下文指导微服务边界设计，向下通过聚合指导实体对象设计；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找出实体和值 对象等领域对象，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定义聚合，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定义限界上下文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微服务拆分：理论上一个限界上下文就可以设计为一个微服务，但还需要综合考虑多种外部因素，比如：职责单一性，敏态和稳态业务分离，非功能性需求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战术设计：梳理微内的领域对象，梳理领域对象之间的关系，确定它们在代码模型和分层架构中的位置，建立领域模型与微服务模型的映射关系，以及服务之间的依赖关系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步骤：分析微服务领域对象，设计微服务代码关系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分析微服务领域对象：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服务的识别和设计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A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根据命令设计应用服务，确定应用服务的功能，服务集合，组合和编排方式。服务集合中的服务包括领域服务或其它微服务的应用服务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B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根据应用服务功能要求设计领域服务，定义领域服务（应用服务可能是由多个聚合的领域服务组合而成的）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根据领域服务的功能，确定领域服务内的实体以及功能</a:t>
            </a:r>
            <a:endParaRPr lang="en-US" altLang="zh-CN" sz="1200" dirty="0"/>
          </a:p>
          <a:p>
            <a:r>
              <a:rPr lang="en-US" altLang="zh-CN" sz="1200" dirty="0"/>
              <a:t>D</a:t>
            </a:r>
            <a:r>
              <a:rPr lang="zh-CN" altLang="en-US" sz="1200" dirty="0"/>
              <a:t>设计实体基本属性和方法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微服务内的对象清单</a:t>
            </a:r>
            <a:endParaRPr lang="en-US" altLang="zh-CN" sz="1200" dirty="0"/>
          </a:p>
          <a:p>
            <a:r>
              <a:rPr lang="zh-CN" altLang="en-US" sz="1200" dirty="0"/>
              <a:t>在确定各领域对象和属性后，我们可以设计各领域对象在代理模型中的代码码对象（代码对象的</a:t>
            </a:r>
            <a:r>
              <a:rPr lang="en-US" altLang="zh-CN" sz="1200" dirty="0" err="1"/>
              <a:t>namespace,class,method</a:t>
            </a:r>
            <a:r>
              <a:rPr lang="en-US" altLang="zh-CN" sz="1200" dirty="0"/>
              <a:t>)</a:t>
            </a:r>
            <a:r>
              <a:rPr lang="zh-CN" altLang="en-US" sz="1200" dirty="0"/>
              <a:t>建立领域对象与代码对象的五映射关系了，根据这种映射关系，相关人员快速定位到业务逻辑所在的代码位置</a:t>
            </a: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领域事件是领域模型中非常重要的一部分，用来表示领域中发生的事件。一个领域事件将导致进一步的业务操作，在实现业务解耦的同时，还有助于形成完整的业务闭环。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DB44B-377E-4393-9313-B0EC54C15C8D}"/>
              </a:ext>
            </a:extLst>
          </p:cNvPr>
          <p:cNvSpPr/>
          <p:nvPr/>
        </p:nvSpPr>
        <p:spPr>
          <a:xfrm>
            <a:off x="739806" y="1392457"/>
            <a:ext cx="108899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微服务内的事件通知</a:t>
            </a:r>
            <a:r>
              <a:rPr lang="en-US" altLang="zh-CN" sz="1600" dirty="0" err="1"/>
              <a:t>MediatR</a:t>
            </a:r>
            <a:endParaRPr lang="en-US" altLang="zh-CN" sz="1600" dirty="0"/>
          </a:p>
          <a:p>
            <a:r>
              <a:rPr lang="en-US" altLang="zh-CN" sz="800" dirty="0"/>
              <a:t> public void </a:t>
            </a:r>
            <a:r>
              <a:rPr lang="en-US" altLang="zh-CN" sz="800" dirty="0" err="1"/>
              <a:t>ConfigureServices</a:t>
            </a:r>
            <a:r>
              <a:rPr lang="en-US" altLang="zh-CN" sz="800" dirty="0"/>
              <a:t>(</a:t>
            </a:r>
            <a:r>
              <a:rPr lang="en-US" altLang="zh-CN" sz="800" dirty="0" err="1"/>
              <a:t>IServiceCollection</a:t>
            </a:r>
            <a:r>
              <a:rPr lang="en-US" altLang="zh-CN" sz="800" dirty="0"/>
              <a:t> services)</a:t>
            </a:r>
          </a:p>
          <a:p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services.AddMediatR</a:t>
            </a:r>
            <a:r>
              <a:rPr lang="en-US" altLang="zh-CN" sz="800" dirty="0"/>
              <a:t>(</a:t>
            </a:r>
            <a:r>
              <a:rPr lang="en-US" altLang="zh-CN" sz="800" dirty="0" err="1"/>
              <a:t>Assembly.GetExecutingAssembly</a:t>
            </a:r>
            <a:r>
              <a:rPr lang="en-US" altLang="zh-CN" sz="800" dirty="0"/>
              <a:t>());</a:t>
            </a:r>
          </a:p>
          <a:p>
            <a:r>
              <a:rPr lang="en-US" altLang="zh-CN" sz="800" dirty="0"/>
              <a:t>}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dirty="0"/>
              <a:t> /// &lt;summary&gt;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///</a:t>
            </a:r>
            <a:r>
              <a:rPr lang="zh-CN" altLang="en-US" sz="800" dirty="0"/>
              <a:t> 通知主体</a:t>
            </a:r>
          </a:p>
          <a:p>
            <a:r>
              <a:rPr lang="en-US" altLang="zh-CN" sz="800" dirty="0"/>
              <a:t>    /// &lt;/summary&gt;</a:t>
            </a:r>
          </a:p>
          <a:p>
            <a:r>
              <a:rPr lang="en-US" altLang="zh-CN" sz="800" dirty="0"/>
              <a:t>    public class Ping : </a:t>
            </a:r>
            <a:r>
              <a:rPr lang="en-US" altLang="zh-CN" sz="800" dirty="0" err="1"/>
              <a:t>INotification</a:t>
            </a:r>
            <a:r>
              <a:rPr lang="en-US" altLang="zh-CN" sz="800" dirty="0"/>
              <a:t> { }</a:t>
            </a:r>
            <a:endParaRPr lang="zh-CN" altLang="en-US" sz="800" dirty="0"/>
          </a:p>
          <a:p>
            <a:r>
              <a:rPr lang="en-US" altLang="zh-CN" sz="800" dirty="0"/>
              <a:t>    /// &lt;summary&gt;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///</a:t>
            </a:r>
            <a:r>
              <a:rPr lang="zh-CN" altLang="en-US" sz="800" dirty="0"/>
              <a:t> 相当订阅者</a:t>
            </a:r>
            <a:r>
              <a:rPr lang="en-US" altLang="zh-CN" sz="800" dirty="0"/>
              <a:t>1</a:t>
            </a:r>
            <a:endParaRPr lang="zh-CN" altLang="en-US" sz="800" dirty="0"/>
          </a:p>
          <a:p>
            <a:r>
              <a:rPr lang="en-US" altLang="zh-CN" sz="800" dirty="0"/>
              <a:t>    /// &lt;/summary&gt;</a:t>
            </a:r>
          </a:p>
          <a:p>
            <a:r>
              <a:rPr lang="en-US" altLang="zh-CN" sz="800" dirty="0"/>
              <a:t>    public class Pong1 : </a:t>
            </a:r>
            <a:r>
              <a:rPr lang="en-US" altLang="zh-CN" sz="800" dirty="0" err="1"/>
              <a:t>INotificationHandler</a:t>
            </a:r>
            <a:r>
              <a:rPr lang="en-US" altLang="zh-CN" sz="800" dirty="0"/>
              <a:t>&lt;Ping&gt;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public Task Handle(Ping notification,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)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Console.WriteLine</a:t>
            </a:r>
            <a:r>
              <a:rPr lang="en-US" altLang="zh-CN" sz="800" dirty="0"/>
              <a:t>("Pong 1");</a:t>
            </a:r>
          </a:p>
          <a:p>
            <a:r>
              <a:rPr lang="en-US" altLang="zh-CN" sz="800" dirty="0"/>
              <a:t>            return </a:t>
            </a:r>
            <a:r>
              <a:rPr lang="en-US" altLang="zh-CN" sz="800" dirty="0" err="1"/>
              <a:t>Task.CompletedTask</a:t>
            </a:r>
            <a:r>
              <a:rPr lang="en-US" altLang="zh-CN" sz="800" dirty="0"/>
              <a:t>;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}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}</a:t>
            </a:r>
          </a:p>
          <a:p>
            <a:r>
              <a:rPr lang="en-US" altLang="zh-CN" sz="800" dirty="0"/>
              <a:t>    /// &lt;summary&gt;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///</a:t>
            </a:r>
            <a:r>
              <a:rPr lang="zh-CN" altLang="en-US" sz="800" dirty="0"/>
              <a:t> 相当订阅者</a:t>
            </a:r>
            <a:r>
              <a:rPr lang="en-US" altLang="zh-CN" sz="800" dirty="0"/>
              <a:t>2</a:t>
            </a:r>
            <a:endParaRPr lang="zh-CN" altLang="en-US" sz="800" dirty="0"/>
          </a:p>
          <a:p>
            <a:r>
              <a:rPr lang="en-US" altLang="zh-CN" sz="800" dirty="0"/>
              <a:t>    /// &lt;/summary&gt;</a:t>
            </a:r>
          </a:p>
          <a:p>
            <a:r>
              <a:rPr lang="en-US" altLang="zh-CN" sz="800" dirty="0"/>
              <a:t>    public class Pong2 : </a:t>
            </a:r>
            <a:r>
              <a:rPr lang="en-US" altLang="zh-CN" sz="800" dirty="0" err="1"/>
              <a:t>INotificationHandler</a:t>
            </a:r>
            <a:r>
              <a:rPr lang="en-US" altLang="zh-CN" sz="800" dirty="0"/>
              <a:t>&lt;Ping&gt;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public Task Handle(Ping notification,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 </a:t>
            </a:r>
            <a:r>
              <a:rPr lang="en-US" altLang="zh-CN" sz="800" dirty="0" err="1"/>
              <a:t>cancellationToken</a:t>
            </a:r>
            <a:r>
              <a:rPr lang="en-US" altLang="zh-CN" sz="800" dirty="0"/>
              <a:t>)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Console.WriteLine</a:t>
            </a:r>
            <a:r>
              <a:rPr lang="en-US" altLang="zh-CN" sz="800" dirty="0"/>
              <a:t>("Pong 2");</a:t>
            </a:r>
          </a:p>
          <a:p>
            <a:r>
              <a:rPr lang="en-US" altLang="zh-CN" sz="800" dirty="0"/>
              <a:t>            return </a:t>
            </a:r>
            <a:r>
              <a:rPr lang="en-US" altLang="zh-CN" sz="800" dirty="0" err="1"/>
              <a:t>Task.CompletedTask</a:t>
            </a:r>
            <a:r>
              <a:rPr lang="en-US" altLang="zh-CN" sz="800" dirty="0"/>
              <a:t>;</a:t>
            </a:r>
          </a:p>
          <a:p>
            <a:r>
              <a:rPr lang="zh-CN" altLang="en-US" sz="800" dirty="0"/>
              <a:t>        </a:t>
            </a:r>
            <a:r>
              <a:rPr lang="en-US" altLang="zh-CN" sz="800" dirty="0"/>
              <a:t>}</a:t>
            </a:r>
          </a:p>
          <a:p>
            <a:r>
              <a:rPr lang="zh-CN" altLang="en-US" sz="800" dirty="0"/>
              <a:t>  </a:t>
            </a:r>
            <a:r>
              <a:rPr lang="en-US" altLang="zh-CN" sz="800" dirty="0"/>
              <a:t>}</a:t>
            </a:r>
          </a:p>
          <a:p>
            <a:r>
              <a:rPr lang="en-US" altLang="zh-CN" sz="800" dirty="0"/>
              <a:t>private </a:t>
            </a:r>
            <a:r>
              <a:rPr lang="en-US" altLang="zh-CN" sz="800" dirty="0" err="1"/>
              <a:t>readonly</a:t>
            </a:r>
            <a:r>
              <a:rPr lang="en-US" altLang="zh-CN" sz="800" dirty="0"/>
              <a:t> </a:t>
            </a:r>
            <a:r>
              <a:rPr lang="en-US" altLang="zh-CN" sz="800" dirty="0" err="1"/>
              <a:t>IMediator</a:t>
            </a:r>
            <a:r>
              <a:rPr lang="en-US" altLang="zh-CN" sz="800" dirty="0"/>
              <a:t> _mediator;</a:t>
            </a:r>
          </a:p>
          <a:p>
            <a:r>
              <a:rPr lang="en-US" altLang="zh-CN" sz="800" dirty="0"/>
              <a:t>public </a:t>
            </a:r>
            <a:r>
              <a:rPr lang="en-US" altLang="zh-CN" sz="800" dirty="0" err="1"/>
              <a:t>WeatherForecastController</a:t>
            </a:r>
            <a:r>
              <a:rPr lang="en-US" altLang="zh-CN" sz="800" dirty="0"/>
              <a:t>(</a:t>
            </a:r>
            <a:r>
              <a:rPr lang="en-US" altLang="zh-CN" sz="800" dirty="0" err="1"/>
              <a:t>IMediator</a:t>
            </a:r>
            <a:r>
              <a:rPr lang="en-US" altLang="zh-CN" sz="800" dirty="0"/>
              <a:t> mediator)</a:t>
            </a:r>
          </a:p>
          <a:p>
            <a:r>
              <a:rPr lang="zh-CN" altLang="en-US" sz="800" dirty="0"/>
              <a:t>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 _mediator = mediator;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  <a:p>
            <a:r>
              <a:rPr lang="en-US" altLang="zh-CN" sz="800" dirty="0"/>
              <a:t> [</a:t>
            </a:r>
            <a:r>
              <a:rPr lang="en-US" altLang="zh-CN" sz="800" dirty="0" err="1"/>
              <a:t>HttpGet</a:t>
            </a:r>
            <a:r>
              <a:rPr lang="en-US" altLang="zh-CN" sz="800" dirty="0"/>
              <a:t>]</a:t>
            </a:r>
          </a:p>
          <a:p>
            <a:r>
              <a:rPr lang="en-US" altLang="zh-CN" sz="800" dirty="0"/>
              <a:t> public void Get()</a:t>
            </a:r>
          </a:p>
          <a:p>
            <a:r>
              <a:rPr lang="zh-CN" altLang="en-US" sz="800" dirty="0"/>
              <a:t> 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      _</a:t>
            </a:r>
            <a:r>
              <a:rPr lang="en-US" altLang="zh-CN" sz="800" dirty="0" err="1"/>
              <a:t>mediator.Publish</a:t>
            </a:r>
            <a:r>
              <a:rPr lang="en-US" altLang="zh-CN" sz="800" dirty="0"/>
              <a:t>(new Ping());</a:t>
            </a:r>
          </a:p>
          <a:p>
            <a:r>
              <a:rPr lang="zh-CN" altLang="en-US" sz="800" dirty="0"/>
              <a:t> </a:t>
            </a:r>
            <a:r>
              <a:rPr lang="en-US" altLang="zh-CN" sz="800" dirty="0"/>
              <a:t>}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领域事件是领域模型中非常重要的一部分，用来表示领域中发生的事件。一个领域事件将导致进一步的业务操作，在实现业务解耦的同时，还有助于形成完整的业务闭环。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DB44B-377E-4393-9313-B0EC54C15C8D}"/>
              </a:ext>
            </a:extLst>
          </p:cNvPr>
          <p:cNvSpPr/>
          <p:nvPr/>
        </p:nvSpPr>
        <p:spPr>
          <a:xfrm>
            <a:off x="722051" y="1471910"/>
            <a:ext cx="10889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微服务之间的事件通知</a:t>
            </a:r>
            <a:r>
              <a:rPr lang="en-US" altLang="zh-CN" sz="1600" dirty="0" err="1"/>
              <a:t>Masstransit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4561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622AB2-FD7E-4089-A0F3-08FF330C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7" y="642090"/>
            <a:ext cx="4408706" cy="39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48AC3D-1C9F-4E12-AA5D-332E8ED37A64}"/>
              </a:ext>
            </a:extLst>
          </p:cNvPr>
          <p:cNvSpPr/>
          <p:nvPr/>
        </p:nvSpPr>
        <p:spPr>
          <a:xfrm>
            <a:off x="5045851" y="560037"/>
            <a:ext cx="69066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用户接口层用户接口层负责向用户显示信息和解释用户指令。这里的用户可能是：用户、程序、自动化测试和批处理脚本等等。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应用层应用层是很薄的一层，理论上不应该有业务规则或逻辑，主要面向用例和流程相关的操作。但应用层又位于领域层之上，因为领域层包含多个聚合，所以它可以协调多个聚合的服务和领域对象完成服务编排和组合，协作完成业务操作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领域层领域层的作用是实现企业核心业务逻辑，通过各种校验手段保证业务的正确性。领域层主要体现领域模型的业务能力，它用来表达业务概念、业务状态和业务规则。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基础层基础层是贯穿所有层的，它的作用就是为其它各层提供通用的技术和基础服务，包括第三方工具、驱动、消息中间件、网关、文件、缓存以及数据库等。比较常见的功能还是提供数据库持久化。</a:t>
            </a:r>
          </a:p>
        </p:txBody>
      </p:sp>
    </p:spTree>
    <p:extLst>
      <p:ext uri="{BB962C8B-B14F-4D97-AF65-F5344CB8AC3E}">
        <p14:creationId xmlns:p14="http://schemas.microsoft.com/office/powerpoint/2010/main" val="175462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F95A3C-AACD-4F53-A461-B92852C0A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3" y="551706"/>
            <a:ext cx="10922474" cy="53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1609</Words>
  <Application>Microsoft Office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gsw</cp:lastModifiedBy>
  <cp:revision>33</cp:revision>
  <dcterms:created xsi:type="dcterms:W3CDTF">2020-02-10T02:18:58Z</dcterms:created>
  <dcterms:modified xsi:type="dcterms:W3CDTF">2020-04-09T07:33:10Z</dcterms:modified>
</cp:coreProperties>
</file>