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332" r:id="rId3"/>
    <p:sldId id="315" r:id="rId4"/>
    <p:sldId id="330" r:id="rId5"/>
    <p:sldId id="309" r:id="rId6"/>
    <p:sldId id="331" r:id="rId7"/>
    <p:sldId id="334" r:id="rId8"/>
    <p:sldId id="333" r:id="rId9"/>
    <p:sldId id="335" r:id="rId10"/>
    <p:sldId id="310" r:id="rId11"/>
    <p:sldId id="312" r:id="rId12"/>
    <p:sldId id="311" r:id="rId13"/>
    <p:sldId id="260" r:id="rId14"/>
    <p:sldId id="263" r:id="rId15"/>
    <p:sldId id="313" r:id="rId16"/>
    <p:sldId id="264" r:id="rId17"/>
    <p:sldId id="265" r:id="rId18"/>
    <p:sldId id="266" r:id="rId19"/>
    <p:sldId id="314" r:id="rId20"/>
    <p:sldId id="267" r:id="rId21"/>
    <p:sldId id="268" r:id="rId22"/>
    <p:sldId id="261" r:id="rId23"/>
    <p:sldId id="262" r:id="rId24"/>
    <p:sldId id="269" r:id="rId25"/>
    <p:sldId id="271" r:id="rId26"/>
    <p:sldId id="270" r:id="rId27"/>
    <p:sldId id="272" r:id="rId28"/>
    <p:sldId id="273" r:id="rId29"/>
    <p:sldId id="274" r:id="rId30"/>
    <p:sldId id="275" r:id="rId31"/>
    <p:sldId id="292" r:id="rId32"/>
    <p:sldId id="293" r:id="rId33"/>
    <p:sldId id="294" r:id="rId34"/>
    <p:sldId id="285" r:id="rId35"/>
    <p:sldId id="296" r:id="rId36"/>
    <p:sldId id="283" r:id="rId37"/>
    <p:sldId id="276" r:id="rId38"/>
    <p:sldId id="282" r:id="rId39"/>
    <p:sldId id="281" r:id="rId40"/>
    <p:sldId id="280" r:id="rId41"/>
    <p:sldId id="308" r:id="rId42"/>
    <p:sldId id="279" r:id="rId43"/>
    <p:sldId id="339" r:id="rId44"/>
    <p:sldId id="278" r:id="rId45"/>
    <p:sldId id="337" r:id="rId46"/>
    <p:sldId id="338" r:id="rId47"/>
    <p:sldId id="277" r:id="rId48"/>
    <p:sldId id="284" r:id="rId49"/>
    <p:sldId id="307" r:id="rId50"/>
    <p:sldId id="324" r:id="rId51"/>
    <p:sldId id="326" r:id="rId52"/>
    <p:sldId id="327" r:id="rId53"/>
    <p:sldId id="328" r:id="rId54"/>
    <p:sldId id="325" r:id="rId55"/>
    <p:sldId id="329" r:id="rId56"/>
    <p:sldId id="336" r:id="rId57"/>
    <p:sldId id="287" r:id="rId58"/>
    <p:sldId id="316" r:id="rId59"/>
    <p:sldId id="319" r:id="rId60"/>
    <p:sldId id="317" r:id="rId61"/>
    <p:sldId id="318" r:id="rId62"/>
    <p:sldId id="320" r:id="rId63"/>
    <p:sldId id="321" r:id="rId64"/>
    <p:sldId id="322" r:id="rId65"/>
    <p:sldId id="323" r:id="rId66"/>
    <p:sldId id="286" r:id="rId67"/>
    <p:sldId id="288" r:id="rId68"/>
    <p:sldId id="289" r:id="rId69"/>
    <p:sldId id="290" r:id="rId70"/>
    <p:sldId id="297" r:id="rId71"/>
    <p:sldId id="295" r:id="rId72"/>
    <p:sldId id="257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700" autoAdjust="0"/>
  </p:normalViewPr>
  <p:slideViewPr>
    <p:cSldViewPr snapToGrid="0">
      <p:cViewPr>
        <p:scale>
          <a:sx n="100" d="100"/>
          <a:sy n="100" d="100"/>
        </p:scale>
        <p:origin x="816" y="3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/>
            <a:t>Namespace</a:t>
          </a:r>
          <a:endParaRPr lang="zh-CN" altLang="en-US" sz="1400" b="1" dirty="0"/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/>
            <a:t>CGroup</a:t>
          </a:r>
          <a:endParaRPr lang="zh-CN" altLang="en-US" sz="2400" dirty="0"/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/>
            <a:t>rootfs</a:t>
          </a:r>
          <a:endParaRPr lang="zh-CN" altLang="en-US" dirty="0"/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endParaRPr lang="zh-CN" altLang="en-US" dirty="0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464858" y="175780"/>
          <a:ext cx="3488559" cy="1211530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2876508" y="3142408"/>
          <a:ext cx="676077" cy="432689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1591960" y="3488559"/>
          <a:ext cx="3245172" cy="811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1591960" y="3488559"/>
        <a:ext cx="3245172" cy="811293"/>
      </dsp:txXfrm>
    </dsp:sp>
    <dsp:sp modelId="{3EF56476-CA11-46ED-9E6C-6E3AB783ADAE}">
      <dsp:nvSpPr>
        <dsp:cNvPr id="0" name=""/>
        <dsp:cNvSpPr/>
      </dsp:nvSpPr>
      <dsp:spPr>
        <a:xfrm>
          <a:off x="2733179" y="1480880"/>
          <a:ext cx="1216939" cy="12169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rootfs</a:t>
          </a:r>
          <a:endParaRPr lang="zh-CN" altLang="en-US" sz="2500" kern="1200" dirty="0"/>
        </a:p>
      </dsp:txBody>
      <dsp:txXfrm>
        <a:off x="2911396" y="1659097"/>
        <a:ext cx="860505" cy="860505"/>
      </dsp:txXfrm>
    </dsp:sp>
    <dsp:sp modelId="{D44C6546-CF5A-4DDD-97D2-D3FCAFA5D229}">
      <dsp:nvSpPr>
        <dsp:cNvPr id="0" name=""/>
        <dsp:cNvSpPr/>
      </dsp:nvSpPr>
      <dsp:spPr>
        <a:xfrm>
          <a:off x="1862391" y="567905"/>
          <a:ext cx="1216939" cy="1216939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CGroup</a:t>
          </a:r>
          <a:endParaRPr lang="zh-CN" altLang="en-US" sz="2400" kern="1200" dirty="0"/>
        </a:p>
      </dsp:txBody>
      <dsp:txXfrm>
        <a:off x="2040608" y="746122"/>
        <a:ext cx="860505" cy="860505"/>
      </dsp:txXfrm>
    </dsp:sp>
    <dsp:sp modelId="{A2A0A105-0301-47E7-84FE-B61DF3F076E6}">
      <dsp:nvSpPr>
        <dsp:cNvPr id="0" name=""/>
        <dsp:cNvSpPr/>
      </dsp:nvSpPr>
      <dsp:spPr>
        <a:xfrm>
          <a:off x="3106374" y="273676"/>
          <a:ext cx="1216939" cy="1216939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/>
            <a:t>Namespace</a:t>
          </a:r>
          <a:endParaRPr lang="zh-CN" altLang="en-US" sz="1400" b="1" kern="1200" dirty="0"/>
        </a:p>
      </dsp:txBody>
      <dsp:txXfrm>
        <a:off x="3284591" y="451893"/>
        <a:ext cx="860505" cy="860505"/>
      </dsp:txXfrm>
    </dsp:sp>
    <dsp:sp modelId="{B00B66A3-0CD1-48D3-9DE3-B4044B297380}">
      <dsp:nvSpPr>
        <dsp:cNvPr id="0" name=""/>
        <dsp:cNvSpPr/>
      </dsp:nvSpPr>
      <dsp:spPr>
        <a:xfrm>
          <a:off x="1321529" y="27043"/>
          <a:ext cx="3786034" cy="302882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要访问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（也就是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Pod-2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包的源地址是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10.244.0.2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，目的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10.244.1.3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cni0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是通过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Veth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、查看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的路由规则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10.244.1.3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，指定到了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会把请求转发到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flannel.1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的路由规则，会转给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cni0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，从而转给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Infra-container-2(10.244.1.3)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5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38B372-2200-42C0-9AFC-8CE057DC98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415" y="-96715"/>
            <a:ext cx="1160585" cy="11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1552FB-A329-44ED-BEDE-D6FDB058C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10" y="0"/>
            <a:ext cx="1023290" cy="9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xn--ip-wz2cm89gi6jr4z:%E6%9F%A5%E8%AF%A2%E5%88%B0%E7%AB%AF%E5%8F%A3/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xn--ip-wz2cm89gi6jr4z:%E6%9F%A5%E8%AF%A2%E5%88%B0%E7%AB%AF%E5%8F%A3/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4730621"/>
            <a:ext cx="5200263" cy="121298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Namespace:</a:t>
            </a:r>
            <a:r>
              <a:rPr lang="zh-CN" altLang="en-US" dirty="0"/>
              <a:t>构建一个相对隔离的容器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Cgroups</a:t>
            </a:r>
            <a:r>
              <a:rPr lang="en-US" altLang="zh-CN" dirty="0"/>
              <a:t>:</a:t>
            </a:r>
            <a:r>
              <a:rPr lang="zh-CN" altLang="en-US" dirty="0"/>
              <a:t>实现为容器设置系统资源</a:t>
            </a:r>
            <a:r>
              <a:rPr lang="en-US" altLang="zh-CN" dirty="0"/>
              <a:t>(</a:t>
            </a:r>
            <a:r>
              <a:rPr lang="en-US" altLang="zh-CN" dirty="0" err="1"/>
              <a:t>cpu</a:t>
            </a:r>
            <a:r>
              <a:rPr lang="en-US" altLang="zh-CN" dirty="0"/>
              <a:t>,</a:t>
            </a:r>
            <a:r>
              <a:rPr lang="zh-CN" altLang="en-US" dirty="0"/>
              <a:t>内存</a:t>
            </a:r>
            <a:r>
              <a:rPr lang="en-US" altLang="zh-CN" dirty="0"/>
              <a:t>,I/O)</a:t>
            </a:r>
            <a:r>
              <a:rPr lang="zh-CN" altLang="en-US" dirty="0"/>
              <a:t>的限额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Selinux</a:t>
            </a:r>
            <a:r>
              <a:rPr lang="zh-CN" altLang="en-US" dirty="0"/>
              <a:t>和</a:t>
            </a:r>
            <a:r>
              <a:rPr lang="en-US" altLang="zh-CN" dirty="0" err="1"/>
              <a:t>apparmor</a:t>
            </a:r>
            <a:r>
              <a:rPr lang="en-US" altLang="zh-CN" dirty="0"/>
              <a:t>:</a:t>
            </a:r>
            <a:r>
              <a:rPr lang="zh-CN" altLang="en-US" dirty="0"/>
              <a:t>增强对容器的控制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Capabilitise</a:t>
            </a:r>
            <a:r>
              <a:rPr lang="en-US" altLang="zh-CN" dirty="0"/>
              <a:t>:</a:t>
            </a:r>
            <a:r>
              <a:rPr lang="zh-CN" altLang="en-US" dirty="0"/>
              <a:t>将超级用户</a:t>
            </a:r>
            <a:r>
              <a:rPr lang="en-US" altLang="zh-CN" dirty="0"/>
              <a:t>root</a:t>
            </a:r>
            <a:r>
              <a:rPr lang="zh-CN" altLang="en-US" dirty="0"/>
              <a:t>的主要权限分割成各种不同的</a:t>
            </a:r>
            <a:r>
              <a:rPr lang="en-US" altLang="zh-CN" dirty="0"/>
              <a:t>capabilities</a:t>
            </a:r>
            <a:r>
              <a:rPr lang="zh-CN" altLang="en-US" dirty="0"/>
              <a:t>。从而更严格的控制容器的权限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Netlink</a:t>
            </a:r>
            <a:r>
              <a:rPr lang="en-US" altLang="zh-CN" dirty="0"/>
              <a:t>”</a:t>
            </a:r>
            <a:r>
              <a:rPr lang="zh-CN" altLang="en-US" dirty="0"/>
              <a:t>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容器的网络环境配置和创建。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0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2618037"/>
            <a:ext cx="5200263" cy="110262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Daemon(</a:t>
            </a:r>
            <a:r>
              <a:rPr lang="zh-CN" altLang="en-US" dirty="0"/>
              <a:t>守护进程</a:t>
            </a:r>
            <a:r>
              <a:rPr lang="en-US" altLang="zh-CN" dirty="0"/>
              <a:t>)</a:t>
            </a:r>
            <a:r>
              <a:rPr lang="zh-CN" altLang="en-US" dirty="0"/>
              <a:t>通过</a:t>
            </a:r>
            <a:r>
              <a:rPr lang="en-US" altLang="zh-CN" dirty="0" err="1"/>
              <a:t>libcontainer</a:t>
            </a:r>
            <a:r>
              <a:rPr lang="zh-CN" altLang="en-US" dirty="0"/>
              <a:t>、</a:t>
            </a:r>
            <a:r>
              <a:rPr lang="en-US" altLang="zh-CN" dirty="0" err="1"/>
              <a:t>lxc</a:t>
            </a:r>
            <a:r>
              <a:rPr lang="zh-CN" altLang="en-US" dirty="0"/>
              <a:t>等容器管理工具来接收</a:t>
            </a:r>
            <a:r>
              <a:rPr lang="en-US" altLang="zh-CN" dirty="0"/>
              <a:t>Client</a:t>
            </a:r>
            <a:r>
              <a:rPr lang="zh-CN" altLang="en-US" dirty="0"/>
              <a:t>端的指令完成容器管理操作。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execdriver</a:t>
            </a:r>
            <a:r>
              <a:rPr lang="zh-CN" altLang="en-US" dirty="0"/>
              <a:t>：存储了容器定义的配置信息了，</a:t>
            </a:r>
            <a:r>
              <a:rPr lang="en-US" altLang="zh-CN" dirty="0" err="1"/>
              <a:t>libcontainer</a:t>
            </a:r>
            <a:r>
              <a:rPr lang="zh-CN" altLang="en-US" dirty="0"/>
              <a:t>拿到这些配置信息后，将会调用底层的</a:t>
            </a:r>
            <a:r>
              <a:rPr lang="en-US" altLang="zh-CN" dirty="0"/>
              <a:t>namespace</a:t>
            </a:r>
            <a:r>
              <a:rPr lang="zh-CN" altLang="en-US" dirty="0"/>
              <a:t>和</a:t>
            </a:r>
            <a:r>
              <a:rPr lang="en-US" altLang="zh-CN" dirty="0" err="1"/>
              <a:t>cgroups</a:t>
            </a:r>
            <a:r>
              <a:rPr lang="zh-CN" altLang="en-US" dirty="0"/>
              <a:t>等技术来完成容器的创建和管理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networkdirver</a:t>
            </a:r>
            <a:r>
              <a:rPr lang="zh-CN" altLang="en-US" dirty="0"/>
              <a:t>：主要作用是完成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容器的网络环境配置，包括容器的</a:t>
            </a:r>
            <a:r>
              <a:rPr lang="en-US" altLang="zh-CN" dirty="0"/>
              <a:t>IP</a:t>
            </a:r>
            <a:r>
              <a:rPr lang="zh-CN" altLang="en-US" dirty="0"/>
              <a:t>地址，端口，防火墙策略，以及与主机的端口映射等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graphdriver</a:t>
            </a:r>
            <a:r>
              <a:rPr lang="zh-CN" altLang="en-US" dirty="0"/>
              <a:t>：主要负责对容器镜像的管理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1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13" y="1793324"/>
            <a:ext cx="5907638" cy="44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6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989006" y="1690688"/>
            <a:ext cx="10364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05296"/>
              </p:ext>
            </p:extLst>
          </p:nvPr>
        </p:nvGraphicFramePr>
        <p:xfrm>
          <a:off x="1098962" y="2768018"/>
          <a:ext cx="10051120" cy="2803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9547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24512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606453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 dirty="0">
                          <a:effectLst/>
                        </a:rPr>
                        <a:t>宏定义</a:t>
                      </a:r>
                      <a:endParaRPr lang="zh-CN" altLang="en-US" sz="1600" b="1" cap="all" dirty="0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CLONE_NEWIPC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信号量，消息队列 和共享内容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CLONE_NEWNET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网络设备，网络栈，端口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600" dirty="0">
                          <a:effectLst/>
                        </a:rPr>
                        <a:t>NS </a:t>
                      </a:r>
                      <a:r>
                        <a:rPr lang="en-US" sz="1600" dirty="0">
                          <a:effectLst/>
                        </a:rPr>
                        <a:t>Mount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文件系统挂载</a:t>
                      </a:r>
                      <a:r>
                        <a:rPr lang="en-US" sz="1600" dirty="0">
                          <a:effectLst/>
                        </a:rPr>
                        <a:t>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CLONE_NEWPID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进程</a:t>
                      </a:r>
                      <a:r>
                        <a:rPr lang="en-US" altLang="zh-CN" sz="1600" dirty="0">
                          <a:effectLst/>
                        </a:rPr>
                        <a:t>ID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CLONE_NEWUSER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用户和用户组</a:t>
                      </a:r>
                      <a:r>
                        <a:rPr lang="en-US" sz="1600" dirty="0">
                          <a:effectLst/>
                        </a:rPr>
                        <a:t>(started in Linux 2.6.23 and completed in Linux 3.8)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CLONE_NEWUTS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主机和域名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Cgroup</a:t>
                      </a:r>
                      <a:endParaRPr lang="en-US" sz="1600" b="1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</a:rPr>
                        <a:t>CLONE_NEWCGROUP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b="1" dirty="0">
                          <a:effectLst/>
                        </a:rPr>
                        <a:t>资源的限制</a:t>
                      </a:r>
                      <a:r>
                        <a:rPr lang="en-US" sz="1600" b="1" dirty="0">
                          <a:effectLst/>
                        </a:rPr>
                        <a:t>(since Linux 4.6)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CF44F5E-0105-4165-AF77-164341D8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1433946" y="2333097"/>
            <a:ext cx="9919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</a:rPr>
              <a:t>UTS namespace </a:t>
            </a:r>
            <a:r>
              <a:rPr lang="zh-CN" altLang="en-US" sz="2400" dirty="0">
                <a:solidFill>
                  <a:srgbClr val="3C484E"/>
                </a:solidFill>
              </a:rPr>
              <a:t>功能最简单，它只隔离了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NIS domain name </a:t>
            </a:r>
            <a:r>
              <a:rPr lang="zh-CN" altLang="en-US" sz="2400" dirty="0">
                <a:solidFill>
                  <a:srgbClr val="3C484E"/>
                </a:solidFill>
              </a:rPr>
              <a:t>两个资源。同一个 </a:t>
            </a:r>
            <a:r>
              <a:rPr lang="en-US" altLang="zh-CN" sz="2400" dirty="0">
                <a:solidFill>
                  <a:srgbClr val="3C484E"/>
                </a:solidFill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</a:rPr>
              <a:t>里面的进程看到的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domain name </a:t>
            </a:r>
            <a:r>
              <a:rPr lang="zh-CN" altLang="en-US" sz="2400" dirty="0">
                <a:solidFill>
                  <a:srgbClr val="3C484E"/>
                </a:solidFill>
              </a:rPr>
              <a:t>是相同的</a:t>
            </a:r>
            <a:endParaRPr lang="zh-CN" altLang="en-US" sz="2400" b="0" i="0" dirty="0">
              <a:solidFill>
                <a:srgbClr val="3C484E"/>
              </a:solidFill>
              <a:effectLst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60" y="2113153"/>
            <a:ext cx="7151543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pid 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开始，每次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vfork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调用都会分配新的 pid。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如果 init 进程挂掉了，系统会发送 SIGKILL 信号给该 namespace 中的所有进程来杀死它们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54" y="2113153"/>
            <a:ext cx="3922726" cy="3109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58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1962321"/>
            <a:ext cx="6806766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因为 Mount namespace 是最早加入到 linux 的，当时并没有预计到其他 namespace 的可能性，所以它被取名为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，而不是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之类的名字。为了保持兼容性，这个名字就一直延续到现在。</a:t>
            </a:r>
            <a:endParaRPr lang="zh-CN" altLang="zh-CN" dirty="0"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通过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和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88" y="1566668"/>
            <a:ext cx="4159993" cy="434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42BDAAEE-768C-43E9-B79D-4701A9EB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10" y="1645394"/>
            <a:ext cx="1040039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r>
              <a:rPr lang="zh-CN" altLang="en-US" dirty="0">
                <a:latin typeface="+mn-ea"/>
              </a:rPr>
              <a:t>有了不同 </a:t>
            </a:r>
            <a:r>
              <a:rPr lang="en-US" altLang="zh-CN" dirty="0">
                <a:latin typeface="+mn-ea"/>
              </a:rPr>
              <a:t>network namespace </a:t>
            </a:r>
            <a:r>
              <a:rPr lang="zh-CN" altLang="en-US" dirty="0">
                <a:latin typeface="+mn-ea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也没有实际用处。要把两个网络连接起来，linux 提供了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。可以把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pPr algn="just"/>
            <a:endParaRPr lang="en-US" altLang="zh-CN" dirty="0">
              <a:latin typeface="+mn-ea"/>
            </a:endParaRPr>
          </a:p>
          <a:p>
            <a:pPr algn="just"/>
            <a:endParaRPr lang="zh-CN" altLang="zh-CN" dirty="0">
              <a:latin typeface="+mn-ea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虽然 veth pair 可以实现两个 network namespace 之间的通信，但是当多个 namespace 需要通信的时候，就无能为力了。</a:t>
            </a: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br>
              <a:rPr lang="zh-CN" altLang="zh-CN" dirty="0">
                <a:latin typeface="+mn-ea"/>
              </a:rPr>
            </a:br>
            <a:r>
              <a:rPr lang="zh-CN" altLang="zh-CN" dirty="0">
                <a:solidFill>
                  <a:srgbClr val="3C484E"/>
                </a:solidFill>
                <a:latin typeface="+mn-ea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命令来完成所有的操作。</a:t>
            </a:r>
            <a:r>
              <a:rPr lang="zh-CN" altLang="zh-CN" dirty="0">
                <a:latin typeface="+mn-ea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FCB947-FB51-4481-ADB2-F46A18F1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1099594" y="2152892"/>
            <a:ext cx="102542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User 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隔离的是用户和组信息，在不同的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中用户可以有相同的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UID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GID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，它们之间互相不影响。另外，还有父子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之间用户和组映射的功能。父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中非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用户也能成为子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，这样就能增加安全性（如果所有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用户都是一样的，会带来子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操作父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内容的危险）。</a:t>
            </a:r>
            <a:endParaRPr lang="zh-CN" altLang="en-US" sz="28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24F3672-1D0E-4BA2-84DC-CC333E4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927904" y="1905506"/>
            <a:ext cx="10336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可能是大家都比较少关系的一块内容，也是了解最少的只是。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是进程间通信的意思，作用是每个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，防止不同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进程能互相通信（这样存在安全隐患）。</a:t>
            </a:r>
          </a:p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隔离的是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Inter-Process Communication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） 资源，也就是进程间通信的方式，包括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，并且对其他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不可见，这样的话，只有同一个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下的进程之间才能够通信。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67527D9-9905-40C0-A773-A56C0F2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B882A-24A7-4050-BD34-1F62723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1D396-80E8-4D6E-B964-33BC43AF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Seccomp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29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838199" y="1895415"/>
            <a:ext cx="10515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的全称是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Control Groups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，它是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内核的特性，主要作用是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限制、记录和隔离进程组（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process groups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）使用的物理资源（</a:t>
            </a:r>
            <a:r>
              <a:rPr lang="en-US" altLang="zh-CN" sz="2400" b="1" dirty="0" err="1">
                <a:solidFill>
                  <a:srgbClr val="090A0B"/>
                </a:solidFill>
                <a:latin typeface="+mn-ea"/>
              </a:rPr>
              <a:t>cpu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memory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IO 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等）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687728" y="3670862"/>
            <a:ext cx="109564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资源限制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优先级控制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：不同的组可以有不同的优先级，比如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CPU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使用和磁盘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IO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审计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：计算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group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：挂起一组进程，或者重启一组进程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CAC38E1-EF6E-4392-94D3-7A812891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563225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Block IO（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blkio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)：限制块设备（磁盘、SSD、USB 等）的 IO 速率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Set(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cpuset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)：限制任务能运行在哪些 CPU 核上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Accounting(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cpuacct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)：生成 cgroup 中任务使用 CPU 的报告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)：限制调度器分配的 CPU 时间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Devices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devices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)：允许或者拒绝 cgroup 中任务对设备的访问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Freezer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freezer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)：挂起或者重启 cgroup 中的任务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Memory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memory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 cgroup 中任务使用内存的量，并生成任务当前内存的使用情况报告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Classifier(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net_cls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)：为 cgroup 中的报文设置上特定的 classid 标志，这样 tc 等工具就能根据标记对网络进行配置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Priority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net_prio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)：对每个网络接口设置报文的优先级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perf_event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：识别任务的 cgroup 成员，可以用来做性能分析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7BA023-20FC-4735-8341-302E44E7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r>
              <a:rPr lang="zh-CN" altLang="en-US" dirty="0"/>
              <a:t>限制的资源</a:t>
            </a: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580088"/>
            <a:ext cx="10787295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415657"/>
            <a:ext cx="1078729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D5B24C-5F5B-41C2-8176-144A24A2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flags);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，它的含义和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AB2277-CF9D-44F1-BB53-A223C972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2133"/>
            <a:ext cx="10515600" cy="1325563"/>
          </a:xfrm>
        </p:spPr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838200" y="1690688"/>
            <a:ext cx="100012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根文件系统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+mn-ea"/>
              </a:rPr>
              <a:t>rootfs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只是一个操作系统所包含的文件，配置和目录，并不包括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core,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物理机的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 core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对容器来说是全局变量。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镜像的各层保存在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/diff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目录下，容器启动后会被联合挂载在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mnt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下，这就是容器运行所需的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656E2A-960F-4988-A185-4153C9B6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rootfs</a:t>
            </a:r>
            <a:r>
              <a:rPr lang="zh-CN" altLang="en-US" dirty="0"/>
              <a:t>挂载</a:t>
            </a: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467974"/>
              </p:ext>
            </p:extLst>
          </p:nvPr>
        </p:nvGraphicFramePr>
        <p:xfrm>
          <a:off x="2366379" y="1483596"/>
          <a:ext cx="6429094" cy="4326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54181733-9310-40B8-B76A-97C011E6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组成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3775B0-7F9D-49AA-B3EE-5A5DCC73F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38" y="4948177"/>
            <a:ext cx="1333983" cy="13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543475" y="1690688"/>
            <a:ext cx="4398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：父镜像的文件，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whiteout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91" y="1518004"/>
            <a:ext cx="6375493" cy="47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61FD5F5-A1D8-4F61-93AE-225F1779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dokcer</a:t>
            </a:r>
            <a:r>
              <a:rPr lang="zh-CN" altLang="en-US" dirty="0"/>
              <a:t>镜像分层</a:t>
            </a:r>
          </a:p>
        </p:txBody>
      </p:sp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838200" y="1997839"/>
            <a:ext cx="110190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允许你将宿主机上指定的目录或者文件，挂载到容器里面进行读取和修改操作。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/test ...</a:t>
            </a:r>
          </a:p>
          <a:p>
            <a:r>
              <a:rPr lang="zh-CN" altLang="en-US" sz="2400" dirty="0">
                <a:latin typeface="+mn-ea"/>
              </a:rPr>
              <a:t>会在宿主机上创建一个目录</a:t>
            </a:r>
            <a:r>
              <a:rPr lang="en-US" altLang="zh-CN" sz="2400" dirty="0">
                <a:latin typeface="+mn-ea"/>
              </a:rPr>
              <a:t>/var/lib/docker/volumes/[</a:t>
            </a:r>
            <a:r>
              <a:rPr lang="en-US" altLang="zh-CN" sz="2400" dirty="0" err="1">
                <a:latin typeface="+mn-ea"/>
              </a:rPr>
              <a:t>VOLUME_ID</a:t>
            </a:r>
            <a:r>
              <a:rPr lang="en-US" altLang="zh-CN" sz="2400" dirty="0">
                <a:latin typeface="+mn-ea"/>
              </a:rPr>
              <a:t>]/_data</a:t>
            </a:r>
            <a:r>
              <a:rPr lang="zh-CN" altLang="en-US" sz="2400" dirty="0">
                <a:latin typeface="+mn-ea"/>
              </a:rPr>
              <a:t>，并挂载到</a:t>
            </a:r>
            <a:r>
              <a:rPr lang="en-US" altLang="zh-CN" sz="2400" dirty="0">
                <a:latin typeface="+mn-ea"/>
              </a:rPr>
              <a:t>/test</a:t>
            </a:r>
            <a:r>
              <a:rPr lang="zh-CN" altLang="en-US" sz="2400" dirty="0">
                <a:latin typeface="+mn-ea"/>
              </a:rPr>
              <a:t>上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/home:/test ...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把宿主机的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/home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挂载到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/test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上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61A2C1-CAB4-4333-A592-9B4FDF3E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挂载数据卷（</a:t>
            </a:r>
            <a:r>
              <a:rPr lang="en-US" altLang="zh-CN" dirty="0"/>
              <a:t>volume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3" y="1245095"/>
            <a:ext cx="5762622" cy="52477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575627" y="1690688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D2D20B-45BB-4178-99DC-68872E6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26" y="1875248"/>
            <a:ext cx="8880856" cy="45184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02E8E3-F039-414B-9D79-7545853A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中的编排对象</a:t>
            </a:r>
          </a:p>
        </p:txBody>
      </p:sp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F20CC-E653-4011-941A-723C59E9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4653D-8B9A-4917-A6DC-C2BA473AAF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49910" y="1825625"/>
            <a:ext cx="9565689" cy="4351338"/>
          </a:xfrm>
        </p:spPr>
        <p:txBody>
          <a:bodyPr/>
          <a:lstStyle/>
          <a:p>
            <a:r>
              <a:rPr lang="en-US" altLang="zh-CN" dirty="0" err="1"/>
              <a:t>dokcer</a:t>
            </a:r>
            <a:endParaRPr lang="en-US" altLang="zh-CN" dirty="0"/>
          </a:p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969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139"/>
            <a:ext cx="10515600" cy="4842587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创建或部署的最小</a:t>
            </a:r>
            <a:r>
              <a:rPr lang="en-US" altLang="zh-CN" sz="2200" dirty="0">
                <a:latin typeface="+mn-ea"/>
              </a:rPr>
              <a:t>/</a:t>
            </a:r>
            <a:r>
              <a:rPr lang="zh-CN" altLang="en-US" sz="2200" dirty="0">
                <a:latin typeface="+mn-ea"/>
              </a:rPr>
              <a:t>最简单的基本单位，一个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sz="2200" dirty="0">
                <a:latin typeface="+mn-ea"/>
              </a:rPr>
              <a:t>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封装一个应用容器（也可以有多个容器），存储资源、一个独立的网络</a:t>
            </a:r>
            <a:r>
              <a:rPr lang="en-US" altLang="zh-CN" sz="2200" dirty="0">
                <a:latin typeface="+mn-ea"/>
              </a:rPr>
              <a:t>IP</a:t>
            </a:r>
            <a:r>
              <a:rPr lang="zh-CN" altLang="en-US" sz="2200" dirty="0">
                <a:latin typeface="+mn-ea"/>
              </a:rPr>
              <a:t>以及管理控制容器运行方式的策略选项。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代表部署的一个单位：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sz="2200" b="1" dirty="0">
                <a:latin typeface="+mn-ea"/>
              </a:rPr>
              <a:t>Kubernetes</a:t>
            </a:r>
            <a:r>
              <a:rPr lang="zh-CN" altLang="en-US" sz="2200" b="1" dirty="0">
                <a:latin typeface="+mn-ea"/>
              </a:rPr>
              <a:t>中的</a:t>
            </a:r>
            <a:r>
              <a:rPr lang="en-US" altLang="zh-CN" sz="2200" b="1" dirty="0">
                <a:latin typeface="+mn-ea"/>
              </a:rPr>
              <a:t>Pod</a:t>
            </a:r>
            <a:r>
              <a:rPr lang="zh-CN" altLang="en-US" sz="2200" b="1" dirty="0">
                <a:latin typeface="+mn-ea"/>
              </a:rPr>
              <a:t>使用可分两种主要方式：</a:t>
            </a:r>
          </a:p>
          <a:p>
            <a:pPr fontAlgn="base"/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中运行一个容器。“</a:t>
            </a:r>
            <a:r>
              <a:rPr lang="en-US" altLang="zh-CN" sz="2200" dirty="0">
                <a:latin typeface="+mn-ea"/>
              </a:rPr>
              <a:t>one-container-per-Pod”</a:t>
            </a:r>
            <a:r>
              <a:rPr lang="zh-CN" altLang="en-US" sz="2200" dirty="0">
                <a:latin typeface="+mn-ea"/>
              </a:rPr>
              <a:t>模式是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最常见的用法</a:t>
            </a:r>
            <a:r>
              <a:rPr lang="en-US" altLang="zh-CN" sz="2200" dirty="0">
                <a:latin typeface="+mn-ea"/>
              </a:rPr>
              <a:t>; </a:t>
            </a:r>
            <a:r>
              <a:rPr lang="zh-CN" altLang="en-US" sz="2200" dirty="0">
                <a:latin typeface="+mn-ea"/>
              </a:rPr>
              <a:t>在这种情况下，你可以将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视为单个封装的容器，但是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是直接管理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而不是容器。</a:t>
            </a:r>
          </a:p>
          <a:p>
            <a:pPr fontAlgn="base"/>
            <a:r>
              <a:rPr lang="en-US" altLang="zh-CN" sz="2200" dirty="0">
                <a:latin typeface="+mn-ea"/>
              </a:rPr>
              <a:t>Pods</a:t>
            </a:r>
            <a:r>
              <a:rPr lang="zh-CN" altLang="en-US" sz="2200" dirty="0">
                <a:latin typeface="+mn-ea"/>
              </a:rPr>
              <a:t>中运行多个需要一起工作的容器。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可以封装紧密耦合的应用，它们需要由多个容器组成，它们之间能够共享资源，这些容器可以形成一个单一的内部</a:t>
            </a:r>
            <a:r>
              <a:rPr lang="en-US" altLang="zh-CN" sz="2200" dirty="0">
                <a:latin typeface="+mn-ea"/>
              </a:rPr>
              <a:t>service</a:t>
            </a:r>
            <a:r>
              <a:rPr lang="zh-CN" altLang="en-US" sz="2200" dirty="0">
                <a:latin typeface="+mn-ea"/>
              </a:rPr>
              <a:t>单位 </a:t>
            </a:r>
            <a:r>
              <a:rPr lang="en-US" altLang="zh-CN" sz="2200" dirty="0">
                <a:latin typeface="+mn-ea"/>
              </a:rPr>
              <a:t>- </a:t>
            </a:r>
            <a:r>
              <a:rPr lang="zh-CN" altLang="en-US" sz="2200" dirty="0">
                <a:latin typeface="+mn-ea"/>
              </a:rPr>
              <a:t>一个容器共享文件，另一个“</a:t>
            </a:r>
            <a:r>
              <a:rPr lang="en-US" altLang="zh-CN" sz="2200" dirty="0">
                <a:latin typeface="+mn-ea"/>
              </a:rPr>
              <a:t>sidecar”</a:t>
            </a:r>
            <a:r>
              <a:rPr lang="zh-CN" altLang="en-US" sz="2200" dirty="0">
                <a:latin typeface="+mn-ea"/>
              </a:rPr>
              <a:t>容器来更新这些文件。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将这些容器的存储资源作为一个实体来管理。</a:t>
            </a:r>
          </a:p>
          <a:p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1819470"/>
            <a:ext cx="6654800" cy="44924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914" y="1604866"/>
            <a:ext cx="3264159" cy="442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8A9EB48-5EEC-4379-8C15-7EEF9A1E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906459" cy="4725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</a:rPr>
              <a:t>凡是调度，网络，存储，以及安全相关的属性，基本上是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级别的</a:t>
            </a: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</a:rPr>
              <a:t>Pod API</a:t>
            </a:r>
            <a:r>
              <a:rPr lang="zh-CN" altLang="en-US" sz="2000" dirty="0">
                <a:latin typeface="+mn-ea"/>
              </a:rPr>
              <a:t>对象属性：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NodeSelector</a:t>
            </a:r>
            <a:r>
              <a:rPr lang="zh-CN" altLang="en-US" sz="2000" dirty="0">
                <a:latin typeface="+mn-ea"/>
              </a:rPr>
              <a:t>：是一个供用户将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Node</a:t>
            </a:r>
            <a:r>
              <a:rPr lang="zh-CN" altLang="en-US" sz="2000" dirty="0">
                <a:latin typeface="+mn-ea"/>
              </a:rPr>
              <a:t>进行绑定的字段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NodeName</a:t>
            </a:r>
            <a:r>
              <a:rPr lang="zh-CN" altLang="en-US" sz="2000" dirty="0">
                <a:latin typeface="+mn-ea"/>
              </a:rPr>
              <a:t>：一般是自动赋值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HostAliases</a:t>
            </a:r>
            <a:r>
              <a:rPr lang="zh-CN" altLang="en-US" sz="2000" dirty="0">
                <a:latin typeface="+mn-ea"/>
              </a:rPr>
              <a:t>：定义了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Hosts</a:t>
            </a:r>
            <a:r>
              <a:rPr lang="zh-CN" altLang="en-US" sz="2000" dirty="0">
                <a:latin typeface="+mn-ea"/>
              </a:rPr>
              <a:t>文件里的内容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ImagePullPolicy</a:t>
            </a:r>
            <a:r>
              <a:rPr lang="zh-CN" altLang="en-US" sz="2000" dirty="0">
                <a:latin typeface="+mn-ea"/>
              </a:rPr>
              <a:t>：定义镜像拉取的策略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>
                <a:latin typeface="+mn-ea"/>
              </a:rPr>
              <a:t>Lifecycle</a:t>
            </a:r>
            <a:r>
              <a:rPr lang="zh-CN" altLang="en-US" sz="2000" dirty="0">
                <a:latin typeface="+mn-ea"/>
              </a:rPr>
              <a:t>：容器状态变化时触发一系列“构子”</a:t>
            </a:r>
            <a:endParaRPr lang="en-US" altLang="zh-CN" sz="2000" dirty="0"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57E824-B10E-4A35-B9E9-A66BCC20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1024812" y="1459270"/>
            <a:ext cx="9174480" cy="1385845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A7F365-BA7E-45D5-894A-E009A82F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 </a:t>
            </a:r>
            <a:r>
              <a:rPr lang="en-US" altLang="zh-CN" dirty="0" err="1"/>
              <a:t>api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ReplicaSet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是下一代复本控制器。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和 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之间的唯一区别是现在的选择器支持。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只支持基于等式的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env=dev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environment!=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zh-CN" altLang="en-US" sz="2000" dirty="0">
                <a:latin typeface="+mn-ea"/>
              </a:rPr>
              <a:t>），但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还支持新的，基于集合的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version in (v1.0, v2.0)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 </a:t>
            </a:r>
            <a:r>
              <a:rPr lang="en-US" altLang="zh-CN" sz="2000" dirty="0" err="1">
                <a:latin typeface="+mn-ea"/>
              </a:rPr>
              <a:t>notin</a:t>
            </a:r>
            <a:r>
              <a:rPr lang="en-US" altLang="zh-CN" sz="2000" dirty="0">
                <a:latin typeface="+mn-ea"/>
              </a:rPr>
              <a:t> (dev, 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）。在试用时官方推荐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大多数</a:t>
            </a:r>
            <a:r>
              <a:rPr lang="en-US" altLang="zh-CN" sz="2000" dirty="0">
                <a:latin typeface="+mn-ea"/>
              </a:rPr>
              <a:t>kubectl</a:t>
            </a:r>
            <a:r>
              <a:rPr lang="zh-CN" altLang="en-US" sz="2000" dirty="0">
                <a:latin typeface="+mn-ea"/>
              </a:rPr>
              <a:t>支持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的命令也支持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命令有一个例外 。如果您想要滚动更新功能，请考虑使用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。此外， 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命令是必须的，而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是声明式的，因此我们建议通过</a:t>
            </a:r>
            <a:r>
              <a:rPr lang="en-US" altLang="zh-CN" sz="2000" dirty="0">
                <a:latin typeface="+mn-ea"/>
              </a:rPr>
              <a:t>rollout</a:t>
            </a:r>
            <a:r>
              <a:rPr lang="zh-CN" altLang="en-US" sz="2000" dirty="0">
                <a:latin typeface="+mn-ea"/>
              </a:rPr>
              <a:t>命令使用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虽然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可以独立使用，但是今天它主要被 </a:t>
            </a:r>
            <a:r>
              <a:rPr lang="en-US" altLang="zh-CN" sz="2000" dirty="0">
                <a:latin typeface="+mn-ea"/>
              </a:rPr>
              <a:t>Deployments </a:t>
            </a:r>
            <a:r>
              <a:rPr lang="zh-CN" altLang="en-US" sz="2000" dirty="0">
                <a:latin typeface="+mn-ea"/>
              </a:rPr>
              <a:t>作为协调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创建，删除和更新的机制。当您使用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时，您不必担心管理他们创建的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拥有并管理其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5C3F30-B35D-4F44-8EE2-1D97941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控制器模式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D8ACB-A1BC-4143-B18C-17255C64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+mn-ea"/>
              </a:rPr>
              <a:t>控制器模式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：（</a:t>
            </a:r>
            <a:r>
              <a:rPr lang="en-US" altLang="zh-CN" sz="1800" dirty="0">
                <a:latin typeface="+mn-ea"/>
                <a:sym typeface="Wingdings" panose="05000000000000000000" pitchFamily="2" charset="2"/>
              </a:rPr>
              <a:t>Deployment</a:t>
            </a:r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例子）</a:t>
            </a:r>
            <a:endParaRPr lang="en-US" altLang="zh-CN" sz="18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控制器从</a:t>
            </a:r>
            <a:r>
              <a:rPr lang="en-US" altLang="zh-CN" sz="1800" dirty="0" err="1">
                <a:latin typeface="+mn-ea"/>
              </a:rPr>
              <a:t>Etcd</a:t>
            </a:r>
            <a:r>
              <a:rPr lang="zh-CN" altLang="en-US" sz="1800" dirty="0">
                <a:latin typeface="+mn-ea"/>
              </a:rPr>
              <a:t>中获取到所有携带固定标签的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，然后统计它们的数量，这就是实际状态</a:t>
            </a: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实际状态</a:t>
            </a:r>
            <a:r>
              <a:rPr lang="en-US" altLang="zh-CN" sz="1800" dirty="0">
                <a:latin typeface="+mn-ea"/>
              </a:rPr>
              <a:t>Actual State</a:t>
            </a:r>
            <a:r>
              <a:rPr lang="zh-CN" altLang="en-US" sz="1800" dirty="0">
                <a:latin typeface="+mn-ea"/>
              </a:rPr>
              <a:t>来自</a:t>
            </a:r>
            <a:r>
              <a:rPr lang="en-US" altLang="zh-CN" sz="1800" dirty="0">
                <a:latin typeface="+mn-ea"/>
              </a:rPr>
              <a:t>Kubernetes</a:t>
            </a:r>
            <a:r>
              <a:rPr lang="zh-CN" altLang="en-US" sz="1800" dirty="0">
                <a:latin typeface="+mn-ea"/>
              </a:rPr>
              <a:t>集群本身</a:t>
            </a:r>
            <a:r>
              <a:rPr lang="en-US" altLang="zh-CN" sz="1800" dirty="0">
                <a:latin typeface="+mn-ea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对象的</a:t>
            </a:r>
            <a:r>
              <a:rPr lang="en-US" altLang="zh-CN" sz="1800" dirty="0">
                <a:latin typeface="+mn-ea"/>
              </a:rPr>
              <a:t>Replicas</a:t>
            </a:r>
            <a:r>
              <a:rPr lang="zh-CN" altLang="en-US" sz="1800" dirty="0">
                <a:latin typeface="+mn-ea"/>
              </a:rPr>
              <a:t>字段的值就是期望状态</a:t>
            </a: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期望状态</a:t>
            </a:r>
            <a:r>
              <a:rPr lang="en-US" altLang="zh-CN" sz="1800" dirty="0">
                <a:latin typeface="+mn-ea"/>
              </a:rPr>
              <a:t>Desired State</a:t>
            </a:r>
            <a:r>
              <a:rPr lang="zh-CN" altLang="en-US" sz="1800" dirty="0">
                <a:latin typeface="+mn-ea"/>
              </a:rPr>
              <a:t>一般来自</a:t>
            </a:r>
            <a:r>
              <a:rPr lang="en-US" altLang="zh-CN" sz="1800" dirty="0" err="1">
                <a:latin typeface="+mn-ea"/>
              </a:rPr>
              <a:t>yaml</a:t>
            </a:r>
            <a:r>
              <a:rPr lang="zh-CN" altLang="en-US" sz="1800" dirty="0">
                <a:latin typeface="+mn-ea"/>
              </a:rPr>
              <a:t>文件</a:t>
            </a:r>
            <a:r>
              <a:rPr lang="en-US" altLang="zh-CN" sz="1800" dirty="0">
                <a:latin typeface="+mn-ea"/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控制器将两个状态做比较，然后根据比较结果，确定是创建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，还是删除已有的</a:t>
            </a:r>
            <a:r>
              <a:rPr lang="en-US" altLang="zh-CN" sz="1800" dirty="0">
                <a:latin typeface="+mn-ea"/>
              </a:rPr>
              <a:t>Pod</a:t>
            </a:r>
            <a:endParaRPr lang="zh-CN" altLang="en-US" sz="1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7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提供声明式更新。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你只需要在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中描述你想要的目标状态是什么，</a:t>
            </a:r>
            <a:r>
              <a:rPr lang="en-US" altLang="zh-CN" sz="1800" dirty="0">
                <a:latin typeface="+mn-ea"/>
              </a:rPr>
              <a:t>Deployment controller</a:t>
            </a:r>
            <a:r>
              <a:rPr lang="zh-CN" altLang="en-US" sz="1800" dirty="0">
                <a:latin typeface="+mn-ea"/>
              </a:rPr>
              <a:t>就会帮你将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的实际状态改变到你的目标状态。你可以定义一个全新的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，也可以创建一个新的替换旧的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一个典型的用例如下：</a:t>
            </a:r>
          </a:p>
          <a:p>
            <a:r>
              <a:rPr lang="zh-CN" altLang="en-US" sz="1800" dirty="0">
                <a:latin typeface="+mn-ea"/>
              </a:rPr>
              <a:t>使用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来创建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在后台创建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。检查启动状态，看它是成功还是失败。</a:t>
            </a:r>
          </a:p>
          <a:p>
            <a:r>
              <a:rPr lang="zh-CN" altLang="en-US" sz="1800" dirty="0">
                <a:latin typeface="+mn-ea"/>
              </a:rPr>
              <a:t>然后，通过更新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字段来声明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的新状态。这会创建一个新的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会按照控制的速率将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从旧的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移动到新的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中。</a:t>
            </a:r>
          </a:p>
          <a:p>
            <a:r>
              <a:rPr lang="zh-CN" altLang="en-US" sz="1800" dirty="0">
                <a:latin typeface="+mn-ea"/>
              </a:rPr>
              <a:t>如果当前状态不稳定，回滚到之前的</a:t>
            </a:r>
            <a:r>
              <a:rPr lang="en-US" altLang="zh-CN" sz="1800" dirty="0">
                <a:latin typeface="+mn-ea"/>
              </a:rPr>
              <a:t>Deployment revision</a:t>
            </a:r>
            <a:r>
              <a:rPr lang="zh-CN" altLang="en-US" sz="1800" dirty="0">
                <a:latin typeface="+mn-ea"/>
              </a:rPr>
              <a:t>。每次回滚都会更新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>
                <a:latin typeface="+mn-ea"/>
              </a:rPr>
              <a:t>revision</a:t>
            </a:r>
            <a:r>
              <a:rPr lang="zh-CN" altLang="en-US" sz="1800" dirty="0">
                <a:latin typeface="+mn-ea"/>
              </a:rPr>
              <a:t>。</a:t>
            </a:r>
          </a:p>
          <a:p>
            <a:r>
              <a:rPr lang="zh-CN" altLang="en-US" sz="1800" dirty="0">
                <a:latin typeface="+mn-ea"/>
              </a:rPr>
              <a:t>扩容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以满足更高的负载。</a:t>
            </a:r>
          </a:p>
          <a:p>
            <a:r>
              <a:rPr lang="zh-CN" altLang="en-US" sz="1800" dirty="0">
                <a:latin typeface="+mn-ea"/>
              </a:rPr>
              <a:t>暂停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来应用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的多个修复，然后恢复上线。</a:t>
            </a:r>
          </a:p>
          <a:p>
            <a:r>
              <a:rPr lang="zh-CN" altLang="en-US" sz="1800" dirty="0">
                <a:latin typeface="+mn-ea"/>
              </a:rPr>
              <a:t>根据</a:t>
            </a:r>
            <a:r>
              <a:rPr lang="en-US" altLang="zh-CN" sz="1800" dirty="0">
                <a:latin typeface="+mn-ea"/>
              </a:rPr>
              <a:t>Deployment </a:t>
            </a:r>
            <a:r>
              <a:rPr lang="zh-CN" altLang="en-US" sz="1800" dirty="0">
                <a:latin typeface="+mn-ea"/>
              </a:rPr>
              <a:t>的状态判断上线是否</a:t>
            </a:r>
            <a:r>
              <a:rPr lang="en-US" altLang="zh-CN" sz="1800" dirty="0">
                <a:latin typeface="+mn-ea"/>
              </a:rPr>
              <a:t>hang</a:t>
            </a:r>
            <a:r>
              <a:rPr lang="zh-CN" altLang="en-US" sz="1800" dirty="0">
                <a:latin typeface="+mn-ea"/>
              </a:rPr>
              <a:t>住了。</a:t>
            </a:r>
          </a:p>
          <a:p>
            <a:r>
              <a:rPr lang="zh-CN" altLang="en-US" sz="1800" dirty="0">
                <a:latin typeface="+mn-ea"/>
              </a:rPr>
              <a:t>清除旧的不必要的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CronJob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CronJob</a:t>
            </a:r>
            <a:r>
              <a:rPr lang="zh-CN" altLang="en-US" dirty="0"/>
              <a:t>是用来专门管理</a:t>
            </a:r>
            <a:r>
              <a:rPr lang="en-US" altLang="zh-CN" dirty="0"/>
              <a:t>Job</a:t>
            </a:r>
            <a:r>
              <a:rPr lang="zh-CN" altLang="en-US" dirty="0"/>
              <a:t>对象的控制器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Cron</a:t>
            </a:r>
            <a:r>
              <a:rPr lang="zh-CN" altLang="en-US" dirty="0"/>
              <a:t>表达式来控制：</a:t>
            </a:r>
            <a:r>
              <a:rPr lang="en-US" altLang="zh-CN" dirty="0"/>
              <a:t>* * * * *,</a:t>
            </a:r>
            <a:r>
              <a:rPr lang="zh-CN" altLang="en-US" dirty="0"/>
              <a:t>分钟，小时，日，月，星期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Job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822627"/>
              </p:ext>
            </p:extLst>
          </p:nvPr>
        </p:nvGraphicFramePr>
        <p:xfrm>
          <a:off x="839240" y="3897021"/>
          <a:ext cx="10514560" cy="2317426"/>
        </p:xfrm>
        <a:graphic>
          <a:graphicData uri="http://schemas.openxmlformats.org/drawingml/2006/table">
            <a:tbl>
              <a:tblPr/>
              <a:tblGrid>
                <a:gridCol w="2102912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依次创建一个</a:t>
                      </a:r>
                      <a:r>
                        <a:rPr lang="en-US" altLang="zh-CN" sz="1200" dirty="0">
                          <a:effectLst/>
                        </a:rPr>
                        <a:t>Pod</a:t>
                      </a:r>
                      <a:r>
                        <a:rPr lang="zh-CN" altLang="en-US" sz="1200" dirty="0">
                          <a:effectLst/>
                        </a:rPr>
                        <a:t>运行直至</a:t>
                      </a:r>
                      <a:r>
                        <a:rPr lang="en-US" altLang="zh-CN" sz="1200" dirty="0">
                          <a:effectLst/>
                        </a:rPr>
                        <a:t>completions</a:t>
                      </a:r>
                      <a:r>
                        <a:rPr lang="zh-CN" altLang="en-US" sz="1200" dirty="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11" y="1453683"/>
            <a:ext cx="10995377" cy="23313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Kubernetes支持以下几种Job：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根据.spec.completions和.spec.Parallelism的设置，可以将Job划分为以下几种pattern：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HorizontalPodAutoscaler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Horizontal Pod Autoscaling</a:t>
            </a:r>
            <a:r>
              <a:rPr lang="zh-CN" altLang="en-US" sz="2000" dirty="0">
                <a:latin typeface="+mn-ea"/>
              </a:rPr>
              <a:t>可以根据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使用率或应用自定义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自动扩展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数量（支持</a:t>
            </a:r>
            <a:r>
              <a:rPr lang="en-US" altLang="zh-CN" sz="2000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replica set</a:t>
            </a:r>
            <a:r>
              <a:rPr lang="zh-CN" altLang="en-US" sz="2000" dirty="0">
                <a:latin typeface="+mn-ea"/>
              </a:rPr>
              <a:t>）。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控制管理器每隔</a:t>
            </a:r>
            <a:r>
              <a:rPr lang="en-US" altLang="zh-CN" sz="2000" dirty="0" err="1">
                <a:latin typeface="+mn-ea"/>
              </a:rPr>
              <a:t>30s</a:t>
            </a:r>
            <a:r>
              <a:rPr lang="zh-CN" altLang="en-US" sz="2000" dirty="0">
                <a:latin typeface="+mn-ea"/>
              </a:rPr>
              <a:t>（可以通过</a:t>
            </a:r>
            <a:r>
              <a:rPr lang="en-US" altLang="zh-CN" sz="2000" dirty="0">
                <a:latin typeface="+mn-ea"/>
              </a:rPr>
              <a:t>–horizontal-pod-</a:t>
            </a:r>
            <a:r>
              <a:rPr lang="en-US" altLang="zh-CN" sz="2000" dirty="0" err="1">
                <a:latin typeface="+mn-ea"/>
              </a:rPr>
              <a:t>autoscaler</a:t>
            </a:r>
            <a:r>
              <a:rPr lang="en-US" altLang="zh-CN" sz="2000" dirty="0">
                <a:latin typeface="+mn-ea"/>
              </a:rPr>
              <a:t>-sync-period</a:t>
            </a:r>
            <a:r>
              <a:rPr lang="zh-CN" altLang="en-US" sz="2000" dirty="0">
                <a:latin typeface="+mn-ea"/>
              </a:rPr>
              <a:t>修改）查询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的资源使用情况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支持三种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类型</a:t>
            </a:r>
          </a:p>
          <a:p>
            <a:pPr lvl="1"/>
            <a:r>
              <a:rPr lang="zh-CN" altLang="en-US" sz="2000" dirty="0">
                <a:latin typeface="+mn-ea"/>
              </a:rPr>
              <a:t>预定义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（比如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）以利用率的方式计算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Pod metrics</a:t>
            </a:r>
            <a:r>
              <a:rPr lang="zh-CN" altLang="en-US" sz="2000" dirty="0">
                <a:latin typeface="+mn-ea"/>
              </a:rPr>
              <a:t>，以原始值（</a:t>
            </a:r>
            <a:r>
              <a:rPr lang="en-US" altLang="zh-CN" sz="2000" dirty="0">
                <a:latin typeface="+mn-ea"/>
              </a:rPr>
              <a:t>raw value</a:t>
            </a:r>
            <a:r>
              <a:rPr lang="zh-CN" altLang="en-US" sz="2000" dirty="0">
                <a:latin typeface="+mn-ea"/>
              </a:rPr>
              <a:t>）的方式计算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object metrics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支持两种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查询方式：</a:t>
            </a:r>
            <a:r>
              <a:rPr lang="en-US" altLang="zh-CN" sz="2000" dirty="0" err="1">
                <a:latin typeface="+mn-ea"/>
              </a:rPr>
              <a:t>Heapster</a:t>
            </a:r>
            <a:r>
              <a:rPr lang="zh-CN" altLang="en-US" sz="2000" dirty="0">
                <a:latin typeface="+mn-ea"/>
              </a:rPr>
              <a:t>和自定义的</a:t>
            </a:r>
            <a:r>
              <a:rPr lang="en-US" altLang="zh-CN" sz="2000" dirty="0">
                <a:latin typeface="+mn-ea"/>
              </a:rPr>
              <a:t>REST API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支持多</a:t>
            </a:r>
            <a:r>
              <a:rPr lang="en-US" altLang="zh-CN" sz="2000" dirty="0">
                <a:latin typeface="+mn-ea"/>
              </a:rPr>
              <a:t>metrics</a:t>
            </a: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0EC70-3BE8-43FB-AC2E-E0C7C128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前面的故事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78433-A39F-4E0C-A84E-822E3062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Docker </a:t>
            </a:r>
            <a:r>
              <a:rPr lang="zh-CN" altLang="en-US" sz="1600" dirty="0"/>
              <a:t>项目的作者 </a:t>
            </a:r>
            <a:r>
              <a:rPr lang="en-US" altLang="zh-CN" sz="1600" dirty="0"/>
              <a:t>Solomon </a:t>
            </a:r>
            <a:r>
              <a:rPr lang="en-US" altLang="zh-CN" sz="1600" dirty="0" err="1"/>
              <a:t>Hykes</a:t>
            </a:r>
            <a:endParaRPr lang="en-US" altLang="zh-CN" sz="1600" dirty="0"/>
          </a:p>
          <a:p>
            <a:r>
              <a:rPr lang="en-US" altLang="zh-CN" sz="1600" dirty="0"/>
              <a:t>Docker </a:t>
            </a:r>
            <a:r>
              <a:rPr lang="zh-CN" altLang="en-US" sz="1600" dirty="0"/>
              <a:t>镜像解决的，恰恰就是打包这个根本性的问题。</a:t>
            </a:r>
          </a:p>
          <a:p>
            <a:r>
              <a:rPr lang="en-US" altLang="zh-CN" sz="1600" dirty="0"/>
              <a:t>Docker </a:t>
            </a:r>
            <a:r>
              <a:rPr lang="zh-CN" altLang="en-US" sz="1600" dirty="0"/>
              <a:t>镜像的精髓：本地环境和云端环境的高度一致！</a:t>
            </a:r>
          </a:p>
          <a:p>
            <a:r>
              <a:rPr lang="en-US" altLang="zh-CN" sz="1600" dirty="0"/>
              <a:t>Docker </a:t>
            </a:r>
            <a:r>
              <a:rPr lang="zh-CN" altLang="en-US" sz="1600" dirty="0"/>
              <a:t>项目给 </a:t>
            </a:r>
            <a:r>
              <a:rPr lang="en-US" altLang="zh-CN" sz="1600" dirty="0"/>
              <a:t>PaaS </a:t>
            </a:r>
            <a:r>
              <a:rPr lang="zh-CN" altLang="en-US" sz="1600" dirty="0"/>
              <a:t>世界带来的“降维打击”，其实是提供了一种非常便利的打包机制。这种机制直接打包了应用运行所需要的整个操作系统，从而保证了本地环境和云端环境的高度一致，避免了用户通过“试错”来匹配两种不同运行环境之间差异的痛苦过程。</a:t>
            </a:r>
          </a:p>
          <a:p>
            <a:r>
              <a:rPr lang="zh-CN" altLang="en-US" sz="1600" dirty="0"/>
              <a:t>而 </a:t>
            </a:r>
            <a:r>
              <a:rPr lang="en-US" altLang="zh-CN" sz="1600" dirty="0"/>
              <a:t>Docker </a:t>
            </a:r>
            <a:r>
              <a:rPr lang="zh-CN" altLang="en-US" sz="1600" dirty="0"/>
              <a:t>项目之所以能取得如此高的关注，一方面正如前面我所说的那样，它解决了应用打包和发布这一困扰运维人员多年的技术难题；而另一方面，就是因为它第一次把一个纯后端的技术概念，通过非常友好的设计和封装，交到了最广大的开发者群体手里。</a:t>
            </a:r>
            <a:endParaRPr lang="en-US" altLang="zh-CN" sz="1600" dirty="0"/>
          </a:p>
          <a:p>
            <a:r>
              <a:rPr lang="en-US" altLang="zh-CN" sz="1600" dirty="0"/>
              <a:t>Kubernetes</a:t>
            </a:r>
            <a:r>
              <a:rPr lang="zh-CN" altLang="en-US" sz="1600" dirty="0"/>
              <a:t>竞争对手：</a:t>
            </a:r>
            <a:r>
              <a:rPr lang="en-US" altLang="zh-CN" sz="1600" dirty="0"/>
              <a:t>Docker Compose</a:t>
            </a:r>
            <a:r>
              <a:rPr lang="zh-CN" altLang="en-US" sz="1600" dirty="0"/>
              <a:t>、</a:t>
            </a:r>
            <a:r>
              <a:rPr lang="en-US" altLang="zh-CN" sz="1600" dirty="0"/>
              <a:t>Swarm </a:t>
            </a:r>
            <a:r>
              <a:rPr lang="zh-CN" altLang="en-US" sz="1600" dirty="0"/>
              <a:t>和 </a:t>
            </a:r>
            <a:r>
              <a:rPr lang="en-US" altLang="zh-CN" sz="1600" dirty="0"/>
              <a:t>Machine“</a:t>
            </a:r>
            <a:r>
              <a:rPr lang="zh-CN" altLang="en-US" sz="1600" dirty="0"/>
              <a:t>三件套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8721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StatefulSet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StatfulSet</a:t>
            </a:r>
            <a:r>
              <a:rPr lang="zh-CN" altLang="en-US" sz="2000" dirty="0">
                <a:latin typeface="+mn-ea"/>
              </a:rPr>
              <a:t>是有状态的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，就是通过某种方式记录这些状态，然后在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被重新创建时，能够为新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恢复这些状态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、拓扑状态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按照某些顺序启动，再次启动时也会按照原来的顺序启动才行。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通过</a:t>
            </a:r>
            <a:r>
              <a:rPr lang="en-US" altLang="zh-CN" sz="2000" dirty="0">
                <a:latin typeface="+mn-ea"/>
              </a:rPr>
              <a:t>Headless Service</a:t>
            </a:r>
            <a:r>
              <a:rPr lang="zh-CN" altLang="en-US" sz="2000" dirty="0">
                <a:latin typeface="+mn-ea"/>
              </a:rPr>
              <a:t>来保证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可解析身份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、存储状态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各个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保存的数据，再次启动后，还能访问到自己的数据，通过</a:t>
            </a:r>
            <a:r>
              <a:rPr lang="en-US" altLang="zh-CN" sz="2000" dirty="0">
                <a:latin typeface="+mn-ea"/>
              </a:rPr>
              <a:t>PVC,PV</a:t>
            </a:r>
            <a:r>
              <a:rPr lang="zh-CN" altLang="en-US" sz="2000" dirty="0">
                <a:latin typeface="+mn-ea"/>
              </a:rPr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StatefulSet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1392"/>
            <a:ext cx="105156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StatefulSet是为了解决有状态服务的问题（对应Deployments和ReplicaSets是为无状态服务而设计），其应用场景包括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从上面的应用场景可以发现，StatefulSet由以下几个部分组成：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StatefulSet中每个Pod的DNS格式为statefulSetName-{0..N-1}.serviceName.namespace.svc.cluster.local，其中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serviceName为Headless Service的名字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0..N-1为Pod所在的序号，从0开始到N-1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statefulSetName为StatefulSet的名字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namespace为服务所在的namespace，Headless Servic和StatefulSet必须在相同的namespace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.cluster.local为Cluster Domain，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Secret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Secret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49" y="5160242"/>
            <a:ext cx="4946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BCC674-8582-4AE8-B29C-FF6112A00878}"/>
              </a:ext>
            </a:extLst>
          </p:cNvPr>
          <p:cNvSpPr/>
          <p:nvPr/>
        </p:nvSpPr>
        <p:spPr>
          <a:xfrm>
            <a:off x="549350" y="1415923"/>
            <a:ext cx="4632250" cy="36317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apiVersion: v1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kind: Pod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name: test-projected-volume 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spec: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containers: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- name: test-secret-volume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  image: busybox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  args: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  - sleep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  - "86400"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  volumeMounts: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  - name: mysql-cred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    mountPath: "/projected-volume"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    readOnly: true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volumes: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- name: mysql-cred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  projected: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    sources: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    - secret: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name: user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    - secret:</a:t>
            </a:r>
          </a:p>
          <a:p>
            <a:r>
              <a:rPr lang="zh-CN" alt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name: pass</a:t>
            </a:r>
          </a:p>
        </p:txBody>
      </p:sp>
    </p:spTree>
    <p:extLst>
      <p:ext uri="{BB962C8B-B14F-4D97-AF65-F5344CB8AC3E}">
        <p14:creationId xmlns:p14="http://schemas.microsoft.com/office/powerpoint/2010/main" val="1309581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ConfigMap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Downward API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3245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v1</a:t>
            </a:r>
            <a:endParaRPr lang="en-US" altLang="zh-CN" sz="1000" dirty="0"/>
          </a:p>
          <a:p>
            <a:r>
              <a:rPr lang="en-US" altLang="zh-CN" sz="1000" dirty="0"/>
              <a:t>kind: Pod</a:t>
            </a:r>
          </a:p>
          <a:p>
            <a:r>
              <a:rPr lang="en-US" altLang="zh-CN" sz="1000" dirty="0"/>
              <a:t>metadata:</a:t>
            </a:r>
          </a:p>
          <a:p>
            <a:r>
              <a:rPr lang="en-US" altLang="zh-CN" sz="1000" dirty="0"/>
              <a:t>  name: test-</a:t>
            </a:r>
            <a:r>
              <a:rPr lang="en-US" altLang="zh-CN" sz="1000" dirty="0" err="1"/>
              <a:t>downwardapi</a:t>
            </a:r>
            <a:r>
              <a:rPr lang="en-US" altLang="zh-CN" sz="1000" dirty="0"/>
              <a:t>-volume</a:t>
            </a:r>
          </a:p>
          <a:p>
            <a:r>
              <a:rPr lang="en-US" altLang="zh-CN" sz="1000" dirty="0"/>
              <a:t>  labels:</a:t>
            </a:r>
          </a:p>
          <a:p>
            <a:r>
              <a:rPr lang="en-US" altLang="zh-CN" sz="1000" dirty="0"/>
              <a:t>    zone: us-</a:t>
            </a:r>
            <a:r>
              <a:rPr lang="en-US" altLang="zh-CN" sz="1000" dirty="0" err="1"/>
              <a:t>est</a:t>
            </a:r>
            <a:r>
              <a:rPr lang="en-US" altLang="zh-CN" sz="1000" dirty="0"/>
              <a:t>-coast</a:t>
            </a:r>
          </a:p>
          <a:p>
            <a:r>
              <a:rPr lang="en-US" altLang="zh-CN" sz="1000" dirty="0"/>
              <a:t>    cluster: test-</a:t>
            </a:r>
            <a:r>
              <a:rPr lang="en-US" altLang="zh-CN" sz="1000" dirty="0" err="1"/>
              <a:t>cluster1</a:t>
            </a:r>
            <a:endParaRPr lang="en-US" altLang="zh-CN" sz="1000" dirty="0"/>
          </a:p>
          <a:p>
            <a:r>
              <a:rPr lang="en-US" altLang="zh-CN" sz="1000" dirty="0"/>
              <a:t>    rack: rack-22</a:t>
            </a:r>
          </a:p>
          <a:p>
            <a:r>
              <a:rPr lang="en-US" altLang="zh-CN" sz="1000" dirty="0"/>
              <a:t>spec:</a:t>
            </a:r>
          </a:p>
          <a:p>
            <a:r>
              <a:rPr lang="en-US" altLang="zh-CN" sz="1000" dirty="0"/>
              <a:t>  containers:</a:t>
            </a:r>
          </a:p>
          <a:p>
            <a:r>
              <a:rPr lang="en-US" altLang="zh-CN" sz="1000" dirty="0"/>
              <a:t>    - name: client-container</a:t>
            </a:r>
          </a:p>
          <a:p>
            <a:r>
              <a:rPr lang="en-US" altLang="zh-CN" sz="1000" dirty="0"/>
              <a:t>      image: </a:t>
            </a:r>
            <a:r>
              <a:rPr lang="en-US" altLang="zh-CN" sz="1000" dirty="0" err="1"/>
              <a:t>k8s.gcr.io</a:t>
            </a:r>
            <a:r>
              <a:rPr lang="en-US" altLang="zh-CN" sz="1000" dirty="0"/>
              <a:t>/</a:t>
            </a:r>
            <a:r>
              <a:rPr lang="en-US" altLang="zh-CN" sz="1000" dirty="0" err="1"/>
              <a:t>busybox</a:t>
            </a:r>
            <a:endParaRPr lang="en-US" altLang="zh-CN" sz="1000" dirty="0"/>
          </a:p>
          <a:p>
            <a:r>
              <a:rPr lang="en-US" altLang="zh-CN" sz="1000" dirty="0"/>
              <a:t>      command: ["</a:t>
            </a:r>
            <a:r>
              <a:rPr lang="en-US" altLang="zh-CN" sz="1000" dirty="0" err="1"/>
              <a:t>sh</a:t>
            </a:r>
            <a:r>
              <a:rPr lang="en-US" altLang="zh-CN" sz="1000" dirty="0"/>
              <a:t>", "-c"]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args</a:t>
            </a:r>
            <a:r>
              <a:rPr lang="en-US" altLang="zh-CN" sz="1000" dirty="0"/>
              <a:t>:</a:t>
            </a:r>
          </a:p>
          <a:p>
            <a:r>
              <a:rPr lang="en-US" altLang="zh-CN" sz="1000" dirty="0"/>
              <a:t>      - while true; do</a:t>
            </a:r>
          </a:p>
          <a:p>
            <a:r>
              <a:rPr lang="en-US" altLang="zh-CN" sz="1000" dirty="0"/>
              <a:t>          if [[ -e /</a:t>
            </a:r>
            <a:r>
              <a:rPr lang="en-US" altLang="zh-CN" sz="1000" dirty="0" err="1"/>
              <a:t>etc</a:t>
            </a:r>
            <a:r>
              <a:rPr lang="en-US" altLang="zh-CN" sz="1000" dirty="0"/>
              <a:t>/</a:t>
            </a:r>
            <a:r>
              <a:rPr lang="en-US" altLang="zh-CN" sz="1000" dirty="0" err="1"/>
              <a:t>podinfo</a:t>
            </a:r>
            <a:r>
              <a:rPr lang="en-US" altLang="zh-CN" sz="1000" dirty="0"/>
              <a:t>/labels ]]; then</a:t>
            </a:r>
          </a:p>
          <a:p>
            <a:r>
              <a:rPr lang="en-US" altLang="zh-CN" sz="1000" dirty="0"/>
              <a:t>            echo -</a:t>
            </a:r>
            <a:r>
              <a:rPr lang="en-US" altLang="zh-CN" sz="1000" dirty="0" err="1"/>
              <a:t>en</a:t>
            </a:r>
            <a:r>
              <a:rPr lang="en-US" altLang="zh-CN" sz="1000" dirty="0"/>
              <a:t> '\n\n'; cat /</a:t>
            </a:r>
            <a:r>
              <a:rPr lang="en-US" altLang="zh-CN" sz="1000" dirty="0" err="1"/>
              <a:t>etc</a:t>
            </a:r>
            <a:r>
              <a:rPr lang="en-US" altLang="zh-CN" sz="1000" dirty="0"/>
              <a:t>/</a:t>
            </a:r>
            <a:r>
              <a:rPr lang="en-US" altLang="zh-CN" sz="1000" dirty="0" err="1"/>
              <a:t>podinfo</a:t>
            </a:r>
            <a:r>
              <a:rPr lang="en-US" altLang="zh-CN" sz="1000" dirty="0"/>
              <a:t>/labels; fi;</a:t>
            </a:r>
          </a:p>
          <a:p>
            <a:r>
              <a:rPr lang="en-US" altLang="zh-CN" sz="1000" dirty="0"/>
              <a:t>          sleep 5;</a:t>
            </a:r>
          </a:p>
          <a:p>
            <a:r>
              <a:rPr lang="en-US" altLang="zh-CN" sz="1000" dirty="0"/>
              <a:t>        done;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</a:p>
          <a:p>
            <a:r>
              <a:rPr lang="en-US" altLang="zh-CN" sz="1000" dirty="0"/>
              <a:t>        - name: </a:t>
            </a:r>
            <a:r>
              <a:rPr lang="en-US" altLang="zh-CN" sz="1000" dirty="0" err="1"/>
              <a:t>podinfo</a:t>
            </a:r>
            <a:endParaRPr lang="en-US" altLang="zh-CN" sz="1000" dirty="0"/>
          </a:p>
          <a:p>
            <a:r>
              <a:rPr lang="en-US" altLang="zh-CN" sz="1000" dirty="0"/>
              <a:t>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/</a:t>
            </a:r>
            <a:r>
              <a:rPr lang="en-US" altLang="zh-CN" sz="1000" dirty="0" err="1"/>
              <a:t>etc</a:t>
            </a:r>
            <a:r>
              <a:rPr lang="en-US" altLang="zh-CN" sz="1000" dirty="0"/>
              <a:t>/</a:t>
            </a:r>
            <a:r>
              <a:rPr lang="en-US" altLang="zh-CN" sz="1000" dirty="0" err="1"/>
              <a:t>podinfo</a:t>
            </a:r>
            <a:endParaRPr lang="en-US" altLang="zh-CN" sz="1000" dirty="0"/>
          </a:p>
          <a:p>
            <a:r>
              <a:rPr lang="en-US" altLang="zh-CN" sz="1000" dirty="0"/>
              <a:t>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false</a:t>
            </a:r>
          </a:p>
          <a:p>
            <a:r>
              <a:rPr lang="en-US" altLang="zh-CN" sz="1000" dirty="0"/>
              <a:t>  volumes:</a:t>
            </a:r>
          </a:p>
          <a:p>
            <a:r>
              <a:rPr lang="en-US" altLang="zh-CN" sz="1000" dirty="0"/>
              <a:t>    - name: </a:t>
            </a:r>
            <a:r>
              <a:rPr lang="en-US" altLang="zh-CN" sz="1000" dirty="0" err="1"/>
              <a:t>podinfo</a:t>
            </a:r>
            <a:endParaRPr lang="en-US" altLang="zh-CN" sz="1000" dirty="0"/>
          </a:p>
          <a:p>
            <a:r>
              <a:rPr lang="en-US" altLang="zh-CN" sz="1000" dirty="0"/>
              <a:t>      projected:</a:t>
            </a:r>
          </a:p>
          <a:p>
            <a:r>
              <a:rPr lang="en-US" altLang="zh-CN" sz="1000" dirty="0"/>
              <a:t>        sources:</a:t>
            </a:r>
          </a:p>
          <a:p>
            <a:r>
              <a:rPr lang="en-US" altLang="zh-CN" sz="1000" dirty="0"/>
              <a:t>        - </a:t>
            </a:r>
            <a:r>
              <a:rPr lang="en-US" altLang="zh-CN" sz="1000" dirty="0" err="1">
                <a:solidFill>
                  <a:srgbClr val="FF0000"/>
                </a:solidFill>
              </a:rPr>
              <a:t>downwardAPI</a:t>
            </a:r>
            <a:r>
              <a:rPr lang="en-US" altLang="zh-CN" sz="10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sz="1000" dirty="0"/>
              <a:t>            items:</a:t>
            </a:r>
          </a:p>
          <a:p>
            <a:r>
              <a:rPr lang="en-US" altLang="zh-CN" sz="1000" dirty="0"/>
              <a:t>              - path: "labels"</a:t>
            </a:r>
          </a:p>
          <a:p>
            <a:r>
              <a:rPr lang="en-US" altLang="zh-CN" sz="1000" dirty="0"/>
              <a:t>                </a:t>
            </a:r>
            <a:r>
              <a:rPr lang="en-US" altLang="zh-CN" sz="1000" dirty="0" err="1"/>
              <a:t>fieldRef</a:t>
            </a:r>
            <a:r>
              <a:rPr lang="en-US" altLang="zh-CN" sz="1000" dirty="0"/>
              <a:t>:</a:t>
            </a:r>
          </a:p>
          <a:p>
            <a:r>
              <a:rPr lang="en-US" altLang="zh-CN" sz="1000" dirty="0"/>
              <a:t>                  </a:t>
            </a:r>
            <a:r>
              <a:rPr lang="en-US" altLang="zh-CN" sz="1000" dirty="0" err="1"/>
              <a:t>fieldPath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metadata.labels</a:t>
            </a:r>
            <a:endParaRPr lang="en-US" altLang="zh-CN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838200" y="13594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Pod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里容器启动前的信息，如下：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9D129C-9344-41CF-8745-45868A3763F1}"/>
              </a:ext>
            </a:extLst>
          </p:cNvPr>
          <p:cNvSpPr/>
          <p:nvPr/>
        </p:nvSpPr>
        <p:spPr>
          <a:xfrm>
            <a:off x="838200" y="1944351"/>
            <a:ext cx="484822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1. 使用 fieldRef 可以声明使用:</a:t>
            </a:r>
          </a:p>
          <a:p>
            <a:r>
              <a:rPr lang="zh-CN" altLang="en-US" sz="1400" dirty="0"/>
              <a:t>spec.nodeName - 宿主机名字</a:t>
            </a:r>
          </a:p>
          <a:p>
            <a:r>
              <a:rPr lang="zh-CN" altLang="en-US" sz="1400" dirty="0"/>
              <a:t>status.hostIP - 宿主机 IP</a:t>
            </a:r>
          </a:p>
          <a:p>
            <a:r>
              <a:rPr lang="zh-CN" altLang="en-US" sz="1400" dirty="0"/>
              <a:t>metadata.name - Pod 的名字</a:t>
            </a:r>
          </a:p>
          <a:p>
            <a:r>
              <a:rPr lang="zh-CN" altLang="en-US" sz="1400" dirty="0"/>
              <a:t>metadata.namespace - Pod 的 Namespace</a:t>
            </a:r>
          </a:p>
          <a:p>
            <a:r>
              <a:rPr lang="zh-CN" altLang="en-US" sz="1400" dirty="0"/>
              <a:t>status.podIP - Pod 的 IP</a:t>
            </a:r>
          </a:p>
          <a:p>
            <a:r>
              <a:rPr lang="zh-CN" altLang="en-US" sz="1400" dirty="0"/>
              <a:t>spec.serviceAccountName - Pod 的 Service Account 的名字</a:t>
            </a:r>
          </a:p>
          <a:p>
            <a:r>
              <a:rPr lang="zh-CN" altLang="en-US" sz="1400" dirty="0"/>
              <a:t>metadata.uid - Pod 的 UID</a:t>
            </a:r>
          </a:p>
          <a:p>
            <a:r>
              <a:rPr lang="zh-CN" altLang="en-US" sz="1400" dirty="0"/>
              <a:t>metadata.labels['&lt;KEY&gt;'] - 指定 &lt;KEY&gt; 的 Label 值</a:t>
            </a:r>
          </a:p>
          <a:p>
            <a:r>
              <a:rPr lang="zh-CN" altLang="en-US" sz="1400" dirty="0"/>
              <a:t>metadata.annotations['&lt;KEY&gt;'] - 指定 &lt;KEY&gt; 的 Annotation 值</a:t>
            </a:r>
          </a:p>
          <a:p>
            <a:r>
              <a:rPr lang="zh-CN" altLang="en-US" sz="1400" dirty="0"/>
              <a:t>metadata.labels - Pod 的所有 Label</a:t>
            </a:r>
          </a:p>
          <a:p>
            <a:r>
              <a:rPr lang="zh-CN" altLang="en-US" sz="1400" dirty="0"/>
              <a:t>metadata.annotations - Pod 的所有 Annotation</a:t>
            </a:r>
          </a:p>
          <a:p>
            <a:endParaRPr lang="zh-CN" altLang="en-US" sz="1400" dirty="0"/>
          </a:p>
          <a:p>
            <a:r>
              <a:rPr lang="zh-CN" altLang="en-US" sz="1400" dirty="0"/>
              <a:t>2. 使用 resourceFieldRef 可以声明使用:</a:t>
            </a:r>
          </a:p>
          <a:p>
            <a:r>
              <a:rPr lang="zh-CN" altLang="en-US" sz="1400" dirty="0"/>
              <a:t>容器的 CPU limit</a:t>
            </a:r>
          </a:p>
          <a:p>
            <a:r>
              <a:rPr lang="zh-CN" altLang="en-US" sz="1400" dirty="0"/>
              <a:t>容器的 CPU request</a:t>
            </a:r>
          </a:p>
          <a:p>
            <a:r>
              <a:rPr lang="zh-CN" altLang="en-US" sz="1400" dirty="0"/>
              <a:t>容器的 memory limit</a:t>
            </a:r>
          </a:p>
          <a:p>
            <a:r>
              <a:rPr lang="zh-CN" altLang="en-US" sz="1400" dirty="0"/>
              <a:t>容器的 memory request</a:t>
            </a:r>
          </a:p>
        </p:txBody>
      </p:sp>
    </p:spTree>
    <p:extLst>
      <p:ext uri="{BB962C8B-B14F-4D97-AF65-F5344CB8AC3E}">
        <p14:creationId xmlns:p14="http://schemas.microsoft.com/office/powerpoint/2010/main" val="244647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Service Account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838199" y="1359442"/>
            <a:ext cx="10334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Kubernetes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系统内置的一种“服务对象”，它是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kubernetes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进行权限分配的对象。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Service account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实际上保存在它所绑定的一个特殊的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Secret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对象里，叫做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ServiceAccountToken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Kubernetes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提供了一个默认的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Service Account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，每个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Pod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可以直接使用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B89B83-7C8B-4279-B051-7B32FD1F550D}"/>
              </a:ext>
            </a:extLst>
          </p:cNvPr>
          <p:cNvSpPr/>
          <p:nvPr/>
        </p:nvSpPr>
        <p:spPr>
          <a:xfrm>
            <a:off x="1504950" y="2849940"/>
            <a:ext cx="97726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  <a:highlight>
                  <a:srgbClr val="000000"/>
                </a:highlight>
              </a:rPr>
              <a:t>kubectl describe pod nginx-deployment-5c678cfb6d-lg9lw</a:t>
            </a:r>
          </a:p>
          <a:p>
            <a:r>
              <a:rPr lang="zh-CN" altLang="en-US" dirty="0"/>
              <a:t>Containers:</a:t>
            </a:r>
          </a:p>
          <a:p>
            <a:r>
              <a:rPr lang="zh-CN" altLang="en-US" dirty="0"/>
              <a:t>...</a:t>
            </a:r>
          </a:p>
          <a:p>
            <a:r>
              <a:rPr lang="zh-CN" altLang="en-US" dirty="0"/>
              <a:t>  Mounts:</a:t>
            </a:r>
          </a:p>
          <a:p>
            <a:r>
              <a:rPr lang="zh-CN" altLang="en-US" dirty="0"/>
              <a:t>    /var/run/secrets/kubernetes.io/serviceaccount from default-token-s8rbq (ro)</a:t>
            </a:r>
          </a:p>
          <a:p>
            <a:r>
              <a:rPr lang="zh-CN" altLang="en-US" dirty="0"/>
              <a:t>Volumes:</a:t>
            </a:r>
          </a:p>
          <a:p>
            <a:r>
              <a:rPr lang="zh-CN" altLang="en-US" dirty="0"/>
              <a:t>  default-token-s8rbq:</a:t>
            </a:r>
          </a:p>
          <a:p>
            <a:r>
              <a:rPr lang="zh-CN" altLang="en-US" dirty="0"/>
              <a:t>  Type:       Secret (a volume populated by a Secret)</a:t>
            </a:r>
          </a:p>
          <a:p>
            <a:r>
              <a:rPr lang="zh-CN" altLang="en-US" dirty="0"/>
              <a:t>  SecretName:  default-token-s8rbq</a:t>
            </a:r>
          </a:p>
          <a:p>
            <a:r>
              <a:rPr lang="zh-CN" altLang="en-US" dirty="0"/>
              <a:t>  Optional:    false</a:t>
            </a:r>
          </a:p>
        </p:txBody>
      </p:sp>
    </p:spTree>
    <p:extLst>
      <p:ext uri="{BB962C8B-B14F-4D97-AF65-F5344CB8AC3E}">
        <p14:creationId xmlns:p14="http://schemas.microsoft.com/office/powerpoint/2010/main" val="1326980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DaemonSet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+mn-ea"/>
              </a:rPr>
              <a:t>Kubernete</a:t>
            </a:r>
            <a:r>
              <a:rPr lang="en-US" altLang="zh-CN" sz="2400" dirty="0">
                <a:latin typeface="+mn-ea"/>
              </a:rPr>
              <a:t> Service </a:t>
            </a:r>
            <a:r>
              <a:rPr lang="zh-CN" altLang="en-US" sz="2400" dirty="0">
                <a:latin typeface="+mn-ea"/>
              </a:rPr>
              <a:t>是一个定义了一组</a:t>
            </a:r>
            <a:r>
              <a:rPr lang="en-US" altLang="zh-CN" sz="2400" b="1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的策略的抽象，我们也有时候叫做宏观服务。这些被服务标记的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都是（一般）通过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决定的（下面我们会讲到我们为什么需要一个没有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的服务）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举个例子，我们假设后台是一个图形处理的后台，并且由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个副本。这些副本是可以相互替代的，并且前台并需要关心使用的哪一个后台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，当这个承载前台请求的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43420-D45D-4755-80D7-6EDB16E7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751368" y="12099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343048" y="1702226"/>
            <a:ext cx="4515293" cy="440120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F362D-8237-4010-A049-7556D80F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8851BF-1DD7-459B-93C6-22906ADD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是一个</a:t>
            </a:r>
            <a:r>
              <a:rPr lang="zh-CN" altLang="en-US" b="1" dirty="0"/>
              <a:t>开源</a:t>
            </a:r>
            <a:r>
              <a:rPr lang="zh-CN" altLang="en-US" dirty="0"/>
              <a:t>的应用容器引擎，让开发者可以打包他们的应用以及依赖包到一个可移植的容器中，然后发布，容器是完全使用</a:t>
            </a:r>
            <a:r>
              <a:rPr lang="zh-CN" altLang="en-US" b="1" dirty="0"/>
              <a:t>沙箱</a:t>
            </a:r>
            <a:r>
              <a:rPr lang="zh-CN" altLang="en-US" dirty="0"/>
              <a:t>机制，相互之间不会有任何接口。</a:t>
            </a:r>
          </a:p>
        </p:txBody>
      </p:sp>
    </p:spTree>
    <p:extLst>
      <p:ext uri="{BB962C8B-B14F-4D97-AF65-F5344CB8AC3E}">
        <p14:creationId xmlns:p14="http://schemas.microsoft.com/office/powerpoint/2010/main" val="2496891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Ingress</a:t>
            </a:r>
            <a:r>
              <a:rPr lang="zh-CN" altLang="en-US" dirty="0"/>
              <a:t>可以给</a:t>
            </a:r>
            <a:r>
              <a:rPr lang="en-US" altLang="zh-CN" dirty="0"/>
              <a:t>service</a:t>
            </a:r>
            <a:r>
              <a:rPr lang="zh-CN" altLang="en-US" dirty="0"/>
              <a:t>提供集群外部访问的</a:t>
            </a:r>
            <a:r>
              <a:rPr lang="en-US" altLang="zh-CN" dirty="0"/>
              <a:t>URL</a:t>
            </a:r>
            <a:r>
              <a:rPr lang="zh-CN" altLang="en-US" dirty="0"/>
              <a:t>、负载均衡、</a:t>
            </a:r>
            <a:r>
              <a:rPr lang="en-US" altLang="zh-CN" dirty="0"/>
              <a:t>SSL</a:t>
            </a:r>
            <a:r>
              <a:rPr lang="zh-CN" altLang="en-US" dirty="0"/>
              <a:t>终止、</a:t>
            </a:r>
            <a:r>
              <a:rPr lang="en-US" altLang="zh-CN" dirty="0"/>
              <a:t>HTTP</a:t>
            </a:r>
            <a:r>
              <a:rPr lang="zh-CN" altLang="en-US" dirty="0"/>
              <a:t>路由等。为了配置这些</a:t>
            </a:r>
            <a:r>
              <a:rPr lang="en-US" altLang="zh-CN" dirty="0"/>
              <a:t>Ingress</a:t>
            </a:r>
            <a:r>
              <a:rPr lang="zh-CN" altLang="en-US" dirty="0"/>
              <a:t>规则，集群管理员需要部署一个</a:t>
            </a:r>
            <a:r>
              <a:rPr lang="en-US" altLang="zh-CN" dirty="0"/>
              <a:t>Ingress controller</a:t>
            </a:r>
            <a:r>
              <a:rPr lang="zh-CN" altLang="en-US" dirty="0"/>
              <a:t>，它监听</a:t>
            </a:r>
            <a:r>
              <a:rPr lang="en-US" altLang="zh-CN" dirty="0"/>
              <a:t>Ingress</a:t>
            </a:r>
            <a:r>
              <a:rPr lang="zh-CN" altLang="en-US" dirty="0"/>
              <a:t>和</a:t>
            </a:r>
            <a:r>
              <a:rPr lang="en-US" altLang="zh-CN" dirty="0"/>
              <a:t>service</a:t>
            </a:r>
            <a:r>
              <a:rPr lang="zh-CN" altLang="en-US" dirty="0"/>
              <a:t>的变化，并根据规则配置负载均衡并提供访问入口。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16930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838200" y="13213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</a:t>
            </a:r>
            <a:r>
              <a:rPr lang="en-US" altLang="zh-CN" dirty="0" err="1"/>
              <a:t>ingress001.yaml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C037C1-BF2C-4E58-8A89-65ADC1ECF5CB}"/>
              </a:ext>
            </a:extLst>
          </p:cNvPr>
          <p:cNvSpPr/>
          <p:nvPr/>
        </p:nvSpPr>
        <p:spPr>
          <a:xfrm>
            <a:off x="932157" y="2220929"/>
            <a:ext cx="6096000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test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rules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foo.bar.com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/foo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/bar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serviceName2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E1CAED-E097-4EAE-BF3C-0F31C4C2ADF0}"/>
              </a:ext>
            </a:extLst>
          </p:cNvPr>
          <p:cNvSpPr/>
          <p:nvPr/>
        </p:nvSpPr>
        <p:spPr>
          <a:xfrm>
            <a:off x="838200" y="18444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路由到多服务的</a:t>
            </a:r>
            <a:r>
              <a:rPr lang="en-US" altLang="zh-CN" dirty="0"/>
              <a:t>Ingress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964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838200" y="13213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</a:t>
            </a:r>
            <a:r>
              <a:rPr lang="en-US" altLang="zh-CN" dirty="0" err="1"/>
              <a:t>ingress001.yaml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BDC4A4-8FC8-4929-8A9C-B6E61A4B69C4}"/>
              </a:ext>
            </a:extLst>
          </p:cNvPr>
          <p:cNvSpPr/>
          <p:nvPr/>
        </p:nvSpPr>
        <p:spPr>
          <a:xfrm>
            <a:off x="838200" y="18444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虚拟主机的</a:t>
            </a:r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BFCC48-0643-483D-9E63-8A3B5076CAE5}"/>
              </a:ext>
            </a:extLst>
          </p:cNvPr>
          <p:cNvSpPr/>
          <p:nvPr/>
        </p:nvSpPr>
        <p:spPr>
          <a:xfrm>
            <a:off x="838200" y="2131663"/>
            <a:ext cx="60960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test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rules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foo.bar.com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bar.foo.com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serviceName2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851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838200" y="13213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kubectl apply -f </a:t>
            </a:r>
            <a:r>
              <a:rPr lang="en-US" altLang="zh-CN" dirty="0" err="1"/>
              <a:t>ingress001.yaml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BDC4A4-8FC8-4929-8A9C-B6E61A4B69C4}"/>
              </a:ext>
            </a:extLst>
          </p:cNvPr>
          <p:cNvSpPr/>
          <p:nvPr/>
        </p:nvSpPr>
        <p:spPr>
          <a:xfrm>
            <a:off x="838200" y="18444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TLS</a:t>
            </a:r>
            <a:r>
              <a:rPr lang="zh-CN" altLang="en-US" dirty="0"/>
              <a:t>的</a:t>
            </a:r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107F1E-EF0D-4542-B8A0-DC5209566D89}"/>
              </a:ext>
            </a:extLst>
          </p:cNvPr>
          <p:cNvSpPr/>
          <p:nvPr/>
        </p:nvSpPr>
        <p:spPr>
          <a:xfrm>
            <a:off x="2604116" y="1839169"/>
            <a:ext cx="6096000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tls.crt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base64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 encoded cert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tls.key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base64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 encoded key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Secret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testsecret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default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Opaque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no-rules-map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secretName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testsecret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serviceName1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49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NetworkPolicy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Network Policy</a:t>
            </a:r>
            <a:r>
              <a:rPr lang="zh-CN" altLang="en-US" sz="1800" dirty="0"/>
              <a:t>提供了基于策略的网络控制，用于隔离应用并减少攻击面。它使用标签选择器模拟传统的分段网络，并通过策略控制它们之间的流量以及来自外部的流量。</a:t>
            </a:r>
          </a:p>
          <a:p>
            <a:pPr marL="0" indent="0">
              <a:buNone/>
            </a:pPr>
            <a:r>
              <a:rPr lang="zh-CN" altLang="en-US" sz="1800" b="1" dirty="0"/>
              <a:t>在使用</a:t>
            </a:r>
            <a:r>
              <a:rPr lang="en-US" altLang="zh-CN" sz="1800" b="1" dirty="0"/>
              <a:t>Network Policy</a:t>
            </a:r>
            <a:r>
              <a:rPr lang="zh-CN" altLang="en-US" sz="1800" b="1" dirty="0"/>
              <a:t>之前，需要注意</a:t>
            </a:r>
          </a:p>
          <a:p>
            <a:r>
              <a:rPr lang="en-US" altLang="zh-CN" sz="1800" dirty="0" err="1"/>
              <a:t>apiserver</a:t>
            </a:r>
            <a:r>
              <a:rPr lang="zh-CN" altLang="en-US" sz="1800" dirty="0"/>
              <a:t>开启</a:t>
            </a:r>
            <a:r>
              <a:rPr lang="en-US" altLang="zh-CN" sz="1800" dirty="0"/>
              <a:t>extensions/</a:t>
            </a:r>
            <a:r>
              <a:rPr lang="en-US" altLang="zh-CN" sz="1800" dirty="0" err="1"/>
              <a:t>v1beta1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networkpolicies</a:t>
            </a:r>
            <a:endParaRPr lang="en-US" altLang="zh-CN" sz="1800" dirty="0"/>
          </a:p>
          <a:p>
            <a:r>
              <a:rPr lang="zh-CN" altLang="en-US" sz="1800" dirty="0"/>
              <a:t>网络插件要支持</a:t>
            </a:r>
            <a:r>
              <a:rPr lang="en-US" altLang="zh-CN" sz="1800" dirty="0"/>
              <a:t>Network Policy</a:t>
            </a:r>
            <a:r>
              <a:rPr lang="zh-CN" altLang="en-US" sz="1800" dirty="0"/>
              <a:t>，如</a:t>
            </a:r>
            <a:r>
              <a:rPr lang="en-US" altLang="zh-CN" sz="1800" dirty="0"/>
              <a:t>Calico</a:t>
            </a:r>
            <a:r>
              <a:rPr lang="zh-CN" altLang="en-US" sz="1800" dirty="0"/>
              <a:t>、</a:t>
            </a:r>
            <a:r>
              <a:rPr lang="en-US" altLang="zh-CN" sz="1800" dirty="0"/>
              <a:t>Romana</a:t>
            </a:r>
            <a:r>
              <a:rPr lang="zh-CN" altLang="en-US" sz="1800" dirty="0"/>
              <a:t>、</a:t>
            </a:r>
            <a:r>
              <a:rPr lang="en-US" altLang="zh-CN" sz="1800" dirty="0"/>
              <a:t>Weave Net</a:t>
            </a:r>
            <a:r>
              <a:rPr lang="zh-CN" altLang="en-US" sz="1800" dirty="0"/>
              <a:t>和</a:t>
            </a:r>
            <a:r>
              <a:rPr lang="en-US" altLang="zh-CN" sz="1800" dirty="0"/>
              <a:t>trireme</a:t>
            </a:r>
            <a:r>
              <a:rPr lang="zh-CN" altLang="en-US" sz="1800" dirty="0"/>
              <a:t>等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89296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NetworkPolicy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A863F-E24C-4F16-897C-A083FEF87DB6}"/>
              </a:ext>
            </a:extLst>
          </p:cNvPr>
          <p:cNvSpPr/>
          <p:nvPr/>
        </p:nvSpPr>
        <p:spPr>
          <a:xfrm>
            <a:off x="1787371" y="1476117"/>
            <a:ext cx="6096000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extensions/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v1beta1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NetworkPolicy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test-network-policy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default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podSelector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role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db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namespaceSelector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project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myproject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podSelector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role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frontend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6379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04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6B59E27-125D-4F26-B2DE-9EED37AF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kubeadm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E68918-E2E7-4D8D-BFB7-3BEA60C09853}"/>
              </a:ext>
            </a:extLst>
          </p:cNvPr>
          <p:cNvSpPr/>
          <p:nvPr/>
        </p:nvSpPr>
        <p:spPr>
          <a:xfrm>
            <a:off x="1023457" y="1943878"/>
            <a:ext cx="105785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第一步，是在机器上手动安装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kubeadm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、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kubelet</a:t>
            </a:r>
            <a:r>
              <a:rPr lang="zh-CN" altLang="en-US" dirty="0"/>
              <a:t>和 </a:t>
            </a:r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zh-CN" altLang="en-US" dirty="0"/>
              <a:t>这三个二进制文件。</a:t>
            </a:r>
            <a:endParaRPr lang="en-US" altLang="zh-CN" dirty="0"/>
          </a:p>
          <a:p>
            <a:r>
              <a:rPr lang="en-US" altLang="zh-CN" dirty="0" err="1"/>
              <a:t>Kubeadm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检查这台主机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生成对外提对外提供服务的证书和目录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生成其他组件所需的配置文件（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/Kubernetes/***.conf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为</a:t>
            </a:r>
            <a:r>
              <a:rPr lang="en-US" altLang="zh-CN" dirty="0"/>
              <a:t>master</a:t>
            </a:r>
            <a:r>
              <a:rPr lang="zh-CN" altLang="en-US" dirty="0"/>
              <a:t>组件生成</a:t>
            </a:r>
            <a:r>
              <a:rPr lang="en-US" altLang="zh-CN" dirty="0"/>
              <a:t>Pod</a:t>
            </a:r>
            <a:r>
              <a:rPr lang="zh-CN" altLang="en-US" dirty="0"/>
              <a:t>配置文件（</a:t>
            </a:r>
            <a:r>
              <a:rPr lang="en-US" altLang="zh-CN" dirty="0" err="1"/>
              <a:t>kube-apiserver</a:t>
            </a:r>
            <a:r>
              <a:rPr lang="zh-CN" altLang="en-US" dirty="0"/>
              <a:t>、</a:t>
            </a:r>
            <a:r>
              <a:rPr lang="en-US" altLang="zh-CN" dirty="0" err="1"/>
              <a:t>kube</a:t>
            </a:r>
            <a:r>
              <a:rPr lang="en-US" altLang="zh-CN" dirty="0"/>
              <a:t>-controller-manager</a:t>
            </a:r>
            <a:r>
              <a:rPr lang="zh-CN" altLang="en-US" dirty="0"/>
              <a:t>、</a:t>
            </a:r>
            <a:r>
              <a:rPr lang="en-US" altLang="zh-CN" dirty="0" err="1"/>
              <a:t>kube</a:t>
            </a:r>
            <a:r>
              <a:rPr lang="en-US" altLang="zh-CN" dirty="0"/>
              <a:t>-scheduler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为</a:t>
            </a:r>
            <a:r>
              <a:rPr lang="en-US" altLang="zh-CN" dirty="0"/>
              <a:t>master</a:t>
            </a:r>
            <a:r>
              <a:rPr lang="zh-CN" altLang="en-US" dirty="0"/>
              <a:t>生成</a:t>
            </a:r>
            <a:r>
              <a:rPr lang="en-US" altLang="zh-CN" dirty="0"/>
              <a:t>Static Pod</a:t>
            </a:r>
            <a:r>
              <a:rPr lang="zh-CN" altLang="en-US" dirty="0"/>
              <a:t>的</a:t>
            </a:r>
            <a:r>
              <a:rPr lang="en-US" altLang="zh-CN" dirty="0" err="1"/>
              <a:t>yaml</a:t>
            </a:r>
            <a:r>
              <a:rPr lang="zh-CN" altLang="en-US" dirty="0"/>
              <a:t>文件（</a:t>
            </a:r>
            <a:r>
              <a:rPr lang="en-US" altLang="zh-CN" dirty="0" err="1"/>
              <a:t>etcd.yaml</a:t>
            </a:r>
            <a:r>
              <a:rPr lang="zh-CN" altLang="en-US" dirty="0"/>
              <a:t>、</a:t>
            </a:r>
            <a:r>
              <a:rPr lang="en-US" altLang="zh-CN" dirty="0" err="1"/>
              <a:t>kube-apiserver.yaml</a:t>
            </a:r>
            <a:r>
              <a:rPr lang="zh-CN" altLang="en-US" dirty="0"/>
              <a:t>、</a:t>
            </a:r>
            <a:r>
              <a:rPr lang="en-US" altLang="zh-CN" dirty="0" err="1"/>
              <a:t>kube</a:t>
            </a:r>
            <a:r>
              <a:rPr lang="en-US" altLang="zh-CN" dirty="0"/>
              <a:t>-controller-</a:t>
            </a:r>
            <a:r>
              <a:rPr lang="en-US" altLang="zh-CN" dirty="0" err="1"/>
              <a:t>manager.yaml</a:t>
            </a:r>
            <a:r>
              <a:rPr lang="zh-CN" altLang="en-US" dirty="0"/>
              <a:t>、</a:t>
            </a:r>
            <a:r>
              <a:rPr lang="en-US" altLang="zh-CN" dirty="0" err="1"/>
              <a:t>kube-scheduler.yaml</a:t>
            </a:r>
            <a:r>
              <a:rPr lang="zh-CN" altLang="en-US" dirty="0"/>
              <a:t>），然后</a:t>
            </a:r>
            <a:r>
              <a:rPr lang="en-US" altLang="zh-CN" dirty="0" err="1"/>
              <a:t>kubelet</a:t>
            </a:r>
            <a:r>
              <a:rPr lang="zh-CN" altLang="en-US" dirty="0"/>
              <a:t>会启动这些</a:t>
            </a:r>
            <a:r>
              <a:rPr lang="en-US" altLang="zh-CN" dirty="0"/>
              <a:t>pod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Kubeadm</a:t>
            </a:r>
            <a:r>
              <a:rPr lang="zh-CN" altLang="en-US" dirty="0"/>
              <a:t>生成一个</a:t>
            </a:r>
            <a:r>
              <a:rPr lang="en-US" altLang="zh-CN" dirty="0"/>
              <a:t>bootstrap token</a:t>
            </a:r>
            <a:r>
              <a:rPr lang="zh-CN" altLang="en-US" dirty="0"/>
              <a:t>，用来在节点上</a:t>
            </a:r>
            <a:r>
              <a:rPr lang="en-US" altLang="zh-CN" dirty="0" err="1"/>
              <a:t>kubeadm</a:t>
            </a:r>
            <a:r>
              <a:rPr lang="en-US" altLang="zh-CN" dirty="0"/>
              <a:t> join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生成</a:t>
            </a:r>
            <a:r>
              <a:rPr lang="en-US" altLang="zh-CN" dirty="0"/>
              <a:t>token</a:t>
            </a:r>
            <a:r>
              <a:rPr lang="zh-CN" altLang="en-US" dirty="0"/>
              <a:t>后，会将证书等</a:t>
            </a:r>
            <a:r>
              <a:rPr lang="en-US" altLang="zh-CN" dirty="0"/>
              <a:t>master</a:t>
            </a:r>
            <a:r>
              <a:rPr lang="zh-CN" altLang="en-US" dirty="0"/>
              <a:t>节点重要信息，通过</a:t>
            </a:r>
            <a:r>
              <a:rPr lang="en-US" altLang="zh-CN" dirty="0" err="1"/>
              <a:t>ConfigMap</a:t>
            </a:r>
            <a:r>
              <a:rPr lang="zh-CN" altLang="en-US" dirty="0"/>
              <a:t>的方式保存在</a:t>
            </a:r>
            <a:r>
              <a:rPr lang="en-US" altLang="zh-CN" dirty="0" err="1"/>
              <a:t>Etcd</a:t>
            </a:r>
            <a:r>
              <a:rPr lang="zh-CN" altLang="en-US" dirty="0"/>
              <a:t>中，供部署</a:t>
            </a:r>
            <a:r>
              <a:rPr lang="en-US" altLang="zh-CN" dirty="0"/>
              <a:t>Node</a:t>
            </a:r>
            <a:r>
              <a:rPr lang="zh-CN" altLang="en-US" dirty="0"/>
              <a:t>节点使用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安装默认插件</a:t>
            </a:r>
            <a:r>
              <a:rPr lang="en-US" altLang="zh-CN" dirty="0"/>
              <a:t>——</a:t>
            </a:r>
            <a:r>
              <a:rPr lang="en-US" altLang="zh-CN" dirty="0" err="1"/>
              <a:t>kube</a:t>
            </a:r>
            <a:r>
              <a:rPr lang="en-US" altLang="zh-CN" dirty="0"/>
              <a:t>-proxy</a:t>
            </a:r>
            <a:r>
              <a:rPr lang="zh-CN" altLang="en-US" dirty="0"/>
              <a:t>和</a:t>
            </a:r>
            <a:r>
              <a:rPr lang="en-US" altLang="zh-CN" dirty="0"/>
              <a:t>DNS(</a:t>
            </a:r>
            <a:r>
              <a:rPr lang="zh-CN" altLang="en-US" dirty="0"/>
              <a:t>成为</a:t>
            </a:r>
            <a:r>
              <a:rPr lang="en-US" altLang="zh-CN"/>
              <a:t>Pod)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5985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276052" y="2008650"/>
            <a:ext cx="9758891" cy="1754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$ curl -s https://packages.cloud.google.com/apt/doc/apt-key.gpg | apt-key add -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cat &lt;&lt;EOF &gt; /etc/apt/sources.list.d/kubernetes.list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deb http://apt.kubernetes.io/ kubernetes-xenial main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EOF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apt-get update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$ apt-get install -y docker.io kubeadm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B59E27-125D-4F26-B2DE-9EED37AF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docker,kubeadm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master</a:t>
            </a:r>
            <a:r>
              <a:rPr lang="zh-CN" altLang="en-US" dirty="0"/>
              <a:t>初始化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956457" y="1548526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kubeadm init --config kubeadm.yaml --ignore-preflight-errors=swap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5CBBC-3713-4F53-9E3E-1549B8C736DE}"/>
              </a:ext>
            </a:extLst>
          </p:cNvPr>
          <p:cNvSpPr/>
          <p:nvPr/>
        </p:nvSpPr>
        <p:spPr>
          <a:xfrm>
            <a:off x="956457" y="4524109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会生成如下的命令，这个命令用来加入从节点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05AF04-7F90-4E35-A812-EB48509A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57" y="4894206"/>
            <a:ext cx="9712171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92D050"/>
                </a:solidFill>
                <a:latin typeface="+mn-ea"/>
              </a:rPr>
              <a:t>sudo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n-ea"/>
              </a:rPr>
              <a:t>kubeadm join 192.168.252.54:6443 --token jetzdj.7ycrb79mihrlrggq --discovery-token-ca-cert-hash sha256:f8a25957a41d187587a46a0af43c9b715e7e2d903473a9d4e0cad5009a5031ba 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--ignore-preflight-errors=swap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34FF48-E6F5-4C4F-9203-FC6410DF8971}"/>
              </a:ext>
            </a:extLst>
          </p:cNvPr>
          <p:cNvSpPr/>
          <p:nvPr/>
        </p:nvSpPr>
        <p:spPr>
          <a:xfrm>
            <a:off x="956457" y="2473328"/>
            <a:ext cx="6096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apiVersion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kubeadm.k8s.io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v1beta1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InitConfiguration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controllerManagerExtraArgs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horizontal-pod-</a:t>
            </a:r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autoscaler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-use-rest-clients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"true"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horizontal-pod-</a:t>
            </a:r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autoscaler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-sync-period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10s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node-monitor-grace-period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10s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apiServerExtraArgs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+mn-ea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runtime-config</a:t>
            </a:r>
            <a:r>
              <a:rPr lang="en-US" altLang="zh-CN" sz="1200" dirty="0">
                <a:solidFill>
                  <a:srgbClr val="800000"/>
                </a:solidFill>
                <a:latin typeface="+mn-ea"/>
              </a:rPr>
              <a:t>: 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api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/all=true"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+mn-ea"/>
              </a:rPr>
              <a:t>kubernetesVersion</a:t>
            </a:r>
            <a:r>
              <a:rPr lang="en-US" altLang="zh-CN" sz="1200" dirty="0">
                <a:solidFill>
                  <a:srgbClr val="2B91AF"/>
                </a:solidFill>
                <a:latin typeface="+mn-ea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 "</a:t>
            </a:r>
            <a:r>
              <a:rPr lang="en-US" altLang="zh-CN" sz="1200" dirty="0" err="1">
                <a:solidFill>
                  <a:srgbClr val="A31515"/>
                </a:solidFill>
                <a:latin typeface="+mn-ea"/>
              </a:rPr>
              <a:t>v1.14</a:t>
            </a:r>
            <a:r>
              <a:rPr lang="en-US" altLang="zh-CN" sz="1200" dirty="0">
                <a:solidFill>
                  <a:srgbClr val="A31515"/>
                </a:solidFill>
                <a:latin typeface="+mn-ea"/>
              </a:rPr>
              <a:t>"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5C34EA-7B4A-49CF-BFBD-726E18DB77E3}"/>
              </a:ext>
            </a:extLst>
          </p:cNvPr>
          <p:cNvSpPr/>
          <p:nvPr/>
        </p:nvSpPr>
        <p:spPr>
          <a:xfrm>
            <a:off x="838200" y="2081600"/>
            <a:ext cx="155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kubeadm.yaml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650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复制验证文件和安装网络插件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rm -rf $HOME/.kube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mkdir -p $HOME/.kube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cp -i /etc/kubernetes/admin.conf $HOME/.kube/config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chown $(id -u):$(id -g) $HOME/.kube/config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4371534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https://git.io/weave-kube-1.6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337569" y="384449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安装网络插件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60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E550F-BCBF-4C47-BC1B-17A58232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DB82C-FED7-4248-93BE-A479A7E3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容器技术的核心功能，就是通过约束和修改进程的动态表现，从而为其创造出一个“边界”。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容器，其实是一种特殊的进程而已。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248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956457" y="1677394"/>
            <a:ext cx="9264502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kubernetes-dashboard.yaml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95CBBC-3713-4F53-9E3E-1549B8C736DE}"/>
              </a:ext>
            </a:extLst>
          </p:cNvPr>
          <p:cNvSpPr/>
          <p:nvPr/>
        </p:nvSpPr>
        <p:spPr>
          <a:xfrm>
            <a:off x="956457" y="2404424"/>
            <a:ext cx="16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配置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user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role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05AF04-7F90-4E35-A812-EB48509A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57" y="2909712"/>
            <a:ext cx="9264502" cy="5539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adminuser.yaml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adminrole.yaml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12FF65-BB7C-42AA-98F9-230ADB34409C}"/>
              </a:ext>
            </a:extLst>
          </p:cNvPr>
          <p:cNvSpPr/>
          <p:nvPr/>
        </p:nvSpPr>
        <p:spPr>
          <a:xfrm>
            <a:off x="956457" y="3958011"/>
            <a:ext cx="420431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ServiceAccount</a:t>
            </a:r>
          </a:p>
          <a:p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20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namespace:</a:t>
            </a:r>
            <a:r>
              <a:rPr lang="en-US" altLang="zh-CN" sz="12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kube-system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CD635B-93AC-4F60-95F2-F9A6D2B039B5}"/>
              </a:ext>
            </a:extLst>
          </p:cNvPr>
          <p:cNvSpPr/>
          <p:nvPr/>
        </p:nvSpPr>
        <p:spPr>
          <a:xfrm>
            <a:off x="5402277" y="3958011"/>
            <a:ext cx="481868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rbac.authorization.k8s.io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ClusterRoleBinding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roleRef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apiGroup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rbac.authorization.k8s.io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ClusterRole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cluster-admin</a:t>
            </a: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subjects: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ServiceAccount</a:t>
            </a:r>
            <a:endParaRPr lang="en-US" altLang="zh-CN" sz="12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admin-user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namespace: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kube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-system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DC212B-CB67-430A-A07E-02D054D2B422}"/>
              </a:ext>
            </a:extLst>
          </p:cNvPr>
          <p:cNvSpPr/>
          <p:nvPr/>
        </p:nvSpPr>
        <p:spPr>
          <a:xfrm>
            <a:off x="956456" y="3588679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adminuser.yaml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DEDE9F-F12E-44B5-B292-52F6771220E1}"/>
              </a:ext>
            </a:extLst>
          </p:cNvPr>
          <p:cNvSpPr/>
          <p:nvPr/>
        </p:nvSpPr>
        <p:spPr>
          <a:xfrm>
            <a:off x="5368771" y="3588679"/>
            <a:ext cx="164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adminrole.yaml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6898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FB259-DE1F-4A63-A63C-AC8621A4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2C709A-5933-4E02-AD1A-6048068B7D60}"/>
              </a:ext>
            </a:extLst>
          </p:cNvPr>
          <p:cNvSpPr/>
          <p:nvPr/>
        </p:nvSpPr>
        <p:spPr>
          <a:xfrm>
            <a:off x="838200" y="1912511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kube-system describe secret $(kubectl -n kube-system get secret | grep admin-user | awk '{print $1}')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05A264-F4E8-4B11-BF95-1F1C234E1F8B}"/>
              </a:ext>
            </a:extLst>
          </p:cNvPr>
          <p:cNvSpPr/>
          <p:nvPr/>
        </p:nvSpPr>
        <p:spPr>
          <a:xfrm>
            <a:off x="838200" y="1506022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获取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dashbaord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登录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token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6D3B1E-5069-48FF-ACAD-2AC65B569DCD}"/>
              </a:ext>
            </a:extLst>
          </p:cNvPr>
          <p:cNvSpPr/>
          <p:nvPr/>
        </p:nvSpPr>
        <p:spPr>
          <a:xfrm>
            <a:off x="838200" y="3016251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proxy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678916-F030-46AD-9CEC-8906D0D2E7BC}"/>
              </a:ext>
            </a:extLst>
          </p:cNvPr>
          <p:cNvSpPr/>
          <p:nvPr/>
        </p:nvSpPr>
        <p:spPr>
          <a:xfrm>
            <a:off x="768658" y="2595999"/>
            <a:ext cx="2105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启动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dashbaord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代理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D9FCAB-1136-4E70-A7D0-7C8AA687DF4F}"/>
              </a:ext>
            </a:extLst>
          </p:cNvPr>
          <p:cNvSpPr/>
          <p:nvPr/>
        </p:nvSpPr>
        <p:spPr>
          <a:xfrm>
            <a:off x="768658" y="3845856"/>
            <a:ext cx="10170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3E6682-5853-46CA-98C4-C31A9415CDF6}"/>
              </a:ext>
            </a:extLst>
          </p:cNvPr>
          <p:cNvSpPr/>
          <p:nvPr/>
        </p:nvSpPr>
        <p:spPr>
          <a:xfrm>
            <a:off x="768658" y="3464153"/>
            <a:ext cx="394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在浏览器中输入网址和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token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进行登录</a:t>
            </a:r>
            <a:endParaRPr lang="zh-CN" altLang="en-US" dirty="0"/>
          </a:p>
        </p:txBody>
      </p:sp>
      <p:pic>
        <p:nvPicPr>
          <p:cNvPr id="14" name="图片 13" descr="图片包含 屏幕截图&#10;&#10;描述已自动生成">
            <a:extLst>
              <a:ext uri="{FF2B5EF4-FFF2-40B4-BE49-F238E27FC236}">
                <a16:creationId xmlns:a16="http://schemas.microsoft.com/office/drawing/2014/main" id="{410D00D3-6540-4538-B378-3EB37243C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2" t="31715" r="23471" b="27320"/>
          <a:stretch/>
        </p:blipFill>
        <p:spPr>
          <a:xfrm>
            <a:off x="3020257" y="4332307"/>
            <a:ext cx="5099803" cy="23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846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rook-ceph-operator.yaml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rook-ceph-cluster.yaml</a:t>
            </a:r>
            <a:r>
              <a:rPr lang="zh-CN" altLang="zh-CN" sz="1600" dirty="0">
                <a:solidFill>
                  <a:srgbClr val="92D050"/>
                </a:solidFill>
                <a:latin typeface="+mn-ea"/>
              </a:rPr>
              <a:t>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324390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apply -f rook-dashboard-external-https.yaml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063841" y="2738967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部署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en-US" altLang="zh-CN" dirty="0"/>
              <a:t> dashboard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EAEA47-1688-410E-90CE-8BC2C1E0A102}"/>
              </a:ext>
            </a:extLst>
          </p:cNvPr>
          <p:cNvSpPr/>
          <p:nvPr/>
        </p:nvSpPr>
        <p:spPr>
          <a:xfrm>
            <a:off x="1063841" y="1479060"/>
            <a:ext cx="3936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确认所有节点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/var/lib/rook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文件夹为空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61AE05-50C7-40F0-B794-21375E12B33A}"/>
              </a:ext>
            </a:extLst>
          </p:cNvPr>
          <p:cNvSpPr/>
          <p:nvPr/>
        </p:nvSpPr>
        <p:spPr>
          <a:xfrm>
            <a:off x="1401192" y="4213048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get service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8E0E66-DE23-4B3B-8277-89E1DFB53C20}"/>
              </a:ext>
            </a:extLst>
          </p:cNvPr>
          <p:cNvSpPr/>
          <p:nvPr/>
        </p:nvSpPr>
        <p:spPr>
          <a:xfrm>
            <a:off x="1063840" y="3641299"/>
            <a:ext cx="263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查看访问</a:t>
            </a:r>
            <a:r>
              <a:rPr lang="en-US" altLang="zh-CN" dirty="0"/>
              <a:t>dashboard</a:t>
            </a:r>
            <a:r>
              <a:rPr lang="zh-CN" altLang="en-US" dirty="0"/>
              <a:t>端口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04C932-ED3A-43C9-8E46-5D4141858743}"/>
              </a:ext>
            </a:extLst>
          </p:cNvPr>
          <p:cNvSpPr/>
          <p:nvPr/>
        </p:nvSpPr>
        <p:spPr>
          <a:xfrm>
            <a:off x="1063840" y="4812862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登录 </a:t>
            </a:r>
            <a:r>
              <a:rPr lang="en-US" altLang="zh-CN" dirty="0">
                <a:hlinkClick r:id="rId2"/>
              </a:rPr>
              <a:t>https://</a:t>
            </a:r>
            <a:r>
              <a:rPr lang="zh-CN" altLang="en-US" dirty="0">
                <a:hlinkClick r:id="rId2"/>
              </a:rPr>
              <a:t>节点主机</a:t>
            </a:r>
            <a:r>
              <a:rPr lang="en-US" altLang="zh-CN" dirty="0">
                <a:hlinkClick r:id="rId2"/>
              </a:rPr>
              <a:t>IP:</a:t>
            </a:r>
            <a:r>
              <a:rPr lang="zh-CN" altLang="en-US" dirty="0">
                <a:hlinkClick r:id="rId2"/>
              </a:rPr>
              <a:t>查询到端口</a:t>
            </a:r>
            <a:r>
              <a:rPr lang="zh-CN" altLang="en-US" dirty="0"/>
              <a:t> 获取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zh-CN" altLang="en-US" dirty="0"/>
              <a:t>帐号密码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AAB48-171B-4811-BAE0-13A194B0535A}"/>
              </a:ext>
            </a:extLst>
          </p:cNvPr>
          <p:cNvSpPr/>
          <p:nvPr/>
        </p:nvSpPr>
        <p:spPr>
          <a:xfrm>
            <a:off x="1401192" y="5463505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MGR_POD=`kubectl get pod -n rook-ceph | grep mgr | awk '{print $1}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’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`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logs $MGR_POD | grep password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52869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04C932-ED3A-43C9-8E46-5D4141858743}"/>
              </a:ext>
            </a:extLst>
          </p:cNvPr>
          <p:cNvSpPr/>
          <p:nvPr/>
        </p:nvSpPr>
        <p:spPr>
          <a:xfrm>
            <a:off x="838200" y="1465981"/>
            <a:ext cx="715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登录 </a:t>
            </a:r>
            <a:r>
              <a:rPr lang="en-US" altLang="zh-CN" dirty="0">
                <a:hlinkClick r:id="rId2"/>
              </a:rPr>
              <a:t>https://</a:t>
            </a:r>
            <a:r>
              <a:rPr lang="zh-CN" altLang="en-US" dirty="0">
                <a:hlinkClick r:id="rId2"/>
              </a:rPr>
              <a:t>节点主机</a:t>
            </a:r>
            <a:r>
              <a:rPr lang="en-US" altLang="zh-CN" dirty="0">
                <a:hlinkClick r:id="rId2"/>
              </a:rPr>
              <a:t>IP:</a:t>
            </a:r>
            <a:r>
              <a:rPr lang="zh-CN" altLang="en-US" dirty="0">
                <a:hlinkClick r:id="rId2"/>
              </a:rPr>
              <a:t>查询到端口</a:t>
            </a:r>
            <a:r>
              <a:rPr lang="zh-CN" altLang="en-US" dirty="0"/>
              <a:t> 获取</a:t>
            </a:r>
            <a:r>
              <a:rPr lang="en-US" altLang="zh-CN" dirty="0"/>
              <a:t>Rook-</a:t>
            </a:r>
            <a:r>
              <a:rPr lang="en-US" altLang="zh-CN" dirty="0" err="1"/>
              <a:t>ceph</a:t>
            </a:r>
            <a:r>
              <a:rPr lang="zh-CN" altLang="en-US" dirty="0"/>
              <a:t>帐号</a:t>
            </a:r>
            <a:r>
              <a:rPr lang="en-US" altLang="zh-CN" dirty="0"/>
              <a:t>admin</a:t>
            </a:r>
            <a:r>
              <a:rPr lang="zh-CN" altLang="en-US" dirty="0"/>
              <a:t>和密码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AAB48-171B-4811-BAE0-13A194B0535A}"/>
              </a:ext>
            </a:extLst>
          </p:cNvPr>
          <p:cNvSpPr/>
          <p:nvPr/>
        </p:nvSpPr>
        <p:spPr>
          <a:xfrm>
            <a:off x="1148919" y="1971999"/>
            <a:ext cx="971217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MGR_POD=`kubectl get pod -n rook-ceph | grep mgr | awk '{print $1}</a:t>
            </a:r>
            <a:r>
              <a:rPr lang="zh-CN" altLang="en-US" dirty="0">
                <a:solidFill>
                  <a:srgbClr val="92D050"/>
                </a:solidFill>
                <a:latin typeface="+mn-ea"/>
              </a:rPr>
              <a:t>’</a:t>
            </a:r>
            <a:r>
              <a:rPr lang="zh-CN" altLang="zh-CN" dirty="0">
                <a:solidFill>
                  <a:srgbClr val="92D050"/>
                </a:solidFill>
                <a:latin typeface="+mn-ea"/>
              </a:rPr>
              <a:t>` 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-n rook-ceph logs $MGR_POD | grep password </a:t>
            </a:r>
            <a:endParaRPr lang="zh-CN" altLang="zh-CN" sz="4400" dirty="0">
              <a:solidFill>
                <a:srgbClr val="92D050"/>
              </a:solidFill>
              <a:latin typeface="+mn-ea"/>
            </a:endParaRPr>
          </a:p>
        </p:txBody>
      </p:sp>
      <p:pic>
        <p:nvPicPr>
          <p:cNvPr id="8" name="图片 7" descr="图片包含 屏幕截图, 监视器, 室内, 计算机&#10;&#10;描述已自动生成">
            <a:extLst>
              <a:ext uri="{FF2B5EF4-FFF2-40B4-BE49-F238E27FC236}">
                <a16:creationId xmlns:a16="http://schemas.microsoft.com/office/drawing/2014/main" id="{A1A74B41-6826-46A7-A60E-8824F20E4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8285" r="680"/>
          <a:stretch/>
        </p:blipFill>
        <p:spPr>
          <a:xfrm>
            <a:off x="2530135" y="2899641"/>
            <a:ext cx="6642025" cy="35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063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一些命令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695B11-EA8B-42E1-959C-880614D8BAA3}"/>
              </a:ext>
            </a:extLst>
          </p:cNvPr>
          <p:cNvSpPr/>
          <p:nvPr/>
        </p:nvSpPr>
        <p:spPr>
          <a:xfrm>
            <a:off x="1337569" y="189166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+mn-ea"/>
              </a:rPr>
              <a:t>sudo kubeadm reset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E1F1AF-982F-4295-BA54-0A9CEAB56BFF}"/>
              </a:ext>
            </a:extLst>
          </p:cNvPr>
          <p:cNvSpPr/>
          <p:nvPr/>
        </p:nvSpPr>
        <p:spPr>
          <a:xfrm>
            <a:off x="1337569" y="3098592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sudo kubectl taint nodes --all node-role.kubernetes.io/master-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988FBE-2837-4BE5-81BF-20EDC4CB5319}"/>
              </a:ext>
            </a:extLst>
          </p:cNvPr>
          <p:cNvSpPr/>
          <p:nvPr/>
        </p:nvSpPr>
        <p:spPr>
          <a:xfrm>
            <a:off x="1142261" y="2587460"/>
            <a:ext cx="447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删除主节点污点，支持主节点部署应用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pod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A284ED-5A16-4D6E-87DF-962AD0954CA4}"/>
              </a:ext>
            </a:extLst>
          </p:cNvPr>
          <p:cNvSpPr/>
          <p:nvPr/>
        </p:nvSpPr>
        <p:spPr>
          <a:xfrm>
            <a:off x="1142261" y="1522330"/>
            <a:ext cx="170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重置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kubernetes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F719F3-74FA-4D75-B9FE-C6CC15AA4C23}"/>
              </a:ext>
            </a:extLst>
          </p:cNvPr>
          <p:cNvSpPr/>
          <p:nvPr/>
        </p:nvSpPr>
        <p:spPr>
          <a:xfrm>
            <a:off x="1337569" y="4307288"/>
            <a:ext cx="971217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92D050"/>
                </a:solidFill>
                <a:latin typeface="+mn-ea"/>
              </a:rPr>
              <a:t>sudo kubectl delete pod k8saspnetcoredemo003-deployment-d48f9688f-sj95g  -n default --grace-period=0 --force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92D050"/>
                </a:solidFill>
                <a:latin typeface="+mn-ea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98EDD0-829B-4737-BE50-013055292647}"/>
              </a:ext>
            </a:extLst>
          </p:cNvPr>
          <p:cNvSpPr/>
          <p:nvPr/>
        </p:nvSpPr>
        <p:spPr>
          <a:xfrm>
            <a:off x="1197936" y="3845623"/>
            <a:ext cx="2273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5685078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FC22-B807-4FD9-8F7C-93EA3E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</a:p>
        </p:txBody>
      </p:sp>
      <p:pic>
        <p:nvPicPr>
          <p:cNvPr id="1026" name="Picture 2" descr="https://static001.geekbang.org/resource/image/7b/21/7b03e1604326b7cf355068754f47e821.png">
            <a:extLst>
              <a:ext uri="{FF2B5EF4-FFF2-40B4-BE49-F238E27FC236}">
                <a16:creationId xmlns:a16="http://schemas.microsoft.com/office/drawing/2014/main" id="{70D50E0A-8DEE-445A-B023-DC1D08739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10" y="1502072"/>
            <a:ext cx="9956790" cy="525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5078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</a:t>
            </a:r>
            <a:r>
              <a:rPr lang="en-US" altLang="zh-CN" sz="1000" dirty="0" err="1"/>
              <a:t>kubeadm</a:t>
            </a:r>
            <a:r>
              <a:rPr lang="en-US" altLang="zh-CN" sz="1000" dirty="0"/>
              <a:t> join 192.168.252.54:6443 --token </a:t>
            </a:r>
            <a:r>
              <a:rPr lang="en-US" altLang="zh-CN" sz="1000" dirty="0" err="1"/>
              <a:t>jetzdj.7ycrb79mihrlrggq</a:t>
            </a:r>
            <a:r>
              <a:rPr lang="en-US" altLang="zh-CN" sz="1000" dirty="0"/>
              <a:t> --discovery-token-ca-cert-hash sha256:f8a25957a41d187587a46a0af43c9b715e7e2d903473a9d4e0cad5009a5031bc</a:t>
            </a:r>
          </a:p>
          <a:p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kubectl apply -f https://raw.githubusercontent.com/kubernetes/dashboard/master/aio/deploy/recommended/kubernetes-dashboard.yaml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686843" y="5748024"/>
            <a:ext cx="10660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获取登录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kubectl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47" y="2181843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FCFB81-DD98-44D6-AA39-F6B3FBC33A26}"/>
              </a:ext>
            </a:extLst>
          </p:cNvPr>
          <p:cNvSpPr/>
          <p:nvPr/>
        </p:nvSpPr>
        <p:spPr>
          <a:xfrm>
            <a:off x="373146" y="5824621"/>
            <a:ext cx="610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单节点部署</a:t>
            </a:r>
            <a:endParaRPr lang="en-US" altLang="zh-CN" dirty="0"/>
          </a:p>
          <a:p>
            <a:r>
              <a:rPr lang="zh-CN" altLang="en-US" dirty="0"/>
              <a:t>$ kubectl taint nodes --all node-role.kubernetes.io/master-</a:t>
            </a:r>
          </a:p>
        </p:txBody>
      </p:sp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E550F-BCBF-4C47-BC1B-17A58232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 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DB82C-FED7-4248-93BE-A479A7E3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运行一个</a:t>
            </a:r>
            <a:r>
              <a:rPr lang="en-US" altLang="zh-CN" sz="1600" dirty="0" err="1"/>
              <a:t>busybox</a:t>
            </a:r>
            <a:r>
              <a:rPr lang="zh-CN" altLang="en-US" sz="1600" dirty="0"/>
              <a:t>命令</a:t>
            </a:r>
            <a:r>
              <a:rPr lang="en-US" altLang="zh-CN" sz="1600" dirty="0"/>
              <a:t>docker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docker run –it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busybox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 /bin/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sh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查看</a:t>
            </a:r>
            <a:r>
              <a:rPr lang="en-US" altLang="zh-CN" sz="1600" dirty="0" err="1"/>
              <a:t>pid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#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ps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47913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1731F39-3040-4F1A-A24A-03446A59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37" y="308525"/>
            <a:ext cx="8654985" cy="366254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r>
              <a:rPr lang="en-US" altLang="zh-CN" sz="1400" dirty="0">
                <a:latin typeface="Consolas" panose="020B0609020204030204" pitchFamily="49" charset="0"/>
              </a:rPr>
              <a:t>dashboard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apply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-f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rook-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dashboard-external-https.yaml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查看端口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get service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获取</a:t>
            </a: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帐号密码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logs $MGR_POD | </a:t>
            </a:r>
            <a:r>
              <a:rPr lang="zh-CN" altLang="zh-CN" sz="1400" b="1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grep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password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登录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https://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节点主机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IP: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查询到端口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kubernetesæ­å»ºrook-ceph">
            <a:extLst>
              <a:ext uri="{FF2B5EF4-FFF2-40B4-BE49-F238E27FC236}">
                <a16:creationId xmlns:a16="http://schemas.microsoft.com/office/drawing/2014/main" id="{44DA602A-0DF5-4525-8B88-E38329C1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75" y="3000653"/>
            <a:ext cx="6165788" cy="333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C9BED5-F285-4364-A380-F26B3D399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3" y="2291451"/>
            <a:ext cx="5414636" cy="153888"/>
          </a:xfrm>
          <a:prstGeom prst="rect">
            <a:avLst/>
          </a:prstGeom>
          <a:solidFill>
            <a:srgbClr val="F2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MGR_POD=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-apple-system"/>
              </a:rPr>
              <a:t>`kubectl get pod -n rook-ceph | grep mgr | awk '{print $1}'`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1035637" y="242545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1123322" y="34521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1035637" y="141891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构建用户应用镜像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B1CE665-078B-484E-A435-88CE1765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部署用户应用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12419C-8323-4FAE-8D14-B95C4708BF58}"/>
              </a:ext>
            </a:extLst>
          </p:cNvPr>
          <p:cNvSpPr/>
          <p:nvPr/>
        </p:nvSpPr>
        <p:spPr>
          <a:xfrm>
            <a:off x="1168290" y="1788245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sudo docker build -t axzxs2001/</a:t>
            </a:r>
            <a:r>
              <a:rPr lang="en-US" altLang="zh-CN" dirty="0" err="1">
                <a:solidFill>
                  <a:srgbClr val="92D050"/>
                </a:solidFill>
              </a:rPr>
              <a:t>myapp</a:t>
            </a:r>
            <a:r>
              <a:rPr lang="zh-CN" altLang="en-US" dirty="0">
                <a:solidFill>
                  <a:srgbClr val="92D050"/>
                </a:solidFill>
              </a:rPr>
              <a:t>:v1</a:t>
            </a:r>
            <a:r>
              <a:rPr lang="en-US" altLang="zh-CN" dirty="0">
                <a:solidFill>
                  <a:srgbClr val="92D050"/>
                </a:solidFill>
              </a:rPr>
              <a:t>.0.1</a:t>
            </a:r>
            <a:r>
              <a:rPr lang="zh-CN" altLang="en-US" dirty="0">
                <a:solidFill>
                  <a:srgbClr val="92D050"/>
                </a:solidFill>
              </a:rPr>
              <a:t> 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119507-39B7-4020-AD03-136B00DE2F2C}"/>
              </a:ext>
            </a:extLst>
          </p:cNvPr>
          <p:cNvSpPr/>
          <p:nvPr/>
        </p:nvSpPr>
        <p:spPr>
          <a:xfrm>
            <a:off x="1154420" y="2834818"/>
            <a:ext cx="971217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aspnetcore-deployment.yaml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156DAD-9025-43B8-BE41-59B7F4A9D5B2}"/>
              </a:ext>
            </a:extLst>
          </p:cNvPr>
          <p:cNvSpPr/>
          <p:nvPr/>
        </p:nvSpPr>
        <p:spPr>
          <a:xfrm>
            <a:off x="1039803" y="2445469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编排</a:t>
            </a:r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50ED3A-C547-4D49-842A-66E3DF9E253F}"/>
              </a:ext>
            </a:extLst>
          </p:cNvPr>
          <p:cNvSpPr/>
          <p:nvPr/>
        </p:nvSpPr>
        <p:spPr>
          <a:xfrm>
            <a:off x="6143025" y="3265933"/>
            <a:ext cx="5063231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apiVersion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apps/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Deployment</a:t>
            </a: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-deployment</a:t>
            </a:r>
          </a:p>
          <a:p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spec: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selector: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matchLabels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replicas: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template: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metadata: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labels: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app: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spec: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containers: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-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axzxs2001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myapp:v1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imagePullPolicy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IfNotPresent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从本地镜像里拉取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ports:</a:t>
            </a:r>
            <a:endParaRPr lang="en-US" altLang="zh-CN" sz="1000" dirty="0">
              <a:solidFill>
                <a:srgbClr val="A3151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-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containerPort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4048</a:t>
            </a:r>
            <a:endParaRPr lang="zh-CN" alt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61F5A8-2795-47D9-9722-10D6BCB8F91E}"/>
              </a:ext>
            </a:extLst>
          </p:cNvPr>
          <p:cNvSpPr/>
          <p:nvPr/>
        </p:nvSpPr>
        <p:spPr>
          <a:xfrm>
            <a:off x="1154420" y="3855544"/>
            <a:ext cx="4377408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92D050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92D050"/>
                </a:solidFill>
                <a:latin typeface="SFMono-Regular"/>
              </a:rPr>
              <a:t> get pods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A0BC66-3B5A-4882-82A2-E2AEFB840C9F}"/>
              </a:ext>
            </a:extLst>
          </p:cNvPr>
          <p:cNvSpPr/>
          <p:nvPr/>
        </p:nvSpPr>
        <p:spPr>
          <a:xfrm>
            <a:off x="1123322" y="5069755"/>
            <a:ext cx="4408506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92D050"/>
                </a:solidFill>
              </a:rPr>
              <a:t>sudo</a:t>
            </a:r>
            <a:r>
              <a:rPr lang="en-US" altLang="zh-CN" dirty="0">
                <a:solidFill>
                  <a:srgbClr val="92D050"/>
                </a:solidFill>
              </a:rPr>
              <a:t> curl 10.32.0.14:4044/</a:t>
            </a:r>
            <a:r>
              <a:rPr lang="en-US" altLang="zh-CN" dirty="0" err="1">
                <a:solidFill>
                  <a:srgbClr val="92D050"/>
                </a:solidFill>
              </a:rPr>
              <a:t>api</a:t>
            </a:r>
            <a:r>
              <a:rPr lang="en-US" altLang="zh-CN" dirty="0">
                <a:solidFill>
                  <a:srgbClr val="92D050"/>
                </a:solidFill>
              </a:rPr>
              <a:t>/values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FCAB06-DAE7-4D3B-AEE6-885F4B9CF931}"/>
              </a:ext>
            </a:extLst>
          </p:cNvPr>
          <p:cNvSpPr/>
          <p:nvPr/>
        </p:nvSpPr>
        <p:spPr>
          <a:xfrm>
            <a:off x="1123322" y="4666317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E550F-BCBF-4C47-BC1B-17A58232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r>
              <a:rPr lang="en-US" altLang="zh-CN" dirty="0"/>
              <a:t> 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DB82C-FED7-4248-93BE-A479A7E3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1600" dirty="0"/>
              <a:t>查看</a:t>
            </a:r>
            <a:r>
              <a:rPr lang="en-US" altLang="zh-CN" sz="1600" dirty="0" err="1"/>
              <a:t>cgroup</a:t>
            </a:r>
            <a:r>
              <a:rPr lang="en-US" altLang="zh-CN" sz="1600" dirty="0"/>
              <a:t> </a:t>
            </a:r>
            <a:r>
              <a:rPr lang="zh-CN" altLang="en-US" sz="1600" dirty="0"/>
              <a:t>，在</a:t>
            </a:r>
            <a:r>
              <a:rPr lang="en-US" altLang="zh-CN" sz="1600" dirty="0"/>
              <a:t> /sys/fs/</a:t>
            </a:r>
            <a:r>
              <a:rPr lang="en-US" altLang="zh-CN" sz="1600" dirty="0" err="1"/>
              <a:t>cgroup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mount –t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查看</a:t>
            </a:r>
            <a:r>
              <a:rPr lang="en-US" altLang="zh-CN" sz="1600" dirty="0" err="1"/>
              <a:t>cpu</a:t>
            </a:r>
            <a:r>
              <a:rPr lang="zh-CN" altLang="en-US" sz="1600" dirty="0"/>
              <a:t>子系统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ls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用</a:t>
            </a:r>
            <a:r>
              <a:rPr lang="en-US" altLang="zh-CN" sz="1600" dirty="0"/>
              <a:t>root</a:t>
            </a:r>
            <a:r>
              <a:rPr lang="zh-CN" altLang="en-US" sz="1600" dirty="0"/>
              <a:t>进入，创建</a:t>
            </a:r>
            <a:r>
              <a:rPr lang="en-US" altLang="zh-CN" sz="1600" dirty="0"/>
              <a:t>container</a:t>
            </a:r>
            <a:r>
              <a:rPr lang="zh-CN" altLang="en-US" sz="1600" dirty="0"/>
              <a:t>，查看</a:t>
            </a:r>
            <a:r>
              <a:rPr lang="en-US" altLang="zh-CN" sz="1600" dirty="0"/>
              <a:t>container</a:t>
            </a:r>
            <a:r>
              <a:rPr lang="zh-CN" altLang="en-US" sz="1600" dirty="0"/>
              <a:t>下文件自动生成资源限制文件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root@ubuntu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:/sys/fs/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mkdir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 container</a:t>
            </a:r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root@ubuntu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:/sys/fs/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</a:t>
            </a:r>
            <a:r>
              <a:rPr lang="zh-CN" altLang="en-US" sz="1600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ls</a:t>
            </a:r>
            <a:r>
              <a:rPr lang="zh-CN" altLang="en-US" sz="1600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container</a:t>
            </a:r>
          </a:p>
          <a:p>
            <a:r>
              <a:rPr lang="zh-CN" altLang="en-US" sz="1600" dirty="0"/>
              <a:t>写一个高</a:t>
            </a:r>
            <a:r>
              <a:rPr lang="en-US" altLang="zh-CN" sz="1600" dirty="0" err="1"/>
              <a:t>cpu</a:t>
            </a:r>
            <a:r>
              <a:rPr lang="zh-CN" altLang="en-US" sz="1600" dirty="0"/>
              <a:t>运行的脚本，会返回一个进程</a:t>
            </a:r>
            <a:r>
              <a:rPr lang="en-US" altLang="zh-CN" sz="1600" dirty="0"/>
              <a:t>ID</a:t>
            </a:r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while : ; do : ; done &amp;</a:t>
            </a:r>
          </a:p>
          <a:p>
            <a:r>
              <a:rPr lang="en-US" altLang="zh-CN" sz="1600" dirty="0"/>
              <a:t> </a:t>
            </a:r>
            <a:r>
              <a:rPr lang="zh-CN" altLang="en-US" sz="1600" dirty="0"/>
              <a:t>用</a:t>
            </a:r>
            <a:r>
              <a:rPr lang="en-US" altLang="zh-CN" sz="1600" dirty="0"/>
              <a:t>top</a:t>
            </a:r>
            <a:r>
              <a:rPr lang="zh-CN" altLang="en-US" sz="1600" dirty="0"/>
              <a:t>查看</a:t>
            </a:r>
            <a:r>
              <a:rPr lang="en-US" altLang="zh-CN" sz="1600" dirty="0" err="1"/>
              <a:t>cpu</a:t>
            </a:r>
            <a:r>
              <a:rPr lang="zh-CN" altLang="en-US" sz="1600" dirty="0"/>
              <a:t>运行状态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$top</a:t>
            </a:r>
          </a:p>
          <a:p>
            <a:r>
              <a:rPr lang="zh-CN" altLang="en-US" sz="1600" dirty="0"/>
              <a:t>查看</a:t>
            </a:r>
            <a:r>
              <a:rPr lang="en-US" altLang="zh-CN" sz="1600" dirty="0"/>
              <a:t>container</a:t>
            </a:r>
            <a:r>
              <a:rPr lang="zh-CN" altLang="en-US" sz="1600" dirty="0"/>
              <a:t>下</a:t>
            </a:r>
            <a:r>
              <a:rPr lang="en-US" altLang="zh-CN" sz="1600" dirty="0" err="1"/>
              <a:t>cpu</a:t>
            </a:r>
            <a:r>
              <a:rPr lang="en-US" altLang="zh-CN" sz="1600" dirty="0"/>
              <a:t> quota </a:t>
            </a:r>
            <a:r>
              <a:rPr lang="zh-CN" altLang="en-US" sz="1600" dirty="0"/>
              <a:t>为</a:t>
            </a:r>
            <a:r>
              <a:rPr lang="en-US" altLang="zh-CN" sz="1600" dirty="0"/>
              <a:t>-1 </a:t>
            </a:r>
            <a:r>
              <a:rPr lang="zh-CN" altLang="en-US" sz="1600" dirty="0"/>
              <a:t>和</a:t>
            </a:r>
            <a:r>
              <a:rPr lang="en-US" altLang="zh-CN" sz="1600" dirty="0"/>
              <a:t>period </a:t>
            </a:r>
            <a:r>
              <a:rPr lang="zh-CN" altLang="en-US" sz="1600" dirty="0"/>
              <a:t>为</a:t>
            </a:r>
            <a:r>
              <a:rPr lang="en-US" altLang="zh-CN" sz="1600" dirty="0"/>
              <a:t>100000(us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cat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/container/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cpu.cfs_quota_us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cat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/container/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cpu.cfs_period_us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向</a:t>
            </a:r>
            <a:r>
              <a:rPr lang="en-US" altLang="zh-CN" sz="1600" dirty="0"/>
              <a:t>container</a:t>
            </a:r>
            <a:r>
              <a:rPr lang="zh-CN" altLang="en-US" sz="1600" dirty="0"/>
              <a:t>下的</a:t>
            </a:r>
            <a:r>
              <a:rPr lang="en-US" altLang="zh-CN" sz="1600" dirty="0" err="1"/>
              <a:t>cfs_quota</a:t>
            </a:r>
            <a:r>
              <a:rPr lang="zh-CN" altLang="en-US" sz="1600" dirty="0"/>
              <a:t>文件写入</a:t>
            </a:r>
            <a:r>
              <a:rPr lang="en-US" altLang="zh-CN" sz="1600" dirty="0"/>
              <a:t>20000(us)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 echo 20000 &gt;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/container/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cpu.cfs_quota_us</a:t>
            </a:r>
            <a:endParaRPr lang="en-US" altLang="zh-CN" sz="1600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r>
              <a:rPr lang="zh-CN" altLang="en-US" sz="1600" dirty="0"/>
              <a:t>向</a:t>
            </a:r>
            <a:r>
              <a:rPr lang="en-US" altLang="zh-CN" sz="1600" dirty="0"/>
              <a:t>container</a:t>
            </a:r>
            <a:r>
              <a:rPr lang="zh-CN" altLang="en-US" sz="1600" dirty="0"/>
              <a:t>下的</a:t>
            </a:r>
            <a:r>
              <a:rPr lang="en-US" altLang="zh-CN" sz="1600" dirty="0"/>
              <a:t>tasks</a:t>
            </a:r>
            <a:r>
              <a:rPr lang="zh-CN" altLang="en-US" sz="1600" dirty="0"/>
              <a:t>中写入上面的进程</a:t>
            </a:r>
            <a:r>
              <a:rPr lang="en-US" altLang="zh-CN" sz="1600" dirty="0"/>
              <a:t>ID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$echo </a:t>
            </a:r>
            <a:r>
              <a:rPr lang="zh-CN" altLang="en-US" sz="1600" dirty="0">
                <a:solidFill>
                  <a:srgbClr val="92D050"/>
                </a:solidFill>
                <a:highlight>
                  <a:srgbClr val="000000"/>
                </a:highlight>
              </a:rPr>
              <a:t>进程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ID &gt; /sys/fs/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cgroup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</a:t>
            </a:r>
            <a:r>
              <a:rPr lang="en-US" altLang="zh-CN" sz="1600" dirty="0" err="1">
                <a:solidFill>
                  <a:srgbClr val="92D050"/>
                </a:solidFill>
                <a:highlight>
                  <a:srgbClr val="000000"/>
                </a:highlight>
              </a:rPr>
              <a:t>cpu</a:t>
            </a:r>
            <a:r>
              <a:rPr lang="en-US" altLang="zh-CN" sz="1600" dirty="0">
                <a:solidFill>
                  <a:srgbClr val="92D050"/>
                </a:solidFill>
                <a:highlight>
                  <a:srgbClr val="000000"/>
                </a:highlight>
              </a:rPr>
              <a:t>/container/tasks</a:t>
            </a:r>
          </a:p>
          <a:p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042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E550F-BCBF-4C47-BC1B-17A58232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DB82C-FED7-4248-93BE-A479A7E3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6A003F-E7C6-4F91-92D4-6B5C78B5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1971267"/>
            <a:ext cx="739243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5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12911</TotalTime>
  <Words>7903</Words>
  <Application>Microsoft Office PowerPoint</Application>
  <PresentationFormat>宽屏</PresentationFormat>
  <Paragraphs>966</Paragraphs>
  <Slides>72</Slides>
  <Notes>7</Notes>
  <HiddenSlides>8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3" baseType="lpstr">
      <vt:lpstr>-apple-system</vt:lpstr>
      <vt:lpstr>Helvetica Neue</vt:lpstr>
      <vt:lpstr>PingFang SC</vt:lpstr>
      <vt:lpstr>SFMono-Regular</vt:lpstr>
      <vt:lpstr>等线</vt:lpstr>
      <vt:lpstr>等线 Light</vt:lpstr>
      <vt:lpstr>新宋体</vt:lpstr>
      <vt:lpstr>Arial</vt:lpstr>
      <vt:lpstr>Consolas</vt:lpstr>
      <vt:lpstr>Courier New</vt:lpstr>
      <vt:lpstr>Office 主题​​</vt:lpstr>
      <vt:lpstr>Kubernetes</vt:lpstr>
      <vt:lpstr>PowerPoint 演示文稿</vt:lpstr>
      <vt:lpstr>题纲</vt:lpstr>
      <vt:lpstr>前面的故事</vt:lpstr>
      <vt:lpstr>Docker</vt:lpstr>
      <vt:lpstr>PowerPoint 演示文稿</vt:lpstr>
      <vt:lpstr>namespace demo</vt:lpstr>
      <vt:lpstr>cgroup demo</vt:lpstr>
      <vt:lpstr>docker</vt:lpstr>
      <vt:lpstr>Docker结构</vt:lpstr>
      <vt:lpstr>Docker结构</vt:lpstr>
      <vt:lpstr>Docker结构</vt:lpstr>
      <vt:lpstr>namespace</vt:lpstr>
      <vt:lpstr>UTS</vt:lpstr>
      <vt:lpstr>PID namespace</vt:lpstr>
      <vt:lpstr>Mount namespace</vt:lpstr>
      <vt:lpstr>NET namespace</vt:lpstr>
      <vt:lpstr>USER namespace</vt:lpstr>
      <vt:lpstr>IPC namespace</vt:lpstr>
      <vt:lpstr>cgroup</vt:lpstr>
      <vt:lpstr>cgroup限制的资源</vt:lpstr>
      <vt:lpstr>操作namespace函数</vt:lpstr>
      <vt:lpstr>操作namespace函数</vt:lpstr>
      <vt:lpstr>rootfs挂载</vt:lpstr>
      <vt:lpstr>Docker组成</vt:lpstr>
      <vt:lpstr>dokcer镜像分层</vt:lpstr>
      <vt:lpstr>挂载数据卷（volume）</vt:lpstr>
      <vt:lpstr>kubernetes</vt:lpstr>
      <vt:lpstr>Kubernetes中的编排对象</vt:lpstr>
      <vt:lpstr>Pod</vt:lpstr>
      <vt:lpstr>Pod</vt:lpstr>
      <vt:lpstr>Pod</vt:lpstr>
      <vt:lpstr>Pod api对象</vt:lpstr>
      <vt:lpstr>ReplicaSet</vt:lpstr>
      <vt:lpstr>控制器模式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Secret</vt:lpstr>
      <vt:lpstr>ConfigMap</vt:lpstr>
      <vt:lpstr>Downward API</vt:lpstr>
      <vt:lpstr>Service Account</vt:lpstr>
      <vt:lpstr>DaemonSet</vt:lpstr>
      <vt:lpstr>Service</vt:lpstr>
      <vt:lpstr>Service</vt:lpstr>
      <vt:lpstr>Ingress</vt:lpstr>
      <vt:lpstr>Ingress</vt:lpstr>
      <vt:lpstr>Ingress</vt:lpstr>
      <vt:lpstr>Ingress</vt:lpstr>
      <vt:lpstr>NetworkPolicy</vt:lpstr>
      <vt:lpstr>NetworkPolicy</vt:lpstr>
      <vt:lpstr>kubeadm</vt:lpstr>
      <vt:lpstr>安装docker,kubeadm</vt:lpstr>
      <vt:lpstr>执行master初始化</vt:lpstr>
      <vt:lpstr>复制验证文件和安装网络插件</vt:lpstr>
      <vt:lpstr>安装dashboard</vt:lpstr>
      <vt:lpstr>登录dashboard</vt:lpstr>
      <vt:lpstr>安装rook-ceph</vt:lpstr>
      <vt:lpstr>访问rook-ceph</vt:lpstr>
      <vt:lpstr>一些命令</vt:lpstr>
      <vt:lpstr>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部署用户应用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桂 素偉</cp:lastModifiedBy>
  <cp:revision>166</cp:revision>
  <dcterms:created xsi:type="dcterms:W3CDTF">2019-02-13T00:55:15Z</dcterms:created>
  <dcterms:modified xsi:type="dcterms:W3CDTF">2019-08-16T06:57:43Z</dcterms:modified>
</cp:coreProperties>
</file>