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28C3DA5-6EFD-4445-8A29-22979354A209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D4ABE-185A-C11B-9F83-C9CBEB34C3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93E71-347A-CD60-7CDF-39843DCB25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BB329-AD6C-8894-A48D-1DF0D3A67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EF96-A4CD-41FB-9276-BAA39A5EA360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0B8DD-0815-CCD0-0241-A514096AC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E5FFC-8FD7-57DB-6857-09D3CA5A0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48002-3645-4920-AEDD-2F01B25316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2166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09E83-5D22-DA45-E6F5-546E4C13B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1381B2-6754-D363-B915-B29B8EA634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22FB1-70BD-5F37-B613-5CA0B30B1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EF96-A4CD-41FB-9276-BAA39A5EA360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1B419-BE56-9484-94EA-022E8566E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73F3C-3616-E5E1-54EC-469F4424E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48002-3645-4920-AEDD-2F01B25316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5944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0D3AC8-2A0C-EAB9-F6D9-CABAFBE9A9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53AA0A-CE32-91F7-F66D-0B4FC2DA49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BF567-383D-5311-2E45-81A86135E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EF96-A4CD-41FB-9276-BAA39A5EA360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A3461-2DE5-1962-7BE3-6462F55F8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65F0C-DE64-8809-B381-236E45C56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48002-3645-4920-AEDD-2F01B25316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1671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3CF88-BDAE-86E2-4D66-4990A184E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00BEE-73C9-FB97-8F5C-4BFDB0350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B94A14-43A3-50BE-E936-92F59D33D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EF96-A4CD-41FB-9276-BAA39A5EA360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1335B-30BE-B5C1-22D6-518610465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EA92A-B628-AB04-FBA3-B26C27D46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48002-3645-4920-AEDD-2F01B25316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0490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3C1F6-75B6-5F9B-D22F-6200C50FA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F0F31B-65ED-AA9C-78A0-E922908A12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BF39E-04C8-6242-7D04-9E9B4AC8C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EF96-A4CD-41FB-9276-BAA39A5EA360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2A31C6-001B-9ED3-BD73-52A371E05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42D4F-8D4A-9C55-AFDF-312E4184F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48002-3645-4920-AEDD-2F01B25316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4704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85092-A836-E50A-A14E-9D7596911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B1800-B589-58B6-2BD9-AD9538BA57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018917-6F7B-2E73-3D80-5BBA264139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EB67CF-7E61-613E-0FF4-0518520E3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EF96-A4CD-41FB-9276-BAA39A5EA360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9D4332-B32E-1B5E-5454-45A9AD723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8D4FE6-CA32-D03C-3D57-1C1B98D76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48002-3645-4920-AEDD-2F01B25316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2823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BD09E-400E-7DBC-9AFF-4D40585E2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F278A4-F4EE-B9D2-822B-89E4FDA28D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41E6C5-15F4-CFD8-6042-30EEB48512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25DCDA-6DD1-5978-3EBC-0C02D0C24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744F1A-B970-841D-0A68-804974129F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F52A65-490D-5027-A8A9-8C45F46BE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EF96-A4CD-41FB-9276-BAA39A5EA360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A9AB5-E0EB-367B-DF42-CBF7FCE98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808C43-1E4A-1D0F-CC2A-99AD8BA04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48002-3645-4920-AEDD-2F01B25316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4900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C65A4-3825-5CFB-856D-BED2EB932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7C11EC-DC70-75C9-550A-0C059831E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EF96-A4CD-41FB-9276-BAA39A5EA360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274458-CFAD-9A77-CBC4-8ABFE4AD3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6FF986-CCFA-5929-A443-F375FA040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48002-3645-4920-AEDD-2F01B25316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3704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D68B4E-F84E-C70D-4A64-D9F41A40C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EF96-A4CD-41FB-9276-BAA39A5EA360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A941D0-444A-4185-EBAA-7B825D8FD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25BA86-5789-8D85-CE3B-25E7614D0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48002-3645-4920-AEDD-2F01B25316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2194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0F76F-8516-9913-E2AE-18F7B5B8F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C5F15-CB70-973E-2FCF-43D79C470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C4B51A-9B07-E1AF-7FAC-097061FED3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D7607A-CCED-ABAC-A1C2-56508015D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EF96-A4CD-41FB-9276-BAA39A5EA360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AF108B-5708-6339-0B3D-75AF6DA8E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9D35B-A9F0-07D7-7F91-FC179B129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48002-3645-4920-AEDD-2F01B25316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5833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4FDC3-9BB8-65D4-59E7-E2CB13AB1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C624C5-C316-BEBA-AD5B-7306364B70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26F724-0A8E-F0CA-E61F-84CCC87DCA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A9DB21-576B-9BB5-2307-1E25E67D5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EF96-A4CD-41FB-9276-BAA39A5EA360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D34B92-BAC5-C6CB-7220-4ED2398A9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FE6EFD-8FDF-B3E9-B10A-E477C7FAF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48002-3645-4920-AEDD-2F01B25316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009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2000">
              <a:srgbClr val="BECEEA">
                <a:lumMod val="88000"/>
                <a:lumOff val="12000"/>
              </a:srgbClr>
            </a:gs>
            <a:gs pos="90000">
              <a:srgbClr val="D1DCF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28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04CFD3-05C8-E0C1-C5A2-B37EDFF60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3E7676-6332-D436-571B-257BB8D933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F9EB2-660C-DF34-D9EF-A9C83A95CC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8EF96-A4CD-41FB-9276-BAA39A5EA360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6BA1F-D212-346C-6C32-5A4454CD3B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DDFE00-D0FE-A0EE-A27E-01AF371FD1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48002-3645-4920-AEDD-2F01B25316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8082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09535-55F6-B6F4-7F55-E750598B9A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Credit EDA 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E98DD3-8F7D-D754-0939-DE941613E5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By Ayush Anand</a:t>
            </a:r>
          </a:p>
        </p:txBody>
      </p:sp>
    </p:spTree>
    <p:extLst>
      <p:ext uri="{BB962C8B-B14F-4D97-AF65-F5344CB8AC3E}">
        <p14:creationId xmlns:p14="http://schemas.microsoft.com/office/powerpoint/2010/main" val="559693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76748-5687-C209-1354-3B0508ED1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1089092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/>
              <a:t>Loan application status</a:t>
            </a:r>
            <a:br>
              <a:rPr lang="en-IN" sz="3600" b="1" dirty="0"/>
            </a:br>
            <a:r>
              <a:rPr lang="en-IN" sz="3600" b="1" dirty="0"/>
              <a:t>Current and Previous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DA888-C978-FF87-FCBC-95513230B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0191" y="1513119"/>
            <a:ext cx="4793609" cy="466384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100" b="1" dirty="0"/>
              <a:t>Conclusion:</a:t>
            </a:r>
          </a:p>
          <a:p>
            <a:pPr marL="0" indent="0" algn="l">
              <a:buNone/>
            </a:pPr>
            <a:r>
              <a:rPr lang="en-IN" sz="2100" b="0" i="0" dirty="0">
                <a:solidFill>
                  <a:srgbClr val="000000"/>
                </a:solidFill>
                <a:effectLst/>
                <a:latin typeface="Helvetica Neue"/>
              </a:rPr>
              <a:t>-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The data indicates a higher default rate among clients who were new and had unused offers in their previous loan status.</a:t>
            </a:r>
          </a:p>
          <a:p>
            <a:pPr marL="0" indent="0" algn="l">
              <a:buNone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- New clients with previously approved statuses had a higher default rate, followed by repeat clients.</a:t>
            </a:r>
          </a:p>
          <a:p>
            <a:pPr marL="0" indent="0" algn="l">
              <a:buNone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- Among applicants who were previously refused, those who were refreshed clients had a higher default rate.</a:t>
            </a:r>
          </a:p>
          <a:p>
            <a:pPr marL="0" indent="0" algn="l">
              <a:buNone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- Similarly, new clients among previously canceled applicants showed a higher rate of default.</a:t>
            </a:r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r>
              <a:rPr lang="en-IN" sz="1600" b="1" dirty="0"/>
              <a:t>To target:</a:t>
            </a:r>
          </a:p>
          <a:p>
            <a:pPr marL="0" indent="0">
              <a:buNone/>
            </a:pPr>
            <a:r>
              <a:rPr lang="en-IN" sz="1600" dirty="0"/>
              <a:t>- It is not safe to grant loan for clients whose </a:t>
            </a:r>
            <a:r>
              <a:rPr lang="en-IN" sz="1600" dirty="0" err="1"/>
              <a:t>whose</a:t>
            </a:r>
            <a:r>
              <a:rPr lang="en-IN" sz="1600" dirty="0"/>
              <a:t> applications were Refused and Unused previously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FE7E85-A54D-216A-3B7B-79264ED2A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13119"/>
            <a:ext cx="6437152" cy="466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691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5226C-7201-B36F-DB16-D787E3653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8914" y="1199250"/>
            <a:ext cx="4709719" cy="5000213"/>
          </a:xfrm>
        </p:spPr>
        <p:txBody>
          <a:bodyPr/>
          <a:lstStyle/>
          <a:p>
            <a:pPr marL="0" indent="0">
              <a:buNone/>
            </a:pPr>
            <a:r>
              <a:rPr lang="en-IN" sz="1600" b="1" dirty="0"/>
              <a:t>Conclusion:</a:t>
            </a:r>
          </a:p>
          <a:p>
            <a:pPr marL="0" indent="0" algn="l">
              <a:buNone/>
            </a:pPr>
            <a:r>
              <a:rPr lang="en-IN" sz="1600" b="0" i="0" dirty="0">
                <a:solidFill>
                  <a:srgbClr val="000000"/>
                </a:solidFill>
                <a:effectLst/>
                <a:latin typeface="Helvetica Neue"/>
              </a:rPr>
              <a:t>-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Higher number pf loans were refused to Young</a:t>
            </a:r>
          </a:p>
          <a:p>
            <a:pPr marL="0" indent="0" algn="l">
              <a:buNone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- Among all type of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Helvetica Neue"/>
              </a:rPr>
              <a:t>agr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 groups, Senior citizen are less defaulter</a:t>
            </a:r>
          </a:p>
          <a:p>
            <a:pPr marL="0" indent="0" algn="l">
              <a:buNone/>
            </a:pPr>
            <a:endParaRPr lang="en-US" sz="1600" dirty="0">
              <a:solidFill>
                <a:srgbClr val="000000"/>
              </a:solidFill>
              <a:latin typeface="Helvetica Neue"/>
            </a:endParaRPr>
          </a:p>
          <a:p>
            <a:pPr marL="0" indent="0" algn="l">
              <a:buNone/>
            </a:pPr>
            <a:r>
              <a:rPr lang="en-US" sz="1600" b="1" i="0" dirty="0">
                <a:solidFill>
                  <a:srgbClr val="000000"/>
                </a:solidFill>
                <a:effectLst/>
                <a:latin typeface="Helvetica Neue"/>
              </a:rPr>
              <a:t>To target:</a:t>
            </a:r>
          </a:p>
          <a:p>
            <a:pPr marL="0" indent="0" algn="l">
              <a:buNone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- It is safe to grant loan to Senior citizens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3EB59C-D275-5C98-BAEB-0E8ADA32E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9251"/>
            <a:ext cx="6523285" cy="461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98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01E99-C43F-14EE-F23B-20D30D1D4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9880" y="1180905"/>
            <a:ext cx="459486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b="1" dirty="0"/>
              <a:t>Conclusion:</a:t>
            </a:r>
          </a:p>
          <a:p>
            <a:pPr marL="0" indent="0" algn="l">
              <a:buNone/>
            </a:pPr>
            <a:r>
              <a:rPr lang="en-IN" sz="1600" b="0" i="0" dirty="0">
                <a:solidFill>
                  <a:srgbClr val="000000"/>
                </a:solidFill>
                <a:effectLst/>
                <a:latin typeface="Helvetica Neue"/>
              </a:rPr>
              <a:t>-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For Unused offers, Medium income group were more defaulted and Low income group were least</a:t>
            </a:r>
          </a:p>
          <a:p>
            <a:pPr marL="0" indent="0" algn="l">
              <a:buNone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- For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Helvetica Neue"/>
              </a:rPr>
              <a:t>Aprooved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, Medium income group were least defaulted among all</a:t>
            </a:r>
          </a:p>
          <a:p>
            <a:pPr marL="0" indent="0" algn="l">
              <a:buNone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- It is almost similar for all income type of groups for Canceled loan status</a:t>
            </a:r>
            <a:endParaRPr lang="en-IN" sz="16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0" indent="0" algn="l">
              <a:buNone/>
            </a:pPr>
            <a:endParaRPr lang="en-IN" sz="1600" dirty="0">
              <a:solidFill>
                <a:srgbClr val="000000"/>
              </a:solidFill>
              <a:latin typeface="Helvetica Neue"/>
            </a:endParaRPr>
          </a:p>
          <a:p>
            <a:pPr marL="0" indent="0" algn="l">
              <a:buNone/>
            </a:pPr>
            <a:r>
              <a:rPr lang="en-IN" sz="1600" b="1" i="0" dirty="0">
                <a:solidFill>
                  <a:srgbClr val="000000"/>
                </a:solidFill>
                <a:effectLst/>
                <a:latin typeface="Helvetica Neue"/>
              </a:rPr>
              <a:t>To ta</a:t>
            </a:r>
            <a:r>
              <a:rPr lang="en-IN" sz="1600" b="1" dirty="0">
                <a:solidFill>
                  <a:srgbClr val="000000"/>
                </a:solidFill>
                <a:latin typeface="Helvetica Neue"/>
              </a:rPr>
              <a:t>rget:</a:t>
            </a:r>
          </a:p>
          <a:p>
            <a:pPr marL="0" indent="0" algn="l">
              <a:buNone/>
            </a:pPr>
            <a:r>
              <a:rPr lang="en-IN" sz="1600" b="0" i="0" dirty="0">
                <a:solidFill>
                  <a:srgbClr val="000000"/>
                </a:solidFill>
                <a:effectLst/>
                <a:latin typeface="Helvetica Neue"/>
              </a:rPr>
              <a:t>- </a:t>
            </a:r>
            <a:r>
              <a:rPr lang="en-IN" sz="1600" dirty="0">
                <a:solidFill>
                  <a:srgbClr val="000000"/>
                </a:solidFill>
                <a:latin typeface="Helvetica Neue"/>
              </a:rPr>
              <a:t>There is less risk to grant loan to Approved applicants to all groups</a:t>
            </a:r>
            <a:endParaRPr lang="en-US" sz="1600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C15425-5275-7601-5FF3-2F893D6B1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0905"/>
            <a:ext cx="6522720" cy="4625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540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2C7A1-0566-0151-2E16-0F83BE29B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5099" y="1177088"/>
            <a:ext cx="4023361" cy="46867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b="1" dirty="0"/>
              <a:t>Conclusion:</a:t>
            </a:r>
          </a:p>
          <a:p>
            <a:pPr marL="0" indent="0" algn="l">
              <a:buNone/>
            </a:pPr>
            <a:r>
              <a:rPr lang="en-IN" sz="1600" b="0" i="0" dirty="0">
                <a:solidFill>
                  <a:srgbClr val="000000"/>
                </a:solidFill>
                <a:effectLst/>
                <a:latin typeface="Helvetica Neue"/>
              </a:rPr>
              <a:t>-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Most of defaulters clients were the one whose previous loan were for Cards</a:t>
            </a:r>
          </a:p>
          <a:p>
            <a:pPr marL="0" indent="0" algn="l">
              <a:buNone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- Clients who applied for Cash were less defaulted</a:t>
            </a:r>
          </a:p>
          <a:p>
            <a:pPr marL="0" indent="0" algn="l">
              <a:buNone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- Clients who applied for POS were less defaulted</a:t>
            </a: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r>
              <a:rPr lang="en-IN" sz="1800" b="1" dirty="0"/>
              <a:t>To target:</a:t>
            </a:r>
          </a:p>
          <a:p>
            <a:pPr marL="0" indent="0">
              <a:buNone/>
            </a:pPr>
            <a:r>
              <a:rPr lang="en-IN" sz="1800" dirty="0"/>
              <a:t>- Safe to grant loan for any portfolio for previously approved applicants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16DC64-E46E-B930-DFEF-0B7211219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7087"/>
            <a:ext cx="6515099" cy="468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4463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2BF38-8340-21D3-606A-D2BB8022B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480"/>
            <a:ext cx="10515600" cy="1325563"/>
          </a:xfrm>
        </p:spPr>
        <p:txBody>
          <a:bodyPr/>
          <a:lstStyle/>
          <a:p>
            <a:pPr algn="ctr"/>
            <a:r>
              <a:rPr lang="en-IN" b="1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F9980-3C96-80EC-960D-88628B95A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21301"/>
            <a:ext cx="9227820" cy="38153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Clients who must be Targeted: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2000" dirty="0"/>
              <a:t>- Clients who were accepted in their prior applications</a:t>
            </a:r>
          </a:p>
          <a:p>
            <a:pPr marL="0" indent="0">
              <a:buNone/>
            </a:pPr>
            <a:r>
              <a:rPr lang="en-US" sz="2000" dirty="0"/>
              <a:t>- Individuals with advanced education and elevated income levels</a:t>
            </a:r>
          </a:p>
          <a:p>
            <a:pPr marL="0" indent="0">
              <a:buNone/>
            </a:pPr>
            <a:r>
              <a:rPr lang="en-US" sz="2000" dirty="0"/>
              <a:t>- Customers with superior external source ratings</a:t>
            </a:r>
          </a:p>
          <a:p>
            <a:pPr marL="0" indent="0">
              <a:buNone/>
            </a:pPr>
            <a:r>
              <a:rPr lang="en-US" sz="2000" dirty="0"/>
              <a:t>- Senior citizens across all groups</a:t>
            </a:r>
          </a:p>
          <a:p>
            <a:pPr marL="0" indent="0">
              <a:buNone/>
            </a:pPr>
            <a:r>
              <a:rPr lang="en-US" sz="2000" dirty="0"/>
              <a:t>- Married applicants in contrast to those with different family statuses</a:t>
            </a:r>
          </a:p>
          <a:p>
            <a:pPr marL="0" indent="0">
              <a:buNone/>
            </a:pPr>
            <a:r>
              <a:rPr lang="en-US" sz="2000" dirty="0"/>
              <a:t>- Females tend to be more favored compared to males.</a:t>
            </a:r>
          </a:p>
          <a:p>
            <a:pPr marL="0" indent="0">
              <a:buNone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5656655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966C1-7BE8-577B-322F-3B57FABBB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60727"/>
            <a:ext cx="10515600" cy="5975627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Clients to whom Targeting is risky: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/>
              <a:t>- Clients who were denied, had canceled offers, or unused offers in the past</a:t>
            </a:r>
          </a:p>
          <a:p>
            <a:pPr marL="0" indent="0">
              <a:buNone/>
            </a:pPr>
            <a:r>
              <a:rPr lang="en-US" sz="2000" dirty="0"/>
              <a:t>- Individuals belonging to the low-income bracket who were previously rejected</a:t>
            </a:r>
          </a:p>
          <a:p>
            <a:pPr marL="0" indent="0">
              <a:buNone/>
            </a:pPr>
            <a:r>
              <a:rPr lang="en-US" sz="2000" dirty="0"/>
              <a:t>- Customers without employment</a:t>
            </a:r>
          </a:p>
          <a:p>
            <a:pPr marL="0" indent="0">
              <a:buNone/>
            </a:pPr>
            <a:r>
              <a:rPr lang="en-US" sz="2000" dirty="0"/>
              <a:t>- Those with unfavorable external source ratings</a:t>
            </a:r>
          </a:p>
          <a:p>
            <a:pPr marL="0" indent="0">
              <a:buNone/>
            </a:pPr>
            <a:r>
              <a:rPr lang="en-US" sz="2000" dirty="0"/>
              <a:t>- Young clients pose a higher risk compared to adult and senior citizen clients</a:t>
            </a:r>
          </a:p>
          <a:p>
            <a:pPr marL="0" indent="0">
              <a:buNone/>
            </a:pPr>
            <a:r>
              <a:rPr lang="en-US" sz="2000" dirty="0"/>
              <a:t>- Clients with lower secondary and secondary education levels</a:t>
            </a:r>
            <a:endParaRPr lang="en-IN" sz="20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0797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16267-B3ED-F085-6016-0DD3385EB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63041"/>
            <a:ext cx="10515600" cy="1325563"/>
          </a:xfrm>
        </p:spPr>
        <p:txBody>
          <a:bodyPr/>
          <a:lstStyle/>
          <a:p>
            <a:pPr algn="ctr"/>
            <a:r>
              <a:rPr lang="en-IN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455882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D9082-4DC2-8C35-3EFA-6CE699DB0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74442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000" b="1" dirty="0"/>
              <a:t>Current applications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8C3E2-2826-99AF-FBFD-5B9A0FC86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0975" y="924961"/>
            <a:ext cx="4538585" cy="44843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b="1" dirty="0"/>
              <a:t>Conclusion: </a:t>
            </a:r>
          </a:p>
          <a:p>
            <a:pPr marL="0" indent="0">
              <a:buNone/>
            </a:pPr>
            <a:r>
              <a:rPr lang="en-IN" sz="1600" b="1" dirty="0"/>
              <a:t>- </a:t>
            </a:r>
            <a:r>
              <a:rPr lang="en-IN" sz="1600" dirty="0"/>
              <a:t>Clients with Higher education are less defaulted and Lower secondary ones are likely to be more defaulters</a:t>
            </a:r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r>
              <a:rPr lang="en-IN" sz="1600" b="1" dirty="0"/>
              <a:t>To target:</a:t>
            </a:r>
          </a:p>
          <a:p>
            <a:pPr marL="0" indent="0">
              <a:buNone/>
            </a:pPr>
            <a:r>
              <a:rPr lang="en-IN" sz="1600" b="1" dirty="0"/>
              <a:t>-</a:t>
            </a:r>
            <a:r>
              <a:rPr lang="en-IN" sz="1600" dirty="0"/>
              <a:t> It is safe to target higher educated clients across all other groups</a:t>
            </a:r>
            <a:endParaRPr lang="en-IN" sz="1600" b="1" dirty="0"/>
          </a:p>
          <a:p>
            <a:pPr marL="0" indent="0">
              <a:buNone/>
            </a:pPr>
            <a:endParaRPr lang="en-IN" sz="1600" b="1" dirty="0"/>
          </a:p>
          <a:p>
            <a:pPr marL="0" indent="0">
              <a:buNone/>
            </a:pPr>
            <a:endParaRPr lang="en-IN" sz="16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CFC9F4-A4AC-1F1C-094D-B1A7ECA4E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4961"/>
            <a:ext cx="7180975" cy="4804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26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85F9C-DC8E-4F9E-BD62-951A360E8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0860" y="1337039"/>
            <a:ext cx="4076700" cy="37988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b="1" dirty="0"/>
              <a:t>Conclusion:</a:t>
            </a:r>
          </a:p>
          <a:p>
            <a:pPr marL="0" indent="0">
              <a:buNone/>
            </a:pPr>
            <a:r>
              <a:rPr lang="en-IN" sz="1600" b="1" dirty="0">
                <a:solidFill>
                  <a:srgbClr val="000000"/>
                </a:solidFill>
                <a:latin typeface="Helvetica Neue"/>
              </a:rPr>
              <a:t>-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Highly defaulted are Young clients with medium and low credit amount group</a:t>
            </a:r>
          </a:p>
          <a:p>
            <a:pPr marL="0" indent="0" algn="l">
              <a:buNone/>
            </a:pPr>
            <a:r>
              <a:rPr lang="en-US" sz="1600" b="1" i="0" dirty="0">
                <a:solidFill>
                  <a:srgbClr val="000000"/>
                </a:solidFill>
                <a:effectLst/>
                <a:latin typeface="Helvetica Neue"/>
              </a:rPr>
              <a:t>-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Less likely defaulted are Senior citizens across all credit amount groups</a:t>
            </a:r>
          </a:p>
          <a:p>
            <a:pPr marL="0" indent="0">
              <a:buNone/>
            </a:pPr>
            <a:endParaRPr lang="en-IN" sz="1600" b="1" dirty="0"/>
          </a:p>
          <a:p>
            <a:pPr marL="0" indent="0">
              <a:buNone/>
            </a:pPr>
            <a:r>
              <a:rPr lang="en-IN" sz="1600" b="1" dirty="0"/>
              <a:t>To target:</a:t>
            </a:r>
          </a:p>
          <a:p>
            <a:pPr marL="0" indent="0">
              <a:buNone/>
            </a:pPr>
            <a:r>
              <a:rPr lang="en-IN" sz="1600" b="1" dirty="0"/>
              <a:t>- </a:t>
            </a:r>
            <a:r>
              <a:rPr lang="en-IN" sz="1600" dirty="0"/>
              <a:t>Safe to target Senior citizens across all credit amount groups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810CC2-9559-E90E-15AF-A8FD68EB2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7039"/>
            <a:ext cx="6880860" cy="3798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046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4640E-B32D-9F5A-7540-0C9EE7D28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8540" y="1253331"/>
            <a:ext cx="3962400" cy="4351338"/>
          </a:xfrm>
        </p:spPr>
        <p:txBody>
          <a:bodyPr/>
          <a:lstStyle/>
          <a:p>
            <a:pPr marL="0" indent="0">
              <a:buNone/>
            </a:pPr>
            <a:r>
              <a:rPr lang="en-IN" sz="1600" b="1" dirty="0"/>
              <a:t>Conclusion:</a:t>
            </a:r>
          </a:p>
          <a:p>
            <a:pPr marL="0" indent="0">
              <a:buNone/>
            </a:pPr>
            <a:r>
              <a:rPr lang="en-IN" sz="1600" b="1" i="0" dirty="0">
                <a:solidFill>
                  <a:srgbClr val="000000"/>
                </a:solidFill>
                <a:effectLst/>
                <a:latin typeface="Helvetica Neue"/>
              </a:rPr>
              <a:t>-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Highly defaulted in all income groups are Medium credit amount group</a:t>
            </a:r>
          </a:p>
          <a:p>
            <a:pPr marL="0" indent="0" algn="l">
              <a:buNone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- In all income groups High credit amount groups are less likely to default</a:t>
            </a:r>
          </a:p>
          <a:p>
            <a:pPr marL="0" indent="0" algn="l">
              <a:buNone/>
            </a:pPr>
            <a:endParaRPr lang="en-US" sz="1600" dirty="0">
              <a:solidFill>
                <a:srgbClr val="000000"/>
              </a:solidFill>
              <a:latin typeface="Helvetica Neue"/>
            </a:endParaRPr>
          </a:p>
          <a:p>
            <a:pPr marL="0" indent="0" algn="l">
              <a:buNone/>
            </a:pPr>
            <a:r>
              <a:rPr lang="en-US" sz="1600" b="1" i="0" dirty="0">
                <a:solidFill>
                  <a:srgbClr val="000000"/>
                </a:solidFill>
                <a:effectLst/>
                <a:latin typeface="Helvetica Neue"/>
              </a:rPr>
              <a:t>To target:</a:t>
            </a:r>
          </a:p>
          <a:p>
            <a:pPr marL="0" indent="0" algn="l">
              <a:buNone/>
            </a:pPr>
            <a:r>
              <a:rPr lang="en-US" sz="1600" dirty="0">
                <a:solidFill>
                  <a:srgbClr val="000000"/>
                </a:solidFill>
                <a:latin typeface="Helvetica Neue"/>
              </a:rPr>
              <a:t>- Grant higher amount of loan to all income groups</a:t>
            </a:r>
            <a:endParaRPr lang="en-US" sz="16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BC4F50-4F81-0BDB-6EC4-E623B2C3A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177925"/>
            <a:ext cx="7216140" cy="473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706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7C858-1FC2-E4C9-8294-F4D017CC6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8941" y="1342829"/>
            <a:ext cx="4564380" cy="4351338"/>
          </a:xfrm>
        </p:spPr>
        <p:txBody>
          <a:bodyPr/>
          <a:lstStyle/>
          <a:p>
            <a:pPr marL="0" indent="0">
              <a:buNone/>
            </a:pPr>
            <a:r>
              <a:rPr lang="en-IN" sz="1600" b="1" dirty="0"/>
              <a:t>Conclusion:</a:t>
            </a:r>
          </a:p>
          <a:p>
            <a:pPr marL="0" indent="0" algn="l">
              <a:buNone/>
            </a:pPr>
            <a:r>
              <a:rPr lang="en-IN" sz="1600" b="0" i="0" dirty="0">
                <a:solidFill>
                  <a:srgbClr val="000000"/>
                </a:solidFill>
                <a:effectLst/>
                <a:latin typeface="Helvetica Neue"/>
              </a:rPr>
              <a:t>-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Young clients are more defaulted than Mid age and senior</a:t>
            </a:r>
          </a:p>
          <a:p>
            <a:pPr marL="0" indent="0" algn="l">
              <a:buNone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- Young low income people are more defaulted</a:t>
            </a:r>
          </a:p>
          <a:p>
            <a:pPr marL="0" indent="0" algn="l">
              <a:buNone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- Default rate is almost same in all income group for Mid age and senior people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sz="1600" b="1" dirty="0"/>
              <a:t>To Target:</a:t>
            </a:r>
          </a:p>
          <a:p>
            <a:pPr marL="0" indent="0">
              <a:buNone/>
            </a:pPr>
            <a:r>
              <a:rPr lang="en-IN" sz="1600" dirty="0"/>
              <a:t>- Safe to grant loan to Senior citizen and Adult with higher income</a:t>
            </a:r>
          </a:p>
          <a:p>
            <a:pPr marL="0" indent="0">
              <a:buNone/>
            </a:pPr>
            <a:r>
              <a:rPr lang="en-IN" sz="1600" dirty="0"/>
              <a:t>- Risky to grant loan to Young ones with low income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66DFD8-F630-AA93-77E6-2CE1CC5CC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3832"/>
            <a:ext cx="6758941" cy="4530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683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E0311-9D23-5AB1-EA87-B0799F04B5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8825" y="1242060"/>
            <a:ext cx="467449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b="1" dirty="0"/>
              <a:t>Conclusion:</a:t>
            </a:r>
          </a:p>
          <a:p>
            <a:pPr marL="0" indent="0">
              <a:buNone/>
            </a:pPr>
            <a:r>
              <a:rPr lang="en-IN" sz="1600" b="1" dirty="0"/>
              <a:t>-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We can see that Males are more likely defaulted than Females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Helvetica Neue"/>
              </a:rPr>
              <a:t>accross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 all income groups</a:t>
            </a:r>
          </a:p>
          <a:p>
            <a:pPr marL="0" indent="0">
              <a:buNone/>
            </a:pPr>
            <a:r>
              <a:rPr lang="en-IN" sz="1600" b="1" dirty="0"/>
              <a:t> To target:</a:t>
            </a:r>
          </a:p>
          <a:p>
            <a:pPr marL="0" indent="0">
              <a:buNone/>
            </a:pPr>
            <a:r>
              <a:rPr lang="en-IN" sz="1600" b="1" dirty="0"/>
              <a:t>- </a:t>
            </a:r>
            <a:r>
              <a:rPr lang="en-IN" sz="1600" dirty="0"/>
              <a:t>Safer to target female for all income groups with higher income</a:t>
            </a:r>
            <a:endParaRPr lang="en-IN" sz="16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DB6091-C14A-F190-A5A9-B851C817A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2060"/>
            <a:ext cx="6648825" cy="4617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880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8139D-66E6-4F60-A460-D475E78E8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0" y="1302760"/>
            <a:ext cx="4495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b="1" dirty="0"/>
              <a:t>Conclusion:</a:t>
            </a:r>
          </a:p>
          <a:p>
            <a:pPr marL="0" indent="0">
              <a:buNone/>
            </a:pPr>
            <a:r>
              <a:rPr lang="en-IN" sz="1600" dirty="0"/>
              <a:t>-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Across all family status the Male clients are more defaulted than Female.</a:t>
            </a:r>
          </a:p>
          <a:p>
            <a:pPr marL="0" indent="0">
              <a:buNone/>
            </a:pPr>
            <a:r>
              <a:rPr lang="en-IN" sz="1600" dirty="0"/>
              <a:t> </a:t>
            </a:r>
          </a:p>
          <a:p>
            <a:pPr marL="0" indent="0">
              <a:buNone/>
            </a:pPr>
            <a:r>
              <a:rPr lang="en-IN" sz="1600" b="1" dirty="0"/>
              <a:t>To Target: </a:t>
            </a:r>
          </a:p>
          <a:p>
            <a:pPr marL="0" indent="0">
              <a:buNone/>
            </a:pPr>
            <a:r>
              <a:rPr lang="en-IN" sz="1600" dirty="0"/>
              <a:t>- Risky to grant loan for civil marriage, Single, Separated and </a:t>
            </a:r>
            <a:r>
              <a:rPr lang="en-IN" sz="1600" dirty="0" err="1"/>
              <a:t>Wedow</a:t>
            </a:r>
            <a:endParaRPr lang="en-IN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8AD26B-893E-7A80-E897-AF03AB808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2760"/>
            <a:ext cx="6522720" cy="441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134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B47A5-03E2-2F48-C3D8-AA326405FB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8980" y="1148904"/>
            <a:ext cx="410718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b="1" dirty="0"/>
              <a:t>Conclusion:</a:t>
            </a:r>
          </a:p>
          <a:p>
            <a:pPr marL="0" indent="0">
              <a:buNone/>
            </a:pPr>
            <a:r>
              <a:rPr lang="en-IN" sz="1600" b="1" dirty="0"/>
              <a:t>-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Across all family status the Young clients are more defaulted and Senior citizen are less.</a:t>
            </a:r>
          </a:p>
          <a:p>
            <a:pPr marL="0" indent="0">
              <a:buNone/>
            </a:pPr>
            <a:endParaRPr lang="en-IN" sz="1600" b="1" dirty="0"/>
          </a:p>
          <a:p>
            <a:pPr marL="0" indent="0">
              <a:buNone/>
            </a:pPr>
            <a:r>
              <a:rPr lang="en-IN" sz="1600" b="1" dirty="0"/>
              <a:t>To target:</a:t>
            </a:r>
          </a:p>
          <a:p>
            <a:pPr marL="0" indent="0">
              <a:buNone/>
            </a:pPr>
            <a:r>
              <a:rPr lang="en-IN" sz="1600" b="1" dirty="0"/>
              <a:t>- </a:t>
            </a:r>
            <a:r>
              <a:rPr lang="en-IN" sz="1600" dirty="0"/>
              <a:t>It is good to grant loan to Senior citizen of all family status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F57F44-682E-2266-E190-9ECA3231A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8904"/>
            <a:ext cx="6911340" cy="4560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363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84EB2-B689-93AB-941D-65EA41542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7788" y="1154223"/>
            <a:ext cx="451866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b="1" dirty="0"/>
              <a:t>Conclusion:</a:t>
            </a:r>
          </a:p>
          <a:p>
            <a:pPr marL="0" indent="0" algn="l">
              <a:buNone/>
            </a:pPr>
            <a:r>
              <a:rPr lang="en-IN" sz="1600" b="0" i="0" dirty="0">
                <a:solidFill>
                  <a:srgbClr val="000000"/>
                </a:solidFill>
                <a:effectLst/>
                <a:latin typeface="Helvetica Neue"/>
              </a:rPr>
              <a:t>-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Unemployed clients are more defaulted</a:t>
            </a:r>
          </a:p>
          <a:p>
            <a:pPr marL="0" indent="0" algn="l">
              <a:buNone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- Clients with maternity leave are expected to be defaulted more</a:t>
            </a:r>
          </a:p>
          <a:p>
            <a:pPr marL="0" indent="0" algn="l">
              <a:buNone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- In all other professions the default rate is lesser</a:t>
            </a:r>
          </a:p>
          <a:p>
            <a:pPr marL="0" indent="0" algn="l">
              <a:buNone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- Males are more defaulted with their respective professions compared to females</a:t>
            </a:r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r>
              <a:rPr lang="en-IN" sz="1600" b="1" dirty="0"/>
              <a:t>To target:</a:t>
            </a:r>
          </a:p>
          <a:p>
            <a:pPr marL="0" indent="0">
              <a:buNone/>
            </a:pPr>
            <a:r>
              <a:rPr lang="en-IN" sz="1600" dirty="0"/>
              <a:t>- Safe to grant loan to Pensioner and State servant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D8E730-B56C-B4BE-C344-4A0319679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4223"/>
            <a:ext cx="6790008" cy="4778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981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736</Words>
  <Application>Microsoft Office PowerPoint</Application>
  <PresentationFormat>Widescreen</PresentationFormat>
  <Paragraphs>98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Consolas</vt:lpstr>
      <vt:lpstr>Helvetica Neue</vt:lpstr>
      <vt:lpstr>Verdana</vt:lpstr>
      <vt:lpstr>Office Theme</vt:lpstr>
      <vt:lpstr>Credit EDA Case Study</vt:lpstr>
      <vt:lpstr>Current applications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Loan application status Current and Previous</vt:lpstr>
      <vt:lpstr>PowerPoint Presentation</vt:lpstr>
      <vt:lpstr>PowerPoint Presentation</vt:lpstr>
      <vt:lpstr>PowerPoint Presentation</vt:lpstr>
      <vt:lpstr>Summary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EDA Case Study</dc:title>
  <dc:creator>Ayush Anand</dc:creator>
  <cp:lastModifiedBy>Ayush Anand</cp:lastModifiedBy>
  <cp:revision>2</cp:revision>
  <dcterms:created xsi:type="dcterms:W3CDTF">2023-10-31T17:49:22Z</dcterms:created>
  <dcterms:modified xsi:type="dcterms:W3CDTF">2024-02-21T17:07:14Z</dcterms:modified>
</cp:coreProperties>
</file>