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8" r:id="rId9"/>
    <p:sldId id="279" r:id="rId10"/>
    <p:sldId id="270" r:id="rId11"/>
    <p:sldId id="271" r:id="rId12"/>
    <p:sldId id="272" r:id="rId13"/>
    <p:sldId id="276" r:id="rId14"/>
    <p:sldId id="265" r:id="rId15"/>
    <p:sldId id="277" r:id="rId16"/>
    <p:sldId id="266" r:id="rId17"/>
    <p:sldId id="267" r:id="rId18"/>
    <p:sldId id="278" r:id="rId19"/>
    <p:sldId id="280" r:id="rId20"/>
  </p:sldIdLst>
  <p:sldSz cx="9144000" cy="6858000" type="screen4x3"/>
  <p:notesSz cx="6858000" cy="9144000"/>
  <p:embeddedFontLst>
    <p:embeddedFont>
      <p:font typeface="Bookman Old Style" panose="02050604050505020204" pitchFamily="18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Helvetica Neue" panose="020B060402020202020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XUkuSzG6Asq/LLdI/zsp0r2+o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52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A33F15D0-8C74-55A7-5A3D-178FB0589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>
            <a:extLst>
              <a:ext uri="{FF2B5EF4-FFF2-40B4-BE49-F238E27FC236}">
                <a16:creationId xmlns:a16="http://schemas.microsoft.com/office/drawing/2014/main" id="{1ADD0230-B4F6-03DC-4B7B-5F2E3A7F9A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>
            <a:extLst>
              <a:ext uri="{FF2B5EF4-FFF2-40B4-BE49-F238E27FC236}">
                <a16:creationId xmlns:a16="http://schemas.microsoft.com/office/drawing/2014/main" id="{D3920152-F54C-A711-E423-94DBC8E708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8286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CB101135-F6E2-CADE-7523-34C20ABA2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>
            <a:extLst>
              <a:ext uri="{FF2B5EF4-FFF2-40B4-BE49-F238E27FC236}">
                <a16:creationId xmlns:a16="http://schemas.microsoft.com/office/drawing/2014/main" id="{B8447624-A603-3A0E-E893-76EA34C724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>
            <a:extLst>
              <a:ext uri="{FF2B5EF4-FFF2-40B4-BE49-F238E27FC236}">
                <a16:creationId xmlns:a16="http://schemas.microsoft.com/office/drawing/2014/main" id="{75E1D6E3-96BF-9FA8-2E97-92BC3F9E73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8166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A462661A-1B6F-C47E-F307-2666C6149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>
            <a:extLst>
              <a:ext uri="{FF2B5EF4-FFF2-40B4-BE49-F238E27FC236}">
                <a16:creationId xmlns:a16="http://schemas.microsoft.com/office/drawing/2014/main" id="{4C952FAD-96F3-2DA4-6FB9-FA4A0B5D4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>
            <a:extLst>
              <a:ext uri="{FF2B5EF4-FFF2-40B4-BE49-F238E27FC236}">
                <a16:creationId xmlns:a16="http://schemas.microsoft.com/office/drawing/2014/main" id="{9DD1BAD9-5CD1-0888-1663-D4EFE0533F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1651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49560F5C-3393-E38E-5930-141D58579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>
            <a:extLst>
              <a:ext uri="{FF2B5EF4-FFF2-40B4-BE49-F238E27FC236}">
                <a16:creationId xmlns:a16="http://schemas.microsoft.com/office/drawing/2014/main" id="{4B864555-2AD7-A25C-D224-8D80DDAAA1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:notes">
            <a:extLst>
              <a:ext uri="{FF2B5EF4-FFF2-40B4-BE49-F238E27FC236}">
                <a16:creationId xmlns:a16="http://schemas.microsoft.com/office/drawing/2014/main" id="{F0C84C6E-450D-BDE9-6175-877E4908EC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656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C73D846F-C137-D39A-EC8C-2B590A04C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>
            <a:extLst>
              <a:ext uri="{FF2B5EF4-FFF2-40B4-BE49-F238E27FC236}">
                <a16:creationId xmlns:a16="http://schemas.microsoft.com/office/drawing/2014/main" id="{003950C1-A00E-63BB-8F4A-C7E0D928F5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2:notes">
            <a:extLst>
              <a:ext uri="{FF2B5EF4-FFF2-40B4-BE49-F238E27FC236}">
                <a16:creationId xmlns:a16="http://schemas.microsoft.com/office/drawing/2014/main" id="{EC22794C-C073-99E1-C79E-6E72DCB82B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722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FE5A61EE-0D8A-2BFE-7D35-0B3300ACD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>
            <a:extLst>
              <a:ext uri="{FF2B5EF4-FFF2-40B4-BE49-F238E27FC236}">
                <a16:creationId xmlns:a16="http://schemas.microsoft.com/office/drawing/2014/main" id="{5EE5FAF6-8F33-C80B-D6D2-BD6BB2D7BB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>
            <a:extLst>
              <a:ext uri="{FF2B5EF4-FFF2-40B4-BE49-F238E27FC236}">
                <a16:creationId xmlns:a16="http://schemas.microsoft.com/office/drawing/2014/main" id="{41EC040C-62E0-EEA8-6FEE-CACF77AAD9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1062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7CC77CCA-6DC9-AE16-D94C-8598E44AF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>
            <a:extLst>
              <a:ext uri="{FF2B5EF4-FFF2-40B4-BE49-F238E27FC236}">
                <a16:creationId xmlns:a16="http://schemas.microsoft.com/office/drawing/2014/main" id="{E56CE4AA-03A4-7A47-D8C9-FCB2470896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>
            <a:extLst>
              <a:ext uri="{FF2B5EF4-FFF2-40B4-BE49-F238E27FC236}">
                <a16:creationId xmlns:a16="http://schemas.microsoft.com/office/drawing/2014/main" id="{0D4130D2-682F-3EE4-8213-CD5D63A0D9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178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094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206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925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6495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1_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4586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1_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>
            <a:spLocks noGrp="1"/>
          </p:cNvSpPr>
          <p:nvPr>
            <p:ph type="pic" idx="2"/>
          </p:nvPr>
        </p:nvSpPr>
        <p:spPr>
          <a:xfrm>
            <a:off x="1792288" y="838199"/>
            <a:ext cx="5486400" cy="388937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824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8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2789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9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1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6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528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9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ctrTitle"/>
          </p:nvPr>
        </p:nvSpPr>
        <p:spPr>
          <a:xfrm>
            <a:off x="457200" y="2271944"/>
            <a:ext cx="8153400" cy="260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</a:rPr>
              <a:t>ITC 6000 </a:t>
            </a:r>
            <a:br>
              <a:rPr lang="en-US" sz="4000" b="1" dirty="0">
                <a:solidFill>
                  <a:schemeClr val="dk1"/>
                </a:solidFill>
              </a:rPr>
            </a:br>
            <a:r>
              <a:rPr lang="en-US" sz="4000" b="1" dirty="0">
                <a:solidFill>
                  <a:schemeClr val="dk1"/>
                </a:solidFill>
              </a:rPr>
              <a:t>Database Management Systems</a:t>
            </a:r>
            <a:br>
              <a:rPr lang="en-US" sz="4000" b="1" dirty="0">
                <a:solidFill>
                  <a:schemeClr val="dk1"/>
                </a:solidFill>
              </a:rPr>
            </a:br>
            <a:r>
              <a:rPr lang="en-US" sz="4000" b="1" dirty="0">
                <a:solidFill>
                  <a:schemeClr val="dk1"/>
                </a:solidFill>
              </a:rPr>
              <a:t>Final Project Presentation</a:t>
            </a:r>
            <a:br>
              <a:rPr lang="en-US" sz="4000" b="1" dirty="0">
                <a:solidFill>
                  <a:schemeClr val="dk1"/>
                </a:solidFill>
              </a:rPr>
            </a:br>
            <a:r>
              <a:rPr lang="en-US" sz="4000" b="1" dirty="0">
                <a:solidFill>
                  <a:schemeClr val="dk1"/>
                </a:solidFill>
              </a:rPr>
              <a:t>2024 Term B</a:t>
            </a:r>
            <a:br>
              <a:rPr lang="en-US" sz="4000" b="1" dirty="0">
                <a:solidFill>
                  <a:schemeClr val="dk1"/>
                </a:solidFill>
              </a:rPr>
            </a:br>
            <a:r>
              <a:rPr lang="en-US" sz="4000" b="1" dirty="0">
                <a:solidFill>
                  <a:schemeClr val="dk1"/>
                </a:solidFill>
              </a:rPr>
              <a:t>Social Media Engagement Report</a:t>
            </a:r>
            <a:br>
              <a:rPr lang="en-US" sz="4000" b="1" dirty="0">
                <a:solidFill>
                  <a:schemeClr val="dk1"/>
                </a:solidFill>
              </a:rPr>
            </a:br>
            <a:endParaRPr sz="4000" dirty="0">
              <a:solidFill>
                <a:schemeClr val="dk1"/>
              </a:solidFill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1104900" y="53340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Ayush Anand</a:t>
            </a:r>
            <a:endParaRPr dirty="0"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nand.ay@northeastern.edu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>
          <a:extLst>
            <a:ext uri="{FF2B5EF4-FFF2-40B4-BE49-F238E27FC236}">
              <a16:creationId xmlns:a16="http://schemas.microsoft.com/office/drawing/2014/main" id="{D88DEB8D-75EB-726B-A836-7675F39F7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D4DA7A-D827-5C98-4C21-6AE948658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21" y="1054745"/>
            <a:ext cx="4534533" cy="3486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08FF22-6EC1-1A44-4045-33AF0F0FEEF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0773"/>
          <a:stretch/>
        </p:blipFill>
        <p:spPr>
          <a:xfrm>
            <a:off x="494221" y="5029443"/>
            <a:ext cx="6686755" cy="14468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70D1B5-FA8E-D50E-948D-0A5E62640E4F}"/>
              </a:ext>
            </a:extLst>
          </p:cNvPr>
          <p:cNvSpPr txBox="1"/>
          <p:nvPr/>
        </p:nvSpPr>
        <p:spPr>
          <a:xfrm>
            <a:off x="494221" y="685413"/>
            <a:ext cx="723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2. Influencer Engagement Analysis: Identifying Top Influencers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0F710-2276-408E-FFD3-2BBC4C536F09}"/>
              </a:ext>
            </a:extLst>
          </p:cNvPr>
          <p:cNvSpPr txBox="1"/>
          <p:nvPr/>
        </p:nvSpPr>
        <p:spPr>
          <a:xfrm>
            <a:off x="5028754" y="1461425"/>
            <a:ext cx="399429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Code Explanation</a:t>
            </a:r>
            <a:r>
              <a:rPr lang="en-US" sz="1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Calculates the average engagement rate of influencers.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Adds total likes, comments, shares, reach, and post count for deeper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Groups data by influencer and post type.</a:t>
            </a:r>
          </a:p>
          <a:p>
            <a:endParaRPr lang="en-US" sz="1400" dirty="0"/>
          </a:p>
          <a:p>
            <a:r>
              <a:rPr lang="en-US" sz="1400" b="1" dirty="0"/>
              <a:t>Key Insights from Results</a:t>
            </a:r>
            <a:r>
              <a:rPr lang="en-US" sz="1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Identifies top influencers with the highest engagement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Highlights the type of posts (e.g., video, image) that work best for each influencer.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Provides a full picture of influencers’ contribution to overall campaign performance.</a:t>
            </a:r>
          </a:p>
        </p:txBody>
      </p:sp>
    </p:spTree>
    <p:extLst>
      <p:ext uri="{BB962C8B-B14F-4D97-AF65-F5344CB8AC3E}">
        <p14:creationId xmlns:p14="http://schemas.microsoft.com/office/powerpoint/2010/main" val="289300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>
          <a:extLst>
            <a:ext uri="{FF2B5EF4-FFF2-40B4-BE49-F238E27FC236}">
              <a16:creationId xmlns:a16="http://schemas.microsoft.com/office/drawing/2014/main" id="{1FE6307C-2909-8A13-193E-FD565E5A2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5F0B16-3BB0-6563-A3A9-A1089A530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08431"/>
            <a:ext cx="8359140" cy="762000"/>
          </a:xfrm>
        </p:spPr>
        <p:txBody>
          <a:bodyPr/>
          <a:lstStyle/>
          <a:p>
            <a:pPr algn="l"/>
            <a:r>
              <a:rPr lang="en-US" sz="1800" dirty="0">
                <a:solidFill>
                  <a:srgbClr val="FF0000"/>
                </a:solidFill>
              </a:rPr>
              <a:t>3. Audience Interests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1DAA6-69DF-BEAE-C1BB-CC2F2FE20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88693"/>
            <a:ext cx="7297168" cy="3477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79161B-FB43-391A-DF04-746BF804E3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3384"/>
          <a:stretch/>
        </p:blipFill>
        <p:spPr>
          <a:xfrm>
            <a:off x="457199" y="5197507"/>
            <a:ext cx="6614719" cy="14297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F1B010-60F3-AE29-8DD2-BB3657DF8E9F}"/>
              </a:ext>
            </a:extLst>
          </p:cNvPr>
          <p:cNvSpPr txBox="1"/>
          <p:nvPr/>
        </p:nvSpPr>
        <p:spPr>
          <a:xfrm>
            <a:off x="4883726" y="1056989"/>
            <a:ext cx="437638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Code</a:t>
            </a:r>
            <a:r>
              <a:rPr lang="en-US" sz="1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Sums total impressions for posts by audience interests.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Adds demographic details (age, gender, location) and engagement metrics (likes, comments, shares).</a:t>
            </a:r>
          </a:p>
          <a:p>
            <a:endParaRPr lang="en-US" sz="1400" dirty="0"/>
          </a:p>
          <a:p>
            <a:r>
              <a:rPr lang="en-US" sz="1400" b="1" dirty="0"/>
              <a:t>Key Insights</a:t>
            </a:r>
            <a:r>
              <a:rPr lang="en-US" sz="1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Reveals top-performing audience interests driving impressions and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Highlights the most effective demographic groups and locations for targeting.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Shows how audience preferences align with campaign results for better strategies.</a:t>
            </a:r>
          </a:p>
        </p:txBody>
      </p:sp>
    </p:spTree>
    <p:extLst>
      <p:ext uri="{BB962C8B-B14F-4D97-AF65-F5344CB8AC3E}">
        <p14:creationId xmlns:p14="http://schemas.microsoft.com/office/powerpoint/2010/main" val="286948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>
          <a:extLst>
            <a:ext uri="{FF2B5EF4-FFF2-40B4-BE49-F238E27FC236}">
              <a16:creationId xmlns:a16="http://schemas.microsoft.com/office/drawing/2014/main" id="{5C7BF218-CA8A-451A-914E-B90977904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>
            <a:extLst>
              <a:ext uri="{FF2B5EF4-FFF2-40B4-BE49-F238E27FC236}">
                <a16:creationId xmlns:a16="http://schemas.microsoft.com/office/drawing/2014/main" id="{89C46E95-035C-EF6A-B99E-72C20E66F5B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" y="694396"/>
            <a:ext cx="746989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1800" dirty="0"/>
              <a:t>4. Platform Reach Analysis: Detailed Platform Reach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34ABC-875B-8DF1-8A01-D28643E66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25813"/>
            <a:ext cx="3769728" cy="2760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9C4BF1-576E-073C-9AB5-ABDE5881120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" b="67263"/>
          <a:stretch/>
        </p:blipFill>
        <p:spPr>
          <a:xfrm>
            <a:off x="457200" y="5466518"/>
            <a:ext cx="8221754" cy="10685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E88172-C323-B2D5-251C-E475EF84EADD}"/>
              </a:ext>
            </a:extLst>
          </p:cNvPr>
          <p:cNvSpPr txBox="1"/>
          <p:nvPr/>
        </p:nvSpPr>
        <p:spPr>
          <a:xfrm>
            <a:off x="4424080" y="1357022"/>
            <a:ext cx="41596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Code</a:t>
            </a:r>
            <a:r>
              <a:rPr lang="en-U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Calculates total reach per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Breaks down performance by post type (e.g., video, image).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Summarizes key metrics: impressions, likes, comments, shares, and engagement rate.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Key Insights</a:t>
            </a:r>
            <a:r>
              <a:rPr lang="en-U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Shows which platforms and post types drive the most reach and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Helps allocate resources to high-performing platforms and content strategies.</a:t>
            </a:r>
          </a:p>
        </p:txBody>
      </p:sp>
    </p:spTree>
    <p:extLst>
      <p:ext uri="{BB962C8B-B14F-4D97-AF65-F5344CB8AC3E}">
        <p14:creationId xmlns:p14="http://schemas.microsoft.com/office/powerpoint/2010/main" val="2213461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>
          <a:extLst>
            <a:ext uri="{FF2B5EF4-FFF2-40B4-BE49-F238E27FC236}">
              <a16:creationId xmlns:a16="http://schemas.microsoft.com/office/drawing/2014/main" id="{A55BA59E-DAFB-02F2-92D0-A1D57284F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>
            <a:extLst>
              <a:ext uri="{FF2B5EF4-FFF2-40B4-BE49-F238E27FC236}">
                <a16:creationId xmlns:a16="http://schemas.microsoft.com/office/drawing/2014/main" id="{0C67BAAC-ADD4-974C-119F-9479D9DC90B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" y="604444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</a:rPr>
              <a:t>5. High-Performing Posts Analysis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C9F48D-BC78-A775-48C1-01EDE4E2E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17984"/>
            <a:ext cx="4335480" cy="4008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80614B-5B93-127D-1F3B-7E5F3E48C2D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0288"/>
          <a:stretch/>
        </p:blipFill>
        <p:spPr>
          <a:xfrm>
            <a:off x="457199" y="5342977"/>
            <a:ext cx="5141495" cy="13190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2581B1-1F72-EA1B-B9B8-6B1309CF98F2}"/>
              </a:ext>
            </a:extLst>
          </p:cNvPr>
          <p:cNvSpPr txBox="1"/>
          <p:nvPr/>
        </p:nvSpPr>
        <p:spPr>
          <a:xfrm>
            <a:off x="4792680" y="326219"/>
            <a:ext cx="416245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/>
              <a:t>Code</a:t>
            </a:r>
            <a:r>
              <a:rPr lang="en-US" sz="1600" dirty="0"/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 Identifies top-performing posts by likes and shares.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 Adds reach, impressions, engagement rates, post type, and audience demographics for deeper insights.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b="1" dirty="0"/>
              <a:t>Key Insights</a:t>
            </a:r>
            <a:r>
              <a:rPr lang="en-US" sz="1600" dirty="0"/>
              <a:t>:</a:t>
            </a:r>
          </a:p>
          <a:p>
            <a:pPr algn="just">
              <a:buFont typeface="+mj-lt"/>
              <a:buAutoNum type="arabicPeriod"/>
            </a:pPr>
            <a:r>
              <a:rPr lang="en-US" sz="1600" b="1" dirty="0"/>
              <a:t>Content Optimization</a:t>
            </a:r>
            <a:r>
              <a:rPr lang="en-US" sz="1600" dirty="0"/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600" dirty="0"/>
              <a:t>Discover which post types (e.g., video, image) resonate most with the audience.</a:t>
            </a:r>
          </a:p>
          <a:p>
            <a:pPr algn="just">
              <a:buFont typeface="+mj-lt"/>
              <a:buAutoNum type="arabicPeriod"/>
            </a:pPr>
            <a:r>
              <a:rPr lang="en-US" sz="1600" b="1" dirty="0"/>
              <a:t>Audience Targeting</a:t>
            </a:r>
            <a:r>
              <a:rPr lang="en-US" sz="1600" dirty="0"/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600" dirty="0"/>
              <a:t>Understand which age groups, genders, and locations are driving engagement.</a:t>
            </a:r>
          </a:p>
          <a:p>
            <a:pPr algn="just">
              <a:buFont typeface="+mj-lt"/>
              <a:buAutoNum type="arabicPeriod"/>
            </a:pPr>
            <a:r>
              <a:rPr lang="en-US" sz="1600" b="1" dirty="0"/>
              <a:t>Post Visibility</a:t>
            </a:r>
            <a:r>
              <a:rPr lang="en-US" sz="1600" dirty="0"/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600" dirty="0"/>
              <a:t>Measure reach and impressions to assess audience exposure and content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568313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>
            <a:spLocks noGrp="1"/>
          </p:cNvSpPr>
          <p:nvPr>
            <p:ph type="body" idx="1"/>
          </p:nvPr>
        </p:nvSpPr>
        <p:spPr>
          <a:xfrm>
            <a:off x="457200" y="1337554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 b="1" dirty="0"/>
              <a:t>Metrics and Analytics – Overview</a:t>
            </a:r>
          </a:p>
          <a:p>
            <a:pPr marL="114300" indent="0">
              <a:buNone/>
            </a:pPr>
            <a:r>
              <a:rPr lang="en-US" sz="1600" b="1" dirty="0"/>
              <a:t>Key Metrics for the Social Media Engagement Analysis Project</a:t>
            </a:r>
            <a:endParaRPr lang="en-US" sz="1600" dirty="0"/>
          </a:p>
          <a:p>
            <a:pPr marL="114300" indent="0">
              <a:buNone/>
            </a:pPr>
            <a:r>
              <a:rPr lang="en-US" sz="1600" b="1" dirty="0"/>
              <a:t>1. For Marketers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# of Likes, Comments, Shares</a:t>
            </a:r>
            <a:r>
              <a:rPr lang="en-US" sz="1600" dirty="0"/>
              <a:t>: Measure post performance and audience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Engagement Rate</a:t>
            </a:r>
            <a:r>
              <a:rPr lang="en-US" sz="1600" dirty="0"/>
              <a:t>: Percentage of interactions (likes, comments, shares) relative to impressions.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Campaign Reach</a:t>
            </a:r>
            <a:r>
              <a:rPr lang="en-US" sz="1600" dirty="0"/>
              <a:t>: Total unique users reached by a campaign.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Content-Type Performance</a:t>
            </a:r>
            <a:r>
              <a:rPr lang="en-US" sz="1600" dirty="0"/>
              <a:t>: Engagement comparison for images, videos, and text posts.</a:t>
            </a:r>
          </a:p>
          <a:p>
            <a:pPr marL="114300" indent="0">
              <a:buNone/>
            </a:pPr>
            <a:r>
              <a:rPr lang="en-US" sz="1600" b="1" dirty="0"/>
              <a:t>2. For Data Analysts</a:t>
            </a:r>
            <a:endParaRPr lang="en-US" sz="1600" dirty="0"/>
          </a:p>
          <a:p>
            <a:pPr marL="114300" indent="0">
              <a:buNone/>
            </a:pPr>
            <a:r>
              <a:rPr lang="en-US" sz="1600" b="1" dirty="0"/>
              <a:t>Audience Insights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Demographics</a:t>
            </a:r>
            <a:r>
              <a:rPr lang="en-US" sz="1400" dirty="0"/>
              <a:t>: Breakdown by age, gender, and location.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Interests</a:t>
            </a:r>
            <a:r>
              <a:rPr lang="en-US" sz="1400" dirty="0"/>
              <a:t>: Engagement linked to audience preferences.</a:t>
            </a:r>
          </a:p>
          <a:p>
            <a:pPr marL="114300" indent="0">
              <a:buNone/>
            </a:pPr>
            <a:r>
              <a:rPr lang="en-US" sz="1600" b="1" dirty="0"/>
              <a:t>Platform Comparison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Engagement rates and reach across platforms (e.g., Instagram vs. LinkedIn).</a:t>
            </a:r>
          </a:p>
          <a:p>
            <a:pPr marL="114300" indent="0">
              <a:buNone/>
            </a:pPr>
            <a:r>
              <a:rPr lang="en-US" sz="1600" b="1" dirty="0"/>
              <a:t>Influencer Metrics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Average engagement rate of influencer-driven posts.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Total reach and impressions by influencer.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600" dirty="0"/>
          </a:p>
        </p:txBody>
      </p:sp>
      <p:sp>
        <p:nvSpPr>
          <p:cNvPr id="138" name="Google Shape;138;p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Metrics and Analytics</a:t>
            </a:r>
            <a:endParaRPr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9BC8B188-B100-2C37-5C1B-970308562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>
            <a:extLst>
              <a:ext uri="{FF2B5EF4-FFF2-40B4-BE49-F238E27FC236}">
                <a16:creationId xmlns:a16="http://schemas.microsoft.com/office/drawing/2014/main" id="{2EC47D05-214C-9465-DAC7-46256C5F24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37554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2000" b="1" dirty="0"/>
              <a:t>3. For Campaign Managers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Campaign ROI</a:t>
            </a:r>
            <a:r>
              <a:rPr lang="en-US" sz="2000" dirty="0"/>
              <a:t>: Ratio of engagement metrics to campaign cost.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Peak Times Analysis</a:t>
            </a:r>
            <a:r>
              <a:rPr lang="en-US" sz="2000" dirty="0"/>
              <a:t>: Identify days and times with the highest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Top-Performing Campaigns</a:t>
            </a:r>
            <a:r>
              <a:rPr lang="en-US" sz="2000" dirty="0"/>
              <a:t>: Compare campaigns by total likes, shares, and comments.</a:t>
            </a:r>
          </a:p>
          <a:p>
            <a:pPr marL="114300" indent="0">
              <a:buNone/>
            </a:pPr>
            <a:r>
              <a:rPr lang="en-US" sz="2000" b="1" dirty="0"/>
              <a:t>4. Platform Administrators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Active User Metrics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% of users who interacted with posts in the past 7 days.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Most active users by content creation.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Platform Health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Total # of posts and interactions.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Average engagement rate by platform.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100" dirty="0"/>
          </a:p>
        </p:txBody>
      </p:sp>
      <p:sp>
        <p:nvSpPr>
          <p:cNvPr id="138" name="Google Shape;138;p10">
            <a:extLst>
              <a:ext uri="{FF2B5EF4-FFF2-40B4-BE49-F238E27FC236}">
                <a16:creationId xmlns:a16="http://schemas.microsoft.com/office/drawing/2014/main" id="{9EBE9CCE-D37F-FC4A-2FCD-ED7724E9A5F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Metrics and Analytics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693334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>
            <a:spLocks noGrp="1"/>
          </p:cNvSpPr>
          <p:nvPr>
            <p:ph type="ctrTitle"/>
          </p:nvPr>
        </p:nvSpPr>
        <p:spPr>
          <a:xfrm>
            <a:off x="457200" y="504327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Security and Privacy</a:t>
            </a:r>
            <a:endParaRPr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28CAD7-A650-ED55-0F8D-4C02ABBFD8AF}"/>
              </a:ext>
            </a:extLst>
          </p:cNvPr>
          <p:cNvSpPr txBox="1"/>
          <p:nvPr/>
        </p:nvSpPr>
        <p:spPr>
          <a:xfrm>
            <a:off x="457201" y="948005"/>
            <a:ext cx="8229599" cy="9941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1. Sensitive Data Stored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Audience Demographics</a:t>
            </a:r>
            <a:r>
              <a:rPr lang="en-US" sz="1600" dirty="0"/>
              <a:t>: Age, gender, location, and interests.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Engagement Metrics</a:t>
            </a:r>
            <a:r>
              <a:rPr lang="en-US" sz="1600" dirty="0"/>
              <a:t>: Likes, comments, shares, impressions, and reach.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Influencer Details</a:t>
            </a:r>
            <a:r>
              <a:rPr lang="en-US" sz="1600" dirty="0"/>
              <a:t>: Names and post performance metrics.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2. Privacy Concerns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Target for Hackers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Audience data and engagement metrics could be misused for malicious targeting or phishing.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Influencer performance metrics might be sought by competitors or bad actors.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Compliance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Ensure adherence to GDPR, CCPA, or other data privacy regulations.</a:t>
            </a:r>
          </a:p>
          <a:p>
            <a:pPr marL="457200" lvl="1"/>
            <a:endParaRPr lang="en-US" sz="1600" dirty="0"/>
          </a:p>
          <a:p>
            <a:r>
              <a:rPr lang="en-US" sz="1600" b="1" dirty="0"/>
              <a:t>3. Key Points for Security Team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Data Protection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Emphasize encryption of sensitive data, especially demographics.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Access Control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Ensure only authorized personnel can access the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Monitoring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Regular audits and alerts for unusual activity to detect potential breaches early.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72400" cy="16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2400" b="1" dirty="0"/>
              <a:t>1. Lessons Learned</a:t>
            </a:r>
            <a:endParaRPr lang="en-US" sz="2400" dirty="0"/>
          </a:p>
          <a:p>
            <a:pPr marL="114300" indent="0">
              <a:buNone/>
            </a:pPr>
            <a:r>
              <a:rPr lang="en-US" sz="2400" b="1" dirty="0"/>
              <a:t>Importance of Data Structure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well-designed database (e.g., proper relationships and joins) simplifies analysis and insights.</a:t>
            </a:r>
          </a:p>
          <a:p>
            <a:pPr marL="114300" indent="0">
              <a:buNone/>
            </a:pPr>
            <a:r>
              <a:rPr lang="en-US" sz="2400" b="1" dirty="0"/>
              <a:t>Audience Insights Matter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Demographic and interest data play a huge role in campaign performance.</a:t>
            </a:r>
          </a:p>
          <a:p>
            <a:pPr marL="114300" indent="0">
              <a:buNone/>
            </a:pPr>
            <a:r>
              <a:rPr lang="en-US" sz="2400" b="1" dirty="0"/>
              <a:t>Scalability is Essential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Cloud hosting ensures the system can handle increasing data volumes efficiently.</a:t>
            </a:r>
          </a:p>
        </p:txBody>
      </p:sp>
      <p:sp>
        <p:nvSpPr>
          <p:cNvPr id="150" name="Google Shape;150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Next steps / Lessons Learned</a:t>
            </a:r>
            <a:endParaRPr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30EDA74A-0314-5CDC-021D-ABB3D7BCF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>
            <a:extLst>
              <a:ext uri="{FF2B5EF4-FFF2-40B4-BE49-F238E27FC236}">
                <a16:creationId xmlns:a16="http://schemas.microsoft.com/office/drawing/2014/main" id="{5A8ABAE5-214F-78F0-9532-2E9AD94BC2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72400" cy="16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2400" b="1" dirty="0"/>
              <a:t>2. Next Steps</a:t>
            </a:r>
            <a:endParaRPr lang="en-US" sz="2400" dirty="0"/>
          </a:p>
          <a:p>
            <a:pPr marL="114300" indent="0">
              <a:buNone/>
            </a:pPr>
            <a:r>
              <a:rPr lang="en-US" sz="2400" b="1" dirty="0"/>
              <a:t>Automation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Automate data ingestion from social media platforms to reduce manual input.</a:t>
            </a:r>
          </a:p>
          <a:p>
            <a:pPr marL="114300" indent="0">
              <a:buNone/>
            </a:pPr>
            <a:r>
              <a:rPr lang="en-US" sz="2400" b="1" dirty="0"/>
              <a:t>Advanced Analytics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Integrate machine learning for predictive analytics (e.g., future engagement trends).</a:t>
            </a:r>
          </a:p>
          <a:p>
            <a:pPr marL="114300" indent="0">
              <a:buNone/>
            </a:pPr>
            <a:r>
              <a:rPr lang="en-US" sz="2400" b="1" dirty="0"/>
              <a:t>Broader Metrics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Include sentiment analysis to understand audience opinions better.</a:t>
            </a:r>
          </a:p>
          <a:p>
            <a:pPr marL="114300" indent="0">
              <a:buNone/>
            </a:pPr>
            <a:r>
              <a:rPr lang="en-US" sz="2400" b="1" dirty="0"/>
              <a:t>Platform Expansion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Add more social media platforms for a comprehensive view.</a:t>
            </a:r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150" name="Google Shape;150;p12">
            <a:extLst>
              <a:ext uri="{FF2B5EF4-FFF2-40B4-BE49-F238E27FC236}">
                <a16:creationId xmlns:a16="http://schemas.microsoft.com/office/drawing/2014/main" id="{61E9A05C-9218-4074-B96A-853C0CC7573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Next steps / Lessons Learned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889358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EBEF-83FB-AC54-1349-FBEDE7448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469" y="3429000"/>
            <a:ext cx="5486400" cy="566738"/>
          </a:xfrm>
        </p:spPr>
        <p:txBody>
          <a:bodyPr/>
          <a:lstStyle/>
          <a:p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9925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body" idx="1"/>
          </p:nvPr>
        </p:nvSpPr>
        <p:spPr>
          <a:xfrm>
            <a:off x="457200" y="1219201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Project Overview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User Persona’s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Business Rules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ER Diagram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Solution Architecture and HA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Major SQL examples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Metrics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Security &amp; Privacy Concerns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Next steps / Lessons learned </a:t>
            </a:r>
            <a:endParaRPr dirty="0"/>
          </a:p>
        </p:txBody>
      </p:sp>
      <p:sp>
        <p:nvSpPr>
          <p:cNvPr id="89" name="Google Shape;89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457200" y="1528666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2800" b="1" dirty="0"/>
              <a:t>Objective</a:t>
            </a:r>
            <a:r>
              <a:rPr lang="en-US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Analyze audience engagement on platforms like Instagram and LinkedIn.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 insights into campaign performance, audience behavior, and influencer impact.</a:t>
            </a:r>
          </a:p>
          <a:p>
            <a:pPr marL="114300" indent="0">
              <a:buNone/>
            </a:pPr>
            <a:r>
              <a:rPr lang="en-US" sz="2800" b="1" dirty="0"/>
              <a:t>Key Features</a:t>
            </a:r>
            <a:r>
              <a:rPr lang="en-US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Track likes, shares, comments, and impressions.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Demographic insights (age, gender, location, interests).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Optimize campaigns for better ROI.</a:t>
            </a:r>
          </a:p>
        </p:txBody>
      </p:sp>
      <p:sp>
        <p:nvSpPr>
          <p:cNvPr id="102" name="Google Shape;102;p4"/>
          <p:cNvSpPr txBox="1">
            <a:spLocks noGrp="1"/>
          </p:cNvSpPr>
          <p:nvPr>
            <p:ph type="ctrTitle"/>
          </p:nvPr>
        </p:nvSpPr>
        <p:spPr>
          <a:xfrm>
            <a:off x="457200" y="8382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Overview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457200" y="100459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2400" b="1" dirty="0">
                <a:latin typeface="Helvetica Neue" panose="020B0604020202020204" charset="0"/>
              </a:rPr>
              <a:t>Marketers</a:t>
            </a:r>
            <a:endParaRPr lang="en-US" sz="2400" dirty="0">
              <a:latin typeface="Helvetica Neue" panose="020B0604020202020204" charset="0"/>
            </a:endParaRPr>
          </a:p>
          <a:p>
            <a:pPr marL="114300" indent="0">
              <a:buNone/>
            </a:pPr>
            <a:r>
              <a:rPr lang="en-US" sz="2400" b="1" dirty="0">
                <a:latin typeface="Helvetica Neue" panose="020B0604020202020204" charset="0"/>
              </a:rPr>
              <a:t>Who</a:t>
            </a:r>
            <a:r>
              <a:rPr lang="en-US" sz="2400" dirty="0">
                <a:latin typeface="Helvetica Neue" panose="020B0604020202020204" charset="0"/>
              </a:rPr>
              <a:t>: Thousands of marketing professionals.</a:t>
            </a:r>
          </a:p>
          <a:p>
            <a:pPr marL="114300" indent="0">
              <a:buNone/>
            </a:pPr>
            <a:r>
              <a:rPr lang="en-US" sz="2400" b="1" dirty="0">
                <a:latin typeface="Helvetica Neue" panose="020B0604020202020204" charset="0"/>
              </a:rPr>
              <a:t>As a Marketer, I want to</a:t>
            </a:r>
            <a:r>
              <a:rPr lang="en-US" sz="2400" dirty="0">
                <a:latin typeface="Helvetica Neue" panose="020B0604020202020204" charset="0"/>
              </a:rPr>
              <a:t>: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dirty="0">
                <a:latin typeface="Helvetica Neue" panose="020B0604020202020204" charset="0"/>
              </a:rPr>
              <a:t>Find top-performing campaigns to boost ROI.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dirty="0">
                <a:latin typeface="Helvetica Neue" panose="020B0604020202020204" charset="0"/>
              </a:rPr>
              <a:t>Understand what content works best for their audience.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dirty="0">
                <a:latin typeface="Helvetica Neue" panose="020B0604020202020204" charset="0"/>
              </a:rPr>
              <a:t>Track likes, comments, and shares to improve strategies.</a:t>
            </a:r>
          </a:p>
          <a:p>
            <a:pPr marL="114300" indent="0">
              <a:buNone/>
            </a:pPr>
            <a:r>
              <a:rPr lang="en-US" sz="2400" b="1" dirty="0">
                <a:latin typeface="Helvetica Neue" panose="020B0604020202020204" charset="0"/>
              </a:rPr>
              <a:t>Data Analysts</a:t>
            </a:r>
          </a:p>
          <a:p>
            <a:pPr marL="114300" indent="0">
              <a:buNone/>
            </a:pPr>
            <a:r>
              <a:rPr lang="en-US" sz="2400" b="1" dirty="0">
                <a:latin typeface="Helvetica Neue" panose="020B0604020202020204" charset="0"/>
              </a:rPr>
              <a:t>Who</a:t>
            </a:r>
            <a:r>
              <a:rPr lang="en-US" sz="2400" dirty="0">
                <a:latin typeface="Helvetica Neue" panose="020B0604020202020204" charset="0"/>
              </a:rPr>
              <a:t>: Hundreds of data professionals.</a:t>
            </a:r>
          </a:p>
          <a:p>
            <a:pPr marL="114300" indent="0">
              <a:buNone/>
            </a:pPr>
            <a:r>
              <a:rPr lang="en-US" sz="2400" b="1" dirty="0">
                <a:latin typeface="Helvetica Neue" panose="020B0604020202020204" charset="0"/>
              </a:rPr>
              <a:t>As a Data Analyst, I want to</a:t>
            </a:r>
            <a:r>
              <a:rPr lang="en-US" sz="2400" dirty="0">
                <a:latin typeface="Helvetica Neue" panose="020B0604020202020204" charset="0"/>
              </a:rPr>
              <a:t>: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B0604020202020204" charset="0"/>
              </a:rPr>
              <a:t>Group audiences by age, gender, and location.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B0604020202020204" charset="0"/>
              </a:rPr>
              <a:t>Use tools like SQL and visuals to find useful insights.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B0604020202020204" charset="0"/>
              </a:rPr>
              <a:t>Create reports with data that help guide decisions. </a:t>
            </a:r>
          </a:p>
          <a:p>
            <a:pPr marL="800100" lvl="1"/>
            <a:endParaRPr lang="en-US" sz="1400" dirty="0">
              <a:latin typeface="Helvetica Neue" panose="020B0604020202020204" charset="0"/>
            </a:endParaRPr>
          </a:p>
        </p:txBody>
      </p:sp>
      <p:sp>
        <p:nvSpPr>
          <p:cNvPr id="108" name="Google Shape;108;p5"/>
          <p:cNvSpPr txBox="1">
            <a:spLocks noGrp="1"/>
          </p:cNvSpPr>
          <p:nvPr>
            <p:ph type="ctrTitle"/>
          </p:nvPr>
        </p:nvSpPr>
        <p:spPr>
          <a:xfrm>
            <a:off x="391885" y="623597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Personas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 algn="ctr">
              <a:buNone/>
            </a:pPr>
            <a:r>
              <a:rPr lang="en-US" sz="2400" dirty="0">
                <a:solidFill>
                  <a:srgbClr val="FF0000"/>
                </a:solidFill>
                <a:latin typeface="Helvetica Neue" panose="020B0604020202020204" charset="0"/>
              </a:rPr>
              <a:t>User Personas (Continued)</a:t>
            </a:r>
          </a:p>
          <a:p>
            <a:pPr marL="114300" indent="0">
              <a:buNone/>
            </a:pPr>
            <a:r>
              <a:rPr lang="en-US" sz="2400" b="1" dirty="0">
                <a:latin typeface="Helvetica Neue" panose="020B0604020202020204" charset="0"/>
              </a:rPr>
              <a:t>Campaign Managers</a:t>
            </a:r>
            <a:endParaRPr lang="en-US" sz="2400" dirty="0">
              <a:latin typeface="Helvetica Neue" panose="020B0604020202020204" charset="0"/>
            </a:endParaRPr>
          </a:p>
          <a:p>
            <a:pPr marL="114300" indent="0">
              <a:buNone/>
            </a:pPr>
            <a:r>
              <a:rPr lang="en-US" sz="2400" b="1" dirty="0">
                <a:latin typeface="Helvetica Neue" panose="020B0604020202020204" charset="0"/>
              </a:rPr>
              <a:t>Who</a:t>
            </a:r>
            <a:r>
              <a:rPr lang="en-US" sz="2400" dirty="0">
                <a:latin typeface="Helvetica Neue" panose="020B0604020202020204" charset="0"/>
              </a:rPr>
              <a:t>: Dozens of team leads overseeing marketing strategies.</a:t>
            </a:r>
          </a:p>
          <a:p>
            <a:pPr marL="114300" indent="0">
              <a:buNone/>
            </a:pPr>
            <a:r>
              <a:rPr lang="en-US" sz="2400" b="1" dirty="0">
                <a:latin typeface="Helvetica Neue" panose="020B0604020202020204" charset="0"/>
              </a:rPr>
              <a:t>As a Campaign Manager, I want to</a:t>
            </a:r>
            <a:r>
              <a:rPr lang="en-US" sz="2400" dirty="0">
                <a:latin typeface="Helvetica Neue" panose="020B0604020202020204" charset="0"/>
              </a:rPr>
              <a:t>: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B0604020202020204" charset="0"/>
              </a:rPr>
              <a:t>Track how campaigns are doing in real time.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B0604020202020204" charset="0"/>
              </a:rPr>
              <a:t>Distribute resources wisely for better results.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B0604020202020204" charset="0"/>
              </a:rPr>
              <a:t>Plan post timings for maximum engagement. </a:t>
            </a:r>
            <a:endParaRPr lang="en-US" sz="2400" b="1" dirty="0">
              <a:latin typeface="Helvetica Neue" panose="020B0604020202020204" charset="0"/>
            </a:endParaRPr>
          </a:p>
          <a:p>
            <a:pPr marL="114300" indent="0">
              <a:buNone/>
            </a:pPr>
            <a:r>
              <a:rPr lang="en-US" sz="2400" b="1" dirty="0">
                <a:latin typeface="Helvetica Neue" panose="020B0604020202020204" charset="0"/>
              </a:rPr>
              <a:t>Platform Administrators</a:t>
            </a:r>
            <a:endParaRPr lang="en-US" sz="2400" dirty="0">
              <a:latin typeface="Helvetica Neue" panose="020B0604020202020204" charset="0"/>
            </a:endParaRPr>
          </a:p>
          <a:p>
            <a:pPr marL="114300" indent="0">
              <a:buNone/>
            </a:pPr>
            <a:r>
              <a:rPr lang="en-US" sz="2400" b="1" dirty="0">
                <a:latin typeface="Helvetica Neue" panose="020B0604020202020204" charset="0"/>
              </a:rPr>
              <a:t>Who</a:t>
            </a:r>
            <a:r>
              <a:rPr lang="en-US" sz="2400" dirty="0">
                <a:latin typeface="Helvetica Neue" panose="020B0604020202020204" charset="0"/>
              </a:rPr>
              <a:t>: A handful of system administrators.</a:t>
            </a:r>
          </a:p>
          <a:p>
            <a:pPr marL="114300" indent="0">
              <a:buNone/>
            </a:pPr>
            <a:r>
              <a:rPr lang="en-US" sz="2400" b="1" dirty="0">
                <a:latin typeface="Helvetica Neue" panose="020B0604020202020204" charset="0"/>
              </a:rPr>
              <a:t>As a Platform Administrator, I want to</a:t>
            </a:r>
            <a:r>
              <a:rPr lang="en-US" sz="2400" dirty="0">
                <a:latin typeface="Helvetica Neue" panose="020B0604020202020204" charset="0"/>
              </a:rPr>
              <a:t>: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B0604020202020204" charset="0"/>
              </a:rPr>
              <a:t>Keep data accurate and systems running smoothly.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B0604020202020204" charset="0"/>
              </a:rPr>
              <a:t>Control database access for security.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B0604020202020204" charset="0"/>
              </a:rPr>
              <a:t>Perform audits to meet privacy rules.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 Neue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A9DDD5-5763-0362-D23A-A7A689393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455577"/>
            <a:ext cx="8229600" cy="5402424"/>
          </a:xfrm>
          <a:prstGeom prst="rect">
            <a:avLst/>
          </a:prstGeom>
        </p:spPr>
      </p:pic>
      <p:sp>
        <p:nvSpPr>
          <p:cNvPr id="120" name="Google Shape;120;p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 Diagram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body" idx="1"/>
          </p:nvPr>
        </p:nvSpPr>
        <p:spPr>
          <a:xfrm>
            <a:off x="466531" y="135774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2400" b="1" dirty="0"/>
              <a:t>Core Business Rules</a:t>
            </a:r>
            <a:endParaRPr lang="en-US" sz="2400" dirty="0"/>
          </a:p>
          <a:p>
            <a:pPr marL="114300" indent="0">
              <a:buNone/>
            </a:pPr>
            <a:r>
              <a:rPr lang="en-US" sz="2400" b="1" dirty="0"/>
              <a:t>Platforms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platform (e.g., Instagram, LinkedIn) can host multiple posts, but each post belongs to only one platform.</a:t>
            </a:r>
          </a:p>
          <a:p>
            <a:pPr marL="114300" indent="0">
              <a:buNone/>
            </a:pPr>
            <a:r>
              <a:rPr lang="en-US" sz="2400" b="1" dirty="0"/>
              <a:t>Posts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Each post targets a specific audience segment based on demographics like age, gender, and interests.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post may belong to a campaign or an influencer, but these are optional.</a:t>
            </a:r>
          </a:p>
          <a:p>
            <a:pPr marL="114300" indent="0">
              <a:buNone/>
            </a:pPr>
            <a:r>
              <a:rPr lang="en-US" sz="2400" b="1" dirty="0"/>
              <a:t>Campaigns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Campaigns can include multiple posts, but each post belongs to only one campaign.</a:t>
            </a:r>
          </a:p>
          <a:p>
            <a:pPr marL="114300" indent="0">
              <a:buNone/>
            </a:pPr>
            <a:r>
              <a:rPr lang="en-US" sz="2400" b="1" dirty="0"/>
              <a:t>Influencers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Influencers may promote multiple posts, but each post is linked to one influencer at most.</a:t>
            </a:r>
          </a:p>
        </p:txBody>
      </p:sp>
      <p:sp>
        <p:nvSpPr>
          <p:cNvPr id="126" name="Google Shape;126;p8"/>
          <p:cNvSpPr txBox="1">
            <a:spLocks noGrp="1"/>
          </p:cNvSpPr>
          <p:nvPr>
            <p:ph type="ctrTitle"/>
          </p:nvPr>
        </p:nvSpPr>
        <p:spPr>
          <a:xfrm>
            <a:off x="457200" y="764966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 Business Rules &amp; Facts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>
          <a:extLst>
            <a:ext uri="{FF2B5EF4-FFF2-40B4-BE49-F238E27FC236}">
              <a16:creationId xmlns:a16="http://schemas.microsoft.com/office/drawing/2014/main" id="{05F9743F-FE61-3918-F105-89BEE7668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>
            <a:extLst>
              <a:ext uri="{FF2B5EF4-FFF2-40B4-BE49-F238E27FC236}">
                <a16:creationId xmlns:a16="http://schemas.microsoft.com/office/drawing/2014/main" id="{F5F7B66F-BB2B-3CAB-023B-E948F0DD11C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47607" y="777241"/>
            <a:ext cx="82391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</a:rPr>
              <a:t>1. Aggregated Engagement by Campaign</a:t>
            </a:r>
            <a:endParaRPr sz="18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AE5DF1-6F40-15C8-3E50-A7EBFDE35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07" y="1470062"/>
            <a:ext cx="8458073" cy="43661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0A9C8C-85EE-7D4B-4E3B-3F477463D46E}"/>
              </a:ext>
            </a:extLst>
          </p:cNvPr>
          <p:cNvSpPr txBox="1"/>
          <p:nvPr/>
        </p:nvSpPr>
        <p:spPr>
          <a:xfrm>
            <a:off x="2351314" y="4452938"/>
            <a:ext cx="696973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Code Explanation:</a:t>
            </a:r>
          </a:p>
          <a:p>
            <a:r>
              <a:rPr lang="en-US" sz="1600" dirty="0"/>
              <a:t>The code calculates total reach, likes, comments, and shares for each campaign, platform, and 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It adds three key ratios: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Reach_Like_Ratio</a:t>
            </a:r>
            <a:r>
              <a:rPr lang="en-US" sz="1600" dirty="0"/>
              <a:t>: How reach turns into likes.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Reach_Share_Ratio</a:t>
            </a:r>
            <a:r>
              <a:rPr lang="en-US" sz="1600" dirty="0"/>
              <a:t>: How reach turns into shares.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Reach_Engagement_Ratio</a:t>
            </a:r>
            <a:r>
              <a:rPr lang="en-US" sz="1600" dirty="0"/>
              <a:t>: How reach turns into overall engagement (likes + shares).</a:t>
            </a:r>
          </a:p>
        </p:txBody>
      </p:sp>
    </p:spTree>
    <p:extLst>
      <p:ext uri="{BB962C8B-B14F-4D97-AF65-F5344CB8AC3E}">
        <p14:creationId xmlns:p14="http://schemas.microsoft.com/office/powerpoint/2010/main" val="314911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96FFDF8-0FA5-202C-DA03-EAA620AE96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9215"/>
          <a:stretch/>
        </p:blipFill>
        <p:spPr>
          <a:xfrm>
            <a:off x="0" y="998552"/>
            <a:ext cx="9144000" cy="17341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9BF7D50-6A80-9864-0554-CEF119BE9270}"/>
              </a:ext>
            </a:extLst>
          </p:cNvPr>
          <p:cNvSpPr txBox="1"/>
          <p:nvPr/>
        </p:nvSpPr>
        <p:spPr>
          <a:xfrm>
            <a:off x="465221" y="2918259"/>
            <a:ext cx="82135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Insights from Results: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 Top Locations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 Best Post Types</a:t>
            </a:r>
            <a:r>
              <a:rPr lang="en-US" sz="2400" dirty="0"/>
              <a:t>: Images perform better in some locations, like "Barbados."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 Campaign Focus</a:t>
            </a:r>
            <a:r>
              <a:rPr lang="en-US" sz="2400" dirty="0"/>
              <a:t>: Use high-performing locations and post types to improve future campaigns.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2798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2437</TotalTime>
  <Words>1355</Words>
  <Application>Microsoft Office PowerPoint</Application>
  <PresentationFormat>On-screen Show (4:3)</PresentationFormat>
  <Paragraphs>192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Bookman Old Style</vt:lpstr>
      <vt:lpstr>Arial</vt:lpstr>
      <vt:lpstr>Calibri</vt:lpstr>
      <vt:lpstr>Century Gothic</vt:lpstr>
      <vt:lpstr>Wingdings</vt:lpstr>
      <vt:lpstr>Helvetica Neue</vt:lpstr>
      <vt:lpstr>Wood Type</vt:lpstr>
      <vt:lpstr>ITC 6000  Database Management Systems Final Project Presentation 2024 Term B Social Media Engagement Report </vt:lpstr>
      <vt:lpstr>Overview</vt:lpstr>
      <vt:lpstr>Project Overview</vt:lpstr>
      <vt:lpstr>Personas </vt:lpstr>
      <vt:lpstr>PowerPoint Presentation</vt:lpstr>
      <vt:lpstr>ER Diagram</vt:lpstr>
      <vt:lpstr>Other Business Rules &amp; Facts</vt:lpstr>
      <vt:lpstr>1. Aggregated Engagement by Campaign</vt:lpstr>
      <vt:lpstr>PowerPoint Presentation</vt:lpstr>
      <vt:lpstr>PowerPoint Presentation</vt:lpstr>
      <vt:lpstr>3. Audience Interests Analysis</vt:lpstr>
      <vt:lpstr>4. Platform Reach Analysis: Detailed Platform Reach Insights</vt:lpstr>
      <vt:lpstr>5. High-Performing Posts Analysis</vt:lpstr>
      <vt:lpstr>Metrics and Analytics</vt:lpstr>
      <vt:lpstr>Metrics and Analytics</vt:lpstr>
      <vt:lpstr>Security and Privacy</vt:lpstr>
      <vt:lpstr>Next steps / Lessons Learned</vt:lpstr>
      <vt:lpstr>Next steps / Lessons Learned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m.lyons</dc:creator>
  <cp:lastModifiedBy>Ayush Anand</cp:lastModifiedBy>
  <cp:revision>9</cp:revision>
  <dcterms:created xsi:type="dcterms:W3CDTF">2010-04-13T14:21:50Z</dcterms:created>
  <dcterms:modified xsi:type="dcterms:W3CDTF">2024-12-21T17:41:27Z</dcterms:modified>
</cp:coreProperties>
</file>