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92" r:id="rId37"/>
    <p:sldId id="291" r:id="rId38"/>
    <p:sldId id="293" r:id="rId39"/>
    <p:sldId id="294" r:id="rId40"/>
    <p:sldId id="295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05" r:id="rId56"/>
    <p:sldId id="322" r:id="rId57"/>
    <p:sldId id="323" r:id="rId58"/>
    <p:sldId id="324" r:id="rId59"/>
    <p:sldId id="321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7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CB4-9D14-45AC-B949-1852D3D4D5F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BB07-1D3E-46D9-9839-2C871CC32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APERIODIC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 smtClean="0"/>
              <a:t>Any analog or digital signal, that doesn’t repeat its pattern over a period of time is called an Aperiodic Signal</a:t>
            </a:r>
          </a:p>
          <a:p>
            <a:r>
              <a:rPr lang="en-US" dirty="0" smtClean="0"/>
              <a:t>This signal has its pattern continued but not repeated</a:t>
            </a:r>
          </a:p>
          <a:p>
            <a:r>
              <a:rPr lang="en-US" dirty="0" smtClean="0"/>
              <a:t>It is not so easy to be assumed or calculated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08" y="3117668"/>
            <a:ext cx="4778829" cy="35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signal to get transmitted to a distance, without the effect of any external interferences or noise addition and without getting faded away, it has to undergo a process called </a:t>
            </a:r>
            <a:r>
              <a:rPr lang="en-US" b="1" dirty="0" smtClean="0"/>
              <a:t>Modulation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5032375"/>
          </a:xfrm>
        </p:spPr>
        <p:txBody>
          <a:bodyPr/>
          <a:lstStyle/>
          <a:p>
            <a:r>
              <a:rPr lang="en-US" dirty="0" smtClean="0"/>
              <a:t>A signal can be anything like a sound wave which comes out when you shout</a:t>
            </a:r>
          </a:p>
          <a:p>
            <a:r>
              <a:rPr lang="en-US" dirty="0" smtClean="0"/>
              <a:t>A message carrying signal has to get transmitted over a distance and for it to establish a reliable communication, it needs to take the help of a high frequency signal which should not affect the original characteristics of the message signal</a:t>
            </a:r>
          </a:p>
          <a:p>
            <a:r>
              <a:rPr lang="en-US" dirty="0" smtClean="0"/>
              <a:t>A high frequency signal can travels longer distance without getting affected by external disturbances.</a:t>
            </a:r>
          </a:p>
          <a:p>
            <a:r>
              <a:rPr lang="en-US" dirty="0" smtClean="0"/>
              <a:t>The high frequency signal is called a </a:t>
            </a:r>
            <a:r>
              <a:rPr lang="en-US" b="1" dirty="0" smtClean="0"/>
              <a:t>Carrier Signal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2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9" y="95794"/>
            <a:ext cx="11284131" cy="6081169"/>
          </a:xfrm>
        </p:spPr>
        <p:txBody>
          <a:bodyPr/>
          <a:lstStyle/>
          <a:p>
            <a:r>
              <a:rPr lang="en-US" dirty="0" smtClean="0"/>
              <a:t>Modulation is the process of changing the parameters of the carrier signal, in accordance with the instantaneous values of the modulating signal</a:t>
            </a:r>
          </a:p>
          <a:p>
            <a:r>
              <a:rPr lang="en-US" dirty="0" smtClean="0"/>
              <a:t>In simple terms, it is the backing of an original message by a carrier signal transmitted over a distance to a destination to avoid message loss.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NEED FOR MODULATION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baseband signals are incompatible for direct transmission. For such a </a:t>
            </a:r>
            <a:r>
              <a:rPr lang="en-US" dirty="0" err="1" smtClean="0"/>
              <a:t>signall</a:t>
            </a:r>
            <a:r>
              <a:rPr lang="en-US" dirty="0" smtClean="0"/>
              <a:t>, to travel longer distances, its strength has to be increased by modulating with a higher frequency carrier wave, which doesn’t affect the parameters of the modulating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 theory?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the source of a communication system, whether it is analog or digital.</a:t>
            </a:r>
          </a:p>
          <a:p>
            <a:endParaRPr lang="en-US" dirty="0"/>
          </a:p>
          <a:p>
            <a:r>
              <a:rPr lang="en-US" dirty="0" smtClean="0"/>
              <a:t>Information theory is a mathematical approach to the study of coding of information along with the quantification storage, and communication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38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OF OCCURRENCE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consider an event there are three conditions of occurrence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If the event has not occurred there is a condition of </a:t>
            </a:r>
            <a:r>
              <a:rPr lang="en-US" b="1" dirty="0" err="1" smtClean="0"/>
              <a:t>uncertainity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the event has just occurred, there is a condition of </a:t>
            </a:r>
            <a:r>
              <a:rPr lang="en-US" b="1" dirty="0" smtClean="0"/>
              <a:t>surprise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event has occurred, a time back, there is a condition of having some </a:t>
            </a:r>
            <a:r>
              <a:rPr lang="en-US" b="1" dirty="0" smtClean="0"/>
              <a:t>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38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251" y="19040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Hence, these 3 occur at different times.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difference in these conditions help us have a knowledge on the probabilities of occurrence of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we observe the possibilities of occurrence of an event, whether how surprise or uncertain it would be, </a:t>
            </a:r>
            <a:r>
              <a:rPr lang="en-US" b="1" dirty="0" smtClean="0"/>
              <a:t>it means that we are trying to have an idea on the average content of the information from the source of the event.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1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Entropy can be </a:t>
            </a:r>
            <a:r>
              <a:rPr lang="en-US" b="1" dirty="0" smtClean="0"/>
              <a:t>defined as a measure of the average information content per source symbol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Meaning </a:t>
            </a:r>
            <a:r>
              <a:rPr lang="en-US" b="1" dirty="0" smtClean="0"/>
              <a:t>the average level of “information”, “surprise” or “uncertainty” inherent in the variable’s possible outcomes.</a:t>
            </a:r>
          </a:p>
        </p:txBody>
      </p:sp>
    </p:spTree>
    <p:extLst>
      <p:ext uri="{BB962C8B-B14F-4D97-AF65-F5344CB8AC3E}">
        <p14:creationId xmlns:p14="http://schemas.microsoft.com/office/powerpoint/2010/main" val="13070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69966"/>
                <a:ext cx="11765280" cy="6487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Claude Shannon, the father of the information theory</a:t>
                </a:r>
                <a:r>
                  <a:rPr lang="en-US" i="0" dirty="0" smtClean="0">
                    <a:latin typeface="+mj-lt"/>
                  </a:rPr>
                  <a:t>, has given a formula for it as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i="0" dirty="0" smtClean="0">
                    <a:latin typeface="+mj-lt"/>
                  </a:rPr>
                  <a:t>Given a discrete random variable X, with possible outcomes x</a:t>
                </a:r>
                <a:r>
                  <a:rPr lang="en-US" i="0" baseline="-25000" dirty="0" smtClean="0">
                    <a:latin typeface="+mj-lt"/>
                  </a:rPr>
                  <a:t>1</a:t>
                </a:r>
                <a:r>
                  <a:rPr lang="en-US" i="0" dirty="0" smtClean="0">
                    <a:latin typeface="+mj-lt"/>
                  </a:rPr>
                  <a:t>…</a:t>
                </a:r>
                <a:r>
                  <a:rPr lang="en-US" i="0" dirty="0" err="1" smtClean="0">
                    <a:latin typeface="+mj-lt"/>
                  </a:rPr>
                  <a:t>x</a:t>
                </a:r>
                <a:r>
                  <a:rPr lang="en-US" i="0" baseline="-25000" dirty="0" err="1" smtClean="0">
                    <a:latin typeface="+mj-lt"/>
                  </a:rPr>
                  <a:t>n</a:t>
                </a:r>
                <a:r>
                  <a:rPr lang="en-US" i="0" baseline="-25000" dirty="0" smtClean="0">
                    <a:latin typeface="+mj-lt"/>
                  </a:rPr>
                  <a:t> </a:t>
                </a:r>
                <a:r>
                  <a:rPr lang="en-US" i="0" dirty="0" smtClean="0">
                    <a:latin typeface="+mj-lt"/>
                  </a:rPr>
                  <a:t>which  occurs with probability P(x</a:t>
                </a:r>
                <a:r>
                  <a:rPr lang="en-US" i="0" baseline="-25000" dirty="0" smtClean="0">
                    <a:latin typeface="+mj-lt"/>
                  </a:rPr>
                  <a:t>i</a:t>
                </a:r>
                <a:r>
                  <a:rPr lang="en-US" i="0" dirty="0" smtClean="0">
                    <a:latin typeface="+mj-lt"/>
                  </a:rPr>
                  <a:t>)</a:t>
                </a:r>
                <a:r>
                  <a:rPr lang="en-US" i="0" baseline="-25000" dirty="0" smtClean="0">
                    <a:latin typeface="+mj-lt"/>
                  </a:rPr>
                  <a:t> </a:t>
                </a:r>
                <a:r>
                  <a:rPr lang="en-US" i="0" dirty="0" smtClean="0">
                    <a:latin typeface="+mj-lt"/>
                  </a:rPr>
                  <a:t>…P(x</a:t>
                </a:r>
                <a:r>
                  <a:rPr lang="en-US" i="0" baseline="-25000" dirty="0" smtClean="0">
                    <a:latin typeface="+mj-lt"/>
                  </a:rPr>
                  <a:t>n</a:t>
                </a:r>
                <a:r>
                  <a:rPr lang="en-US" i="0" dirty="0" smtClean="0">
                    <a:latin typeface="+mj-lt"/>
                  </a:rPr>
                  <a:t>), the entropy of X is formally defined as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P(x</a:t>
                </a:r>
                <a:r>
                  <a:rPr lang="en-US" baseline="-25000" dirty="0"/>
                  <a:t>i</a:t>
                </a:r>
                <a:r>
                  <a:rPr lang="en-US" dirty="0"/>
                  <a:t>)</a:t>
                </a:r>
                <a:r>
                  <a:rPr lang="en-US" baseline="-25000" dirty="0"/>
                  <a:t> </a:t>
                </a:r>
                <a:r>
                  <a:rPr lang="en-US" b="1" dirty="0" err="1" smtClean="0"/>
                  <a:t>Log</a:t>
                </a:r>
                <a:r>
                  <a:rPr lang="en-US" b="1" baseline="-25000" dirty="0" err="1" smtClean="0"/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P(x</a:t>
                </a:r>
                <a:r>
                  <a:rPr lang="en-US" baseline="-25000" dirty="0"/>
                  <a:t>i</a:t>
                </a:r>
                <a:r>
                  <a:rPr lang="en-US" dirty="0"/>
                  <a:t>)</a:t>
                </a:r>
                <a:r>
                  <a:rPr lang="en-US" baseline="-25000" dirty="0"/>
                  <a:t>  </a:t>
                </a:r>
                <a:r>
                  <a:rPr lang="en-US" baseline="-25000" dirty="0" smtClean="0"/>
                  <a:t>    </a:t>
                </a:r>
              </a:p>
              <a:p>
                <a:r>
                  <a:rPr lang="en-US" baseline="-25000" dirty="0" smtClean="0"/>
                  <a:t> </a:t>
                </a:r>
                <a:r>
                  <a:rPr lang="en-US" dirty="0" smtClean="0"/>
                  <a:t>- H(X) is the negative sum of $P(x) for x going from 1 to n multiplied by the log of P(x) on a desired base</a:t>
                </a:r>
              </a:p>
              <a:p>
                <a:endParaRPr lang="en-US" baseline="-25000" dirty="0" smtClean="0"/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Where</a:t>
                </a:r>
                <a:r>
                  <a:rPr lang="en-US" dirty="0" smtClean="0"/>
                  <a:t> P(x) is the probability of the occurrence of character numbers from a given stream of characters and b is the base  of the logarithm used.</a:t>
                </a:r>
                <a:endParaRPr lang="en-US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69966"/>
                <a:ext cx="11765280" cy="6487885"/>
              </a:xfrm>
              <a:blipFill>
                <a:blip r:embed="rId2"/>
                <a:stretch>
                  <a:fillRect l="-1036" t="-1502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0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MEMORYLESS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source from which the data is being emitted at successive intervals, which is independent of previous values, can be termed DISCRETE MEMORYLESS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source is discrete as it is not considered for a continuous time interval, but at discrete time intervals.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&amp; ITS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basic step for the exchange of information</a:t>
            </a:r>
          </a:p>
          <a:p>
            <a:r>
              <a:rPr lang="en-US" dirty="0" smtClean="0"/>
              <a:t>When there is a need to exchange information, there arises the issue of the means of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channel coding in a communication system, introduces redundancy with control, so as to improve the reliability of the system. Source coding reduces redundancy to improve the efficiency of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Channel coding consist of two parts of action:</a:t>
            </a:r>
          </a:p>
          <a:p>
            <a:pPr marL="514350" indent="-514350">
              <a:buAutoNum type="arabicPeriod"/>
            </a:pPr>
            <a:r>
              <a:rPr lang="en-US" dirty="0" smtClean="0"/>
              <a:t>Mapping</a:t>
            </a:r>
          </a:p>
          <a:p>
            <a:pPr marL="514350" indent="-514350">
              <a:buAutoNum type="arabicPeriod"/>
            </a:pPr>
            <a:r>
              <a:rPr lang="en-US" dirty="0" smtClean="0"/>
              <a:t>Inverse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Mapping: Incoming data sequence into a channel input sequence</a:t>
            </a:r>
          </a:p>
          <a:p>
            <a:endParaRPr lang="en-US" dirty="0"/>
          </a:p>
          <a:p>
            <a:r>
              <a:rPr lang="en-US" dirty="0" smtClean="0"/>
              <a:t>Inverse mapping: the channel output sequence into an output data sequence</a:t>
            </a:r>
          </a:p>
          <a:p>
            <a:endParaRPr lang="en-US" dirty="0"/>
          </a:p>
          <a:p>
            <a:r>
              <a:rPr lang="en-US" dirty="0" smtClean="0"/>
              <a:t>The final target is that the overall effect of the channel noise should be minimized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48046"/>
            <a:ext cx="12070080" cy="6627223"/>
          </a:xfrm>
        </p:spPr>
        <p:txBody>
          <a:bodyPr/>
          <a:lstStyle/>
          <a:p>
            <a:r>
              <a:rPr lang="en-US" dirty="0" smtClean="0"/>
              <a:t>The mapping is done by the transmitter with the help of an encoder,, whereas the inverse mapping is done at the receiver by a decoder</a:t>
            </a:r>
          </a:p>
          <a:p>
            <a:endParaRPr lang="en-US" dirty="0"/>
          </a:p>
          <a:p>
            <a:r>
              <a:rPr lang="en-US" dirty="0" smtClean="0"/>
              <a:t>A collective class of signaling techniques are employed before transmitting a signal to provide a secure communication, known as the </a:t>
            </a:r>
            <a:r>
              <a:rPr lang="en-US" b="1" dirty="0" smtClean="0"/>
              <a:t>Spread Spectrum Modulation.</a:t>
            </a:r>
          </a:p>
          <a:p>
            <a:endParaRPr lang="en-US" dirty="0"/>
          </a:p>
          <a:p>
            <a:r>
              <a:rPr lang="en-US" dirty="0" smtClean="0"/>
              <a:t>The main advantage f spread spectrum communication technique is to prevent interference, whether intentional or unintentional</a:t>
            </a:r>
          </a:p>
          <a:p>
            <a:endParaRPr lang="en-US" dirty="0"/>
          </a:p>
          <a:p>
            <a:r>
              <a:rPr lang="en-US" dirty="0" smtClean="0"/>
              <a:t>The signals modulated with these </a:t>
            </a:r>
            <a:r>
              <a:rPr lang="en-US" dirty="0" err="1" smtClean="0"/>
              <a:t>techiques</a:t>
            </a:r>
            <a:r>
              <a:rPr lang="en-US" dirty="0" smtClean="0"/>
              <a:t> are hard to interfere and cannot be jammed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322217"/>
            <a:ext cx="11249297" cy="5854746"/>
          </a:xfrm>
        </p:spPr>
        <p:txBody>
          <a:bodyPr/>
          <a:lstStyle/>
          <a:p>
            <a:r>
              <a:rPr lang="en-US" dirty="0" smtClean="0"/>
              <a:t>An intruder with no official access, is never allowed to crack them, hence these techniques are used for military purposes</a:t>
            </a:r>
          </a:p>
          <a:p>
            <a:r>
              <a:rPr lang="en-US" dirty="0" smtClean="0"/>
              <a:t>These spread spectrum signals transmit at low power density and has a wide spread of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PSEUDO-NOISE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code sequence of 1s and 0s with certain auto-correlation properties is called </a:t>
            </a:r>
            <a:r>
              <a:rPr lang="en-US" dirty="0" err="1" smtClean="0"/>
              <a:t>PseudoNoise</a:t>
            </a:r>
            <a:r>
              <a:rPr lang="en-US" dirty="0" smtClean="0"/>
              <a:t> coding sequence. </a:t>
            </a:r>
          </a:p>
          <a:p>
            <a:r>
              <a:rPr lang="en-US" dirty="0" smtClean="0"/>
              <a:t>It is used in spread spectrum techniques. It is a maximum-length sequence, which is a type of cyclic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BAND SIGNAL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signals have the signal strength concentrated in the frequency spread spectrum as shown in the diagram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84" y="3347472"/>
            <a:ext cx="4453633" cy="29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NARROW-BAND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Band of signals occupy narrow range of frequencies</a:t>
            </a:r>
          </a:p>
          <a:p>
            <a:r>
              <a:rPr lang="en-US" dirty="0" smtClean="0"/>
              <a:t>Power of density is high</a:t>
            </a:r>
          </a:p>
          <a:p>
            <a:r>
              <a:rPr lang="en-US" dirty="0" smtClean="0"/>
              <a:t>Spread of energy is low and concentrated</a:t>
            </a:r>
          </a:p>
          <a:p>
            <a:r>
              <a:rPr lang="en-US" dirty="0" smtClean="0"/>
              <a:t>Signals are prone to </a:t>
            </a:r>
            <a:r>
              <a:rPr lang="en-US" dirty="0" err="1" smtClean="0"/>
              <a:t>intereference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SPREAD SPECTRUM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spread spectrum signals have the signal strength distributed as show in the figure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75" y="3164568"/>
            <a:ext cx="5235723" cy="33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5"/>
            <a:ext cx="11197046" cy="4766764"/>
          </a:xfrm>
        </p:spPr>
        <p:txBody>
          <a:bodyPr/>
          <a:lstStyle/>
          <a:p>
            <a:r>
              <a:rPr lang="en-US" dirty="0" smtClean="0"/>
              <a:t>Band of signals occupy a wide range of frequencies</a:t>
            </a:r>
          </a:p>
          <a:p>
            <a:r>
              <a:rPr lang="en-US" dirty="0" smtClean="0"/>
              <a:t>Power density is very low</a:t>
            </a:r>
          </a:p>
          <a:p>
            <a:r>
              <a:rPr lang="en-US" dirty="0" smtClean="0"/>
              <a:t>Energy is widespread</a:t>
            </a:r>
          </a:p>
          <a:p>
            <a:r>
              <a:rPr lang="en-US" dirty="0" smtClean="0"/>
              <a:t>Spread spectrum signals are highly resistant to interference or jamming.</a:t>
            </a:r>
          </a:p>
          <a:p>
            <a:r>
              <a:rPr lang="en-US" dirty="0" smtClean="0"/>
              <a:t>Multiple users can share the same spread spectrum </a:t>
            </a:r>
            <a:r>
              <a:rPr lang="en-US" dirty="0" err="1" smtClean="0"/>
              <a:t>bandwith</a:t>
            </a:r>
            <a:r>
              <a:rPr lang="en-US" dirty="0" smtClean="0"/>
              <a:t> without interfering with one another. These are called multiple access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spectrum multiple access </a:t>
            </a:r>
            <a:r>
              <a:rPr lang="en-US" dirty="0" err="1" smtClean="0"/>
              <a:t>tecniques</a:t>
            </a:r>
            <a:r>
              <a:rPr lang="en-US" dirty="0" smtClean="0"/>
              <a:t> use signals which have transmission </a:t>
            </a:r>
            <a:r>
              <a:rPr lang="en-US" dirty="0" err="1" smtClean="0"/>
              <a:t>bandwith</a:t>
            </a:r>
            <a:r>
              <a:rPr lang="en-US" dirty="0" smtClean="0"/>
              <a:t> whose magnitude is grater than the minimum required Radio Frequency bandwidth.</a:t>
            </a:r>
          </a:p>
          <a:p>
            <a:r>
              <a:rPr lang="en-US" dirty="0" smtClean="0"/>
              <a:t>Spread spectrum signals can be classified into two categories</a:t>
            </a:r>
          </a:p>
          <a:p>
            <a:r>
              <a:rPr lang="en-US" dirty="0" smtClean="0"/>
              <a:t>1. frequency hopped spread spectrum(FHSS)</a:t>
            </a:r>
          </a:p>
          <a:p>
            <a:r>
              <a:rPr lang="en-US" dirty="0" smtClean="0"/>
              <a:t>Direct Sequence </a:t>
            </a:r>
            <a:r>
              <a:rPr lang="en-US" dirty="0"/>
              <a:t>s</a:t>
            </a:r>
            <a:r>
              <a:rPr lang="en-US" dirty="0" smtClean="0"/>
              <a:t>pread spectrum (DSSS)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system which provides communication, consists of three important and basic parts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06" y="3443968"/>
            <a:ext cx="6858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HOPPED 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made to change the frequencies of usage, from one to another in a specified time interval. This is called</a:t>
            </a:r>
            <a:r>
              <a:rPr lang="en-US" b="1" dirty="0" smtClean="0"/>
              <a:t> FREQUENCY HOPPING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a frequency was allotted to sender 1 for a particular period of time, after a while, sender 1 hops to the other frequency and sender 2 uses the first frequency, which was previously used by sender 1. this is called </a:t>
            </a:r>
            <a:r>
              <a:rPr lang="en-US" b="1" dirty="0" err="1" smtClean="0"/>
              <a:t>Freqency</a:t>
            </a:r>
            <a:r>
              <a:rPr lang="en-US" b="1" dirty="0" smtClean="0"/>
              <a:t> reuse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5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235131"/>
            <a:ext cx="11266714" cy="5941832"/>
          </a:xfrm>
        </p:spPr>
        <p:txBody>
          <a:bodyPr/>
          <a:lstStyle/>
          <a:p>
            <a:r>
              <a:rPr lang="en-US" dirty="0" smtClean="0"/>
              <a:t>The frequencies of the data are hopped from one to another in order to provide secure transmission. The amount of time spent on each frequency hop is called </a:t>
            </a:r>
            <a:r>
              <a:rPr lang="en-US" b="1" dirty="0" smtClean="0"/>
              <a:t>Dwell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3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SEQUENCE 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825624"/>
            <a:ext cx="11153503" cy="4792889"/>
          </a:xfrm>
        </p:spPr>
        <p:txBody>
          <a:bodyPr/>
          <a:lstStyle/>
          <a:p>
            <a:r>
              <a:rPr lang="en-US" dirty="0" smtClean="0"/>
              <a:t>Whenever a user wants to send data using this DSSS technique, each and every bit of the user data is multiplied by a secret code, called </a:t>
            </a:r>
            <a:r>
              <a:rPr lang="en-US" b="1" dirty="0" smtClean="0"/>
              <a:t>CHIPPING CODE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chipping code is the spreading code which is multiplied with </a:t>
            </a:r>
            <a:r>
              <a:rPr lang="en-US" dirty="0" err="1" smtClean="0"/>
              <a:t>te</a:t>
            </a:r>
            <a:r>
              <a:rPr lang="en-US" dirty="0" smtClean="0"/>
              <a:t> original message transmitted</a:t>
            </a:r>
          </a:p>
          <a:p>
            <a:endParaRPr lang="en-US" dirty="0" smtClean="0"/>
          </a:p>
          <a:p>
            <a:r>
              <a:rPr lang="en-US" dirty="0" smtClean="0"/>
              <a:t>The receiver uses the same code to retrieve the original message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DSSS is also called </a:t>
            </a:r>
            <a:r>
              <a:rPr lang="en-US" b="1" dirty="0" smtClean="0"/>
              <a:t>CODE DIVISION MULTIPLE ACCESS(CDMA)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1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FHSS and DSSS/CDMA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654593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528623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046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FHSS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frequencies are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is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 to find the user’s frequency</a:t>
                      </a:r>
                      <a:r>
                        <a:rPr lang="en-US" baseline="0" dirty="0" smtClean="0"/>
                        <a:t> at any instance of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frequency</a:t>
                      </a:r>
                      <a:r>
                        <a:rPr lang="en-US" baseline="0" dirty="0" smtClean="0"/>
                        <a:t>, once allotted is always the same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0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 </a:t>
                      </a:r>
                      <a:r>
                        <a:rPr lang="en-US" dirty="0" err="1" smtClean="0"/>
                        <a:t>resue</a:t>
                      </a:r>
                      <a:r>
                        <a:rPr lang="en-US" dirty="0" smtClean="0"/>
                        <a:t> is 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reuse is not allowed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3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sender need not 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sender</a:t>
                      </a:r>
                      <a:r>
                        <a:rPr lang="en-US" baseline="0" dirty="0" smtClean="0"/>
                        <a:t> has to wait if the spectrum is busy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9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strength</a:t>
                      </a:r>
                      <a:r>
                        <a:rPr lang="en-US" baseline="0" dirty="0" smtClean="0"/>
                        <a:t> of the signal is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strength of the signal is 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01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stronger and penetrates through the obstacles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is weaker compared to FHSS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0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is never</a:t>
                      </a:r>
                      <a:r>
                        <a:rPr lang="en-US" baseline="0" dirty="0" smtClean="0"/>
                        <a:t> affected by interference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can be affected by interference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is cheaper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is expensive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the mostly used technique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 is not frequently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6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Cross talk elimination</a:t>
            </a:r>
          </a:p>
          <a:p>
            <a:r>
              <a:rPr lang="en-US" dirty="0" smtClean="0"/>
              <a:t>Better output with data integrity</a:t>
            </a:r>
          </a:p>
          <a:p>
            <a:r>
              <a:rPr lang="en-US" dirty="0" smtClean="0"/>
              <a:t>Reduced effect of multipath fading</a:t>
            </a:r>
          </a:p>
          <a:p>
            <a:r>
              <a:rPr lang="en-US" dirty="0"/>
              <a:t> </a:t>
            </a:r>
            <a:r>
              <a:rPr lang="en-US" dirty="0" smtClean="0"/>
              <a:t>better security</a:t>
            </a:r>
          </a:p>
          <a:p>
            <a:r>
              <a:rPr lang="en-US" dirty="0" smtClean="0"/>
              <a:t>Reduction in noise</a:t>
            </a:r>
          </a:p>
          <a:p>
            <a:r>
              <a:rPr lang="en-US" dirty="0" smtClean="0"/>
              <a:t>Co-existence with other systems</a:t>
            </a:r>
          </a:p>
          <a:p>
            <a:r>
              <a:rPr lang="en-US" dirty="0" smtClean="0"/>
              <a:t>Longer operative distances</a:t>
            </a:r>
          </a:p>
          <a:p>
            <a:r>
              <a:rPr lang="en-US" dirty="0" smtClean="0"/>
              <a:t>Hard to detect</a:t>
            </a:r>
          </a:p>
          <a:p>
            <a:r>
              <a:rPr lang="en-US" dirty="0" smtClean="0"/>
              <a:t>Hard to demodulate/decode</a:t>
            </a:r>
          </a:p>
          <a:p>
            <a:r>
              <a:rPr lang="en-US" dirty="0" smtClean="0"/>
              <a:t>Harder to jam the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submit by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five areas where spread spectrum is been used and which is used, the limitations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9" y="95794"/>
            <a:ext cx="12122331" cy="6762206"/>
          </a:xfrm>
        </p:spPr>
        <p:txBody>
          <a:bodyPr/>
          <a:lstStyle/>
          <a:p>
            <a:r>
              <a:rPr lang="en-US" dirty="0" smtClean="0"/>
              <a:t>Modulation is the process of changing the parameters of the carrier signal, in accordance with the instantaneous values of the modulating signal</a:t>
            </a:r>
          </a:p>
          <a:p>
            <a:r>
              <a:rPr lang="en-US" dirty="0" smtClean="0"/>
              <a:t>In simple terms, it is the backing of an original message by a carrier signal transmitted over a distance to a destination to avoid message loss.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NEED FOR MODULATION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baseband signals are incompatible for direct transmission. For such a </a:t>
            </a:r>
            <a:r>
              <a:rPr lang="en-US" dirty="0" smtClean="0"/>
              <a:t>signal, </a:t>
            </a:r>
            <a:r>
              <a:rPr lang="en-US" dirty="0" smtClean="0"/>
              <a:t>to travel longer distances, its strength has to be increased by modulating with a higher frequency carrier wave, which doesn’t affect the parameters of the modulating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52960" cy="1325563"/>
          </a:xfrm>
        </p:spPr>
        <p:txBody>
          <a:bodyPr/>
          <a:lstStyle/>
          <a:p>
            <a:r>
              <a:rPr lang="en-US" dirty="0" smtClean="0"/>
              <a:t>Advantages of Modulation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1690688"/>
            <a:ext cx="12131040" cy="5167312"/>
          </a:xfrm>
        </p:spPr>
        <p:txBody>
          <a:bodyPr/>
          <a:lstStyle/>
          <a:p>
            <a:r>
              <a:rPr lang="en-US" dirty="0" smtClean="0"/>
              <a:t>Without modulation, the antenna used for transmission would have to be very large.</a:t>
            </a:r>
          </a:p>
          <a:p>
            <a:r>
              <a:rPr lang="en-US" dirty="0" smtClean="0"/>
              <a:t>The range of communication gets limited as the wave cannot travel to a distance without getting distorted, i.e. no signal mixing occurs</a:t>
            </a:r>
          </a:p>
          <a:p>
            <a:r>
              <a:rPr lang="en-US" dirty="0" smtClean="0"/>
              <a:t>Communication range increases</a:t>
            </a:r>
          </a:p>
          <a:p>
            <a:r>
              <a:rPr lang="en-US" dirty="0" smtClean="0"/>
              <a:t>Multiplexing of signals occur</a:t>
            </a:r>
          </a:p>
          <a:p>
            <a:r>
              <a:rPr lang="en-US" dirty="0" smtClean="0"/>
              <a:t>Adjustments in the bandwidth is allowed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in the Modulation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690688"/>
            <a:ext cx="11252200" cy="5167312"/>
          </a:xfrm>
        </p:spPr>
        <p:txBody>
          <a:bodyPr/>
          <a:lstStyle/>
          <a:p>
            <a:r>
              <a:rPr lang="en-US" dirty="0" smtClean="0"/>
              <a:t>Three types of signals in the modulation process:</a:t>
            </a:r>
          </a:p>
          <a:p>
            <a:pPr lvl="1"/>
            <a:r>
              <a:rPr lang="en-US" dirty="0" smtClean="0"/>
              <a:t>Message or modulating signal –</a:t>
            </a:r>
          </a:p>
          <a:p>
            <a:pPr lvl="2"/>
            <a:r>
              <a:rPr lang="en-US" dirty="0" smtClean="0"/>
              <a:t> the signal which contains a message to be transmitted is called a message signal or modulating signal</a:t>
            </a:r>
          </a:p>
          <a:p>
            <a:pPr lvl="2"/>
            <a:r>
              <a:rPr lang="en-US" dirty="0" smtClean="0"/>
              <a:t>It is a baseband signal, which has to undergo the process of modulation to get transmitted</a:t>
            </a:r>
          </a:p>
          <a:p>
            <a:pPr marL="457200" lvl="1" indent="0">
              <a:buNone/>
            </a:pPr>
            <a:r>
              <a:rPr lang="en-US" dirty="0" smtClean="0"/>
              <a:t>Carrier signal</a:t>
            </a:r>
          </a:p>
          <a:p>
            <a:pPr lvl="2"/>
            <a:r>
              <a:rPr lang="en-US" dirty="0" smtClean="0"/>
              <a:t>The high frequency signal which has a certain phase, frequency and amplitude but contains no information is called the carrier signal.</a:t>
            </a:r>
          </a:p>
          <a:p>
            <a:pPr lvl="2"/>
            <a:r>
              <a:rPr lang="en-US" dirty="0" smtClean="0"/>
              <a:t>It is an empty signal</a:t>
            </a:r>
          </a:p>
          <a:p>
            <a:pPr lvl="2"/>
            <a:r>
              <a:rPr lang="en-US" dirty="0" smtClean="0"/>
              <a:t>It is just used to carry the signal to the receiver after modulation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Modulated signal</a:t>
            </a:r>
          </a:p>
          <a:p>
            <a:pPr lvl="2"/>
            <a:r>
              <a:rPr lang="en-US" dirty="0" smtClean="0"/>
              <a:t>The resultant signal after the process of modulation, is called the modulated signal.</a:t>
            </a:r>
          </a:p>
          <a:p>
            <a:pPr lvl="2"/>
            <a:r>
              <a:rPr lang="en-US" b="1" dirty="0" smtClean="0"/>
              <a:t>Modulated Signal = the modulating signal + the carrier signal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US" dirty="0" smtClean="0"/>
              <a:t>Types of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2108"/>
            <a:ext cx="11353800" cy="5915891"/>
          </a:xfrm>
        </p:spPr>
        <p:txBody>
          <a:bodyPr/>
          <a:lstStyle/>
          <a:p>
            <a:r>
              <a:rPr lang="en-US" dirty="0" smtClean="0"/>
              <a:t>There are many types of modulation, depending on the modulation technique used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5" y="1752888"/>
            <a:ext cx="9882910" cy="48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sender is the person who send a message. It could be a transmitting station from where the signal is transmitted</a:t>
            </a:r>
          </a:p>
          <a:p>
            <a:endParaRPr lang="en-US" dirty="0"/>
          </a:p>
          <a:p>
            <a:r>
              <a:rPr lang="en-US" dirty="0" smtClean="0"/>
              <a:t>The channel, is the medium through which the message signals travel to reach the destination.</a:t>
            </a:r>
          </a:p>
          <a:p>
            <a:endParaRPr lang="en-US" dirty="0"/>
          </a:p>
          <a:p>
            <a:r>
              <a:rPr lang="en-US" dirty="0" smtClean="0"/>
              <a:t>The receiver is the person who receives the message. It could be a receiving station where the signal transmitted is received.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types of modulations are </a:t>
            </a:r>
            <a:r>
              <a:rPr lang="en-US" b="1" dirty="0" smtClean="0"/>
              <a:t>broadly classified </a:t>
            </a:r>
            <a:r>
              <a:rPr lang="en-US" dirty="0" smtClean="0"/>
              <a:t>into </a:t>
            </a:r>
            <a:r>
              <a:rPr lang="en-US" b="1" dirty="0" smtClean="0"/>
              <a:t>continuous-wave modulation </a:t>
            </a:r>
            <a:r>
              <a:rPr lang="en-US" dirty="0" smtClean="0"/>
              <a:t>and </a:t>
            </a:r>
            <a:r>
              <a:rPr lang="en-US" b="1" dirty="0" smtClean="0"/>
              <a:t>pulse modulation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Continuous-wave modulation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high frequency sine wave is used as a carrier wave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Continuous wave  goes on continuously without any intervals and it is a baseband message signal, which contains the information. This wave has to be modulated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divided into amplitude and angel modulation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Amplitude modulation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If the amplitude of the high frequency carrier wave is varied in accordance with the instantaneous amplitude of the modulating signal, then such a technique is called amplitude modulation, the figure describes it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90" y="86576"/>
            <a:ext cx="5920510" cy="624982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92364" y="129308"/>
            <a:ext cx="5994400" cy="672869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modulating wave which is shown first is the message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next one is the carrier wave, which is just a high frequency signal and contains no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last one is the modulated wave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You can see that the positive and negative peaks of the carrier wave, are interconnected with an imaginary line.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This line helps recreate the exact shape of the modulating signal.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This imaginary line on the carrier wave is called Envelope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is the same as the message signal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9818"/>
          </a:xfrm>
        </p:spPr>
        <p:txBody>
          <a:bodyPr/>
          <a:lstStyle/>
          <a:p>
            <a:r>
              <a:rPr lang="en-US" dirty="0" smtClean="0"/>
              <a:t>Modulated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099128"/>
            <a:ext cx="12081164" cy="5643418"/>
          </a:xfrm>
        </p:spPr>
        <p:txBody>
          <a:bodyPr/>
          <a:lstStyle/>
          <a:p>
            <a:r>
              <a:rPr lang="en-US" dirty="0" smtClean="0"/>
              <a:t>A carrier wave, after being modulated, if the modulated level is calculated, then such an attempt is called Modulation Index or Modulation Depth</a:t>
            </a:r>
          </a:p>
          <a:p>
            <a:r>
              <a:rPr lang="en-US" dirty="0" err="1" smtClean="0"/>
              <a:t>Ut</a:t>
            </a:r>
            <a:r>
              <a:rPr lang="en-US" dirty="0" smtClean="0"/>
              <a:t> states the level of modulation that a carrier wave undergoes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08" y="2504065"/>
            <a:ext cx="9446347" cy="39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The maximum and minimum values of the envelope of the modulated wave are represented by </a:t>
            </a:r>
            <a:r>
              <a:rPr lang="en-US" dirty="0"/>
              <a:t>A</a:t>
            </a:r>
            <a:r>
              <a:rPr lang="en-US" baseline="-25000" dirty="0"/>
              <a:t>max </a:t>
            </a:r>
            <a:r>
              <a:rPr lang="en-US" dirty="0"/>
              <a:t>and A</a:t>
            </a:r>
            <a:r>
              <a:rPr lang="en-US" baseline="-25000" dirty="0"/>
              <a:t>min respectively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For a perfect modulation, the value of modulation index should be 1, which means the modulation depth should be 100%</a:t>
            </a:r>
          </a:p>
          <a:p>
            <a:pPr lvl="0"/>
            <a:r>
              <a:rPr lang="en-US" dirty="0" smtClean="0"/>
              <a:t>For instance if this value is less than 1 i.e., the modulation index is 0.5, then the modulated output would be said to be under-modulated wave and would look like the following figure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54" y="3429000"/>
            <a:ext cx="6550891" cy="30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654"/>
            <a:ext cx="12192000" cy="6793345"/>
          </a:xfrm>
        </p:spPr>
        <p:txBody>
          <a:bodyPr/>
          <a:lstStyle/>
          <a:p>
            <a:r>
              <a:rPr lang="en-US" dirty="0" smtClean="0"/>
              <a:t>If the value of the modulation index is greater than 1 i.e., 1.5 or so, then the wave will be an over-modulated wave. It would look like this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the value of the modulation index increases, the carrier experiences a 180</a:t>
            </a:r>
            <a:r>
              <a:rPr lang="en-US" baseline="30000" dirty="0" smtClean="0"/>
              <a:t>0</a:t>
            </a:r>
            <a:r>
              <a:rPr lang="en-US" dirty="0" smtClean="0"/>
              <a:t> phase reversal, which causes additional sidebands and hence the wave gets distorted. </a:t>
            </a:r>
          </a:p>
          <a:p>
            <a:r>
              <a:rPr lang="en-US" dirty="0" smtClean="0"/>
              <a:t>Such over-modulated wave causes interference, which cannot be eliminated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18" y="1132320"/>
            <a:ext cx="6858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of Amplitude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bandwidth is the difference between lowest and highest frequencies of the signal</a:t>
            </a:r>
          </a:p>
          <a:p>
            <a:r>
              <a:rPr lang="en-US" dirty="0" smtClean="0"/>
              <a:t>The bandwidth required for the amplitude modulated wave is twice the frequency of the modulating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Sideband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4764"/>
            <a:ext cx="12192000" cy="5343236"/>
          </a:xfrm>
        </p:spPr>
        <p:txBody>
          <a:bodyPr/>
          <a:lstStyle/>
          <a:p>
            <a:r>
              <a:rPr lang="en-US" dirty="0" smtClean="0"/>
              <a:t>In the process of Amplitude Modulation or Phase Modulation, the modulated wave consists of the carrier wave and two sidebands.</a:t>
            </a:r>
          </a:p>
          <a:p>
            <a:r>
              <a:rPr lang="en-US" dirty="0" smtClean="0"/>
              <a:t> a sideband is a band of frequencies containing power, which are the lower and higher frequencies of the carrier frequency.</a:t>
            </a:r>
          </a:p>
          <a:p>
            <a:r>
              <a:rPr lang="en-US" dirty="0" smtClean="0"/>
              <a:t>Both the sidebands contain the same information.</a:t>
            </a:r>
          </a:p>
          <a:p>
            <a:r>
              <a:rPr lang="en-US" dirty="0" smtClean="0"/>
              <a:t>The representation of amplitude modulated wave in the frequency domain is as shown in the figure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37" y="4225523"/>
            <a:ext cx="5839690" cy="25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7999"/>
          </a:xfrm>
        </p:spPr>
        <p:txBody>
          <a:bodyPr/>
          <a:lstStyle/>
          <a:p>
            <a:r>
              <a:rPr lang="en-US" dirty="0" smtClean="0"/>
              <a:t>Both the sidebands in the image contain the same information. The transmission of such a signal which contains a carrier along with two sidebands, is termed Double Sideband Full Carrier system or DSB-FC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Such a transmission inefficient. Two-thirds of the power is been wasted in the carrier, which carries no information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18" y="1583171"/>
            <a:ext cx="5848927" cy="30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1" y="0"/>
            <a:ext cx="12118109" cy="6858000"/>
          </a:xfrm>
        </p:spPr>
        <p:txBody>
          <a:bodyPr/>
          <a:lstStyle/>
          <a:p>
            <a:r>
              <a:rPr lang="en-US" dirty="0" smtClean="0"/>
              <a:t>If this carrier is suppressed and the power saved is distributed to the two sidebands, such a process is called as Double Sideband Suppressed Carrier system.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process of suppressing one of the sidebands along with the carrier and transmitting a single sideband is called Single Sideband Suppressed Carrier system or SSB-SC or SSB.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92" y="1035050"/>
            <a:ext cx="5590308" cy="35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SSB which transmits a single sideband has high power, as the power allotted for both the carrier and the other sideband is utilized in transmitting the SSB</a:t>
            </a:r>
          </a:p>
          <a:p>
            <a:r>
              <a:rPr lang="en-US" dirty="0" smtClean="0"/>
              <a:t>Modulation done using SSB is called SSB modulation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825624"/>
            <a:ext cx="11249297" cy="4940935"/>
          </a:xfrm>
        </p:spPr>
        <p:txBody>
          <a:bodyPr>
            <a:normAutofit/>
          </a:bodyPr>
          <a:lstStyle/>
          <a:p>
            <a:r>
              <a:rPr lang="en-US" dirty="0" smtClean="0"/>
              <a:t>Conveying an information by some means such as gestures, sounds, actions </a:t>
            </a:r>
            <a:r>
              <a:rPr lang="en-US" dirty="0" err="1" smtClean="0"/>
              <a:t>e.t.c</a:t>
            </a:r>
            <a:r>
              <a:rPr lang="en-US" dirty="0" smtClean="0"/>
              <a:t>. can be termed signaling</a:t>
            </a:r>
          </a:p>
          <a:p>
            <a:endParaRPr lang="en-US" dirty="0"/>
          </a:p>
          <a:p>
            <a:r>
              <a:rPr lang="en-US" dirty="0" smtClean="0"/>
              <a:t>Hence signal can </a:t>
            </a:r>
            <a:r>
              <a:rPr lang="en-US" dirty="0" err="1" smtClean="0"/>
              <a:t>eba</a:t>
            </a:r>
            <a:r>
              <a:rPr lang="en-US" dirty="0" smtClean="0"/>
              <a:t> source of energy which transmits some information. This signal helps to establish communication between a sender and a receiver.</a:t>
            </a:r>
          </a:p>
          <a:p>
            <a:endParaRPr lang="en-US" dirty="0"/>
          </a:p>
          <a:p>
            <a:r>
              <a:rPr lang="en-US" dirty="0" smtClean="0"/>
              <a:t>An electrical impulse or an electromagnetic wave which travels a distance to convey a message can be </a:t>
            </a:r>
            <a:r>
              <a:rPr lang="en-US" dirty="0" err="1" smtClean="0"/>
              <a:t>refered</a:t>
            </a:r>
            <a:r>
              <a:rPr lang="en-US" dirty="0" smtClean="0"/>
              <a:t> to as a signal in communication systems.</a:t>
            </a:r>
          </a:p>
        </p:txBody>
      </p:sp>
    </p:spTree>
    <p:extLst>
      <p:ext uri="{BB962C8B-B14F-4D97-AF65-F5344CB8AC3E}">
        <p14:creationId xmlns:p14="http://schemas.microsoft.com/office/powerpoint/2010/main" val="5238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 of Sideband Modulation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55577"/>
              </p:ext>
            </p:extLst>
          </p:nvPr>
        </p:nvGraphicFramePr>
        <p:xfrm>
          <a:off x="838200" y="1825625"/>
          <a:ext cx="10541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0697429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3653841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1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 or spectrum space occupied is less</a:t>
                      </a:r>
                      <a:r>
                        <a:rPr lang="en-US" baseline="0" dirty="0" smtClean="0"/>
                        <a:t> than AM and DSB signals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generation and detection of SSB signal is a complex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Transmission of more number of signals is 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r>
                        <a:rPr lang="en-US" baseline="0" dirty="0" smtClean="0"/>
                        <a:t> of the signal gets affected unless the SSB transmitter and receiver have an excellent frequency stability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is saved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0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power signal can be transmitted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5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 fading is less likely to occur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SSB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power saving requirements and low bandwidth requirement</a:t>
            </a:r>
          </a:p>
          <a:p>
            <a:r>
              <a:rPr lang="en-US" dirty="0" smtClean="0"/>
              <a:t>In land, air and maritime mobile communications</a:t>
            </a:r>
          </a:p>
          <a:p>
            <a:r>
              <a:rPr lang="en-US" dirty="0" smtClean="0"/>
              <a:t>In point-to-point communications</a:t>
            </a:r>
          </a:p>
          <a:p>
            <a:r>
              <a:rPr lang="en-US" dirty="0" smtClean="0"/>
              <a:t>In radio communications</a:t>
            </a:r>
          </a:p>
          <a:p>
            <a:r>
              <a:rPr lang="en-US" dirty="0" smtClean="0"/>
              <a:t>In television, telemetry and radar communications</a:t>
            </a:r>
          </a:p>
          <a:p>
            <a:r>
              <a:rPr lang="en-US" dirty="0" smtClean="0"/>
              <a:t>In military communications, such as amateur radio,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5" y="1"/>
            <a:ext cx="12127345" cy="1145308"/>
          </a:xfrm>
        </p:spPr>
        <p:txBody>
          <a:bodyPr/>
          <a:lstStyle/>
          <a:p>
            <a:r>
              <a:rPr lang="en-US" dirty="0" smtClean="0"/>
              <a:t>Vestigial (Meaning “Part”)Sideband (VSB)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4692"/>
            <a:ext cx="12192000" cy="54633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practice when sideband is passed through the filters, the band pass filter may not work hence some of the information may get lost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avoid this loss, a technique which is a compromise between DSB-SC and SSB called VSB technique is used.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VSB –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Part of the signal called vestige is modulated along with one sideband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Along with the upper sideband, apart of the lower sideband is also being transmitted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guard band of very small width is laid on either side of VSB in order to avoid interferences.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Used mostly in television transmission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91" y="1443398"/>
            <a:ext cx="6858000" cy="4229100"/>
          </a:xfrm>
        </p:spPr>
      </p:pic>
    </p:spTree>
    <p:extLst>
      <p:ext uri="{BB962C8B-B14F-4D97-AF65-F5344CB8AC3E}">
        <p14:creationId xmlns:p14="http://schemas.microsoft.com/office/powerpoint/2010/main" val="3224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 of VSB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48973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684222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9051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r>
                        <a:rPr lang="en-US" baseline="0" dirty="0" smtClean="0"/>
                        <a:t> when compared to SSB is greater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in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Demodulation</a:t>
                      </a:r>
                      <a:r>
                        <a:rPr lang="en-US" baseline="0" dirty="0" smtClean="0"/>
                        <a:t> is complex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5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transmission</a:t>
                      </a:r>
                      <a:r>
                        <a:rPr lang="en-US" baseline="0" dirty="0" smtClean="0"/>
                        <a:t> of low frequency components is possible, without difficulty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Possesses good phase</a:t>
                      </a:r>
                      <a:r>
                        <a:rPr lang="en-US" baseline="0" dirty="0" smtClean="0"/>
                        <a:t> 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2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Most convenient and efficient technique</a:t>
                      </a:r>
                      <a:r>
                        <a:rPr lang="en-US" baseline="0" dirty="0" smtClean="0"/>
                        <a:t> when bandwidth usage is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4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b="1" dirty="0"/>
              <a:t>Angle modulation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It is the process in which the frequency or the phase of the carrier caries according to the message signal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 angle of the carrier wave is varied, in accordance with the instantaneous value of the modulating signal, the technique is called Angle Modulation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It is further divided into frequency and phase modulation</a:t>
            </a:r>
          </a:p>
          <a:p>
            <a:pPr lvl="3">
              <a:lnSpc>
                <a:spcPct val="150000"/>
              </a:lnSpc>
            </a:pPr>
            <a:r>
              <a:rPr lang="en-US" b="1" dirty="0"/>
              <a:t>Frequency </a:t>
            </a:r>
            <a:r>
              <a:rPr lang="en-US" b="1" dirty="0" smtClean="0"/>
              <a:t>modulation (FM) </a:t>
            </a:r>
            <a:r>
              <a:rPr lang="en-US" dirty="0" smtClean="0"/>
              <a:t>–</a:t>
            </a:r>
          </a:p>
          <a:p>
            <a:pPr lvl="4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if the frequency of the carrier wave is varied in accordance with the instantaneous value of the modulating signal, then such a technique is called frequency </a:t>
            </a:r>
            <a:r>
              <a:rPr lang="en-US" dirty="0" smtClean="0"/>
              <a:t>modulation</a:t>
            </a:r>
          </a:p>
          <a:p>
            <a:pPr lvl="4">
              <a:lnSpc>
                <a:spcPct val="150000"/>
              </a:lnSpc>
            </a:pPr>
            <a:r>
              <a:rPr lang="en-US" dirty="0" smtClean="0"/>
              <a:t>The amplitude and the phase of the carrier signal remains constant whereas the frequency of the carrier changes.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3" y="197681"/>
            <a:ext cx="6016826" cy="6461737"/>
          </a:xfrm>
        </p:spPr>
      </p:pic>
    </p:spTree>
    <p:extLst>
      <p:ext uri="{BB962C8B-B14F-4D97-AF65-F5344CB8AC3E}">
        <p14:creationId xmlns:p14="http://schemas.microsoft.com/office/powerpoint/2010/main" val="315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The frequency of the modulated wave remains constant as the carrier wave frequency when the message signal is at zero.</a:t>
            </a:r>
          </a:p>
          <a:p>
            <a:r>
              <a:rPr lang="en-US" dirty="0" smtClean="0"/>
              <a:t>The frequency increases when the message signal reaches its maximum amplitude</a:t>
            </a:r>
          </a:p>
          <a:p>
            <a:r>
              <a:rPr lang="en-US" dirty="0" smtClean="0"/>
              <a:t>FM can be divided into – </a:t>
            </a:r>
          </a:p>
          <a:p>
            <a:pPr lvl="1"/>
            <a:r>
              <a:rPr lang="en-US" dirty="0" smtClean="0"/>
              <a:t>Narrowband FM</a:t>
            </a:r>
          </a:p>
          <a:p>
            <a:pPr lvl="2"/>
            <a:r>
              <a:rPr lang="en-US" dirty="0" smtClean="0"/>
              <a:t>This frequency modulation has small bandwidth</a:t>
            </a:r>
          </a:p>
          <a:p>
            <a:pPr lvl="2"/>
            <a:r>
              <a:rPr lang="en-US" dirty="0" smtClean="0"/>
              <a:t>The modulation index is small</a:t>
            </a:r>
          </a:p>
          <a:p>
            <a:pPr lvl="2"/>
            <a:r>
              <a:rPr lang="en-US" dirty="0" smtClean="0"/>
              <a:t>Its spectrum consists of carrier, upper sideband and lower sideband</a:t>
            </a:r>
          </a:p>
          <a:p>
            <a:pPr lvl="2"/>
            <a:r>
              <a:rPr lang="en-US" dirty="0" smtClean="0"/>
              <a:t>Used in mobile communications such as police wireless, ambulances etc.</a:t>
            </a:r>
          </a:p>
          <a:p>
            <a:pPr lvl="1"/>
            <a:r>
              <a:rPr lang="en-US" dirty="0" smtClean="0"/>
              <a:t>Wideband FM</a:t>
            </a:r>
          </a:p>
          <a:p>
            <a:pPr lvl="2"/>
            <a:r>
              <a:rPr lang="en-US" dirty="0" smtClean="0"/>
              <a:t>Frequency modulation has infinite bandwidth</a:t>
            </a:r>
          </a:p>
          <a:p>
            <a:pPr lvl="2"/>
            <a:r>
              <a:rPr lang="en-US" dirty="0"/>
              <a:t>Modulation index is larger i.e. higher than 1</a:t>
            </a:r>
          </a:p>
          <a:p>
            <a:pPr lvl="2"/>
            <a:r>
              <a:rPr lang="en-US" dirty="0"/>
              <a:t>Its spectrum consist of a carrier and infinite number of sidebands, which are located around it</a:t>
            </a:r>
          </a:p>
          <a:p>
            <a:pPr lvl="2"/>
            <a:r>
              <a:rPr lang="en-US" dirty="0"/>
              <a:t>Used in entertainment broadcasting applications such as FM radio, TV etc.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Phase modulation (PM)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the phase of the high frequency carrier wave is varied in accordance with the instantaneous value of the modulating signal, then the technique is called phase </a:t>
            </a:r>
            <a:r>
              <a:rPr lang="en-US" dirty="0" smtClean="0"/>
              <a:t>modulation</a:t>
            </a:r>
          </a:p>
          <a:p>
            <a:pPr lvl="1"/>
            <a:r>
              <a:rPr lang="en-US" dirty="0" smtClean="0"/>
              <a:t>The amplitude and the frequency of the carrier signal remains constant whereas the phase of the carrier changes.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76" y="3094182"/>
            <a:ext cx="5261580" cy="35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-64654"/>
            <a:ext cx="12118109" cy="6922654"/>
          </a:xfrm>
        </p:spPr>
        <p:txBody>
          <a:bodyPr/>
          <a:lstStyle/>
          <a:p>
            <a:r>
              <a:rPr lang="en-US" dirty="0" smtClean="0"/>
              <a:t>The phase of the modulated wave has got infinite points where the phase shift in a wave can take place</a:t>
            </a:r>
          </a:p>
          <a:p>
            <a:r>
              <a:rPr lang="en-US" dirty="0" smtClean="0"/>
              <a:t>The instantaneous value of the modulating signal changes the phase of the carrier</a:t>
            </a:r>
          </a:p>
          <a:p>
            <a:r>
              <a:rPr lang="en-US" dirty="0" smtClean="0"/>
              <a:t>When the value is positive, the phase changes in one direction and if negative, the phase changes in the opposite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SIGNALS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74" y="2283120"/>
            <a:ext cx="6858000" cy="3819525"/>
          </a:xfrm>
        </p:spPr>
      </p:pic>
    </p:spTree>
    <p:extLst>
      <p:ext uri="{BB962C8B-B14F-4D97-AF65-F5344CB8AC3E}">
        <p14:creationId xmlns:p14="http://schemas.microsoft.com/office/powerpoint/2010/main" val="7658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Pulse Modulation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periodic sequence of rectangular pulses, is used as carrier wave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divided into </a:t>
            </a:r>
            <a:r>
              <a:rPr lang="en-US" b="1" dirty="0" smtClean="0"/>
              <a:t>analog</a:t>
            </a:r>
            <a:r>
              <a:rPr lang="en-US" dirty="0" smtClean="0"/>
              <a:t> and </a:t>
            </a:r>
            <a:r>
              <a:rPr lang="en-US" b="1" dirty="0" smtClean="0"/>
              <a:t>digital</a:t>
            </a:r>
            <a:r>
              <a:rPr lang="en-US" dirty="0" smtClean="0"/>
              <a:t> </a:t>
            </a:r>
            <a:r>
              <a:rPr lang="en-US" b="1" dirty="0" smtClean="0"/>
              <a:t>modulation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In Analog modulation  technique – 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if the amplitude, duration or position of a pulse is varied in accordance with the instantaneous values of the baseband modulating signal, then such a technique is called </a:t>
            </a:r>
            <a:r>
              <a:rPr lang="en-US" b="1" dirty="0" smtClean="0"/>
              <a:t>Pulse Amplitude Modulation (PAM) or Pulse Duration/Width Modulation( PWM) or Pulse Position Modulation (PPM)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Digital modulation -</a:t>
            </a:r>
          </a:p>
          <a:p>
            <a:pPr lvl="3"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dirty="0" smtClean="0"/>
              <a:t>the modulation technique used is </a:t>
            </a:r>
            <a:r>
              <a:rPr lang="en-US" b="1" dirty="0" smtClean="0"/>
              <a:t>Pulse Code Modulation (PCM) </a:t>
            </a:r>
            <a:r>
              <a:rPr lang="en-US" dirty="0" smtClean="0"/>
              <a:t>,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The analog signal is converted to digital form from 1s and 0s. The resultant is a coded pulse train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Hence PCM is a technique where the analog signals are converted into digital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communication-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is unwanted signal which interferes with the original message signal and corrupts the parameter of the message signal.</a:t>
            </a:r>
          </a:p>
          <a:p>
            <a:r>
              <a:rPr lang="en-US" dirty="0" smtClean="0"/>
              <a:t>It is most likely to be entered at the channel or the receiver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26" y="3186544"/>
            <a:ext cx="6901873" cy="34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Noise is some signal which has no pattern and no constant frequency or amplitude.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Examples of noise – Hiss (Sound in radio receivers ), Buzz (sound amidst of telephone conversation), Flicker (in television receivers)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Effect of noise: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limits the operating range of the systems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Indirectly places limit on the weakest signal that can be amplified by an amplifier.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oscillator in a mixer circuit may limit its frequency because of noise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Limits the smallest signal that a receiver is capable of processing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Affects the sensitivity of  receivers ( sensitivity is the minimum amount of input signal necessary to obtain the specified quality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927"/>
          </a:xfrm>
        </p:spPr>
        <p:txBody>
          <a:bodyPr/>
          <a:lstStyle/>
          <a:p>
            <a:r>
              <a:rPr lang="en-US" dirty="0" smtClean="0"/>
              <a:t>Types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928"/>
            <a:ext cx="11353800" cy="5962072"/>
          </a:xfrm>
        </p:spPr>
        <p:txBody>
          <a:bodyPr/>
          <a:lstStyle/>
          <a:p>
            <a:r>
              <a:rPr lang="en-US" dirty="0" smtClean="0"/>
              <a:t>Classification is based on the source, the effect it shows or the relation it has with the receiver</a:t>
            </a:r>
          </a:p>
          <a:p>
            <a:r>
              <a:rPr lang="en-US" dirty="0" smtClean="0"/>
              <a:t>2 main ways in which noise is produced</a:t>
            </a:r>
          </a:p>
          <a:p>
            <a:pPr lvl="1"/>
            <a:r>
              <a:rPr lang="en-US" dirty="0" smtClean="0"/>
              <a:t>External source –</a:t>
            </a:r>
          </a:p>
          <a:p>
            <a:pPr lvl="2"/>
            <a:r>
              <a:rPr lang="en-US" dirty="0" smtClean="0"/>
              <a:t>May occur in the medium or channel of communication</a:t>
            </a:r>
          </a:p>
          <a:p>
            <a:pPr lvl="2"/>
            <a:r>
              <a:rPr lang="en-US" dirty="0" smtClean="0"/>
              <a:t>Cannot be completed eliminated</a:t>
            </a:r>
          </a:p>
          <a:p>
            <a:pPr lvl="2"/>
            <a:r>
              <a:rPr lang="en-US" dirty="0" smtClean="0"/>
              <a:t>Best way is to avoid the noise from affecting the signal</a:t>
            </a:r>
          </a:p>
          <a:p>
            <a:pPr lvl="2"/>
            <a:r>
              <a:rPr lang="en-US" dirty="0" smtClean="0"/>
              <a:t>Examples – atmospheric noise, extra-terrestrial noise (solar noise and cosmic noise),industrial noise</a:t>
            </a:r>
          </a:p>
          <a:p>
            <a:pPr lvl="1"/>
            <a:r>
              <a:rPr lang="en-US" dirty="0" smtClean="0"/>
              <a:t>Internal source –</a:t>
            </a:r>
          </a:p>
          <a:p>
            <a:pPr lvl="2"/>
            <a:r>
              <a:rPr lang="en-US" dirty="0" smtClean="0"/>
              <a:t>Produced by the receiver component while functioning i.e. noise generated by components in the circuits due to continuous functioning</a:t>
            </a:r>
          </a:p>
          <a:p>
            <a:pPr lvl="2"/>
            <a:r>
              <a:rPr lang="en-US" dirty="0" smtClean="0"/>
              <a:t>The noise is quantifiable</a:t>
            </a:r>
          </a:p>
          <a:p>
            <a:pPr lvl="2"/>
            <a:r>
              <a:rPr lang="en-US" dirty="0" smtClean="0"/>
              <a:t>A proper receiver design may lower the effect of this noise</a:t>
            </a:r>
          </a:p>
          <a:p>
            <a:pPr lvl="2"/>
            <a:r>
              <a:rPr lang="en-US" dirty="0" smtClean="0"/>
              <a:t>Examples – thermal agitation(electrical noise),shot noise (due to random movement of electrons and holes), transit-time noise (during </a:t>
            </a:r>
            <a:r>
              <a:rPr lang="en-US" dirty="0" err="1" smtClean="0"/>
              <a:t>transistion</a:t>
            </a:r>
            <a:r>
              <a:rPr lang="en-US" dirty="0" smtClean="0"/>
              <a:t>), miscellaneous noise (includes, flicker, resistance effect and mixer generated noise </a:t>
            </a:r>
            <a:r>
              <a:rPr lang="en-US" dirty="0" err="1" smtClean="0"/>
              <a:t>e.t.c</a:t>
            </a:r>
            <a:r>
              <a:rPr lang="en-US" dirty="0" smtClean="0"/>
              <a:t>.)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58982"/>
          </a:xfrm>
        </p:spPr>
        <p:txBody>
          <a:bodyPr/>
          <a:lstStyle/>
          <a:p>
            <a:r>
              <a:rPr lang="en-US" dirty="0" smtClean="0"/>
              <a:t>Signal-to-noise ratio (SNR)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944"/>
            <a:ext cx="11353800" cy="5805055"/>
          </a:xfrm>
        </p:spPr>
        <p:txBody>
          <a:bodyPr/>
          <a:lstStyle/>
          <a:p>
            <a:r>
              <a:rPr lang="en-US" dirty="0" smtClean="0"/>
              <a:t>Signal-to-noise ration is the ratio of the signal power to the noise power</a:t>
            </a:r>
          </a:p>
          <a:p>
            <a:r>
              <a:rPr lang="en-US" dirty="0" smtClean="0"/>
              <a:t>The higher the SNR, the greater will be the quality of the received output</a:t>
            </a:r>
          </a:p>
          <a:p>
            <a:endParaRPr lang="en-US" dirty="0"/>
          </a:p>
          <a:p>
            <a:r>
              <a:rPr lang="en-US" dirty="0" smtClean="0"/>
              <a:t>ANALYSING SIGNALS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a signal, it has to be represented.</a:t>
            </a:r>
          </a:p>
          <a:p>
            <a:r>
              <a:rPr lang="en-US" dirty="0" smtClean="0"/>
              <a:t>This representation in communication systems is of two types</a:t>
            </a:r>
          </a:p>
          <a:p>
            <a:pPr lvl="1"/>
            <a:r>
              <a:rPr lang="en-US" dirty="0" smtClean="0"/>
              <a:t>Frequency domain</a:t>
            </a:r>
            <a:r>
              <a:rPr lang="en-US" dirty="0"/>
              <a:t>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Time domain representation</a:t>
            </a:r>
          </a:p>
          <a:p>
            <a:pPr marL="0" indent="0">
              <a:buNone/>
            </a:pPr>
            <a:r>
              <a:rPr lang="en-US" dirty="0" smtClean="0"/>
              <a:t>Consider two signals with 1kHz and 2kHz frequencies. Both of them are represented in time and frequency domain as shown in the figure below</a:t>
            </a:r>
          </a:p>
        </p:txBody>
      </p:sp>
    </p:spTree>
    <p:extLst>
      <p:ext uri="{BB962C8B-B14F-4D97-AF65-F5344CB8AC3E}">
        <p14:creationId xmlns:p14="http://schemas.microsoft.com/office/powerpoint/2010/main" val="40534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5" y="0"/>
            <a:ext cx="12127345" cy="6858000"/>
          </a:xfrm>
        </p:spPr>
        <p:txBody>
          <a:bodyPr/>
          <a:lstStyle/>
          <a:p>
            <a:r>
              <a:rPr lang="en-US" dirty="0" smtClean="0"/>
              <a:t>Time domain analysis, gives the signal </a:t>
            </a:r>
            <a:r>
              <a:rPr lang="en-US" dirty="0" err="1" smtClean="0"/>
              <a:t>behavor</a:t>
            </a:r>
            <a:r>
              <a:rPr lang="en-US" dirty="0" smtClean="0"/>
              <a:t> over a certain time period. In the frequency domain, the signal is analyzed as a mathematical function with respect to the frequency domain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4" y="1755678"/>
            <a:ext cx="7031181" cy="42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dirty="0" smtClean="0"/>
              <a:t>Frequency domain representation is needed where the signal processing such as filtering, amplifying and mixing are done</a:t>
            </a:r>
          </a:p>
          <a:p>
            <a:r>
              <a:rPr lang="en-US" dirty="0" smtClean="0"/>
              <a:t>For instance, if a signal such as the figure below is considered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understood that noise is present in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1390650"/>
            <a:ext cx="6813983" cy="40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The frequency </a:t>
            </a:r>
            <a:r>
              <a:rPr lang="en-US" dirty="0"/>
              <a:t>of the original signal may be 1kHz, but the noise of certain frequency</a:t>
            </a:r>
            <a:r>
              <a:rPr lang="en-US" dirty="0" smtClean="0"/>
              <a:t>, which </a:t>
            </a:r>
            <a:r>
              <a:rPr lang="en-US" dirty="0"/>
              <a:t>corrupts this signal is unknown.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when the same signal is present in the </a:t>
            </a:r>
            <a:r>
              <a:rPr lang="en-US" dirty="0" err="1" smtClean="0"/>
              <a:t>frequencydomain</a:t>
            </a:r>
            <a:r>
              <a:rPr lang="en-US" dirty="0" smtClean="0"/>
              <a:t>, using a spectrum analyzer, it is plotted as shown in the figure below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observe few harmonics, which represent the noise introduced into the original signal.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0" y="1709737"/>
            <a:ext cx="7274501" cy="36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/>
          <a:lstStyle/>
          <a:p>
            <a:r>
              <a:rPr lang="en-US" dirty="0" smtClean="0"/>
              <a:t>Hence the signal representation helps in analyzing the signals</a:t>
            </a:r>
          </a:p>
          <a:p>
            <a:r>
              <a:rPr lang="en-US" dirty="0" smtClean="0"/>
              <a:t>Frequency domain analysis helps in creating the desired wave patterns</a:t>
            </a:r>
          </a:p>
          <a:p>
            <a:r>
              <a:rPr lang="en-US" dirty="0" smtClean="0"/>
              <a:t>Time domain analysis helps to understand such bit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continuous time varying signals, i.e. varies with respect to time </a:t>
            </a:r>
            <a:r>
              <a:rPr lang="en-US" dirty="0" err="1" smtClean="0"/>
              <a:t>e.g</a:t>
            </a:r>
            <a:r>
              <a:rPr lang="en-US" dirty="0" smtClean="0"/>
              <a:t> consider water running from a tap</a:t>
            </a:r>
          </a:p>
          <a:p>
            <a:endParaRPr lang="en-US" dirty="0" smtClean="0"/>
          </a:p>
          <a:p>
            <a:r>
              <a:rPr lang="en-US" dirty="0" smtClean="0"/>
              <a:t>The time varying quantity can be understood as Analog quantity</a:t>
            </a:r>
          </a:p>
          <a:p>
            <a:endParaRPr lang="en-US" dirty="0" smtClean="0"/>
          </a:p>
          <a:p>
            <a:r>
              <a:rPr lang="en-US" dirty="0" smtClean="0"/>
              <a:t>The signal which represents the condition is an analog signal</a:t>
            </a:r>
          </a:p>
          <a:p>
            <a:endParaRPr lang="en-US" dirty="0" smtClean="0"/>
          </a:p>
          <a:p>
            <a:r>
              <a:rPr lang="en-US" dirty="0" smtClean="0"/>
              <a:t>Communication based on analog signals and analog values is called analog communication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5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365125"/>
            <a:ext cx="11179629" cy="1325563"/>
          </a:xfrm>
        </p:spPr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1825624"/>
            <a:ext cx="11266714" cy="4879975"/>
          </a:xfrm>
        </p:spPr>
        <p:txBody>
          <a:bodyPr/>
          <a:lstStyle/>
          <a:p>
            <a:r>
              <a:rPr lang="en-US" dirty="0" smtClean="0"/>
              <a:t>A signal which is discrete or non-continuous in form, e.g. 20 students in a class, their attendance is not dependent on another but discrete for each student</a:t>
            </a:r>
          </a:p>
          <a:p>
            <a:r>
              <a:rPr lang="en-US" dirty="0" smtClean="0"/>
              <a:t>Has individual </a:t>
            </a:r>
            <a:r>
              <a:rPr lang="en-US" dirty="0"/>
              <a:t>v</a:t>
            </a:r>
            <a:r>
              <a:rPr lang="en-US" dirty="0" smtClean="0"/>
              <a:t>alues denoted separately not based on the previous values</a:t>
            </a:r>
          </a:p>
          <a:p>
            <a:r>
              <a:rPr lang="en-US" dirty="0" smtClean="0"/>
              <a:t>The binary digits which has only 1s and 0s are mostly termed as digital values</a:t>
            </a:r>
          </a:p>
          <a:p>
            <a:r>
              <a:rPr lang="en-US" dirty="0" smtClean="0"/>
              <a:t>The signals which represent 1s and 0s are called digital signals</a:t>
            </a:r>
          </a:p>
          <a:p>
            <a:r>
              <a:rPr lang="en-US" dirty="0" smtClean="0"/>
              <a:t>The communication based on digital signals and digital values is called Digital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24" y="1825625"/>
            <a:ext cx="11632475" cy="4351338"/>
          </a:xfrm>
        </p:spPr>
        <p:txBody>
          <a:bodyPr/>
          <a:lstStyle/>
          <a:p>
            <a:r>
              <a:rPr lang="en-US" dirty="0" smtClean="0"/>
              <a:t>Any analog or digital signal, that repeats its pattern over a period of time is called a Periodic signal. </a:t>
            </a:r>
          </a:p>
          <a:p>
            <a:r>
              <a:rPr lang="en-US" dirty="0" smtClean="0"/>
              <a:t>The signal has its pattern continued repeatedly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considering the machinery in an industry, the process that takes place is a continuous and repeat procedure</a:t>
            </a:r>
          </a:p>
          <a:p>
            <a:r>
              <a:rPr lang="en-US" dirty="0" smtClean="0"/>
              <a:t>It is easy to be assumed or calculated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4" y="3250157"/>
            <a:ext cx="3979432" cy="29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4016</Words>
  <Application>Microsoft Office PowerPoint</Application>
  <PresentationFormat>Widescreen</PresentationFormat>
  <Paragraphs>393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Office Theme</vt:lpstr>
      <vt:lpstr>INFORMATION THEORY</vt:lpstr>
      <vt:lpstr>COMMUNICATION &amp; ITS NEED</vt:lpstr>
      <vt:lpstr>PARTS OF COMMUNICATION SYSTEM</vt:lpstr>
      <vt:lpstr>PowerPoint Presentation</vt:lpstr>
      <vt:lpstr>What is a signal</vt:lpstr>
      <vt:lpstr>TYPES OF SIGNALS</vt:lpstr>
      <vt:lpstr>ANALOG SIGNAL</vt:lpstr>
      <vt:lpstr>DIGITAL SIGNAL</vt:lpstr>
      <vt:lpstr>PERIODIC SIGNAL</vt:lpstr>
      <vt:lpstr>APERIODIC SIGNAL</vt:lpstr>
      <vt:lpstr>MODULATION</vt:lpstr>
      <vt:lpstr>PRINCIPLES OF MODULATION</vt:lpstr>
      <vt:lpstr>PowerPoint Presentation</vt:lpstr>
      <vt:lpstr>What is information theory?</vt:lpstr>
      <vt:lpstr>CONDITIONS OF OCCURRENCE OF EVENTS</vt:lpstr>
      <vt:lpstr>PowerPoint Presentation</vt:lpstr>
      <vt:lpstr>ENTROPY</vt:lpstr>
      <vt:lpstr>PowerPoint Presentation</vt:lpstr>
      <vt:lpstr>DISCRETE MEMORYLESS SOURCE</vt:lpstr>
      <vt:lpstr>CHANNEL CODING</vt:lpstr>
      <vt:lpstr>CHANNEL PARTS</vt:lpstr>
      <vt:lpstr>PowerPoint Presentation</vt:lpstr>
      <vt:lpstr>PowerPoint Presentation</vt:lpstr>
      <vt:lpstr>PSEUDO-NOISE SEQUENCE</vt:lpstr>
      <vt:lpstr>NARROW BAND SIGNAL </vt:lpstr>
      <vt:lpstr>FEATURES OF NARROW-BAND SIGNALS</vt:lpstr>
      <vt:lpstr>SPREAD SPECTRUM SIGNALS</vt:lpstr>
      <vt:lpstr>FEATURES OF SPREAD SPECTRUM</vt:lpstr>
      <vt:lpstr>PowerPoint Presentation</vt:lpstr>
      <vt:lpstr>FREQUENCY HOPPED SPREAD SPECTRUM</vt:lpstr>
      <vt:lpstr>PowerPoint Presentation</vt:lpstr>
      <vt:lpstr>DIRECT SEQUENCE SPREAD SPECTRUM</vt:lpstr>
      <vt:lpstr>Comparison of FHSS and DSSS/CDMA</vt:lpstr>
      <vt:lpstr>Advantages of spread spectrum</vt:lpstr>
      <vt:lpstr>Assignment: submit by next class</vt:lpstr>
      <vt:lpstr>PowerPoint Presentation</vt:lpstr>
      <vt:lpstr>Advantages of Modulation </vt:lpstr>
      <vt:lpstr>Signals in the Modulation Process</vt:lpstr>
      <vt:lpstr>Types of modulation</vt:lpstr>
      <vt:lpstr>PowerPoint Presentation</vt:lpstr>
      <vt:lpstr>PowerPoint Presentation</vt:lpstr>
      <vt:lpstr>Modulated Index</vt:lpstr>
      <vt:lpstr>PowerPoint Presentation</vt:lpstr>
      <vt:lpstr>PowerPoint Presentation</vt:lpstr>
      <vt:lpstr>Bandwidth of Amplitude Modulation</vt:lpstr>
      <vt:lpstr>Sideband Modulation</vt:lpstr>
      <vt:lpstr>PowerPoint Presentation</vt:lpstr>
      <vt:lpstr>PowerPoint Presentation</vt:lpstr>
      <vt:lpstr>PowerPoint Presentation</vt:lpstr>
      <vt:lpstr>Advantages and disadvantages of Sideband Modulation</vt:lpstr>
      <vt:lpstr>Application of SSB modulation</vt:lpstr>
      <vt:lpstr>Vestigial (Meaning “Part”)Sideband (VSB)</vt:lpstr>
      <vt:lpstr>PowerPoint Presentation</vt:lpstr>
      <vt:lpstr>Advantages and disadvantages of VSB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Principles of communication- Noise</vt:lpstr>
      <vt:lpstr>PowerPoint Presentation</vt:lpstr>
      <vt:lpstr>Types of noise</vt:lpstr>
      <vt:lpstr>Signal-to-noise ratio (SNR)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THEORY</dc:title>
  <dc:creator>user</dc:creator>
  <cp:lastModifiedBy>user</cp:lastModifiedBy>
  <cp:revision>64</cp:revision>
  <dcterms:created xsi:type="dcterms:W3CDTF">2021-03-23T20:05:52Z</dcterms:created>
  <dcterms:modified xsi:type="dcterms:W3CDTF">2021-03-30T16:58:08Z</dcterms:modified>
</cp:coreProperties>
</file>