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4.jpeg" ContentType="image/jpe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jpeg" ContentType="image/jpe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5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2.jpeg" ContentType="image/jpe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3.jpeg" ContentType="image/jpeg"/>
  <Override PartName="/ppt/media/image1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34188" cy="99790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A62E495-E4AA-4616-A51C-5A185C33DEF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922320" y="747720"/>
            <a:ext cx="4988520" cy="374076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4360" y="4740120"/>
            <a:ext cx="5464800" cy="4488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5"/>
          </p:nvPr>
        </p:nvSpPr>
        <p:spPr>
          <a:xfrm>
            <a:off x="3871800" y="9478800"/>
            <a:ext cx="2958120" cy="496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825382-0F1D-4899-B012-82EB0C11CE5F}" type="slidenum">
              <a:rPr b="0" lang="fr-FR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ftr" idx="6"/>
          </p:nvPr>
        </p:nvSpPr>
        <p:spPr>
          <a:xfrm>
            <a:off x="0" y="9478800"/>
            <a:ext cx="2959920" cy="496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340000" y="260280"/>
            <a:ext cx="6693480" cy="2013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3800" spc="-1" strike="noStrike">
                <a:solidFill>
                  <a:srgbClr val="ffff00"/>
                </a:solidFill>
                <a:latin typeface="Book Antiqua"/>
              </a:rPr>
              <a:t>Plan de traitement de la tête et du cou par les techniques 3D, IMRT et VMAT 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3102120" y="2775600"/>
            <a:ext cx="4896720" cy="316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rgbClr val="dce6f2"/>
                </a:solidFill>
                <a:latin typeface="Book Antiqua"/>
              </a:rPr>
              <a:t>Ayoub El MHAMDI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rgbClr val="dce6f2"/>
                </a:solidFill>
                <a:latin typeface="Book Antiqua"/>
              </a:rPr>
              <a:t> </a:t>
            </a:r>
            <a:r>
              <a:rPr b="1" lang="fr-FR" sz="2000" spc="-1" strike="noStrike">
                <a:solidFill>
                  <a:srgbClr val="dce6f2"/>
                </a:solidFill>
                <a:latin typeface="Book Antiqua"/>
              </a:rPr>
              <a:t>Aly  KHAY DJIBABA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rgbClr val="dce6f2"/>
                </a:solidFill>
                <a:latin typeface="Book Antiqua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rgbClr val="dce6f2"/>
                </a:solidFill>
                <a:latin typeface="Book Antiqua"/>
              </a:rPr>
              <a:t>Encadré par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rgbClr val="dce6f2"/>
                </a:solidFill>
                <a:latin typeface="Book Antiqua"/>
              </a:rPr>
              <a:t>     </a:t>
            </a:r>
            <a:r>
              <a:rPr b="1" lang="fr-FR" sz="2000" spc="-1" strike="noStrike">
                <a:solidFill>
                  <a:srgbClr val="dce6f2"/>
                </a:solidFill>
                <a:latin typeface="Book Antiqua"/>
              </a:rPr>
              <a:t>Pr.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ZoneTexte 4"/>
          <p:cNvSpPr/>
          <p:nvPr/>
        </p:nvSpPr>
        <p:spPr>
          <a:xfrm>
            <a:off x="0" y="5800680"/>
            <a:ext cx="2354760" cy="7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ce6f2"/>
                </a:solidFill>
                <a:latin typeface="Book Antiqua"/>
                <a:ea typeface="DejaVu Sans"/>
              </a:rPr>
              <a:t>Meknès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</a:pPr>
            <a:r>
              <a:rPr b="1" lang="fr-MA" sz="2000" spc="-1" strike="noStrike">
                <a:solidFill>
                  <a:srgbClr val="dce6f2"/>
                </a:solidFill>
                <a:latin typeface="Book Antiqua"/>
                <a:ea typeface="DejaVu Sans"/>
              </a:rPr>
              <a:t>28 May, 2022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/>
          </p:nvPr>
        </p:nvSpPr>
        <p:spPr>
          <a:xfrm>
            <a:off x="0" y="914400"/>
            <a:ext cx="9371160" cy="5942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-35892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Le traitement par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RC3D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se déroule selon plusieurs   étapes : </a:t>
            </a:r>
            <a:endParaRPr b="0" lang="en-US" sz="2800" spc="-1" strike="noStrike">
              <a:latin typeface="Arial"/>
            </a:endParaRPr>
          </a:p>
          <a:p>
            <a:pPr marL="628200" indent="-3430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ource Serif Pro"/>
              <a:buChar char=""/>
              <a:tabLst>
                <a:tab algn="l" pos="12420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Acquisition des données anatomiques du patient.</a:t>
            </a:r>
            <a:endParaRPr b="0" lang="en-US" sz="2800" spc="-1" strike="noStrike">
              <a:latin typeface="Arial"/>
            </a:endParaRPr>
          </a:p>
          <a:p>
            <a:pPr marL="628200" indent="-3430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ource Serif Pro"/>
              <a:buChar char=""/>
              <a:tabLst>
                <a:tab algn="l" pos="12420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Définition des volumes cibles et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OAR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628200" indent="-3430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ource Serif Pro"/>
              <a:buChar char=""/>
              <a:tabLst>
                <a:tab algn="l" pos="12420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Délivrance de la dose.</a:t>
            </a:r>
            <a:endParaRPr b="0" lang="en-US" sz="2800" spc="-1" strike="noStrike">
              <a:latin typeface="Arial"/>
            </a:endParaRPr>
          </a:p>
          <a:p>
            <a:pPr marL="628200" indent="-3430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ource Serif Pro"/>
              <a:buChar char=""/>
              <a:tabLst>
                <a:tab algn="l" pos="12420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Contrôle de la position géométrique du patient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rcRect l="5062" t="0" r="0" b="7667"/>
          <a:stretch/>
        </p:blipFill>
        <p:spPr>
          <a:xfrm>
            <a:off x="5029200" y="3537360"/>
            <a:ext cx="2742120" cy="274176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rcRect l="0" t="5952" r="0" b="6266"/>
          <a:stretch/>
        </p:blipFill>
        <p:spPr>
          <a:xfrm>
            <a:off x="685800" y="3573000"/>
            <a:ext cx="3435120" cy="2741760"/>
          </a:xfrm>
          <a:prstGeom prst="rect">
            <a:avLst/>
          </a:prstGeom>
          <a:ln w="0">
            <a:noFill/>
          </a:ln>
        </p:spPr>
      </p:pic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228600" y="-228600"/>
            <a:ext cx="8782560" cy="685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55680" indent="-355680"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fr-MA" sz="2800" spc="-1" strike="noStrike">
                <a:solidFill>
                  <a:srgbClr val="008000"/>
                </a:solidFill>
                <a:latin typeface="Arial"/>
              </a:rPr>
              <a:t>IMRT: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Cette technique consiste à faire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varier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la forme du faisceau au cours d’une même séance pour s’adapter précisément au volume à traiter, grâce a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la modulation d’intensité.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C’est une variation spatiale volontaire de la dose à l'intérieur  d'un faisceau, au cours d'une même séance.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/>
          </p:nvPr>
        </p:nvSpPr>
        <p:spPr>
          <a:xfrm>
            <a:off x="457560" y="230040"/>
            <a:ext cx="8913960" cy="685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55680" indent="-355680" algn="just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55680" indent="-355680" algn="just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fr-MA" sz="2800" spc="-1" strike="noStrike">
                <a:solidFill>
                  <a:srgbClr val="008000"/>
                </a:solidFill>
                <a:latin typeface="Arial"/>
              </a:rPr>
              <a:t>IGMT:</a:t>
            </a:r>
            <a:endParaRPr b="0" lang="en-US" sz="28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Cette technique consiste a visualiser la tumeur au   moment de la séance d’irradiation, en prenant  compte de toutes variations anatomiques     (</a:t>
            </a:r>
            <a:r>
              <a:rPr b="0" lang="fr-FR" sz="2600" spc="-1" strike="noStrike">
                <a:solidFill>
                  <a:srgbClr val="000000"/>
                </a:solidFill>
                <a:latin typeface="Arial"/>
              </a:rPr>
              <a:t>déplacements ou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déformations)  survenu entre les   séances ou pendant les séances d’irradiation</a:t>
            </a:r>
            <a:endParaRPr b="0" lang="en-US" sz="28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Si la position de la tumeur sous l’accélérateur ne   correspond pas à la position théorique définie lors   de la planification: la technique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permet de changer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  les directions des faisceaux d'irradiation.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Espace réservé du contenu 1" descr=""/>
          <p:cNvPicPr/>
          <p:nvPr/>
        </p:nvPicPr>
        <p:blipFill>
          <a:blip r:embed="rId1"/>
          <a:srcRect l="0" t="0" r="0" b="8528"/>
          <a:stretch/>
        </p:blipFill>
        <p:spPr>
          <a:xfrm>
            <a:off x="1765800" y="2057400"/>
            <a:ext cx="5366520" cy="422136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1"/>
          <p:cNvSpPr>
            <a:spLocks noGrp="1"/>
          </p:cNvSpPr>
          <p:nvPr>
            <p:ph/>
          </p:nvPr>
        </p:nvSpPr>
        <p:spPr>
          <a:xfrm>
            <a:off x="385200" y="230040"/>
            <a:ext cx="8913960" cy="685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55680" indent="-355680" algn="just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fr-MA" sz="2800" spc="-1" strike="noStrike">
                <a:solidFill>
                  <a:srgbClr val="008000"/>
                </a:solidFill>
                <a:latin typeface="Arial"/>
              </a:rPr>
              <a:t>VMAT:</a:t>
            </a:r>
            <a:endParaRPr b="0" lang="en-US" sz="28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VMAT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c’est une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association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de la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RT   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conformationnelle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guidée par l’image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IGRT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)     conjuguée à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la modulation d’intensité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IMRT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).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23436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229320" y="228600"/>
            <a:ext cx="8913600" cy="685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55680" indent="-355680" algn="just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possibilité d’irradier la tumeur avec plus de précision  que la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RT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 conventionnelle grâce à une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modulation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 (un contrôle) des faisceaux d’irradiation sur un arc   complet de 360°, par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modulation d'intensité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 et le  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guidage par image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Le processus pour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délivrer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 des doses par technique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VMAT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 est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très complexe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. Il nécessite des experts en radio physique et en dosimétrie.</a:t>
            </a:r>
            <a:endParaRPr b="0" lang="en-US" sz="28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Une assurance qualité est obligatoire à chaque étape du processus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/>
          </p:nvPr>
        </p:nvSpPr>
        <p:spPr>
          <a:xfrm>
            <a:off x="228600" y="228600"/>
            <a:ext cx="8782560" cy="685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55680" indent="-355680"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fr-MA" sz="2800" spc="-1" strike="noStrike">
                <a:solidFill>
                  <a:srgbClr val="008000"/>
                </a:solidFill>
                <a:latin typeface="Arial"/>
              </a:rPr>
              <a:t>Comparaison des techniques du traitement:</a:t>
            </a:r>
            <a:endParaRPr b="0" lang="en-US" sz="28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rcRect l="12164" t="17542" r="11684" b="12196"/>
          <a:stretch/>
        </p:blipFill>
        <p:spPr>
          <a:xfrm>
            <a:off x="2743200" y="1601280"/>
            <a:ext cx="2969640" cy="274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rcRect l="0" t="0" r="10728" b="0"/>
          <a:stretch/>
        </p:blipFill>
        <p:spPr>
          <a:xfrm>
            <a:off x="4800600" y="2286000"/>
            <a:ext cx="4156200" cy="3684600"/>
          </a:xfrm>
          <a:prstGeom prst="rect">
            <a:avLst/>
          </a:prstGeom>
          <a:ln w="0">
            <a:noFill/>
          </a:ln>
        </p:spPr>
      </p:pic>
      <p:sp>
        <p:nvSpPr>
          <p:cNvPr id="149" name="PlaceHolder 10"/>
          <p:cNvSpPr/>
          <p:nvPr/>
        </p:nvSpPr>
        <p:spPr>
          <a:xfrm>
            <a:off x="457200" y="2057400"/>
            <a:ext cx="4570920" cy="34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55680" indent="-355680" algn="just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55680" indent="-355680" algn="just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55680" indent="-355680" algn="just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 cancer de la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tête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et du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cou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aussi appelé cancer des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voies aérodigestive     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supérieures ou cancer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ORL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est un cancer qui touche toute la sphère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ORL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allant de la base du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crâne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à la base du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cou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/>
          </p:nvPr>
        </p:nvSpPr>
        <p:spPr>
          <a:xfrm>
            <a:off x="457200" y="228600"/>
            <a:ext cx="8782560" cy="159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55680" indent="-355680"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fr-MA" sz="4000" spc="-1" strike="noStrike">
                <a:solidFill>
                  <a:srgbClr val="2d0cf4"/>
                </a:solidFill>
                <a:latin typeface="Arial"/>
              </a:rPr>
              <a:t>Le plan de traitement</a:t>
            </a:r>
            <a:endParaRPr b="0" lang="en-US" sz="4000" spc="-1" strike="noStrike">
              <a:latin typeface="Arial"/>
            </a:endParaRPr>
          </a:p>
          <a:p>
            <a:pPr marL="355680" indent="-355680"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fr-MA" sz="4000" spc="-1" strike="noStrike">
                <a:solidFill>
                  <a:srgbClr val="2d0cf4"/>
                </a:solidFill>
                <a:latin typeface="Arial"/>
              </a:rPr>
              <a:t>de la tête et du cou</a:t>
            </a:r>
            <a:endParaRPr b="0" lang="en-US" sz="4000" spc="-1" strike="noStrike">
              <a:latin typeface="Arial"/>
            </a:endParaRPr>
          </a:p>
          <a:p>
            <a:pPr marL="355680" indent="-355680"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fr-MA" sz="3200" spc="-1" strike="noStrike">
                <a:solidFill>
                  <a:srgbClr val="c9211e"/>
                </a:solidFill>
                <a:latin typeface="Arial"/>
              </a:rPr>
              <a:t>Définition</a:t>
            </a:r>
            <a:r>
              <a:rPr b="1" lang="fr-MA" sz="2800" spc="-1" strike="noStrike">
                <a:solidFill>
                  <a:srgbClr val="c9211e"/>
                </a:solidFill>
                <a:latin typeface="Arial"/>
              </a:rPr>
              <a:t>: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/>
          </p:nvPr>
        </p:nvSpPr>
        <p:spPr>
          <a:xfrm>
            <a:off x="360360" y="685800"/>
            <a:ext cx="8782560" cy="685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Wingdings 2" charset="2"/>
              <a:buChar char="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Le traitement de la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tête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et du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cou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est considéré comme l'un des plus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difficiles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à planifier en raison de l'anatomie complexe de la région de la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tête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et du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cou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, ces tumeurs étant souvent situées à proximité des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organes à  risque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qui peuvent limiter la dose de  rayonnement. .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Ces tumeurs présentent souvent un phénotype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agressif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et se développent souvent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rapidement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en raison de la richesse de l'apport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lymphatique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dans la région de la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tête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et du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cou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286000" y="2644560"/>
            <a:ext cx="5028120" cy="3526560"/>
          </a:xfrm>
          <a:prstGeom prst="rect">
            <a:avLst/>
          </a:prstGeom>
          <a:ln w="0">
            <a:noFill/>
          </a:ln>
        </p:spPr>
      </p:pic>
      <p:sp>
        <p:nvSpPr>
          <p:cNvPr id="153" name="PlaceHolder 1"/>
          <p:cNvSpPr>
            <a:spLocks noGrp="1"/>
          </p:cNvSpPr>
          <p:nvPr>
            <p:ph/>
          </p:nvPr>
        </p:nvSpPr>
        <p:spPr>
          <a:xfrm>
            <a:off x="228600" y="228600"/>
            <a:ext cx="8782560" cy="685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55680" indent="-355680"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fr-MA" sz="2800" spc="-1" strike="noStrike">
                <a:solidFill>
                  <a:srgbClr val="008000"/>
                </a:solidFill>
                <a:latin typeface="Arial"/>
              </a:rPr>
              <a:t>Objectif du traitement: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Délivrer de manière homogène une dose prescrite dans un volume cible tout en protégeant les organes à risque et les tissus sains avoisinants.</a:t>
            </a:r>
            <a:endParaRPr b="0" lang="en-US" sz="28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/>
          </p:nvPr>
        </p:nvSpPr>
        <p:spPr>
          <a:xfrm>
            <a:off x="685800" y="1440"/>
            <a:ext cx="8782560" cy="685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55680" indent="-355680"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MA" sz="3200" spc="-1" strike="noStrike">
                <a:solidFill>
                  <a:srgbClr val="c9211e"/>
                </a:solidFill>
                <a:latin typeface="Arial"/>
              </a:rPr>
              <a:t>Plan de traitement</a:t>
            </a:r>
            <a:endParaRPr b="0" lang="en-US" sz="32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OpenSymbol"/>
              <a:buChar char="☛"/>
              <a:tabLst>
                <a:tab algn="l" pos="0"/>
              </a:tabLst>
            </a:pPr>
            <a:r>
              <a:rPr b="1" lang="fr-MA" sz="2800" spc="-1" strike="noStrike">
                <a:solidFill>
                  <a:srgbClr val="000000"/>
                </a:solidFill>
                <a:latin typeface="Arial"/>
              </a:rPr>
              <a:t>Bilan clinique: </a:t>
            </a:r>
            <a:r>
              <a:rPr b="0" lang="fr-MA" sz="2800" spc="-1" strike="noStrike">
                <a:solidFill>
                  <a:srgbClr val="000000"/>
                </a:solidFill>
                <a:latin typeface="Arial"/>
              </a:rPr>
              <a:t>détermination</a:t>
            </a:r>
            <a:r>
              <a:rPr b="1" lang="fr-MA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MA" sz="2800" spc="-1" strike="noStrike">
                <a:solidFill>
                  <a:srgbClr val="000000"/>
                </a:solidFill>
                <a:latin typeface="Arial"/>
              </a:rPr>
              <a:t>du</a:t>
            </a:r>
            <a:r>
              <a:rPr b="1" lang="fr-MA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traitement</a:t>
            </a:r>
            <a:endParaRPr b="0" lang="en-US" sz="28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OpenSymbol"/>
              <a:buChar char="☛"/>
              <a:tabLst>
                <a:tab algn="l" pos="0"/>
              </a:tabLst>
            </a:pPr>
            <a:r>
              <a:rPr b="1" lang="fr-MA" sz="2800" spc="-1" strike="noStrike">
                <a:solidFill>
                  <a:srgbClr val="000000"/>
                </a:solidFill>
                <a:latin typeface="Arial"/>
              </a:rPr>
              <a:t>Acquisition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fr-MA" sz="2800" spc="-1" strike="noStrike">
                <a:solidFill>
                  <a:srgbClr val="000000"/>
                </a:solidFill>
                <a:latin typeface="Arial"/>
              </a:rPr>
              <a:t>des données anatomiques</a:t>
            </a:r>
            <a:endParaRPr b="0" lang="en-US" sz="28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OpenSymbol"/>
              <a:buChar char="☛"/>
              <a:tabLst>
                <a:tab algn="l" pos="0"/>
              </a:tabLst>
            </a:pPr>
            <a:r>
              <a:rPr b="1" lang="fr-MA" sz="2800" spc="-1" strike="noStrike">
                <a:solidFill>
                  <a:srgbClr val="000000"/>
                </a:solidFill>
                <a:latin typeface="Arial"/>
              </a:rPr>
              <a:t>Simulation</a:t>
            </a:r>
            <a:endParaRPr b="0" lang="en-US" sz="28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OpenSymbol"/>
              <a:buChar char="☛"/>
              <a:tabLst>
                <a:tab algn="l" pos="0"/>
              </a:tabLst>
            </a:pPr>
            <a:r>
              <a:rPr b="1" lang="fr-MA" sz="2800" spc="-1" strike="noStrike">
                <a:solidFill>
                  <a:srgbClr val="000000"/>
                </a:solidFill>
                <a:latin typeface="Arial"/>
              </a:rPr>
              <a:t>Dosimetier</a:t>
            </a:r>
            <a:endParaRPr b="0" lang="en-US" sz="28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OpenSymbol"/>
              <a:buChar char="☛"/>
              <a:tabLst>
                <a:tab algn="l" pos="0"/>
              </a:tabLst>
            </a:pPr>
            <a:r>
              <a:rPr b="1" lang="fr-MA" sz="2800" spc="-1" strike="noStrike">
                <a:solidFill>
                  <a:srgbClr val="000000"/>
                </a:solidFill>
                <a:latin typeface="Arial"/>
              </a:rPr>
              <a:t>taritememnt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/>
          </p:nvPr>
        </p:nvSpPr>
        <p:spPr>
          <a:xfrm>
            <a:off x="611640" y="764640"/>
            <a:ext cx="8529840" cy="685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fr-MA" sz="4000" spc="-1" strike="noStrike">
                <a:solidFill>
                  <a:srgbClr val="2d0cf4"/>
                </a:solidFill>
                <a:latin typeface="Arial"/>
              </a:rPr>
              <a:t>OBJECTIF</a:t>
            </a:r>
            <a:endParaRPr b="0" lang="en-US" sz="4000" spc="-1" strike="noStrike"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l’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MA" sz="28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2800" spc="-1" strike="noStrike">
              <a:latin typeface="Arial"/>
            </a:endParaRPr>
          </a:p>
          <a:p>
            <a:pPr rtl="1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/>
          </p:nvPr>
        </p:nvSpPr>
        <p:spPr>
          <a:xfrm>
            <a:off x="228600" y="228600"/>
            <a:ext cx="9469080" cy="685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55680" indent="-355680"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283593"/>
                </a:solidFill>
                <a:latin typeface="Arial"/>
              </a:rPr>
              <a:t>Acquisition des données anatomiques.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OpenSymbol"/>
              <a:buChar char="☛"/>
              <a:tabLst>
                <a:tab algn="l" pos="0"/>
              </a:tabLst>
            </a:pPr>
            <a:r>
              <a:rPr b="0" lang="fr-MA" sz="2800" spc="-1" strike="noStrike">
                <a:solidFill>
                  <a:srgbClr val="000000"/>
                </a:solidFill>
                <a:latin typeface="Arial"/>
              </a:rPr>
              <a:t>Les patients doivent </a:t>
            </a:r>
            <a:r>
              <a:rPr b="0" lang="fr-MA" sz="2800" spc="-1" strike="noStrike" u="sng">
                <a:solidFill>
                  <a:srgbClr val="000000"/>
                </a:solidFill>
                <a:uFillTx/>
                <a:latin typeface="Arial"/>
              </a:rPr>
              <a:t>positioner</a:t>
            </a:r>
            <a:r>
              <a:rPr b="0" lang="fr-MA" sz="2800" spc="-1" strike="noStrike">
                <a:solidFill>
                  <a:srgbClr val="000000"/>
                </a:solidFill>
                <a:latin typeface="Arial"/>
              </a:rPr>
              <a:t> d’une façons </a:t>
            </a:r>
            <a:r>
              <a:rPr b="1" lang="fr-MA" sz="2800" spc="-1" strike="noStrike">
                <a:solidFill>
                  <a:srgbClr val="000000"/>
                </a:solidFill>
                <a:latin typeface="Arial"/>
              </a:rPr>
              <a:t>reproductible</a:t>
            </a:r>
            <a:r>
              <a:rPr b="0" lang="fr-MA" sz="2800" spc="-1" strike="noStrike">
                <a:solidFill>
                  <a:srgbClr val="000000"/>
                </a:solidFill>
                <a:latin typeface="Arial"/>
              </a:rPr>
              <a:t>,  qui va </a:t>
            </a:r>
            <a:r>
              <a:rPr b="0" lang="fr-MA" sz="2800" spc="-1" strike="noStrike" u="sng">
                <a:solidFill>
                  <a:srgbClr val="000000"/>
                </a:solidFill>
                <a:uFillTx/>
                <a:latin typeface="Arial"/>
              </a:rPr>
              <a:t>contribuer</a:t>
            </a:r>
            <a:r>
              <a:rPr b="0" lang="fr-MA" sz="2800" spc="-1" strike="noStrike">
                <a:solidFill>
                  <a:srgbClr val="000000"/>
                </a:solidFill>
                <a:latin typeface="Arial"/>
              </a:rPr>
              <a:t> a diminuer les     marges de sécurité autour du volume-cible.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OpenSymbol"/>
              <a:buChar char="☛"/>
              <a:tabLst>
                <a:tab algn="l" pos="0"/>
              </a:tabLst>
            </a:pPr>
            <a:r>
              <a:rPr b="0" lang="fr-MA" sz="2800" spc="-1" strike="noStrike">
                <a:solidFill>
                  <a:srgbClr val="000000"/>
                </a:solidFill>
                <a:latin typeface="Arial"/>
              </a:rPr>
              <a:t>Reproductible?</a:t>
            </a:r>
            <a:endParaRPr b="0" lang="en-US" sz="2800" spc="-1" strike="noStrike">
              <a:latin typeface="Arial"/>
            </a:endParaRPr>
          </a:p>
          <a:p>
            <a:pPr marL="114300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1" lang="fr-MA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fr-MA" sz="2800" spc="-1" strike="noStrike">
                <a:solidFill>
                  <a:srgbClr val="000000"/>
                </a:solidFill>
                <a:latin typeface="Arial"/>
              </a:rPr>
              <a:t>Position Confortable</a:t>
            </a:r>
            <a:r>
              <a:rPr b="0" lang="fr-MA" sz="28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2800" spc="-1" strike="noStrike">
              <a:latin typeface="Arial"/>
            </a:endParaRPr>
          </a:p>
          <a:p>
            <a:pPr marL="114300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0" lang="fr-MA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fr-MA" sz="2800" spc="-1" strike="noStrike">
                <a:solidFill>
                  <a:srgbClr val="000000"/>
                </a:solidFill>
                <a:latin typeface="Arial"/>
              </a:rPr>
              <a:t>Systèmes de contention</a:t>
            </a:r>
            <a:r>
              <a:rPr b="0" lang="fr-MA" sz="28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fr-MA" sz="2400" spc="-1" strike="noStrike">
                <a:solidFill>
                  <a:srgbClr val="000000"/>
                </a:solidFill>
                <a:latin typeface="Arial"/>
              </a:rPr>
              <a:t>adaptés à la localisation      </a:t>
            </a:r>
            <a:endParaRPr b="0" lang="en-US" sz="2400" spc="-1" strike="noStrike">
              <a:latin typeface="Arial"/>
            </a:endParaRPr>
          </a:p>
          <a:p>
            <a:pPr marL="114300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0" lang="fr-MA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fr-MA" sz="2800" spc="-1" strike="noStrike">
                <a:solidFill>
                  <a:srgbClr val="000000"/>
                </a:solidFill>
                <a:latin typeface="Arial"/>
              </a:rPr>
              <a:t>Repères externes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457200" y="1478160"/>
            <a:ext cx="4192920" cy="286416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1"/>
          <p:cNvSpPr>
            <a:spLocks noGrp="1"/>
          </p:cNvSpPr>
          <p:nvPr>
            <p:ph/>
          </p:nvPr>
        </p:nvSpPr>
        <p:spPr>
          <a:xfrm>
            <a:off x="360360" y="228600"/>
            <a:ext cx="8782560" cy="685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55680" indent="-355680"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283593"/>
                </a:solidFill>
                <a:latin typeface="Arial"/>
              </a:rPr>
              <a:t>Systèmes de contention</a:t>
            </a:r>
            <a:endParaRPr b="0" lang="en-US" sz="28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5257800" y="2057760"/>
            <a:ext cx="3580200" cy="388476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1143000" y="4356360"/>
            <a:ext cx="3199320" cy="181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/>
          </p:nvPr>
        </p:nvSpPr>
        <p:spPr>
          <a:xfrm>
            <a:off x="228600" y="228600"/>
            <a:ext cx="8782560" cy="685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55680" indent="-35568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800" spc="-1" strike="noStrike">
                <a:solidFill>
                  <a:srgbClr val="283593"/>
                </a:solidFill>
                <a:latin typeface="Arial"/>
              </a:rPr>
              <a:t>repères externes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rcRect l="18478" t="6897" r="0" b="3197"/>
          <a:stretch/>
        </p:blipFill>
        <p:spPr>
          <a:xfrm>
            <a:off x="4668840" y="2058480"/>
            <a:ext cx="4342320" cy="2970360"/>
          </a:xfrm>
          <a:prstGeom prst="rect">
            <a:avLst/>
          </a:prstGeom>
          <a:ln w="0"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228600" y="2059560"/>
            <a:ext cx="4247640" cy="293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/>
          </p:nvPr>
        </p:nvSpPr>
        <p:spPr>
          <a:xfrm>
            <a:off x="228600" y="228600"/>
            <a:ext cx="9372240" cy="685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55680" indent="-355680"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fr-MA" sz="2800" spc="-1" strike="noStrike">
                <a:solidFill>
                  <a:srgbClr val="008000"/>
                </a:solidFill>
                <a:latin typeface="Arial"/>
              </a:rPr>
              <a:t>Simulation: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La simulation est l’étape du traitement de radiothérapie     pendant laquelle est mis en place l’isocentre du traitement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rcRect l="0" t="0" r="0" b="8245"/>
          <a:stretch/>
        </p:blipFill>
        <p:spPr>
          <a:xfrm>
            <a:off x="766800" y="3200400"/>
            <a:ext cx="3278880" cy="309168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5508360" y="3115800"/>
            <a:ext cx="3406680" cy="3200040"/>
          </a:xfrm>
          <a:prstGeom prst="rect">
            <a:avLst/>
          </a:prstGeom>
          <a:ln w="0">
            <a:noFill/>
          </a:ln>
        </p:spPr>
      </p:pic>
      <p:sp>
        <p:nvSpPr>
          <p:cNvPr id="166" name=""/>
          <p:cNvSpPr/>
          <p:nvPr/>
        </p:nvSpPr>
        <p:spPr>
          <a:xfrm>
            <a:off x="1371600" y="2598120"/>
            <a:ext cx="75434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 classique                                        Simulation  virtuelle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/>
          </p:nvPr>
        </p:nvSpPr>
        <p:spPr>
          <a:xfrm>
            <a:off x="228600" y="230040"/>
            <a:ext cx="9143640" cy="685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55680" indent="-355680"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fr-MA" sz="2800" spc="-1" strike="noStrike">
                <a:solidFill>
                  <a:srgbClr val="008000"/>
                </a:solidFill>
                <a:latin typeface="Arial"/>
              </a:rPr>
              <a:t>Dosimétrie: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La dosimétrie désigne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le calcul de la répartition de la dose dans l'organisme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, en vue de déterminer la balistique optimale de traitement 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Elle a pour objectif de :</a:t>
            </a:r>
            <a:endParaRPr b="0" lang="en-US" sz="2800" spc="-1" strike="noStrike">
              <a:latin typeface="Arial"/>
            </a:endParaRPr>
          </a:p>
          <a:p>
            <a:pPr marL="5137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ource Serif Pro"/>
              <a:buChar char="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Couvrir le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volume cible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par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les isodoses </a:t>
            </a:r>
            <a:endParaRPr b="0" lang="en-US" sz="2800" spc="-1" strike="noStrike">
              <a:latin typeface="Arial"/>
            </a:endParaRPr>
          </a:p>
          <a:p>
            <a:pPr marL="5137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ource Serif Pro"/>
              <a:buChar char="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95-107 % (dose  homogène).</a:t>
            </a:r>
            <a:endParaRPr b="0" lang="en-US" sz="2800" spc="-1" strike="noStrike">
              <a:latin typeface="Arial"/>
            </a:endParaRPr>
          </a:p>
          <a:p>
            <a:pPr marL="51372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  <a:p>
            <a:pPr marL="5137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ource Serif Pro"/>
              <a:buChar char="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Ne pas dépasser les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doses seuils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pour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les organes à risque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OAR)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situés à proximité 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228600" y="228600"/>
            <a:ext cx="8782560" cy="685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55680" indent="-355680"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fr-MA" sz="2800" spc="-1" strike="noStrike">
                <a:solidFill>
                  <a:srgbClr val="008000"/>
                </a:solidFill>
                <a:latin typeface="Arial"/>
              </a:rPr>
              <a:t>Dosimétrie:</a:t>
            </a:r>
            <a:endParaRPr b="0" lang="en-US" sz="28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La dosimétrie permet d’agir sur le:</a:t>
            </a:r>
            <a:endParaRPr b="0" lang="en-US" sz="28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  <a:p>
            <a:pPr marL="970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ource Serif Pro"/>
              <a:buChar char="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Choix de l'isocentre (≈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simulation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800" spc="-1" strike="noStrike">
              <a:latin typeface="Arial"/>
            </a:endParaRPr>
          </a:p>
          <a:p>
            <a:pPr marL="970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ource Serif Pro"/>
              <a:buChar char="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Nombre de faisceaux,</a:t>
            </a:r>
            <a:endParaRPr b="0" lang="en-US" sz="2800" spc="-1" strike="noStrike">
              <a:latin typeface="Arial"/>
            </a:endParaRPr>
          </a:p>
          <a:p>
            <a:pPr marL="970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ource Serif Pro"/>
              <a:buChar char="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Type et énergie de rayonnement.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/>
          </p:nvPr>
        </p:nvSpPr>
        <p:spPr>
          <a:xfrm>
            <a:off x="228600" y="228600"/>
            <a:ext cx="8782560" cy="685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55680" indent="-355680"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fr-MA" sz="2800" spc="-1" strike="noStrike">
                <a:solidFill>
                  <a:srgbClr val="008000"/>
                </a:solidFill>
                <a:latin typeface="Arial"/>
              </a:rPr>
              <a:t>TPS (Treatment Planning System):</a:t>
            </a:r>
            <a:endParaRPr b="0" lang="en-US" sz="2800" spc="-1" strike="noStrike">
              <a:latin typeface="Arial"/>
            </a:endParaRPr>
          </a:p>
          <a:p>
            <a:pPr marL="228600" indent="-324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Logiciels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dédiés à la préparation des plans de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traitement de radiothérapie </a:t>
            </a:r>
            <a:endParaRPr b="0" lang="en-US" sz="2800" spc="-1" strike="noStrike">
              <a:latin typeface="Arial"/>
            </a:endParaRPr>
          </a:p>
          <a:p>
            <a:pPr marL="228600" indent="-324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Permet de calculer la distribution de dose dans le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patient, pour les faisceaux du centre dans lequel le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patient est traité</a:t>
            </a:r>
            <a:endParaRPr b="0" lang="en-US" sz="2800" spc="-1" strike="noStrike">
              <a:latin typeface="Arial"/>
            </a:endParaRPr>
          </a:p>
          <a:p>
            <a:pPr marL="3996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ource Serif Pro"/>
              <a:buChar char="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Création de faisceaux</a:t>
            </a:r>
            <a:endParaRPr b="0" lang="en-US" sz="2800" spc="-1" strike="noStrike">
              <a:latin typeface="Arial"/>
            </a:endParaRPr>
          </a:p>
          <a:p>
            <a:pPr marL="3996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ource Serif Pro"/>
              <a:buChar char="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Contrôle leur taille</a:t>
            </a:r>
            <a:endParaRPr b="0" lang="en-US" sz="2800" spc="-1" strike="noStrike">
              <a:latin typeface="Arial"/>
            </a:endParaRPr>
          </a:p>
          <a:p>
            <a:pPr marL="3996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ource Serif Pro"/>
              <a:buChar char="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L’angle du bras</a:t>
            </a:r>
            <a:endParaRPr b="0" lang="en-US" sz="2800" spc="-1" strike="noStrike">
              <a:latin typeface="Arial"/>
            </a:endParaRPr>
          </a:p>
          <a:p>
            <a:pPr marL="3996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ource Serif Pro"/>
              <a:buChar char="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Création de filtres</a:t>
            </a:r>
            <a:endParaRPr b="0" lang="en-US" sz="2800" spc="-1" strike="noStrike">
              <a:latin typeface="Arial"/>
            </a:endParaRPr>
          </a:p>
          <a:p>
            <a:pPr marL="3996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ource Serif Pro"/>
              <a:buChar char="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Calcul de la dose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5411880" y="3282840"/>
            <a:ext cx="3599280" cy="296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/>
          </p:nvPr>
        </p:nvSpPr>
        <p:spPr>
          <a:xfrm>
            <a:off x="228600" y="228600"/>
            <a:ext cx="9143640" cy="685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55680" indent="-355680"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fr-MA" sz="2800" spc="-1" strike="noStrike">
                <a:solidFill>
                  <a:srgbClr val="008000"/>
                </a:solidFill>
                <a:latin typeface="Arial"/>
              </a:rPr>
              <a:t>Traitement: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Transfert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des données de la dosimétrie vers le poste de traitement :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Network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Record &amp;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Verify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R&amp;V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R&amp;V :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système informatique (réseau + logiciel) dédié à la radiothérapie.</a:t>
            </a:r>
            <a:endParaRPr b="0" lang="en-US" sz="28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Il fournit d'une manière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sécurisée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à chaque étape de    l'organisation et de la mise en œuvre de la   radiothérapie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toutes les informations nécessaires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au   bon fonctionnement de chaque fonction.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611640" y="764640"/>
            <a:ext cx="8529840" cy="685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fr-MA" sz="4000" spc="-1" strike="noStrike">
                <a:solidFill>
                  <a:srgbClr val="2d0cf4"/>
                </a:solidFill>
                <a:latin typeface="Arial"/>
              </a:rPr>
              <a:t>Conclusion</a:t>
            </a:r>
            <a:endParaRPr b="0" lang="en-US" sz="4000" spc="-1" strike="noStrike"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l’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MA" sz="28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2800" spc="-1" strike="noStrike">
              <a:latin typeface="Arial"/>
            </a:endParaRPr>
          </a:p>
          <a:p>
            <a:pPr rtl="1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/>
          </p:nvPr>
        </p:nvSpPr>
        <p:spPr>
          <a:xfrm>
            <a:off x="179280" y="44280"/>
            <a:ext cx="8565120" cy="6498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96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fr-MA" sz="4000" spc="-1" strike="noStrike">
                <a:solidFill>
                  <a:srgbClr val="008000"/>
                </a:solidFill>
                <a:latin typeface="Arial"/>
              </a:rPr>
              <a:t>Merci de votre attention</a:t>
            </a: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fr-MA" sz="20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fr-MA" sz="2000" spc="-1" strike="noStrike">
                <a:solidFill>
                  <a:srgbClr val="8b8b8b"/>
                </a:solidFill>
                <a:latin typeface="Calibri"/>
              </a:rPr>
              <a:t>3</a:t>
            </a:r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/>
          </p:nvPr>
        </p:nvSpPr>
        <p:spPr>
          <a:xfrm>
            <a:off x="323280" y="379800"/>
            <a:ext cx="8566920" cy="5790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fr-MA" sz="4000" spc="-1" strike="noStrike">
                <a:solidFill>
                  <a:srgbClr val="2d0cf4"/>
                </a:solidFill>
                <a:latin typeface="Arial"/>
              </a:rPr>
              <a:t>PLAN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fr-FR" sz="3200" spc="-1" strike="noStrike">
                <a:solidFill>
                  <a:srgbClr val="ff0000"/>
                </a:solidFill>
                <a:latin typeface="Arial"/>
              </a:rPr>
              <a:t>Introduction sur la radiothérapie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fr-FR" sz="3200" spc="-1" strike="noStrike">
                <a:solidFill>
                  <a:srgbClr val="ff0000"/>
                </a:solidFill>
                <a:latin typeface="Arial"/>
              </a:rPr>
              <a:t>Les techniques de radiothérapie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fr-FR" sz="3200" spc="-1" strike="noStrike">
                <a:solidFill>
                  <a:srgbClr val="ff0000"/>
                </a:solidFill>
                <a:latin typeface="Arial"/>
              </a:rPr>
              <a:t>Le plan de traitement de la tête et du cou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fr-FR" sz="3200" spc="-1" strike="noStrike">
                <a:solidFill>
                  <a:srgbClr val="ff0000"/>
                </a:solidFill>
                <a:latin typeface="Arial"/>
              </a:rPr>
              <a:t>Conclusion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179280" y="27000"/>
            <a:ext cx="9192240" cy="685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55680" indent="-355680"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fr-MA" sz="4000" spc="-1" strike="noStrike">
                <a:solidFill>
                  <a:srgbClr val="2d0cf4"/>
                </a:solidFill>
                <a:latin typeface="Arial"/>
              </a:rPr>
              <a:t>Introduction sur la radiothérapie</a:t>
            </a:r>
            <a:endParaRPr b="0" lang="en-US" sz="4000" spc="-1" strike="noStrike">
              <a:latin typeface="Arial"/>
            </a:endParaRPr>
          </a:p>
          <a:p>
            <a:pPr marL="355680" indent="-355680"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fr-MA" sz="2800" spc="-1" strike="noStrike">
                <a:solidFill>
                  <a:srgbClr val="008000"/>
                </a:solidFill>
                <a:latin typeface="Arial"/>
              </a:rPr>
              <a:t>Définition:</a:t>
            </a:r>
            <a:endParaRPr b="0" lang="en-US" sz="28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La radiothérapie est un traitement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locorégional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des  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cancers, elle consiste à utiliser des rayonnements  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pour détruire les cellules cancéreuses.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L'irradiation a pour but de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détruire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les cellules  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cancéreuses tout en préservant le mieux possible les  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tissus sains et les organes avoisinants.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5"/>
          <p:cNvSpPr/>
          <p:nvPr/>
        </p:nvSpPr>
        <p:spPr>
          <a:xfrm>
            <a:off x="0" y="228600"/>
            <a:ext cx="9142200" cy="617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55680" indent="-355680" algn="just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On distingue entre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la radiothérapie externe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 (RTE) et 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la radiothérapie interne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curiethérapie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b="0" lang="en-US" sz="2800" spc="-1" strike="noStrike">
              <a:latin typeface="Arial"/>
            </a:endParaRPr>
          </a:p>
          <a:p>
            <a:pPr marL="571680" indent="-34308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"/>
              <a:tabLst>
                <a:tab algn="l" pos="63504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Dans la radiothérapie externe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:  les rayons sont  émis en faisceau par une machine située à 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proximité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 du patient, ils traversent la peau pour  atteindre la tumeur.</a:t>
            </a:r>
            <a:endParaRPr b="0" lang="en-US" sz="2800" spc="-1" strike="noStrike">
              <a:latin typeface="Arial"/>
            </a:endParaRPr>
          </a:p>
          <a:p>
            <a:pPr marL="571680" indent="-34308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ource Serif Pro"/>
              <a:buChar char=""/>
              <a:tabLst>
                <a:tab algn="l" pos="63504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Dans la curiethérapie: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 des sources radioactives  sont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implantées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 directement à l'intérieur du corps  de la personne malade.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179280" y="228600"/>
            <a:ext cx="8782560" cy="685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5508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Aujourd’hui, la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RT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classique utilise des faisceaux de photons et/ou électrons.         </a:t>
            </a:r>
            <a:endParaRPr b="0" lang="en-US" sz="28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Les accélérateurs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de particules présents dans les  appareils de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RT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classique génèrent un faisceau  d’électrons. Ces particules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chargées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sont soit  directement utilisées pour traiter le patient, soit  dirigées vers une cible qui va créer un faisceau de 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photons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qui est ensuite dirigé vers le patient.</a:t>
            </a:r>
            <a:endParaRPr b="0" lang="en-US" sz="28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Aujourd'hui, les nouvelles techniques de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RTE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de 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haute précision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,  ont toutes pour but de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focaliser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les rayons le plus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précisément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possible sur la tumeur et d'augmenter la dose délivrée et éviter au maximum les tissus sains.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/>
          </p:nvPr>
        </p:nvSpPr>
        <p:spPr>
          <a:xfrm>
            <a:off x="179280" y="228600"/>
            <a:ext cx="8782560" cy="685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55680" indent="-355680"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fr-MA" sz="4000" spc="-1" strike="noStrike">
                <a:solidFill>
                  <a:srgbClr val="2d0cf4"/>
                </a:solidFill>
                <a:latin typeface="Arial"/>
              </a:rPr>
              <a:t>Techniques de traitement</a:t>
            </a:r>
            <a:endParaRPr b="0" lang="en-US" sz="4000" spc="-1" strike="noStrike">
              <a:latin typeface="Arial"/>
            </a:endParaRPr>
          </a:p>
          <a:p>
            <a:pPr marL="355680" indent="-355680"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fr-MA" sz="4000" spc="-1" strike="noStrike">
                <a:solidFill>
                  <a:srgbClr val="2d0cf4"/>
                </a:solidFill>
                <a:latin typeface="Arial"/>
              </a:rPr>
              <a:t> </a:t>
            </a:r>
            <a:r>
              <a:rPr b="1" lang="fr-MA" sz="4000" spc="-1" strike="noStrike">
                <a:solidFill>
                  <a:srgbClr val="2d0cf4"/>
                </a:solidFill>
                <a:latin typeface="Arial"/>
              </a:rPr>
              <a:t>de la radiothérapie</a:t>
            </a:r>
            <a:endParaRPr b="0" lang="en-US" sz="4000" spc="-1" strike="noStrike">
              <a:latin typeface="Arial"/>
            </a:endParaRPr>
          </a:p>
          <a:p>
            <a:pPr marL="355680" indent="-355680"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fr-MA" sz="2800" spc="-1" strike="noStrike">
                <a:solidFill>
                  <a:srgbClr val="008000"/>
                </a:solidFill>
                <a:latin typeface="Arial"/>
              </a:rPr>
              <a:t>Definition: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En .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Ot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286360" y="2971800"/>
            <a:ext cx="4800240" cy="319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228600" y="-228960"/>
            <a:ext cx="8782560" cy="6399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55680" indent="-355680"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55680" indent="-35568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fr-MA" sz="2800" spc="-1" strike="noStrike">
                <a:solidFill>
                  <a:srgbClr val="008000"/>
                </a:solidFill>
                <a:latin typeface="Arial"/>
              </a:rPr>
              <a:t>RC-3D: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Cette technique permet de faire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correspondre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, le mieux possible, le volume irradié au volume de la tumeur.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1" name="Content Placeholder 3" descr=""/>
          <p:cNvPicPr/>
          <p:nvPr/>
        </p:nvPicPr>
        <p:blipFill>
          <a:blip r:embed="rId1">
            <a:lum bright="-50000"/>
          </a:blip>
          <a:srcRect l="0" t="7131" r="0" b="7152"/>
          <a:stretch/>
        </p:blipFill>
        <p:spPr>
          <a:xfrm>
            <a:off x="2971800" y="1936800"/>
            <a:ext cx="3119400" cy="2741760"/>
          </a:xfrm>
          <a:prstGeom prst="rect">
            <a:avLst/>
          </a:prstGeom>
          <a:ln w="9360">
            <a:solidFill>
              <a:srgbClr val="ff0000"/>
            </a:solidFill>
            <a:miter/>
          </a:ln>
        </p:spPr>
      </p:pic>
      <p:pic>
        <p:nvPicPr>
          <p:cNvPr id="132" name="Picture 4" descr=""/>
          <p:cNvPicPr/>
          <p:nvPr/>
        </p:nvPicPr>
        <p:blipFill>
          <a:blip r:embed="rId2"/>
          <a:srcRect l="21957" t="28668" r="29487" b="31563"/>
          <a:stretch/>
        </p:blipFill>
        <p:spPr>
          <a:xfrm>
            <a:off x="685800" y="2514960"/>
            <a:ext cx="1522080" cy="1370160"/>
          </a:xfrm>
          <a:prstGeom prst="rect">
            <a:avLst/>
          </a:prstGeom>
          <a:ln w="12600">
            <a:solidFill>
              <a:srgbClr val="ff0000"/>
            </a:solidFill>
            <a:miter/>
          </a:ln>
        </p:spPr>
      </p:pic>
      <p:pic>
        <p:nvPicPr>
          <p:cNvPr id="133" name="Picture 5" descr=""/>
          <p:cNvPicPr/>
          <p:nvPr/>
        </p:nvPicPr>
        <p:blipFill>
          <a:blip r:embed="rId3"/>
          <a:srcRect l="21338" t="26553" r="22682" b="28853"/>
          <a:stretch/>
        </p:blipFill>
        <p:spPr>
          <a:xfrm>
            <a:off x="914760" y="4419720"/>
            <a:ext cx="1827360" cy="1522800"/>
          </a:xfrm>
          <a:prstGeom prst="rect">
            <a:avLst/>
          </a:prstGeom>
          <a:ln w="12600">
            <a:solidFill>
              <a:srgbClr val="ff0000"/>
            </a:solidFill>
            <a:miter/>
          </a:ln>
        </p:spPr>
      </p:pic>
      <p:pic>
        <p:nvPicPr>
          <p:cNvPr id="134" name="Picture 6" descr=""/>
          <p:cNvPicPr/>
          <p:nvPr/>
        </p:nvPicPr>
        <p:blipFill>
          <a:blip r:embed="rId4"/>
          <a:srcRect l="22850" t="23832" r="23364" b="23287"/>
          <a:stretch/>
        </p:blipFill>
        <p:spPr>
          <a:xfrm>
            <a:off x="7010640" y="2057400"/>
            <a:ext cx="1675080" cy="1978200"/>
          </a:xfrm>
          <a:prstGeom prst="rect">
            <a:avLst/>
          </a:prstGeom>
          <a:ln w="12600">
            <a:solidFill>
              <a:srgbClr val="ff0000"/>
            </a:solidFill>
            <a:miter/>
          </a:ln>
        </p:spPr>
      </p:pic>
      <p:pic>
        <p:nvPicPr>
          <p:cNvPr id="135" name="Picture 8" descr=""/>
          <p:cNvPicPr/>
          <p:nvPr/>
        </p:nvPicPr>
        <p:blipFill>
          <a:blip r:embed="rId5"/>
          <a:srcRect l="22212" t="22072" r="22107" b="22671"/>
          <a:stretch/>
        </p:blipFill>
        <p:spPr>
          <a:xfrm>
            <a:off x="6553440" y="4192560"/>
            <a:ext cx="1675080" cy="1978200"/>
          </a:xfrm>
          <a:prstGeom prst="rect">
            <a:avLst/>
          </a:prstGeom>
          <a:ln w="12600">
            <a:solidFill>
              <a:srgbClr val="ff0000"/>
            </a:solidFill>
            <a:miter/>
          </a:ln>
        </p:spPr>
      </p:pic>
      <p:pic>
        <p:nvPicPr>
          <p:cNvPr id="136" name="Picture 7" descr=""/>
          <p:cNvPicPr/>
          <p:nvPr/>
        </p:nvPicPr>
        <p:blipFill>
          <a:blip r:embed="rId6"/>
          <a:srcRect l="23099" t="30140" r="22723" b="27905"/>
          <a:stretch/>
        </p:blipFill>
        <p:spPr>
          <a:xfrm>
            <a:off x="3886200" y="4836600"/>
            <a:ext cx="1675080" cy="1370160"/>
          </a:xfrm>
          <a:prstGeom prst="rect">
            <a:avLst/>
          </a:prstGeom>
          <a:ln w="12600">
            <a:solidFill>
              <a:srgbClr val="ff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/>
          </p:nvPr>
        </p:nvSpPr>
        <p:spPr>
          <a:xfrm>
            <a:off x="228960" y="686160"/>
            <a:ext cx="9142560" cy="5942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-35892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La radiothérapie conformationnelle est notamment  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utilisée pour le traitement des tumeurs de la sphère  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ORL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, du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cerveau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, de la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prostate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, du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thorax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-35892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Elle utilise des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 images 3D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de la tumeur et des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organes environnants obtenues par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</a:rPr>
              <a:t>tomodensitométrie</a:t>
            </a:r>
            <a:endParaRPr b="0" lang="en-US" sz="24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Des logiciels permettent de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simuler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virtuellement   ,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toujours en 3D, la forme des faisceaux d’irradiation  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et la distribution des doses. </a:t>
            </a:r>
            <a:endParaRPr b="0" lang="en-US" sz="28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 2" charset="2"/>
              <a:buChar char="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Cela permet de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délivrer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des doses efficaces de  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rayons en limitant l’exposition des   tissus sains.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10944</TotalTime>
  <Application>LibreOffice/7.3.3.2$Linux_X86_64 LibreOffice_project/30$Build-2</Application>
  <AppVersion>15.0000</AppVersion>
  <Words>393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2011-09-08T11:30:44Z</dcterms:created>
  <dc:creator>PRESIDENCE 19</dc:creator>
  <dc:description/>
  <dc:language>en-US</dc:language>
  <cp:lastModifiedBy/>
  <dcterms:modified xsi:type="dcterms:W3CDTF">2022-05-29T15:18:21Z</dcterms:modified>
  <cp:revision>1186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Affichage à l'écran (4:3)</vt:lpwstr>
  </property>
  <property fmtid="{D5CDD505-2E9C-101B-9397-08002B2CF9AE}" pid="4" name="Slides">
    <vt:i4>14</vt:i4>
  </property>
</Properties>
</file>