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jpeg" ContentType="image/jpeg"/>
  <Override PartName="/ppt/media/image11.png" ContentType="image/png"/>
  <Override PartName="/ppt/media/image6.png" ContentType="image/png"/>
  <Override PartName="/ppt/media/image4.jpeg" ContentType="image/jpeg"/>
  <Override PartName="/ppt/media/image3.jpeg" ContentType="image/jpeg"/>
  <Override PartName="/ppt/media/image23.png" ContentType="image/png"/>
  <Override PartName="/ppt/media/image22.png" ContentType="image/png"/>
  <Override PartName="/ppt/media/image5.png" ContentType="image/png"/>
  <Override PartName="/ppt/media/image10.png" ContentType="image/png"/>
  <Override PartName="/ppt/media/image21.png" ContentType="image/png"/>
  <Override PartName="/ppt/media/image19.png" ContentType="image/png"/>
  <Override PartName="/ppt/media/image2.jpeg" ContentType="image/jpeg"/>
  <Override PartName="/ppt/media/image20.png" ContentType="image/png"/>
  <Override PartName="/ppt/media/image18.png" ContentType="image/png"/>
  <Override PartName="/ppt/media/image15.jpeg" ContentType="image/jpeg"/>
  <Override PartName="/ppt/media/image17.png" ContentType="image/png"/>
  <Override PartName="/ppt/media/image16.png" ContentType="image/png"/>
  <Override PartName="/ppt/media/image14.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8.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6.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28.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slide16.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x="9144000" cy="6858000"/>
  <p:notesSz cx="6834188" cy="9979025"/>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115"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116"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117" name="PlaceHolder 4"/>
          <p:cNvSpPr>
            <a:spLocks noGrp="1"/>
          </p:cNvSpPr>
          <p:nvPr>
            <p:ph type="dt" idx="1"/>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118" name="PlaceHolder 5"/>
          <p:cNvSpPr>
            <a:spLocks noGrp="1"/>
          </p:cNvSpPr>
          <p:nvPr>
            <p:ph type="ftr" idx="2"/>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119" name="PlaceHolder 6"/>
          <p:cNvSpPr>
            <a:spLocks noGrp="1"/>
          </p:cNvSpPr>
          <p:nvPr>
            <p:ph type="sldNum" idx="3"/>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29905744-480E-4330-A414-69C1B7AA65B3}"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sldImg"/>
          </p:nvPr>
        </p:nvSpPr>
        <p:spPr>
          <a:xfrm>
            <a:off x="922320" y="747720"/>
            <a:ext cx="4987800" cy="3740040"/>
          </a:xfrm>
          <a:prstGeom prst="rect">
            <a:avLst/>
          </a:prstGeom>
          <a:ln w="0">
            <a:noFill/>
          </a:ln>
        </p:spPr>
      </p:sp>
      <p:sp>
        <p:nvSpPr>
          <p:cNvPr id="172" name="PlaceHolder 2"/>
          <p:cNvSpPr>
            <a:spLocks noGrp="1"/>
          </p:cNvSpPr>
          <p:nvPr>
            <p:ph type="body"/>
          </p:nvPr>
        </p:nvSpPr>
        <p:spPr>
          <a:xfrm>
            <a:off x="684360" y="4740120"/>
            <a:ext cx="5464080" cy="4487760"/>
          </a:xfrm>
          <a:prstGeom prst="rect">
            <a:avLst/>
          </a:prstGeom>
          <a:noFill/>
          <a:ln w="0">
            <a:noFill/>
          </a:ln>
        </p:spPr>
        <p:txBody>
          <a:bodyPr numCol="1" spcCol="0" lIns="0" rIns="0" tIns="0" bIns="0" anchor="t">
            <a:noAutofit/>
          </a:bodyPr>
          <a:p>
            <a:endParaRPr b="0" lang="en-US" sz="2000" spc="-1" strike="noStrike">
              <a:latin typeface="Arial"/>
            </a:endParaRPr>
          </a:p>
        </p:txBody>
      </p:sp>
      <p:sp>
        <p:nvSpPr>
          <p:cNvPr id="173" name="PlaceHolder 3"/>
          <p:cNvSpPr>
            <a:spLocks noGrp="1"/>
          </p:cNvSpPr>
          <p:nvPr>
            <p:ph type="sldNum" idx="5"/>
          </p:nvPr>
        </p:nvSpPr>
        <p:spPr>
          <a:xfrm>
            <a:off x="3871800" y="9478800"/>
            <a:ext cx="2957400" cy="495360"/>
          </a:xfrm>
          <a:prstGeom prst="rect">
            <a:avLst/>
          </a:prstGeom>
          <a:noFill/>
          <a:ln w="0">
            <a:noFill/>
          </a:ln>
        </p:spPr>
        <p:txBody>
          <a:bodyPr numCol="1" spcCol="0" lIns="0" rIns="0" tIns="0" bIns="0" anchor="b">
            <a:noAutofit/>
          </a:bodyPr>
          <a:lstStyle>
            <a:lvl1pPr algn="r">
              <a:lnSpc>
                <a:spcPct val="100000"/>
              </a:lnSpc>
              <a:buNone/>
              <a:defRPr b="0" lang="fr-FR" sz="1200" spc="-1" strike="noStrike">
                <a:solidFill>
                  <a:srgbClr val="000000"/>
                </a:solidFill>
                <a:latin typeface="Arial"/>
              </a:defRPr>
            </a:lvl1pPr>
          </a:lstStyle>
          <a:p>
            <a:pPr algn="r">
              <a:lnSpc>
                <a:spcPct val="100000"/>
              </a:lnSpc>
              <a:buNone/>
            </a:pPr>
            <a:fld id="{1682939E-83C3-421F-B805-877FAC3E89EA}" type="slidenum">
              <a:rPr b="0" lang="fr-FR" sz="1200" spc="-1" strike="noStrike">
                <a:solidFill>
                  <a:srgbClr val="000000"/>
                </a:solidFill>
                <a:latin typeface="Arial"/>
              </a:rPr>
              <a:t>&lt;number&gt;</a:t>
            </a:fld>
            <a:endParaRPr b="0" lang="en-US" sz="1200" spc="-1" strike="noStrike">
              <a:latin typeface="Times New Roman"/>
            </a:endParaRPr>
          </a:p>
        </p:txBody>
      </p:sp>
      <p:sp>
        <p:nvSpPr>
          <p:cNvPr id="174" name="PlaceHolder 4"/>
          <p:cNvSpPr>
            <a:spLocks noGrp="1"/>
          </p:cNvSpPr>
          <p:nvPr>
            <p:ph type="ftr" idx="6"/>
          </p:nvPr>
        </p:nvSpPr>
        <p:spPr>
          <a:xfrm>
            <a:off x="0" y="9478800"/>
            <a:ext cx="2959200" cy="495360"/>
          </a:xfrm>
          <a:prstGeom prst="rect">
            <a:avLst/>
          </a:prstGeom>
          <a:noFill/>
          <a:ln w="0">
            <a:noFill/>
          </a:ln>
        </p:spPr>
        <p:txBody>
          <a:bodyPr numCol="1" spcCol="0"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3"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6"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0"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2"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0"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5"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9"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1"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9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9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4"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8"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0"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1"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8"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9"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2"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3"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20" name="PlaceHolder 1"/>
          <p:cNvSpPr>
            <a:spLocks noGrp="1"/>
          </p:cNvSpPr>
          <p:nvPr>
            <p:ph type="title"/>
          </p:nvPr>
        </p:nvSpPr>
        <p:spPr>
          <a:xfrm>
            <a:off x="2340000" y="260280"/>
            <a:ext cx="6692760" cy="2012760"/>
          </a:xfrm>
          <a:prstGeom prst="rect">
            <a:avLst/>
          </a:prstGeom>
          <a:noFill/>
          <a:ln w="0">
            <a:noFill/>
          </a:ln>
        </p:spPr>
        <p:txBody>
          <a:bodyPr numCol="1" spcCol="0" lIns="0" rIns="0" tIns="0" bIns="0" anchor="ctr">
            <a:noAutofit/>
          </a:bodyPr>
          <a:p>
            <a:pPr algn="ctr">
              <a:lnSpc>
                <a:spcPct val="100000"/>
              </a:lnSpc>
              <a:buNone/>
            </a:pPr>
            <a:r>
              <a:rPr b="1" lang="fr-FR" sz="3800" spc="-1" strike="noStrike">
                <a:solidFill>
                  <a:srgbClr val="ffff00"/>
                </a:solidFill>
                <a:latin typeface="Book Antiqua"/>
              </a:rPr>
              <a:t>Plan de traitement de la tête et du cou par les techniques 3D, IMRT et VMAT </a:t>
            </a:r>
            <a:endParaRPr b="0" lang="en-US" sz="3800" spc="-1" strike="noStrike">
              <a:latin typeface="Arial"/>
            </a:endParaRPr>
          </a:p>
        </p:txBody>
      </p:sp>
      <p:sp>
        <p:nvSpPr>
          <p:cNvPr id="121" name="PlaceHolder 2"/>
          <p:cNvSpPr>
            <a:spLocks noGrp="1"/>
          </p:cNvSpPr>
          <p:nvPr>
            <p:ph type="subTitle"/>
          </p:nvPr>
        </p:nvSpPr>
        <p:spPr>
          <a:xfrm>
            <a:off x="3102120" y="2775600"/>
            <a:ext cx="4896000" cy="3165120"/>
          </a:xfrm>
          <a:prstGeom prst="rect">
            <a:avLst/>
          </a:prstGeom>
          <a:noFill/>
          <a:ln w="0">
            <a:noFill/>
          </a:ln>
        </p:spPr>
        <p:txBody>
          <a:bodyPr numCol="1" spcCol="0" lIns="0" rIns="0" tIns="0" bIns="0" anchor="t">
            <a:noAutofit/>
          </a:bodyPr>
          <a:p>
            <a:pPr algn="ctr">
              <a:lnSpc>
                <a:spcPct val="100000"/>
              </a:lnSpc>
              <a:spcBef>
                <a:spcPts val="400"/>
              </a:spcBef>
              <a:buNone/>
              <a:tabLst>
                <a:tab algn="l" pos="0"/>
              </a:tabLst>
            </a:pPr>
            <a:r>
              <a:rPr b="1" lang="fr-FR" sz="2000" spc="-1" strike="noStrike">
                <a:solidFill>
                  <a:srgbClr val="dce6f2"/>
                </a:solidFill>
                <a:latin typeface="Book Antiqua"/>
              </a:rPr>
              <a:t>Ayoub El MHAMDI</a:t>
            </a:r>
            <a:endParaRPr b="0" lang="en-US" sz="2000" spc="-1" strike="noStrike">
              <a:latin typeface="Arial"/>
            </a:endParaRPr>
          </a:p>
          <a:p>
            <a:pPr algn="ctr">
              <a:lnSpc>
                <a:spcPct val="100000"/>
              </a:lnSpc>
              <a:spcBef>
                <a:spcPts val="400"/>
              </a:spcBef>
              <a:buNone/>
              <a:tabLst>
                <a:tab algn="l" pos="0"/>
              </a:tabLst>
            </a:pPr>
            <a:r>
              <a:rPr b="1" lang="fr-FR" sz="2000" spc="-1" strike="noStrike">
                <a:solidFill>
                  <a:srgbClr val="dce6f2"/>
                </a:solidFill>
                <a:latin typeface="Book Antiqua"/>
              </a:rPr>
              <a:t> </a:t>
            </a:r>
            <a:r>
              <a:rPr b="1" lang="fr-FR" sz="2000" spc="-1" strike="noStrike">
                <a:solidFill>
                  <a:srgbClr val="dce6f2"/>
                </a:solidFill>
                <a:latin typeface="Book Antiqua"/>
              </a:rPr>
              <a:t>Aly  KHAYI DJEIBABA</a:t>
            </a:r>
            <a:endParaRPr b="0" lang="en-US" sz="2000" spc="-1" strike="noStrike">
              <a:latin typeface="Arial"/>
            </a:endParaRPr>
          </a:p>
          <a:p>
            <a:pPr>
              <a:lnSpc>
                <a:spcPct val="100000"/>
              </a:lnSpc>
              <a:spcBef>
                <a:spcPts val="400"/>
              </a:spcBef>
              <a:buNone/>
              <a:tabLst>
                <a:tab algn="l" pos="0"/>
              </a:tabLst>
            </a:pPr>
            <a:r>
              <a:rPr b="1" lang="fr-FR" sz="2000" spc="-1" strike="noStrike">
                <a:solidFill>
                  <a:srgbClr val="dce6f2"/>
                </a:solidFill>
                <a:latin typeface="Book Antiqua"/>
              </a:rPr>
              <a:t> </a:t>
            </a:r>
            <a:endParaRPr b="0" lang="en-US" sz="2000" spc="-1" strike="noStrike">
              <a:latin typeface="Arial"/>
            </a:endParaRPr>
          </a:p>
          <a:p>
            <a:pPr>
              <a:lnSpc>
                <a:spcPct val="100000"/>
              </a:lnSpc>
              <a:spcBef>
                <a:spcPts val="241"/>
              </a:spcBef>
              <a:buNone/>
              <a:tabLst>
                <a:tab algn="l" pos="0"/>
              </a:tabLst>
            </a:pPr>
            <a:endParaRPr b="0" lang="en-US" sz="2000" spc="-1" strike="noStrike">
              <a:latin typeface="Arial"/>
            </a:endParaRPr>
          </a:p>
          <a:p>
            <a:pPr>
              <a:lnSpc>
                <a:spcPct val="100000"/>
              </a:lnSpc>
              <a:spcBef>
                <a:spcPts val="479"/>
              </a:spcBef>
              <a:buNone/>
              <a:tabLst>
                <a:tab algn="l" pos="0"/>
              </a:tabLst>
            </a:pPr>
            <a:r>
              <a:rPr b="1" lang="fr-FR" sz="2400" spc="-1" strike="noStrike">
                <a:solidFill>
                  <a:srgbClr val="dce6f2"/>
                </a:solidFill>
                <a:latin typeface="Book Antiqua"/>
              </a:rPr>
              <a:t>Encadré par :</a:t>
            </a:r>
            <a:endParaRPr b="0" lang="en-US" sz="2400" spc="-1" strike="noStrike">
              <a:latin typeface="Arial"/>
            </a:endParaRPr>
          </a:p>
          <a:p>
            <a:pPr>
              <a:lnSpc>
                <a:spcPct val="100000"/>
              </a:lnSpc>
              <a:spcBef>
                <a:spcPts val="400"/>
              </a:spcBef>
              <a:buNone/>
              <a:tabLst>
                <a:tab algn="l" pos="0"/>
              </a:tabLst>
            </a:pPr>
            <a:r>
              <a:rPr b="1" lang="fr-FR" sz="2000" spc="-1" strike="noStrike">
                <a:solidFill>
                  <a:srgbClr val="dce6f2"/>
                </a:solidFill>
                <a:latin typeface="Book Antiqua"/>
              </a:rPr>
              <a:t>     </a:t>
            </a:r>
            <a:r>
              <a:rPr b="1" lang="fr-FR" sz="2000" spc="-1" strike="noStrike">
                <a:solidFill>
                  <a:srgbClr val="dce6f2"/>
                </a:solidFill>
                <a:latin typeface="Book Antiqua"/>
              </a:rPr>
              <a:t>Pr. </a:t>
            </a:r>
            <a:endParaRPr b="0" lang="en-US" sz="2000" spc="-1" strike="noStrike">
              <a:latin typeface="Arial"/>
            </a:endParaRPr>
          </a:p>
        </p:txBody>
      </p:sp>
      <p:sp>
        <p:nvSpPr>
          <p:cNvPr id="122" name="ZoneTexte 4"/>
          <p:cNvSpPr/>
          <p:nvPr/>
        </p:nvSpPr>
        <p:spPr>
          <a:xfrm>
            <a:off x="0" y="5800680"/>
            <a:ext cx="2354040" cy="75024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spcBef>
                <a:spcPts val="400"/>
              </a:spcBef>
              <a:buNone/>
            </a:pPr>
            <a:r>
              <a:rPr b="0" lang="en-US" sz="2000" spc="-1" strike="noStrike">
                <a:solidFill>
                  <a:srgbClr val="ffffff"/>
                </a:solidFill>
                <a:latin typeface="Book Antiqua"/>
                <a:ea typeface="DejaVu Sans"/>
              </a:rPr>
              <a:t> </a:t>
            </a:r>
            <a:r>
              <a:rPr b="1" lang="fr-FR" sz="2000" spc="-1" strike="noStrike">
                <a:solidFill>
                  <a:srgbClr val="dce6f2"/>
                </a:solidFill>
                <a:latin typeface="Book Antiqua"/>
                <a:ea typeface="DejaVu Sans"/>
              </a:rPr>
              <a:t>Meknès</a:t>
            </a:r>
            <a:endParaRPr b="0" lang="en-US" sz="2000" spc="-1" strike="noStrike">
              <a:latin typeface="Arial"/>
            </a:endParaRPr>
          </a:p>
          <a:p>
            <a:pPr algn="ctr">
              <a:lnSpc>
                <a:spcPct val="100000"/>
              </a:lnSpc>
              <a:spcBef>
                <a:spcPts val="400"/>
              </a:spcBef>
              <a:buNone/>
            </a:pPr>
            <a:r>
              <a:rPr b="1" lang="fr-MA" sz="2000" spc="-1" strike="noStrike">
                <a:solidFill>
                  <a:srgbClr val="dce6f2"/>
                </a:solidFill>
                <a:latin typeface="Book Antiqua"/>
                <a:ea typeface="DejaVu Sans"/>
              </a:rPr>
              <a:t>04 Juin, 2022</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9" name="" descr=""/>
          <p:cNvPicPr/>
          <p:nvPr/>
        </p:nvPicPr>
        <p:blipFill>
          <a:blip r:embed="rId1"/>
          <a:srcRect l="5062" t="0" r="0" b="7667"/>
          <a:stretch/>
        </p:blipFill>
        <p:spPr>
          <a:xfrm>
            <a:off x="5029200" y="3537360"/>
            <a:ext cx="2741400" cy="2741040"/>
          </a:xfrm>
          <a:prstGeom prst="rect">
            <a:avLst/>
          </a:prstGeom>
          <a:ln w="0">
            <a:noFill/>
          </a:ln>
        </p:spPr>
      </p:pic>
      <p:pic>
        <p:nvPicPr>
          <p:cNvPr id="140" name="" descr=""/>
          <p:cNvPicPr/>
          <p:nvPr/>
        </p:nvPicPr>
        <p:blipFill>
          <a:blip r:embed="rId2"/>
          <a:srcRect l="0" t="5952" r="0" b="6266"/>
          <a:stretch/>
        </p:blipFill>
        <p:spPr>
          <a:xfrm>
            <a:off x="685800" y="3573000"/>
            <a:ext cx="3434400" cy="2741040"/>
          </a:xfrm>
          <a:prstGeom prst="rect">
            <a:avLst/>
          </a:prstGeom>
          <a:ln w="0">
            <a:noFill/>
          </a:ln>
        </p:spPr>
      </p:pic>
      <p:sp>
        <p:nvSpPr>
          <p:cNvPr id="141" name="PlaceHolder 1"/>
          <p:cNvSpPr>
            <a:spLocks noGrp="1"/>
          </p:cNvSpPr>
          <p:nvPr>
            <p:ph/>
          </p:nvPr>
        </p:nvSpPr>
        <p:spPr>
          <a:xfrm>
            <a:off x="228600" y="-228600"/>
            <a:ext cx="8781840" cy="6854760"/>
          </a:xfrm>
          <a:prstGeom prst="rect">
            <a:avLst/>
          </a:prstGeom>
          <a:noFill/>
          <a:ln w="0">
            <a:noFill/>
          </a:ln>
        </p:spPr>
        <p:txBody>
          <a:bodyPr numCol="1" spcCol="0" lIns="90000" rIns="90000" tIns="45000" bIns="45000" anchor="t">
            <a:noAutofit/>
          </a:bodyPr>
          <a:p>
            <a:pPr marL="355680" indent="-355680" algn="ctr">
              <a:lnSpc>
                <a:spcPct val="100000"/>
              </a:lnSpc>
              <a:spcBef>
                <a:spcPts val="799"/>
              </a:spcBef>
              <a:buNone/>
              <a:tabLst>
                <a:tab algn="l" pos="0"/>
              </a:tabLst>
            </a:pPr>
            <a:endParaRPr b="0" lang="en-US" sz="3200" spc="-1" strike="noStrike">
              <a:latin typeface="Arial"/>
            </a:endParaRPr>
          </a:p>
          <a:p>
            <a:pPr marL="355680" indent="-355680">
              <a:lnSpc>
                <a:spcPct val="100000"/>
              </a:lnSpc>
              <a:spcBef>
                <a:spcPts val="799"/>
              </a:spcBef>
              <a:buNone/>
              <a:tabLst>
                <a:tab algn="l" pos="0"/>
              </a:tabLst>
            </a:pPr>
            <a:r>
              <a:rPr b="1" lang="fr-MA" sz="2800" spc="-1" strike="noStrike">
                <a:solidFill>
                  <a:srgbClr val="008000"/>
                </a:solidFill>
                <a:latin typeface="Arial"/>
              </a:rPr>
              <a:t>IMRT:</a:t>
            </a:r>
            <a:endParaRPr b="0" lang="en-US" sz="2800" spc="-1" strike="noStrike">
              <a:latin typeface="Arial"/>
            </a:endParaRPr>
          </a:p>
          <a:p>
            <a:pPr marL="343080" indent="-343080">
              <a:lnSpc>
                <a:spcPct val="100000"/>
              </a:lnSpc>
              <a:spcBef>
                <a:spcPts val="1199"/>
              </a:spcBef>
              <a:buClr>
                <a:srgbClr val="000000"/>
              </a:buClr>
              <a:buFont typeface="Wingdings 2" charset="2"/>
              <a:buChar char=""/>
              <a:tabLst>
                <a:tab algn="l" pos="0"/>
              </a:tabLst>
            </a:pPr>
            <a:r>
              <a:rPr b="0" lang="fr-FR" sz="2800" spc="-1" strike="noStrike">
                <a:solidFill>
                  <a:srgbClr val="000000"/>
                </a:solidFill>
                <a:latin typeface="Arial"/>
              </a:rPr>
              <a:t>Cette technique consiste à faire </a:t>
            </a:r>
            <a:r>
              <a:rPr b="0" lang="fr-FR" sz="2800" spc="-1" strike="noStrike" u="sng">
                <a:solidFill>
                  <a:srgbClr val="000000"/>
                </a:solidFill>
                <a:uFillTx/>
                <a:latin typeface="Arial"/>
              </a:rPr>
              <a:t>varier</a:t>
            </a:r>
            <a:r>
              <a:rPr b="0" lang="fr-FR" sz="2800" spc="-1" strike="noStrike">
                <a:solidFill>
                  <a:srgbClr val="000000"/>
                </a:solidFill>
                <a:latin typeface="Arial"/>
              </a:rPr>
              <a:t> la forme du faisceau au cours d’une même séance pour s’adapter précisément au volume à traiter, grâce a </a:t>
            </a:r>
            <a:r>
              <a:rPr b="0" lang="fr-FR" sz="2800" spc="-1" strike="noStrike" u="sng">
                <a:solidFill>
                  <a:srgbClr val="000000"/>
                </a:solidFill>
                <a:uFillTx/>
                <a:latin typeface="Arial"/>
              </a:rPr>
              <a:t>la modulation d’intensité.</a:t>
            </a:r>
            <a:endParaRPr b="0" lang="en-US" sz="2800" spc="-1" strike="noStrike">
              <a:latin typeface="Arial"/>
            </a:endParaRPr>
          </a:p>
          <a:p>
            <a:pPr marL="343080" indent="-343080">
              <a:lnSpc>
                <a:spcPct val="100000"/>
              </a:lnSpc>
              <a:spcBef>
                <a:spcPts val="1199"/>
              </a:spcBef>
              <a:buClr>
                <a:srgbClr val="000000"/>
              </a:buClr>
              <a:buFont typeface="Wingdings 2" charset="2"/>
              <a:buChar char=""/>
              <a:tabLst>
                <a:tab algn="l" pos="0"/>
              </a:tabLst>
            </a:pPr>
            <a:r>
              <a:rPr b="0" lang="fr-FR" sz="2800" spc="-1" strike="noStrike">
                <a:solidFill>
                  <a:srgbClr val="000000"/>
                </a:solidFill>
                <a:latin typeface="Arial"/>
              </a:rPr>
              <a:t>C’est une variation spatiale volontaire de la dose à l'intérieur  d'un faisceau, au cours d'une même séance.</a:t>
            </a:r>
            <a:endParaRPr b="0" lang="en-US" sz="2800" spc="-1" strike="noStrike">
              <a:latin typeface="Arial"/>
            </a:endParaRPr>
          </a:p>
          <a:p>
            <a:pPr>
              <a:lnSpc>
                <a:spcPct val="100000"/>
              </a:lnSpc>
              <a:spcBef>
                <a:spcPts val="1199"/>
              </a:spcBef>
              <a:buNone/>
              <a:tabLst>
                <a:tab algn="l" pos="0"/>
              </a:tabLst>
            </a:pPr>
            <a:endParaRPr b="0" lang="en-US" sz="2800" spc="-1" strike="noStrike">
              <a:latin typeface="Arial"/>
            </a:endParaRPr>
          </a:p>
          <a:p>
            <a:pPr>
              <a:lnSpc>
                <a:spcPct val="100000"/>
              </a:lnSpc>
              <a:spcBef>
                <a:spcPts val="519"/>
              </a:spcBef>
              <a:buNone/>
              <a:tabLst>
                <a:tab algn="l" pos="0"/>
              </a:tabLst>
            </a:pPr>
            <a:endParaRPr b="0" lang="en-US" sz="2800" spc="-1" strike="noStrike">
              <a:latin typeface="Arial"/>
            </a:endParaRPr>
          </a:p>
          <a:p>
            <a:pPr>
              <a:lnSpc>
                <a:spcPct val="100000"/>
              </a:lnSpc>
              <a:spcBef>
                <a:spcPts val="519"/>
              </a:spcBef>
              <a:buNone/>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p:nvPr>
        </p:nvSpPr>
        <p:spPr>
          <a:xfrm>
            <a:off x="457560" y="230040"/>
            <a:ext cx="8913240" cy="6854760"/>
          </a:xfrm>
          <a:prstGeom prst="rect">
            <a:avLst/>
          </a:prstGeom>
          <a:noFill/>
          <a:ln w="0">
            <a:noFill/>
          </a:ln>
        </p:spPr>
        <p:txBody>
          <a:bodyPr numCol="1" spcCol="0" lIns="90000" rIns="90000" tIns="45000" bIns="45000" anchor="t">
            <a:noAutofit/>
          </a:bodyPr>
          <a:p>
            <a:pPr marL="355680" indent="-355680" algn="just">
              <a:lnSpc>
                <a:spcPct val="100000"/>
              </a:lnSpc>
              <a:spcBef>
                <a:spcPts val="799"/>
              </a:spcBef>
              <a:buNone/>
              <a:tabLst>
                <a:tab algn="l" pos="0"/>
              </a:tabLst>
            </a:pPr>
            <a:endParaRPr b="0" lang="en-US" sz="3200" spc="-1" strike="noStrike">
              <a:latin typeface="Arial"/>
            </a:endParaRPr>
          </a:p>
          <a:p>
            <a:pPr marL="355680" indent="-355680" algn="just">
              <a:lnSpc>
                <a:spcPct val="100000"/>
              </a:lnSpc>
              <a:spcBef>
                <a:spcPts val="799"/>
              </a:spcBef>
              <a:buNone/>
              <a:tabLst>
                <a:tab algn="l" pos="0"/>
              </a:tabLst>
            </a:pPr>
            <a:r>
              <a:rPr b="1" lang="fr-MA" sz="2800" spc="-1" strike="noStrike">
                <a:solidFill>
                  <a:srgbClr val="008000"/>
                </a:solidFill>
                <a:latin typeface="Arial"/>
              </a:rPr>
              <a:t>IGMT:</a:t>
            </a:r>
            <a:endParaRPr b="0" lang="en-US" sz="2800" spc="-1" strike="noStrike">
              <a:latin typeface="Arial"/>
            </a:endParaRPr>
          </a:p>
          <a:p>
            <a:pPr marL="343080" indent="-343080" algn="just">
              <a:lnSpc>
                <a:spcPct val="100000"/>
              </a:lnSpc>
              <a:spcBef>
                <a:spcPts val="1199"/>
              </a:spcBef>
              <a:buClr>
                <a:srgbClr val="000000"/>
              </a:buClr>
              <a:buFont typeface="Wingdings 2" charset="2"/>
              <a:buChar char=""/>
              <a:tabLst>
                <a:tab algn="l" pos="0"/>
              </a:tabLst>
            </a:pPr>
            <a:r>
              <a:rPr b="0" lang="fr-FR" sz="2800" spc="-1" strike="noStrike">
                <a:solidFill>
                  <a:srgbClr val="000000"/>
                </a:solidFill>
                <a:latin typeface="Arial"/>
              </a:rPr>
              <a:t>Cette technique consiste a visualiser la tumeur au   moment de la séance d’irradiation, en prenant  compte de toutes variations anatomiques     (</a:t>
            </a:r>
            <a:r>
              <a:rPr b="0" lang="fr-FR" sz="2600" spc="-1" strike="noStrike">
                <a:solidFill>
                  <a:srgbClr val="000000"/>
                </a:solidFill>
                <a:latin typeface="Arial"/>
              </a:rPr>
              <a:t>déplacements ou </a:t>
            </a:r>
            <a:r>
              <a:rPr b="0" lang="fr-FR" sz="2800" spc="-1" strike="noStrike">
                <a:solidFill>
                  <a:srgbClr val="000000"/>
                </a:solidFill>
                <a:latin typeface="Arial"/>
              </a:rPr>
              <a:t>déformations)  survenu entre les   séances ou pendant les séances d’irradiation</a:t>
            </a:r>
            <a:endParaRPr b="0" lang="en-US" sz="2800" spc="-1" strike="noStrike">
              <a:latin typeface="Arial"/>
            </a:endParaRPr>
          </a:p>
          <a:p>
            <a:pPr marL="343080" indent="-343080" algn="just">
              <a:lnSpc>
                <a:spcPct val="100000"/>
              </a:lnSpc>
              <a:spcBef>
                <a:spcPts val="1199"/>
              </a:spcBef>
              <a:buClr>
                <a:srgbClr val="000000"/>
              </a:buClr>
              <a:buFont typeface="Wingdings 2" charset="2"/>
              <a:buChar char=""/>
              <a:tabLst>
                <a:tab algn="l" pos="0"/>
              </a:tabLst>
            </a:pPr>
            <a:r>
              <a:rPr b="0" lang="fr-FR" sz="2800" spc="-1" strike="noStrike">
                <a:solidFill>
                  <a:srgbClr val="000000"/>
                </a:solidFill>
                <a:latin typeface="Arial"/>
              </a:rPr>
              <a:t>Si la position de la tumeur sous l’accélérateur ne   correspond pas à la position théorique définie lors   de la planification: la technique </a:t>
            </a:r>
            <a:r>
              <a:rPr b="0" lang="fr-FR" sz="2800" spc="-1" strike="noStrike" u="sng">
                <a:solidFill>
                  <a:srgbClr val="000000"/>
                </a:solidFill>
                <a:uFillTx/>
                <a:latin typeface="Arial"/>
              </a:rPr>
              <a:t>permet de changer</a:t>
            </a:r>
            <a:r>
              <a:rPr b="0" lang="fr-FR" sz="2800" spc="-1" strike="noStrike">
                <a:solidFill>
                  <a:srgbClr val="000000"/>
                </a:solidFill>
                <a:latin typeface="Arial"/>
              </a:rPr>
              <a:t>   les directions des faisceaux d'irradiation.</a:t>
            </a:r>
            <a:endParaRPr b="0" lang="en-US" sz="2800" spc="-1" strike="noStrike">
              <a:latin typeface="Arial"/>
            </a:endParaRPr>
          </a:p>
          <a:p>
            <a:pPr algn="just">
              <a:lnSpc>
                <a:spcPct val="100000"/>
              </a:lnSpc>
              <a:spcBef>
                <a:spcPts val="1199"/>
              </a:spcBef>
              <a:buNone/>
              <a:tabLst>
                <a:tab algn="l" pos="0"/>
              </a:tabLst>
            </a:pPr>
            <a:endParaRPr b="0" lang="en-US" sz="2800" spc="-1" strike="noStrike">
              <a:latin typeface="Arial"/>
            </a:endParaRPr>
          </a:p>
          <a:p>
            <a:pPr algn="just">
              <a:lnSpc>
                <a:spcPct val="100000"/>
              </a:lnSpc>
              <a:spcBef>
                <a:spcPts val="519"/>
              </a:spcBef>
              <a:buNone/>
              <a:tabLst>
                <a:tab algn="l" pos="0"/>
              </a:tabLst>
            </a:pPr>
            <a:endParaRPr b="0" lang="en-US" sz="2800" spc="-1" strike="noStrike">
              <a:latin typeface="Arial"/>
            </a:endParaRPr>
          </a:p>
          <a:p>
            <a:pPr algn="just">
              <a:lnSpc>
                <a:spcPct val="100000"/>
              </a:lnSpc>
              <a:spcBef>
                <a:spcPts val="519"/>
              </a:spcBef>
              <a:buNone/>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3" name="Espace réservé du contenu 1" descr=""/>
          <p:cNvPicPr/>
          <p:nvPr/>
        </p:nvPicPr>
        <p:blipFill>
          <a:blip r:embed="rId1"/>
          <a:srcRect l="0" t="0" r="0" b="8528"/>
          <a:stretch/>
        </p:blipFill>
        <p:spPr>
          <a:xfrm>
            <a:off x="1765800" y="2057400"/>
            <a:ext cx="5365800" cy="4220640"/>
          </a:xfrm>
          <a:prstGeom prst="rect">
            <a:avLst/>
          </a:prstGeom>
          <a:ln w="0">
            <a:noFill/>
          </a:ln>
        </p:spPr>
      </p:pic>
      <p:sp>
        <p:nvSpPr>
          <p:cNvPr id="144" name="PlaceHolder 1"/>
          <p:cNvSpPr>
            <a:spLocks noGrp="1"/>
          </p:cNvSpPr>
          <p:nvPr>
            <p:ph/>
          </p:nvPr>
        </p:nvSpPr>
        <p:spPr>
          <a:xfrm>
            <a:off x="385200" y="230040"/>
            <a:ext cx="8913240" cy="6854760"/>
          </a:xfrm>
          <a:prstGeom prst="rect">
            <a:avLst/>
          </a:prstGeom>
          <a:noFill/>
          <a:ln w="0">
            <a:noFill/>
          </a:ln>
        </p:spPr>
        <p:txBody>
          <a:bodyPr numCol="1" spcCol="0" lIns="90000" rIns="90000" tIns="45000" bIns="45000" anchor="t">
            <a:noAutofit/>
          </a:bodyPr>
          <a:p>
            <a:pPr marL="355680" indent="-355680" algn="just">
              <a:lnSpc>
                <a:spcPct val="100000"/>
              </a:lnSpc>
              <a:spcBef>
                <a:spcPts val="799"/>
              </a:spcBef>
              <a:buNone/>
              <a:tabLst>
                <a:tab algn="l" pos="0"/>
              </a:tabLst>
            </a:pPr>
            <a:r>
              <a:rPr b="1" lang="fr-MA" sz="2800" spc="-1" strike="noStrike">
                <a:solidFill>
                  <a:srgbClr val="008000"/>
                </a:solidFill>
                <a:latin typeface="Arial"/>
              </a:rPr>
              <a:t>VMAT:</a:t>
            </a:r>
            <a:endParaRPr b="0" lang="en-US" sz="2800" spc="-1" strike="noStrike">
              <a:latin typeface="Arial"/>
            </a:endParaRPr>
          </a:p>
          <a:p>
            <a:pPr marL="343080" indent="-343080" algn="just">
              <a:lnSpc>
                <a:spcPct val="100000"/>
              </a:lnSpc>
              <a:spcBef>
                <a:spcPts val="1199"/>
              </a:spcBef>
              <a:buClr>
                <a:srgbClr val="000000"/>
              </a:buClr>
              <a:buFont typeface="Wingdings 2" charset="2"/>
              <a:buChar char=""/>
              <a:tabLst>
                <a:tab algn="l" pos="0"/>
              </a:tabLst>
            </a:pPr>
            <a:r>
              <a:rPr b="0" lang="fr-FR" sz="2800" spc="-1" strike="noStrike">
                <a:solidFill>
                  <a:srgbClr val="000000"/>
                </a:solidFill>
                <a:latin typeface="Arial"/>
              </a:rPr>
              <a:t>Le </a:t>
            </a:r>
            <a:r>
              <a:rPr b="1" lang="fr-FR" sz="2800" spc="-1" strike="noStrike">
                <a:solidFill>
                  <a:srgbClr val="000000"/>
                </a:solidFill>
                <a:latin typeface="Arial"/>
              </a:rPr>
              <a:t>VMAT</a:t>
            </a:r>
            <a:r>
              <a:rPr b="0" lang="fr-FR" sz="2800" spc="-1" strike="noStrike">
                <a:solidFill>
                  <a:srgbClr val="000000"/>
                </a:solidFill>
                <a:latin typeface="Arial"/>
              </a:rPr>
              <a:t> c’est une </a:t>
            </a:r>
            <a:r>
              <a:rPr b="0" lang="fr-FR" sz="2800" spc="-1" strike="noStrike" u="sng">
                <a:solidFill>
                  <a:srgbClr val="000000"/>
                </a:solidFill>
                <a:uFillTx/>
                <a:latin typeface="Arial"/>
              </a:rPr>
              <a:t>association</a:t>
            </a:r>
            <a:r>
              <a:rPr b="0" lang="fr-FR" sz="2800" spc="-1" strike="noStrike">
                <a:solidFill>
                  <a:srgbClr val="000000"/>
                </a:solidFill>
                <a:latin typeface="Arial"/>
              </a:rPr>
              <a:t> de la </a:t>
            </a:r>
            <a:r>
              <a:rPr b="1" lang="fr-FR" sz="2800" spc="-1" strike="noStrike">
                <a:solidFill>
                  <a:srgbClr val="000000"/>
                </a:solidFill>
                <a:latin typeface="Arial"/>
              </a:rPr>
              <a:t>RT    </a:t>
            </a:r>
            <a:r>
              <a:rPr b="0" lang="fr-FR" sz="2800" spc="-1" strike="noStrike">
                <a:solidFill>
                  <a:srgbClr val="000000"/>
                </a:solidFill>
                <a:latin typeface="Arial"/>
              </a:rPr>
              <a:t> conformationnelle </a:t>
            </a:r>
            <a:r>
              <a:rPr b="0" lang="fr-FR" sz="2800" spc="-1" strike="noStrike" u="sng">
                <a:solidFill>
                  <a:srgbClr val="000000"/>
                </a:solidFill>
                <a:uFillTx/>
                <a:latin typeface="Arial"/>
              </a:rPr>
              <a:t>guidée par l’image</a:t>
            </a:r>
            <a:r>
              <a:rPr b="0" lang="fr-FR" sz="2800" spc="-1" strike="noStrike">
                <a:solidFill>
                  <a:srgbClr val="000000"/>
                </a:solidFill>
                <a:latin typeface="Arial"/>
              </a:rPr>
              <a:t> (</a:t>
            </a:r>
            <a:r>
              <a:rPr b="1" lang="fr-FR" sz="2800" spc="-1" strike="noStrike">
                <a:solidFill>
                  <a:srgbClr val="000000"/>
                </a:solidFill>
                <a:latin typeface="Arial"/>
              </a:rPr>
              <a:t>IGRT</a:t>
            </a:r>
            <a:r>
              <a:rPr b="0" lang="fr-FR" sz="2800" spc="-1" strike="noStrike">
                <a:solidFill>
                  <a:srgbClr val="000000"/>
                </a:solidFill>
                <a:latin typeface="Arial"/>
              </a:rPr>
              <a:t>)     conjuguée à </a:t>
            </a:r>
            <a:r>
              <a:rPr b="0" lang="fr-FR" sz="2800" spc="-1" strike="noStrike" u="sng">
                <a:solidFill>
                  <a:srgbClr val="000000"/>
                </a:solidFill>
                <a:uFillTx/>
                <a:latin typeface="Arial"/>
              </a:rPr>
              <a:t>la modulation d’intensité</a:t>
            </a:r>
            <a:r>
              <a:rPr b="0" lang="fr-FR" sz="2800" spc="-1" strike="noStrike">
                <a:solidFill>
                  <a:srgbClr val="000000"/>
                </a:solidFill>
                <a:latin typeface="Arial"/>
              </a:rPr>
              <a:t>(</a:t>
            </a:r>
            <a:r>
              <a:rPr b="1" lang="fr-FR" sz="2800" spc="-1" strike="noStrike">
                <a:solidFill>
                  <a:srgbClr val="000000"/>
                </a:solidFill>
                <a:latin typeface="Arial"/>
              </a:rPr>
              <a:t>IMRT</a:t>
            </a:r>
            <a:r>
              <a:rPr b="0" lang="fr-FR" sz="2800" spc="-1" strike="noStrike">
                <a:solidFill>
                  <a:srgbClr val="000000"/>
                </a:solidFill>
                <a:latin typeface="Arial"/>
              </a:rPr>
              <a:t>).</a:t>
            </a:r>
            <a:endParaRPr b="0" lang="en-US" sz="2800" spc="-1" strike="noStrike">
              <a:latin typeface="Arial"/>
            </a:endParaRPr>
          </a:p>
          <a:p>
            <a:pPr algn="just">
              <a:lnSpc>
                <a:spcPct val="100000"/>
              </a:lnSpc>
              <a:spcBef>
                <a:spcPts val="1199"/>
              </a:spcBef>
              <a:buNone/>
              <a:tabLst>
                <a:tab algn="l" pos="23436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p:nvPr>
        </p:nvSpPr>
        <p:spPr>
          <a:xfrm>
            <a:off x="229320" y="228600"/>
            <a:ext cx="8912880" cy="6854760"/>
          </a:xfrm>
          <a:prstGeom prst="rect">
            <a:avLst/>
          </a:prstGeom>
          <a:noFill/>
          <a:ln w="0">
            <a:noFill/>
          </a:ln>
        </p:spPr>
        <p:txBody>
          <a:bodyPr numCol="1" spcCol="0" lIns="90000" rIns="90000" tIns="45000" bIns="45000" anchor="t">
            <a:noAutofit/>
          </a:bodyPr>
          <a:p>
            <a:pPr marL="355680" indent="-355680" algn="just">
              <a:lnSpc>
                <a:spcPct val="100000"/>
              </a:lnSpc>
              <a:spcBef>
                <a:spcPts val="799"/>
              </a:spcBef>
              <a:buNone/>
              <a:tabLst>
                <a:tab algn="l" pos="0"/>
              </a:tabLst>
            </a:pPr>
            <a:endParaRPr b="0" lang="en-US" sz="3200" spc="-1" strike="noStrike">
              <a:latin typeface="Arial"/>
            </a:endParaRPr>
          </a:p>
          <a:p>
            <a:pPr marL="343080" indent="-343080" algn="just">
              <a:lnSpc>
                <a:spcPct val="100000"/>
              </a:lnSpc>
              <a:spcBef>
                <a:spcPts val="1199"/>
              </a:spcBef>
              <a:buClr>
                <a:srgbClr val="000000"/>
              </a:buClr>
              <a:buFont typeface="Wingdings 2" charset="2"/>
              <a:buChar char=""/>
              <a:tabLst>
                <a:tab algn="l" pos="0"/>
              </a:tabLst>
            </a:pPr>
            <a:r>
              <a:rPr b="0" lang="fr-FR" sz="2800" spc="-1" strike="noStrike">
                <a:solidFill>
                  <a:srgbClr val="000000"/>
                </a:solidFill>
                <a:latin typeface="Arial"/>
                <a:ea typeface="DejaVu Sans"/>
              </a:rPr>
              <a:t>possibilité d’irradier la tumeur avec plus de précision  que la </a:t>
            </a:r>
            <a:r>
              <a:rPr b="1" lang="fr-FR" sz="2800" spc="-1" strike="noStrike">
                <a:solidFill>
                  <a:srgbClr val="000000"/>
                </a:solidFill>
                <a:latin typeface="Arial"/>
                <a:ea typeface="DejaVu Sans"/>
              </a:rPr>
              <a:t>RT</a:t>
            </a:r>
            <a:r>
              <a:rPr b="0" lang="fr-FR" sz="2800" spc="-1" strike="noStrike">
                <a:solidFill>
                  <a:srgbClr val="000000"/>
                </a:solidFill>
                <a:latin typeface="Arial"/>
                <a:ea typeface="DejaVu Sans"/>
              </a:rPr>
              <a:t> conventionnelle grâce à une </a:t>
            </a:r>
            <a:r>
              <a:rPr b="0" lang="fr-FR" sz="2800" spc="-1" strike="noStrike" u="sng">
                <a:solidFill>
                  <a:srgbClr val="000000"/>
                </a:solidFill>
                <a:uFillTx/>
                <a:latin typeface="Arial"/>
                <a:ea typeface="DejaVu Sans"/>
              </a:rPr>
              <a:t>modulation</a:t>
            </a:r>
            <a:r>
              <a:rPr b="0" lang="fr-FR" sz="2800" spc="-1" strike="noStrike">
                <a:solidFill>
                  <a:srgbClr val="000000"/>
                </a:solidFill>
                <a:latin typeface="Arial"/>
                <a:ea typeface="DejaVu Sans"/>
              </a:rPr>
              <a:t> (un contrôle) des faisceaux d’irradiation sur un arc   complet de 360°, par </a:t>
            </a:r>
            <a:r>
              <a:rPr b="0" lang="fr-FR" sz="2800" spc="-1" strike="noStrike" u="sng">
                <a:solidFill>
                  <a:srgbClr val="000000"/>
                </a:solidFill>
                <a:uFillTx/>
                <a:latin typeface="Arial"/>
                <a:ea typeface="DejaVu Sans"/>
              </a:rPr>
              <a:t>modulation d'intensité</a:t>
            </a:r>
            <a:r>
              <a:rPr b="0" lang="fr-FR" sz="2800" spc="-1" strike="noStrike">
                <a:solidFill>
                  <a:srgbClr val="000000"/>
                </a:solidFill>
                <a:latin typeface="Arial"/>
                <a:ea typeface="DejaVu Sans"/>
              </a:rPr>
              <a:t> et le   </a:t>
            </a:r>
            <a:r>
              <a:rPr b="0" lang="fr-FR" sz="2800" spc="-1" strike="noStrike" u="sng">
                <a:solidFill>
                  <a:srgbClr val="000000"/>
                </a:solidFill>
                <a:uFillTx/>
                <a:latin typeface="Arial"/>
                <a:ea typeface="DejaVu Sans"/>
              </a:rPr>
              <a:t>guidage par image</a:t>
            </a:r>
            <a:r>
              <a:rPr b="0" lang="fr-FR" sz="2800" spc="-1" strike="noStrike">
                <a:solidFill>
                  <a:srgbClr val="000000"/>
                </a:solidFill>
                <a:latin typeface="Arial"/>
                <a:ea typeface="DejaVu Sans"/>
              </a:rPr>
              <a:t>.</a:t>
            </a:r>
            <a:endParaRPr b="0" lang="en-US" sz="2800" spc="-1" strike="noStrike">
              <a:latin typeface="Arial"/>
            </a:endParaRPr>
          </a:p>
          <a:p>
            <a:pPr marL="343080" indent="-343080" algn="just">
              <a:lnSpc>
                <a:spcPct val="100000"/>
              </a:lnSpc>
              <a:spcBef>
                <a:spcPts val="1199"/>
              </a:spcBef>
              <a:buClr>
                <a:srgbClr val="000000"/>
              </a:buClr>
              <a:buFont typeface="Wingdings 2" charset="2"/>
              <a:buChar char=""/>
              <a:tabLst>
                <a:tab algn="l" pos="0"/>
              </a:tabLst>
            </a:pPr>
            <a:r>
              <a:rPr b="0" lang="fr-FR" sz="2800" spc="-1" strike="noStrike">
                <a:solidFill>
                  <a:srgbClr val="000000"/>
                </a:solidFill>
                <a:latin typeface="Arial"/>
                <a:ea typeface="DejaVu Sans"/>
              </a:rPr>
              <a:t>Le processus pour </a:t>
            </a:r>
            <a:r>
              <a:rPr b="0" lang="fr-FR" sz="2800" spc="-1" strike="noStrike" u="sng">
                <a:solidFill>
                  <a:srgbClr val="000000"/>
                </a:solidFill>
                <a:uFillTx/>
                <a:latin typeface="Arial"/>
                <a:ea typeface="DejaVu Sans"/>
              </a:rPr>
              <a:t>délivrer</a:t>
            </a:r>
            <a:r>
              <a:rPr b="0" lang="fr-FR" sz="2800" spc="-1" strike="noStrike">
                <a:solidFill>
                  <a:srgbClr val="000000"/>
                </a:solidFill>
                <a:latin typeface="Arial"/>
                <a:ea typeface="DejaVu Sans"/>
              </a:rPr>
              <a:t> des doses par technique </a:t>
            </a:r>
            <a:r>
              <a:rPr b="1" lang="fr-FR" sz="2800" spc="-1" strike="noStrike">
                <a:solidFill>
                  <a:srgbClr val="000000"/>
                </a:solidFill>
                <a:latin typeface="Arial"/>
                <a:ea typeface="DejaVu Sans"/>
              </a:rPr>
              <a:t>VMAT</a:t>
            </a:r>
            <a:r>
              <a:rPr b="0" lang="fr-FR" sz="2800" spc="-1" strike="noStrike">
                <a:solidFill>
                  <a:srgbClr val="000000"/>
                </a:solidFill>
                <a:latin typeface="Arial"/>
                <a:ea typeface="DejaVu Sans"/>
              </a:rPr>
              <a:t> est </a:t>
            </a:r>
            <a:r>
              <a:rPr b="0" lang="fr-FR" sz="2800" spc="-1" strike="noStrike" u="sng">
                <a:solidFill>
                  <a:srgbClr val="000000"/>
                </a:solidFill>
                <a:uFillTx/>
                <a:latin typeface="Arial"/>
                <a:ea typeface="DejaVu Sans"/>
              </a:rPr>
              <a:t>très complexe</a:t>
            </a:r>
            <a:r>
              <a:rPr b="0" lang="fr-FR" sz="2800" spc="-1" strike="noStrike">
                <a:solidFill>
                  <a:srgbClr val="000000"/>
                </a:solidFill>
                <a:latin typeface="Arial"/>
                <a:ea typeface="DejaVu Sans"/>
              </a:rPr>
              <a:t>. Il nécessite des experts en radio physique et en dosimétrie.</a:t>
            </a:r>
            <a:endParaRPr b="0" lang="en-US" sz="2800" spc="-1" strike="noStrike">
              <a:latin typeface="Arial"/>
            </a:endParaRPr>
          </a:p>
          <a:p>
            <a:pPr marL="343080" indent="-343080" algn="just">
              <a:lnSpc>
                <a:spcPct val="100000"/>
              </a:lnSpc>
              <a:spcBef>
                <a:spcPts val="1199"/>
              </a:spcBef>
              <a:buClr>
                <a:srgbClr val="000000"/>
              </a:buClr>
              <a:buFont typeface="Wingdings 2" charset="2"/>
              <a:buChar char=""/>
              <a:tabLst>
                <a:tab algn="l" pos="0"/>
              </a:tabLst>
            </a:pPr>
            <a:r>
              <a:rPr b="0" lang="fr-FR" sz="2800" spc="-1" strike="noStrike">
                <a:solidFill>
                  <a:srgbClr val="000000"/>
                </a:solidFill>
                <a:latin typeface="Arial"/>
                <a:ea typeface="DejaVu Sans"/>
              </a:rPr>
              <a:t>Une assurance qualité est obligatoire à chaque étape du processus</a:t>
            </a:r>
            <a:endParaRPr b="0" lang="en-US" sz="2800" spc="-1" strike="noStrike">
              <a:latin typeface="Arial"/>
            </a:endParaRPr>
          </a:p>
          <a:p>
            <a:pPr algn="just">
              <a:lnSpc>
                <a:spcPct val="100000"/>
              </a:lnSpc>
              <a:spcBef>
                <a:spcPts val="1199"/>
              </a:spcBef>
              <a:buNone/>
              <a:tabLst>
                <a:tab algn="l" pos="0"/>
              </a:tabLst>
            </a:pPr>
            <a:endParaRPr b="0" lang="en-US" sz="2800" spc="-1" strike="noStrike">
              <a:latin typeface="Arial"/>
            </a:endParaRPr>
          </a:p>
          <a:p>
            <a:pPr algn="just">
              <a:lnSpc>
                <a:spcPct val="100000"/>
              </a:lnSpc>
              <a:spcBef>
                <a:spcPts val="519"/>
              </a:spcBef>
              <a:buNone/>
              <a:tabLst>
                <a:tab algn="l" pos="0"/>
              </a:tabLst>
            </a:pPr>
            <a:endParaRPr b="0" lang="en-US" sz="2800" spc="-1" strike="noStrike">
              <a:latin typeface="Arial"/>
            </a:endParaRPr>
          </a:p>
          <a:p>
            <a:pPr algn="just">
              <a:lnSpc>
                <a:spcPct val="100000"/>
              </a:lnSpc>
              <a:spcBef>
                <a:spcPts val="519"/>
              </a:spcBef>
              <a:buNone/>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6" name="" descr=""/>
          <p:cNvPicPr/>
          <p:nvPr/>
        </p:nvPicPr>
        <p:blipFill>
          <a:blip r:embed="rId1"/>
          <a:srcRect l="0" t="0" r="10728" b="0"/>
          <a:stretch/>
        </p:blipFill>
        <p:spPr>
          <a:xfrm>
            <a:off x="4800600" y="2286000"/>
            <a:ext cx="4155480" cy="3683880"/>
          </a:xfrm>
          <a:prstGeom prst="rect">
            <a:avLst/>
          </a:prstGeom>
          <a:ln w="0">
            <a:noFill/>
          </a:ln>
        </p:spPr>
      </p:pic>
      <p:sp>
        <p:nvSpPr>
          <p:cNvPr id="147" name="PlaceHolder 10"/>
          <p:cNvSpPr/>
          <p:nvPr/>
        </p:nvSpPr>
        <p:spPr>
          <a:xfrm>
            <a:off x="457200" y="2057400"/>
            <a:ext cx="4570200" cy="3455280"/>
          </a:xfrm>
          <a:prstGeom prst="rect">
            <a:avLst/>
          </a:prstGeom>
          <a:noFill/>
          <a:ln w="0">
            <a:noFill/>
          </a:ln>
        </p:spPr>
        <p:style>
          <a:lnRef idx="0"/>
          <a:fillRef idx="0"/>
          <a:effectRef idx="0"/>
          <a:fontRef idx="minor"/>
        </p:style>
        <p:txBody>
          <a:bodyPr numCol="1" spcCol="0" lIns="90000" rIns="90000" tIns="45000" bIns="45000" anchor="t">
            <a:noAutofit/>
          </a:bodyPr>
          <a:p>
            <a:pPr marL="355680" indent="-355680" algn="just">
              <a:lnSpc>
                <a:spcPct val="100000"/>
              </a:lnSpc>
              <a:spcBef>
                <a:spcPts val="799"/>
              </a:spcBef>
              <a:buNone/>
              <a:tabLst>
                <a:tab algn="l" pos="0"/>
              </a:tabLst>
            </a:pPr>
            <a:endParaRPr b="0" lang="en-US" sz="1800" spc="-1" strike="noStrike">
              <a:latin typeface="Arial"/>
            </a:endParaRPr>
          </a:p>
          <a:p>
            <a:pPr marL="355680" indent="-355680" algn="just">
              <a:lnSpc>
                <a:spcPct val="100000"/>
              </a:lnSpc>
              <a:spcBef>
                <a:spcPts val="799"/>
              </a:spcBef>
              <a:buNone/>
              <a:tabLst>
                <a:tab algn="l" pos="0"/>
              </a:tabLst>
            </a:pPr>
            <a:endParaRPr b="0" lang="en-US" sz="1800" spc="-1" strike="noStrike">
              <a:latin typeface="Arial"/>
            </a:endParaRPr>
          </a:p>
          <a:p>
            <a:pPr marL="355680" indent="-355680" algn="just">
              <a:lnSpc>
                <a:spcPct val="100000"/>
              </a:lnSpc>
              <a:spcBef>
                <a:spcPts val="799"/>
              </a:spcBef>
              <a:buNone/>
              <a:tabLst>
                <a:tab algn="l" pos="0"/>
              </a:tabLst>
            </a:pPr>
            <a:endParaRPr b="0" lang="en-US" sz="800" spc="-1" strike="noStrike">
              <a:latin typeface="Arial"/>
            </a:endParaRPr>
          </a:p>
          <a:p>
            <a:pPr marL="343080" indent="-343080" algn="just">
              <a:lnSpc>
                <a:spcPct val="100000"/>
              </a:lnSpc>
              <a:spcBef>
                <a:spcPts val="1199"/>
              </a:spcBef>
              <a:buClr>
                <a:srgbClr val="000000"/>
              </a:buClr>
              <a:buFont typeface="Wingdings 2" charset="2"/>
              <a:buChar char=""/>
              <a:tabLst>
                <a:tab algn="l" pos="0"/>
              </a:tabLst>
            </a:pPr>
            <a:r>
              <a:rPr b="0" lang="fr-FR" sz="2400" spc="-1" strike="noStrike">
                <a:solidFill>
                  <a:srgbClr val="000000"/>
                </a:solidFill>
                <a:latin typeface="Arial"/>
                <a:ea typeface="DejaVu Sans"/>
              </a:rPr>
              <a:t>Un cancer de la </a:t>
            </a:r>
            <a:r>
              <a:rPr b="1" lang="fr-FR" sz="2400" spc="-1" strike="noStrike">
                <a:solidFill>
                  <a:srgbClr val="000000"/>
                </a:solidFill>
                <a:latin typeface="Arial"/>
                <a:ea typeface="DejaVu Sans"/>
              </a:rPr>
              <a:t>tête</a:t>
            </a:r>
            <a:r>
              <a:rPr b="0" lang="fr-FR" sz="2400" spc="-1" strike="noStrike">
                <a:solidFill>
                  <a:srgbClr val="000000"/>
                </a:solidFill>
                <a:latin typeface="Arial"/>
                <a:ea typeface="DejaVu Sans"/>
              </a:rPr>
              <a:t> et du </a:t>
            </a:r>
            <a:r>
              <a:rPr b="1" lang="fr-FR" sz="2400" spc="-1" strike="noStrike">
                <a:solidFill>
                  <a:srgbClr val="000000"/>
                </a:solidFill>
                <a:latin typeface="Arial"/>
                <a:ea typeface="DejaVu Sans"/>
              </a:rPr>
              <a:t>cou</a:t>
            </a:r>
            <a:r>
              <a:rPr b="0" lang="fr-FR" sz="2400" spc="-1" strike="noStrike">
                <a:solidFill>
                  <a:srgbClr val="000000"/>
                </a:solidFill>
                <a:latin typeface="Arial"/>
                <a:ea typeface="DejaVu Sans"/>
              </a:rPr>
              <a:t>, aussi appelé cancer des </a:t>
            </a:r>
            <a:r>
              <a:rPr b="1" lang="fr-FR" sz="2400" spc="-1" strike="noStrike">
                <a:solidFill>
                  <a:srgbClr val="000000"/>
                </a:solidFill>
                <a:latin typeface="Arial"/>
                <a:ea typeface="DejaVu Sans"/>
              </a:rPr>
              <a:t>voies aérodigestive      </a:t>
            </a:r>
            <a:r>
              <a:rPr b="0" lang="fr-FR" sz="2400" spc="-1" strike="noStrike">
                <a:solidFill>
                  <a:srgbClr val="000000"/>
                </a:solidFill>
                <a:latin typeface="Arial"/>
                <a:ea typeface="DejaVu Sans"/>
              </a:rPr>
              <a:t>supérieures ou cancer </a:t>
            </a:r>
            <a:r>
              <a:rPr b="1" lang="fr-FR" sz="2400" spc="-1" strike="noStrike">
                <a:solidFill>
                  <a:srgbClr val="000000"/>
                </a:solidFill>
                <a:latin typeface="Arial"/>
                <a:ea typeface="DejaVu Sans"/>
              </a:rPr>
              <a:t>ORL</a:t>
            </a:r>
            <a:r>
              <a:rPr b="0" lang="fr-FR" sz="2400" spc="-1" strike="noStrike">
                <a:solidFill>
                  <a:srgbClr val="000000"/>
                </a:solidFill>
                <a:latin typeface="Arial"/>
                <a:ea typeface="DejaVu Sans"/>
              </a:rPr>
              <a:t>, est un cancer qui touche toute la sphère </a:t>
            </a:r>
            <a:r>
              <a:rPr b="1" lang="fr-FR" sz="2400" spc="-1" strike="noStrike">
                <a:solidFill>
                  <a:srgbClr val="000000"/>
                </a:solidFill>
                <a:latin typeface="Arial"/>
                <a:ea typeface="DejaVu Sans"/>
              </a:rPr>
              <a:t>ORL</a:t>
            </a:r>
            <a:r>
              <a:rPr b="0" lang="fr-FR" sz="2400" spc="-1" strike="noStrike">
                <a:solidFill>
                  <a:srgbClr val="000000"/>
                </a:solidFill>
                <a:latin typeface="Arial"/>
                <a:ea typeface="DejaVu Sans"/>
              </a:rPr>
              <a:t>, allant de la base du </a:t>
            </a:r>
            <a:r>
              <a:rPr b="1" lang="fr-FR" sz="2400" spc="-1" strike="noStrike">
                <a:solidFill>
                  <a:srgbClr val="000000"/>
                </a:solidFill>
                <a:latin typeface="Arial"/>
                <a:ea typeface="DejaVu Sans"/>
              </a:rPr>
              <a:t>crâne</a:t>
            </a:r>
            <a:r>
              <a:rPr b="0" lang="fr-FR" sz="2400" spc="-1" strike="noStrike">
                <a:solidFill>
                  <a:srgbClr val="000000"/>
                </a:solidFill>
                <a:latin typeface="Arial"/>
                <a:ea typeface="DejaVu Sans"/>
              </a:rPr>
              <a:t> à la base du </a:t>
            </a:r>
            <a:r>
              <a:rPr b="1" lang="fr-FR" sz="2400" spc="-1" strike="noStrike">
                <a:solidFill>
                  <a:srgbClr val="000000"/>
                </a:solidFill>
                <a:latin typeface="Arial"/>
                <a:ea typeface="DejaVu Sans"/>
              </a:rPr>
              <a:t>cou</a:t>
            </a:r>
            <a:r>
              <a:rPr b="0" lang="fr-FR" sz="2400" spc="-1" strike="noStrike">
                <a:solidFill>
                  <a:srgbClr val="000000"/>
                </a:solidFill>
                <a:latin typeface="Arial"/>
                <a:ea typeface="DejaVu Sans"/>
              </a:rPr>
              <a:t>. </a:t>
            </a:r>
            <a:endParaRPr b="0" lang="en-US" sz="2400" spc="-1" strike="noStrike">
              <a:latin typeface="Arial"/>
            </a:endParaRPr>
          </a:p>
          <a:p>
            <a:pPr>
              <a:lnSpc>
                <a:spcPct val="100000"/>
              </a:lnSpc>
              <a:spcBef>
                <a:spcPts val="1199"/>
              </a:spcBef>
              <a:buNone/>
              <a:tabLst>
                <a:tab algn="l" pos="0"/>
              </a:tabLst>
            </a:pPr>
            <a:endParaRPr b="0" lang="en-US" sz="2400" spc="-1" strike="noStrike">
              <a:latin typeface="Arial"/>
            </a:endParaRPr>
          </a:p>
          <a:p>
            <a:pPr>
              <a:lnSpc>
                <a:spcPct val="100000"/>
              </a:lnSpc>
              <a:spcBef>
                <a:spcPts val="519"/>
              </a:spcBef>
              <a:buNone/>
              <a:tabLst>
                <a:tab algn="l" pos="0"/>
              </a:tabLst>
            </a:pPr>
            <a:endParaRPr b="0" lang="en-US" sz="2400" spc="-1" strike="noStrike">
              <a:latin typeface="Arial"/>
            </a:endParaRPr>
          </a:p>
          <a:p>
            <a:pPr>
              <a:lnSpc>
                <a:spcPct val="100000"/>
              </a:lnSpc>
              <a:spcBef>
                <a:spcPts val="519"/>
              </a:spcBef>
              <a:buNone/>
              <a:tabLst>
                <a:tab algn="l" pos="0"/>
              </a:tabLst>
            </a:pPr>
            <a:endParaRPr b="0" lang="en-US" sz="2400" spc="-1" strike="noStrike">
              <a:latin typeface="Arial"/>
            </a:endParaRPr>
          </a:p>
        </p:txBody>
      </p:sp>
      <p:sp>
        <p:nvSpPr>
          <p:cNvPr id="148" name="PlaceHolder 1"/>
          <p:cNvSpPr>
            <a:spLocks noGrp="1"/>
          </p:cNvSpPr>
          <p:nvPr>
            <p:ph/>
          </p:nvPr>
        </p:nvSpPr>
        <p:spPr>
          <a:xfrm>
            <a:off x="457200" y="228600"/>
            <a:ext cx="8781840" cy="1598400"/>
          </a:xfrm>
          <a:prstGeom prst="rect">
            <a:avLst/>
          </a:prstGeom>
          <a:noFill/>
          <a:ln w="0">
            <a:noFill/>
          </a:ln>
        </p:spPr>
        <p:txBody>
          <a:bodyPr numCol="1" spcCol="0" lIns="90000" rIns="90000" tIns="45000" bIns="45000" anchor="t">
            <a:noAutofit/>
          </a:bodyPr>
          <a:p>
            <a:pPr marL="355680" indent="-355680" algn="ctr">
              <a:lnSpc>
                <a:spcPct val="100000"/>
              </a:lnSpc>
              <a:spcBef>
                <a:spcPts val="799"/>
              </a:spcBef>
              <a:buNone/>
              <a:tabLst>
                <a:tab algn="l" pos="0"/>
              </a:tabLst>
            </a:pPr>
            <a:r>
              <a:rPr b="1" lang="fr-MA" sz="4000" spc="-1" strike="noStrike">
                <a:solidFill>
                  <a:srgbClr val="2d0cf4"/>
                </a:solidFill>
                <a:latin typeface="Arial"/>
              </a:rPr>
              <a:t>Le plan de traitement</a:t>
            </a:r>
            <a:endParaRPr b="0" lang="en-US" sz="4000" spc="-1" strike="noStrike">
              <a:latin typeface="Arial"/>
            </a:endParaRPr>
          </a:p>
          <a:p>
            <a:pPr marL="355680" indent="-355680" algn="ctr">
              <a:lnSpc>
                <a:spcPct val="100000"/>
              </a:lnSpc>
              <a:spcBef>
                <a:spcPts val="799"/>
              </a:spcBef>
              <a:buNone/>
              <a:tabLst>
                <a:tab algn="l" pos="0"/>
              </a:tabLst>
            </a:pPr>
            <a:r>
              <a:rPr b="1" lang="fr-MA" sz="4000" spc="-1" strike="noStrike">
                <a:solidFill>
                  <a:srgbClr val="2d0cf4"/>
                </a:solidFill>
                <a:latin typeface="Arial"/>
              </a:rPr>
              <a:t>de la tête et du cou</a:t>
            </a:r>
            <a:endParaRPr b="0" lang="en-US" sz="4000" spc="-1" strike="noStrike">
              <a:latin typeface="Arial"/>
            </a:endParaRPr>
          </a:p>
          <a:p>
            <a:pPr marL="355680" indent="-355680" algn="ctr">
              <a:lnSpc>
                <a:spcPct val="100000"/>
              </a:lnSpc>
              <a:spcBef>
                <a:spcPts val="400"/>
              </a:spcBef>
              <a:buNone/>
              <a:tabLst>
                <a:tab algn="l" pos="0"/>
              </a:tabLst>
            </a:pPr>
            <a:endParaRPr b="0" lang="en-US" sz="4000" spc="-1" strike="noStrike">
              <a:latin typeface="Arial"/>
            </a:endParaRPr>
          </a:p>
          <a:p>
            <a:pPr marL="355680" indent="-355680">
              <a:lnSpc>
                <a:spcPct val="100000"/>
              </a:lnSpc>
              <a:spcBef>
                <a:spcPts val="1199"/>
              </a:spcBef>
              <a:buNone/>
              <a:tabLst>
                <a:tab algn="l" pos="0"/>
              </a:tabLst>
            </a:pPr>
            <a:r>
              <a:rPr b="1" lang="fr-MA" sz="3200" spc="-1" strike="noStrike">
                <a:solidFill>
                  <a:srgbClr val="c9211e"/>
                </a:solidFill>
                <a:latin typeface="Arial"/>
              </a:rPr>
              <a:t>Définition</a:t>
            </a:r>
            <a:r>
              <a:rPr b="1" lang="fr-MA" sz="2800" spc="-1" strike="noStrike">
                <a:solidFill>
                  <a:srgbClr val="c9211e"/>
                </a:solidFill>
                <a:latin typeface="Arial"/>
              </a:rPr>
              <a:t>:</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p:nvPr>
        </p:nvSpPr>
        <p:spPr>
          <a:xfrm>
            <a:off x="360360" y="685800"/>
            <a:ext cx="8781840" cy="6854760"/>
          </a:xfrm>
          <a:prstGeom prst="rect">
            <a:avLst/>
          </a:prstGeom>
          <a:noFill/>
          <a:ln w="0">
            <a:noFill/>
          </a:ln>
        </p:spPr>
        <p:txBody>
          <a:bodyPr numCol="1" spcCol="0" lIns="90000" rIns="90000" tIns="45000" bIns="45000" anchor="t">
            <a:noAutofit/>
          </a:bodyPr>
          <a:p>
            <a:pPr marL="343080" indent="-343080">
              <a:lnSpc>
                <a:spcPct val="100000"/>
              </a:lnSpc>
              <a:spcBef>
                <a:spcPts val="799"/>
              </a:spcBef>
              <a:buClr>
                <a:srgbClr val="000000"/>
              </a:buClr>
              <a:buFont typeface="Wingdings 2" charset="2"/>
              <a:buChar char=""/>
            </a:pPr>
            <a:r>
              <a:rPr b="0" lang="fr-FR" sz="2800" spc="-1" strike="noStrike">
                <a:solidFill>
                  <a:srgbClr val="000000"/>
                </a:solidFill>
                <a:latin typeface="Arial"/>
              </a:rPr>
              <a:t>Le traitement de la </a:t>
            </a:r>
            <a:r>
              <a:rPr b="1" lang="fr-FR" sz="2800" spc="-1" strike="noStrike">
                <a:solidFill>
                  <a:srgbClr val="000000"/>
                </a:solidFill>
                <a:latin typeface="Arial"/>
              </a:rPr>
              <a:t>tête</a:t>
            </a:r>
            <a:r>
              <a:rPr b="0" lang="fr-FR" sz="2800" spc="-1" strike="noStrike">
                <a:solidFill>
                  <a:srgbClr val="000000"/>
                </a:solidFill>
                <a:latin typeface="Arial"/>
              </a:rPr>
              <a:t> et du </a:t>
            </a:r>
            <a:r>
              <a:rPr b="1" lang="fr-FR" sz="2800" spc="-1" strike="noStrike">
                <a:solidFill>
                  <a:srgbClr val="000000"/>
                </a:solidFill>
                <a:latin typeface="Arial"/>
              </a:rPr>
              <a:t>cou</a:t>
            </a:r>
            <a:r>
              <a:rPr b="0" lang="fr-FR" sz="2800" spc="-1" strike="noStrike">
                <a:solidFill>
                  <a:srgbClr val="000000"/>
                </a:solidFill>
                <a:latin typeface="Arial"/>
              </a:rPr>
              <a:t> est considéré comme l'un des plus </a:t>
            </a:r>
            <a:r>
              <a:rPr b="0" lang="fr-FR" sz="2800" spc="-1" strike="noStrike" u="sng">
                <a:solidFill>
                  <a:srgbClr val="000000"/>
                </a:solidFill>
                <a:uFillTx/>
                <a:latin typeface="Arial"/>
              </a:rPr>
              <a:t>difficiles</a:t>
            </a:r>
            <a:r>
              <a:rPr b="0" lang="fr-FR" sz="2800" spc="-1" strike="noStrike">
                <a:solidFill>
                  <a:srgbClr val="000000"/>
                </a:solidFill>
                <a:latin typeface="Arial"/>
              </a:rPr>
              <a:t> à planifier en raison de l'anatomie complexe de la région de la </a:t>
            </a:r>
            <a:r>
              <a:rPr b="1" lang="fr-FR" sz="2800" spc="-1" strike="noStrike">
                <a:solidFill>
                  <a:srgbClr val="000000"/>
                </a:solidFill>
                <a:latin typeface="Arial"/>
              </a:rPr>
              <a:t>tête</a:t>
            </a:r>
            <a:r>
              <a:rPr b="0" lang="fr-FR" sz="2800" spc="-1" strike="noStrike">
                <a:solidFill>
                  <a:srgbClr val="000000"/>
                </a:solidFill>
                <a:latin typeface="Arial"/>
              </a:rPr>
              <a:t> et du </a:t>
            </a:r>
            <a:r>
              <a:rPr b="1" lang="fr-FR" sz="2800" spc="-1" strike="noStrike">
                <a:solidFill>
                  <a:srgbClr val="000000"/>
                </a:solidFill>
                <a:latin typeface="Arial"/>
              </a:rPr>
              <a:t>cou</a:t>
            </a:r>
            <a:r>
              <a:rPr b="0" lang="fr-FR" sz="2800" spc="-1" strike="noStrike">
                <a:solidFill>
                  <a:srgbClr val="000000"/>
                </a:solidFill>
                <a:latin typeface="Arial"/>
              </a:rPr>
              <a:t>, ces tumeurs étant souvent situées à proximité des </a:t>
            </a:r>
            <a:r>
              <a:rPr b="1" lang="fr-FR" sz="2800" spc="-1" strike="noStrike">
                <a:solidFill>
                  <a:srgbClr val="000000"/>
                </a:solidFill>
                <a:latin typeface="Arial"/>
              </a:rPr>
              <a:t>organes à  risque</a:t>
            </a:r>
            <a:r>
              <a:rPr b="0" lang="fr-FR" sz="2800" spc="-1" strike="noStrike">
                <a:solidFill>
                  <a:srgbClr val="000000"/>
                </a:solidFill>
                <a:latin typeface="Arial"/>
              </a:rPr>
              <a:t> qui peuvent limiter la dose de  rayonnement. .</a:t>
            </a:r>
            <a:endParaRPr b="0" lang="en-US" sz="2800" spc="-1" strike="noStrike">
              <a:latin typeface="Arial"/>
            </a:endParaRPr>
          </a:p>
          <a:p>
            <a:pPr marL="343080" indent="-343080">
              <a:lnSpc>
                <a:spcPct val="100000"/>
              </a:lnSpc>
              <a:spcBef>
                <a:spcPts val="1199"/>
              </a:spcBef>
              <a:buClr>
                <a:srgbClr val="000000"/>
              </a:buClr>
              <a:buFont typeface="Wingdings 2" charset="2"/>
              <a:buChar char=""/>
              <a:tabLst>
                <a:tab algn="l" pos="0"/>
              </a:tabLst>
            </a:pPr>
            <a:r>
              <a:rPr b="0" lang="fr-FR" sz="2800" spc="-1" strike="noStrike">
                <a:solidFill>
                  <a:srgbClr val="000000"/>
                </a:solidFill>
                <a:latin typeface="Arial"/>
              </a:rPr>
              <a:t>Ces tumeurs présentent souvent un phénotype </a:t>
            </a:r>
            <a:r>
              <a:rPr b="0" lang="fr-FR" sz="2800" spc="-1" strike="noStrike" u="sng">
                <a:solidFill>
                  <a:srgbClr val="000000"/>
                </a:solidFill>
                <a:uFillTx/>
                <a:latin typeface="Arial"/>
              </a:rPr>
              <a:t>agressif</a:t>
            </a:r>
            <a:r>
              <a:rPr b="0" lang="fr-FR" sz="2800" spc="-1" strike="noStrike">
                <a:solidFill>
                  <a:srgbClr val="000000"/>
                </a:solidFill>
                <a:latin typeface="Arial"/>
              </a:rPr>
              <a:t> et se développent souvent </a:t>
            </a:r>
            <a:r>
              <a:rPr b="0" lang="fr-FR" sz="2800" spc="-1" strike="noStrike" u="sng">
                <a:solidFill>
                  <a:srgbClr val="000000"/>
                </a:solidFill>
                <a:uFillTx/>
                <a:latin typeface="Arial"/>
              </a:rPr>
              <a:t>rapidement</a:t>
            </a:r>
            <a:r>
              <a:rPr b="0" lang="fr-FR" sz="2800" spc="-1" strike="noStrike">
                <a:solidFill>
                  <a:srgbClr val="000000"/>
                </a:solidFill>
                <a:latin typeface="Arial"/>
              </a:rPr>
              <a:t> en raison de la richesse de l'apport </a:t>
            </a:r>
            <a:r>
              <a:rPr b="1" lang="fr-FR" sz="2800" spc="-1" strike="noStrike">
                <a:solidFill>
                  <a:srgbClr val="000000"/>
                </a:solidFill>
                <a:latin typeface="Arial"/>
              </a:rPr>
              <a:t>lymphatique</a:t>
            </a:r>
            <a:r>
              <a:rPr b="0" lang="fr-FR" sz="2800" spc="-1" strike="noStrike">
                <a:solidFill>
                  <a:srgbClr val="000000"/>
                </a:solidFill>
                <a:latin typeface="Arial"/>
              </a:rPr>
              <a:t> dans la région de la </a:t>
            </a:r>
            <a:r>
              <a:rPr b="1" lang="fr-FR" sz="2800" spc="-1" strike="noStrike">
                <a:solidFill>
                  <a:srgbClr val="000000"/>
                </a:solidFill>
                <a:latin typeface="Arial"/>
              </a:rPr>
              <a:t>tête</a:t>
            </a:r>
            <a:r>
              <a:rPr b="0" lang="fr-FR" sz="2800" spc="-1" strike="noStrike">
                <a:solidFill>
                  <a:srgbClr val="000000"/>
                </a:solidFill>
                <a:latin typeface="Arial"/>
              </a:rPr>
              <a:t> et du </a:t>
            </a:r>
            <a:r>
              <a:rPr b="1" lang="fr-FR" sz="2800" spc="-1" strike="noStrike">
                <a:solidFill>
                  <a:srgbClr val="000000"/>
                </a:solidFill>
                <a:latin typeface="Arial"/>
              </a:rPr>
              <a:t>cou</a:t>
            </a:r>
            <a:r>
              <a:rPr b="0" lang="fr-FR" sz="2800" spc="-1" strike="noStrike">
                <a:solidFill>
                  <a:srgbClr val="000000"/>
                </a:solidFill>
                <a:latin typeface="Arial"/>
              </a:rPr>
              <a:t>.</a:t>
            </a:r>
            <a:endParaRPr b="0" lang="en-US" sz="2800" spc="-1" strike="noStrike">
              <a:latin typeface="Arial"/>
            </a:endParaRPr>
          </a:p>
          <a:p>
            <a:pPr>
              <a:lnSpc>
                <a:spcPct val="100000"/>
              </a:lnSpc>
              <a:spcBef>
                <a:spcPts val="1199"/>
              </a:spcBef>
              <a:buNone/>
              <a:tabLst>
                <a:tab algn="l" pos="0"/>
              </a:tabLst>
            </a:pPr>
            <a:endParaRPr b="0" lang="en-US" sz="2800" spc="-1" strike="noStrike">
              <a:latin typeface="Arial"/>
            </a:endParaRPr>
          </a:p>
          <a:p>
            <a:pPr>
              <a:lnSpc>
                <a:spcPct val="100000"/>
              </a:lnSpc>
              <a:spcBef>
                <a:spcPts val="1199"/>
              </a:spcBef>
              <a:buNone/>
              <a:tabLst>
                <a:tab algn="l" pos="0"/>
              </a:tabLst>
            </a:pPr>
            <a:endParaRPr b="0" lang="en-US" sz="2800" spc="-1" strike="noStrike">
              <a:latin typeface="Arial"/>
            </a:endParaRPr>
          </a:p>
          <a:p>
            <a:pPr>
              <a:lnSpc>
                <a:spcPct val="100000"/>
              </a:lnSpc>
              <a:spcBef>
                <a:spcPts val="519"/>
              </a:spcBef>
              <a:buNone/>
              <a:tabLst>
                <a:tab algn="l" pos="0"/>
              </a:tabLst>
            </a:pPr>
            <a:endParaRPr b="0" lang="en-US" sz="2800" spc="-1" strike="noStrike">
              <a:latin typeface="Arial"/>
            </a:endParaRPr>
          </a:p>
          <a:p>
            <a:pPr>
              <a:lnSpc>
                <a:spcPct val="100000"/>
              </a:lnSpc>
              <a:spcBef>
                <a:spcPts val="519"/>
              </a:spcBef>
              <a:buNone/>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0" name="" descr=""/>
          <p:cNvPicPr/>
          <p:nvPr/>
        </p:nvPicPr>
        <p:blipFill>
          <a:blip r:embed="rId1"/>
          <a:stretch/>
        </p:blipFill>
        <p:spPr>
          <a:xfrm>
            <a:off x="2286000" y="2644560"/>
            <a:ext cx="5027400" cy="3525840"/>
          </a:xfrm>
          <a:prstGeom prst="rect">
            <a:avLst/>
          </a:prstGeom>
          <a:ln w="0">
            <a:noFill/>
          </a:ln>
        </p:spPr>
      </p:pic>
      <p:sp>
        <p:nvSpPr>
          <p:cNvPr id="151" name="PlaceHolder 1"/>
          <p:cNvSpPr>
            <a:spLocks noGrp="1"/>
          </p:cNvSpPr>
          <p:nvPr>
            <p:ph/>
          </p:nvPr>
        </p:nvSpPr>
        <p:spPr>
          <a:xfrm>
            <a:off x="228600" y="228600"/>
            <a:ext cx="8781840" cy="6854760"/>
          </a:xfrm>
          <a:prstGeom prst="rect">
            <a:avLst/>
          </a:prstGeom>
          <a:noFill/>
          <a:ln w="0">
            <a:noFill/>
          </a:ln>
        </p:spPr>
        <p:txBody>
          <a:bodyPr numCol="1" spcCol="0" lIns="90000" rIns="90000" tIns="45000" bIns="45000" anchor="t">
            <a:noAutofit/>
          </a:bodyPr>
          <a:p>
            <a:pPr marL="355680" indent="-355680" algn="ctr">
              <a:lnSpc>
                <a:spcPct val="100000"/>
              </a:lnSpc>
              <a:spcBef>
                <a:spcPts val="799"/>
              </a:spcBef>
              <a:buNone/>
              <a:tabLst>
                <a:tab algn="l" pos="0"/>
              </a:tabLst>
            </a:pPr>
            <a:endParaRPr b="0" lang="en-US" sz="3200" spc="-1" strike="noStrike">
              <a:latin typeface="Arial"/>
            </a:endParaRPr>
          </a:p>
          <a:p>
            <a:pPr marL="355680" indent="-355680">
              <a:lnSpc>
                <a:spcPct val="100000"/>
              </a:lnSpc>
              <a:spcBef>
                <a:spcPts val="799"/>
              </a:spcBef>
              <a:buNone/>
              <a:tabLst>
                <a:tab algn="l" pos="0"/>
              </a:tabLst>
            </a:pPr>
            <a:r>
              <a:rPr b="1" lang="fr-MA" sz="2800" spc="-1" strike="noStrike">
                <a:solidFill>
                  <a:srgbClr val="008000"/>
                </a:solidFill>
                <a:latin typeface="Arial"/>
              </a:rPr>
              <a:t>Objectif du traitement:</a:t>
            </a:r>
            <a:endParaRPr b="0" lang="en-US" sz="2800" spc="-1" strike="noStrike">
              <a:latin typeface="Arial"/>
            </a:endParaRPr>
          </a:p>
          <a:p>
            <a:pPr marL="355680" indent="-355680">
              <a:lnSpc>
                <a:spcPct val="100000"/>
              </a:lnSpc>
              <a:spcBef>
                <a:spcPts val="1199"/>
              </a:spcBef>
              <a:buNone/>
              <a:tabLst>
                <a:tab algn="l" pos="0"/>
              </a:tabLst>
            </a:pPr>
            <a:r>
              <a:rPr b="0" lang="fr-FR" sz="2800" spc="-1" strike="noStrike">
                <a:solidFill>
                  <a:srgbClr val="000000"/>
                </a:solidFill>
                <a:latin typeface="Arial"/>
              </a:rPr>
              <a:t>Délivrer de manière homogène une dose prescrite dans un volume cible tout en protégeant les organes à risque et les tissus sains avoisinants.</a:t>
            </a:r>
            <a:endParaRPr b="0" lang="en-US" sz="2800" spc="-1" strike="noStrike">
              <a:latin typeface="Arial"/>
            </a:endParaRPr>
          </a:p>
          <a:p>
            <a:pPr marL="355680" indent="-355680">
              <a:lnSpc>
                <a:spcPct val="100000"/>
              </a:lnSpc>
              <a:spcBef>
                <a:spcPts val="1199"/>
              </a:spcBef>
              <a:buNone/>
              <a:tabLst>
                <a:tab algn="l" pos="0"/>
              </a:tabLst>
            </a:pPr>
            <a:endParaRPr b="0" lang="en-US" sz="2800" spc="-1" strike="noStrike">
              <a:latin typeface="Arial"/>
            </a:endParaRPr>
          </a:p>
          <a:p>
            <a:pPr marL="355680" indent="-355680">
              <a:lnSpc>
                <a:spcPct val="100000"/>
              </a:lnSpc>
              <a:spcBef>
                <a:spcPts val="1199"/>
              </a:spcBef>
              <a:buNone/>
              <a:tabLst>
                <a:tab algn="l" pos="0"/>
              </a:tabLst>
            </a:pPr>
            <a:endParaRPr b="0" lang="en-US" sz="2800" spc="-1" strike="noStrike">
              <a:latin typeface="Arial"/>
            </a:endParaRPr>
          </a:p>
          <a:p>
            <a:pPr marL="355680" indent="-355680">
              <a:lnSpc>
                <a:spcPct val="100000"/>
              </a:lnSpc>
              <a:spcBef>
                <a:spcPts val="519"/>
              </a:spcBef>
              <a:buNone/>
              <a:tabLst>
                <a:tab algn="l" pos="0"/>
              </a:tabLst>
            </a:pPr>
            <a:endParaRPr b="0" lang="en-US" sz="2800" spc="-1" strike="noStrike">
              <a:latin typeface="Arial"/>
            </a:endParaRPr>
          </a:p>
          <a:p>
            <a:pPr marL="355680" indent="-355680">
              <a:lnSpc>
                <a:spcPct val="100000"/>
              </a:lnSpc>
              <a:spcBef>
                <a:spcPts val="519"/>
              </a:spcBef>
              <a:buNone/>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p:nvPr>
        </p:nvSpPr>
        <p:spPr>
          <a:xfrm>
            <a:off x="685800" y="1440"/>
            <a:ext cx="8781840" cy="6854760"/>
          </a:xfrm>
          <a:prstGeom prst="rect">
            <a:avLst/>
          </a:prstGeom>
          <a:noFill/>
          <a:ln w="0">
            <a:noFill/>
          </a:ln>
        </p:spPr>
        <p:txBody>
          <a:bodyPr numCol="1" spcCol="0" lIns="90000" rIns="90000" tIns="45000" bIns="45000" anchor="t">
            <a:noAutofit/>
          </a:bodyPr>
          <a:p>
            <a:pPr marL="355680" indent="-355680" algn="ctr">
              <a:lnSpc>
                <a:spcPct val="100000"/>
              </a:lnSpc>
              <a:spcBef>
                <a:spcPts val="799"/>
              </a:spcBef>
              <a:buNone/>
              <a:tabLst>
                <a:tab algn="l" pos="0"/>
              </a:tabLst>
            </a:pPr>
            <a:endParaRPr b="0" lang="en-US" sz="3200" spc="-1" strike="noStrike">
              <a:latin typeface="Arial"/>
            </a:endParaRPr>
          </a:p>
          <a:p>
            <a:pPr marL="355680" indent="-355680">
              <a:lnSpc>
                <a:spcPct val="100000"/>
              </a:lnSpc>
              <a:buNone/>
              <a:tabLst>
                <a:tab algn="l" pos="0"/>
              </a:tabLst>
            </a:pPr>
            <a:r>
              <a:rPr b="1" lang="fr-MA" sz="3200" spc="-1" strike="noStrike">
                <a:solidFill>
                  <a:srgbClr val="c9211e"/>
                </a:solidFill>
                <a:latin typeface="Arial"/>
              </a:rPr>
              <a:t>Plan de traitement</a:t>
            </a:r>
            <a:endParaRPr b="0" lang="en-US" sz="3200" spc="-1" strike="noStrike">
              <a:latin typeface="Arial"/>
            </a:endParaRPr>
          </a:p>
          <a:p>
            <a:pPr marL="355680" indent="-355680">
              <a:lnSpc>
                <a:spcPct val="100000"/>
              </a:lnSpc>
              <a:buNone/>
              <a:tabLst>
                <a:tab algn="l" pos="0"/>
              </a:tabLst>
            </a:pPr>
            <a:endParaRPr b="0" lang="en-US" sz="3200" spc="-1" strike="noStrike">
              <a:latin typeface="Arial"/>
            </a:endParaRPr>
          </a:p>
          <a:p>
            <a:pPr marL="355680" indent="-355680">
              <a:lnSpc>
                <a:spcPct val="100000"/>
              </a:lnSpc>
              <a:spcBef>
                <a:spcPts val="799"/>
              </a:spcBef>
              <a:buClr>
                <a:srgbClr val="1a237e"/>
              </a:buClr>
              <a:buFont typeface="Wingdings" charset="2"/>
              <a:buChar char=""/>
              <a:tabLst>
                <a:tab algn="l" pos="0"/>
              </a:tabLst>
            </a:pPr>
            <a:r>
              <a:rPr b="1" lang="fr-MA" sz="2800" spc="-1" strike="noStrike">
                <a:solidFill>
                  <a:srgbClr val="000000"/>
                </a:solidFill>
                <a:latin typeface="Arial"/>
              </a:rPr>
              <a:t>Simulation</a:t>
            </a:r>
            <a:endParaRPr b="0" lang="en-US" sz="2800" spc="-1" strike="noStrike">
              <a:latin typeface="Arial"/>
            </a:endParaRPr>
          </a:p>
          <a:p>
            <a:pPr marL="355680" indent="-355680">
              <a:lnSpc>
                <a:spcPct val="100000"/>
              </a:lnSpc>
              <a:spcBef>
                <a:spcPts val="799"/>
              </a:spcBef>
              <a:buClr>
                <a:srgbClr val="1a237e"/>
              </a:buClr>
              <a:buFont typeface="Wingdings" charset="2"/>
              <a:buChar char=""/>
              <a:tabLst>
                <a:tab algn="l" pos="0"/>
              </a:tabLst>
            </a:pPr>
            <a:r>
              <a:rPr b="1" lang="fr-MA" sz="2800" spc="-1" strike="noStrike">
                <a:solidFill>
                  <a:srgbClr val="000000"/>
                </a:solidFill>
                <a:latin typeface="Arial"/>
              </a:rPr>
              <a:t>Dosimetier</a:t>
            </a:r>
            <a:endParaRPr b="0" lang="en-US" sz="2800" spc="-1" strike="noStrike">
              <a:latin typeface="Arial"/>
            </a:endParaRPr>
          </a:p>
          <a:p>
            <a:pPr marL="355680" indent="-355680">
              <a:lnSpc>
                <a:spcPct val="100000"/>
              </a:lnSpc>
              <a:spcBef>
                <a:spcPts val="799"/>
              </a:spcBef>
              <a:buClr>
                <a:srgbClr val="1a237e"/>
              </a:buClr>
              <a:buFont typeface="Wingdings" charset="2"/>
              <a:buChar char=""/>
              <a:tabLst>
                <a:tab algn="l" pos="0"/>
              </a:tabLst>
            </a:pPr>
            <a:r>
              <a:rPr b="1" lang="fr-MA" sz="2800" spc="-1" strike="noStrike">
                <a:solidFill>
                  <a:srgbClr val="000000"/>
                </a:solidFill>
                <a:latin typeface="Arial"/>
              </a:rPr>
              <a:t>taritememnt</a:t>
            </a:r>
            <a:r>
              <a:rPr b="0" lang="fr-FR" sz="2800" spc="-1" strike="noStrike">
                <a:solidFill>
                  <a:srgbClr val="000000"/>
                </a:solidFill>
                <a:latin typeface="Arial"/>
              </a:rPr>
              <a:t> </a:t>
            </a:r>
            <a:endParaRPr b="0" lang="en-US" sz="2800" spc="-1" strike="noStrike">
              <a:latin typeface="Arial"/>
            </a:endParaRPr>
          </a:p>
          <a:p>
            <a:pPr>
              <a:lnSpc>
                <a:spcPct val="100000"/>
              </a:lnSpc>
              <a:spcBef>
                <a:spcPts val="1199"/>
              </a:spcBef>
              <a:buNone/>
              <a:tabLst>
                <a:tab algn="l" pos="0"/>
              </a:tabLst>
            </a:pPr>
            <a:endParaRPr b="0" lang="en-US" sz="2800" spc="-1" strike="noStrike">
              <a:latin typeface="Arial"/>
            </a:endParaRPr>
          </a:p>
          <a:p>
            <a:pPr>
              <a:lnSpc>
                <a:spcPct val="100000"/>
              </a:lnSpc>
              <a:spcBef>
                <a:spcPts val="1199"/>
              </a:spcBef>
              <a:buNone/>
              <a:tabLst>
                <a:tab algn="l" pos="0"/>
              </a:tabLst>
            </a:pPr>
            <a:endParaRPr b="0" lang="en-US" sz="2800" spc="-1" strike="noStrike">
              <a:latin typeface="Arial"/>
            </a:endParaRPr>
          </a:p>
          <a:p>
            <a:pPr>
              <a:lnSpc>
                <a:spcPct val="100000"/>
              </a:lnSpc>
              <a:spcBef>
                <a:spcPts val="519"/>
              </a:spcBef>
              <a:buNone/>
              <a:tabLst>
                <a:tab algn="l" pos="0"/>
              </a:tabLst>
            </a:pPr>
            <a:endParaRPr b="0" lang="en-US" sz="2800" spc="-1" strike="noStrike">
              <a:latin typeface="Arial"/>
            </a:endParaRPr>
          </a:p>
          <a:p>
            <a:pPr>
              <a:lnSpc>
                <a:spcPct val="100000"/>
              </a:lnSpc>
              <a:spcBef>
                <a:spcPts val="519"/>
              </a:spcBef>
              <a:buNone/>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p:nvPr>
        </p:nvSpPr>
        <p:spPr>
          <a:xfrm>
            <a:off x="0" y="914400"/>
            <a:ext cx="9370440" cy="5941440"/>
          </a:xfrm>
          <a:prstGeom prst="rect">
            <a:avLst/>
          </a:prstGeom>
          <a:noFill/>
          <a:ln w="0">
            <a:noFill/>
          </a:ln>
        </p:spPr>
        <p:txBody>
          <a:bodyPr numCol="1" spcCol="0" lIns="90000" rIns="90000" tIns="45000" bIns="45000" anchor="t">
            <a:noAutofit/>
          </a:bodyPr>
          <a:p>
            <a:pPr marL="343080" indent="-343080" algn="just">
              <a:lnSpc>
                <a:spcPct val="100000"/>
              </a:lnSpc>
              <a:spcBef>
                <a:spcPts val="799"/>
              </a:spcBef>
              <a:buClr>
                <a:srgbClr val="000000"/>
              </a:buClr>
              <a:buFont typeface="Wingdings 2" charset="2"/>
              <a:buChar char=""/>
              <a:tabLst>
                <a:tab algn="l" pos="-358920"/>
              </a:tabLst>
            </a:pPr>
            <a:r>
              <a:rPr b="0" lang="fr-FR" sz="2800" spc="-1" strike="sngStrike">
                <a:solidFill>
                  <a:srgbClr val="000000"/>
                </a:solidFill>
                <a:latin typeface="Arial"/>
              </a:rPr>
              <a:t>Le traitement par </a:t>
            </a:r>
            <a:r>
              <a:rPr b="1" lang="fr-FR" sz="2800" spc="-1" strike="sngStrike">
                <a:solidFill>
                  <a:srgbClr val="000000"/>
                </a:solidFill>
                <a:latin typeface="Arial"/>
              </a:rPr>
              <a:t>RT</a:t>
            </a:r>
            <a:r>
              <a:rPr b="0" lang="fr-FR" sz="2800" spc="-1" strike="sngStrike">
                <a:solidFill>
                  <a:srgbClr val="000000"/>
                </a:solidFill>
                <a:latin typeface="Arial"/>
              </a:rPr>
              <a:t> se déroule selon plusieurs   étapes : </a:t>
            </a:r>
            <a:endParaRPr b="0" lang="en-US" sz="2800" spc="-1" strike="noStrike">
              <a:latin typeface="Arial"/>
            </a:endParaRPr>
          </a:p>
          <a:p>
            <a:pPr marL="628200" indent="-343080" algn="just">
              <a:lnSpc>
                <a:spcPct val="100000"/>
              </a:lnSpc>
              <a:spcBef>
                <a:spcPts val="799"/>
              </a:spcBef>
              <a:buClr>
                <a:srgbClr val="000000"/>
              </a:buClr>
              <a:buFont typeface="Source Serif Pro"/>
              <a:buChar char=""/>
              <a:tabLst>
                <a:tab algn="l" pos="124200"/>
              </a:tabLst>
            </a:pPr>
            <a:r>
              <a:rPr b="0" lang="fr-FR" sz="2800" spc="-1" strike="sngStrike">
                <a:solidFill>
                  <a:srgbClr val="000000"/>
                </a:solidFill>
                <a:latin typeface="Arial"/>
              </a:rPr>
              <a:t> </a:t>
            </a:r>
            <a:r>
              <a:rPr b="0" lang="fr-FR" sz="2800" spc="-1" strike="sngStrike">
                <a:solidFill>
                  <a:srgbClr val="000000"/>
                </a:solidFill>
                <a:latin typeface="Arial"/>
              </a:rPr>
              <a:t>Acquisition des données anatomiques du patient.</a:t>
            </a:r>
            <a:endParaRPr b="0" lang="en-US" sz="2800" spc="-1" strike="noStrike">
              <a:latin typeface="Arial"/>
            </a:endParaRPr>
          </a:p>
          <a:p>
            <a:pPr marL="628200" indent="-343080" algn="just">
              <a:lnSpc>
                <a:spcPct val="100000"/>
              </a:lnSpc>
              <a:spcBef>
                <a:spcPts val="799"/>
              </a:spcBef>
              <a:buClr>
                <a:srgbClr val="000000"/>
              </a:buClr>
              <a:buFont typeface="Source Serif Pro"/>
              <a:buChar char=""/>
              <a:tabLst>
                <a:tab algn="l" pos="124200"/>
              </a:tabLst>
            </a:pPr>
            <a:r>
              <a:rPr b="0" lang="fr-FR" sz="2800" spc="-1" strike="sngStrike">
                <a:solidFill>
                  <a:srgbClr val="000000"/>
                </a:solidFill>
                <a:latin typeface="Arial"/>
              </a:rPr>
              <a:t> </a:t>
            </a:r>
            <a:r>
              <a:rPr b="0" lang="fr-FR" sz="2800" spc="-1" strike="sngStrike">
                <a:solidFill>
                  <a:srgbClr val="000000"/>
                </a:solidFill>
                <a:latin typeface="Arial"/>
              </a:rPr>
              <a:t>Définition des volumes cibles et </a:t>
            </a:r>
            <a:r>
              <a:rPr b="1" lang="fr-FR" sz="2800" spc="-1" strike="sngStrike">
                <a:solidFill>
                  <a:srgbClr val="000000"/>
                </a:solidFill>
                <a:latin typeface="Arial"/>
              </a:rPr>
              <a:t>OAR</a:t>
            </a:r>
            <a:r>
              <a:rPr b="0" lang="fr-FR" sz="2800" spc="-1" strike="sngStrike">
                <a:solidFill>
                  <a:srgbClr val="000000"/>
                </a:solidFill>
                <a:latin typeface="Arial"/>
              </a:rPr>
              <a:t>.</a:t>
            </a:r>
            <a:endParaRPr b="0" lang="en-US" sz="2800" spc="-1" strike="noStrike">
              <a:latin typeface="Arial"/>
            </a:endParaRPr>
          </a:p>
          <a:p>
            <a:pPr marL="628200" indent="-343080" algn="just">
              <a:lnSpc>
                <a:spcPct val="100000"/>
              </a:lnSpc>
              <a:spcBef>
                <a:spcPts val="799"/>
              </a:spcBef>
              <a:buClr>
                <a:srgbClr val="000000"/>
              </a:buClr>
              <a:buFont typeface="Source Serif Pro"/>
              <a:buChar char=""/>
              <a:tabLst>
                <a:tab algn="l" pos="124200"/>
              </a:tabLst>
            </a:pPr>
            <a:r>
              <a:rPr b="0" lang="fr-FR" sz="2800" spc="-1" strike="sngStrike">
                <a:solidFill>
                  <a:srgbClr val="000000"/>
                </a:solidFill>
                <a:latin typeface="Arial"/>
              </a:rPr>
              <a:t> </a:t>
            </a:r>
            <a:r>
              <a:rPr b="0" lang="fr-FR" sz="2800" spc="-1" strike="sngStrike">
                <a:solidFill>
                  <a:srgbClr val="000000"/>
                </a:solidFill>
                <a:latin typeface="Arial"/>
              </a:rPr>
              <a:t>Délivrance de la dose.</a:t>
            </a:r>
            <a:endParaRPr b="0" lang="en-US" sz="2800" spc="-1" strike="noStrike">
              <a:latin typeface="Arial"/>
            </a:endParaRPr>
          </a:p>
          <a:p>
            <a:pPr marL="628200" indent="-343080" algn="just">
              <a:lnSpc>
                <a:spcPct val="100000"/>
              </a:lnSpc>
              <a:spcBef>
                <a:spcPts val="799"/>
              </a:spcBef>
              <a:buClr>
                <a:srgbClr val="000000"/>
              </a:buClr>
              <a:buFont typeface="Source Serif Pro"/>
              <a:buChar char=""/>
              <a:tabLst>
                <a:tab algn="l" pos="124200"/>
              </a:tabLst>
            </a:pPr>
            <a:r>
              <a:rPr b="0" lang="fr-FR" sz="2800" spc="-1" strike="sngStrike">
                <a:solidFill>
                  <a:srgbClr val="000000"/>
                </a:solidFill>
                <a:latin typeface="Arial"/>
              </a:rPr>
              <a:t> </a:t>
            </a:r>
            <a:r>
              <a:rPr b="0" lang="fr-FR" sz="2800" spc="-1" strike="sngStrike">
                <a:solidFill>
                  <a:srgbClr val="000000"/>
                </a:solidFill>
                <a:latin typeface="Arial"/>
              </a:rPr>
              <a:t>Contrôle de la position géométrique du patient</a:t>
            </a:r>
            <a:endParaRPr b="0" lang="en-US" sz="2800" spc="-1" strike="noStrike">
              <a:latin typeface="Arial"/>
            </a:endParaRPr>
          </a:p>
          <a:p>
            <a:pPr>
              <a:lnSpc>
                <a:spcPct val="100000"/>
              </a:lnSpc>
              <a:spcBef>
                <a:spcPts val="1199"/>
              </a:spcBef>
              <a:buNone/>
              <a:tabLst>
                <a:tab algn="l" pos="0"/>
              </a:tabLst>
            </a:pPr>
            <a:endParaRPr b="0" lang="en-US" sz="2800" spc="-1" strike="noStrike">
              <a:latin typeface="Arial"/>
            </a:endParaRPr>
          </a:p>
          <a:p>
            <a:pPr>
              <a:lnSpc>
                <a:spcPct val="100000"/>
              </a:lnSpc>
              <a:spcBef>
                <a:spcPts val="1199"/>
              </a:spcBef>
              <a:buNone/>
              <a:tabLst>
                <a:tab algn="l" pos="0"/>
              </a:tabLst>
            </a:pPr>
            <a:endParaRPr b="0" lang="en-US" sz="2800" spc="-1" strike="noStrike">
              <a:latin typeface="Arial"/>
            </a:endParaRPr>
          </a:p>
          <a:p>
            <a:pPr>
              <a:lnSpc>
                <a:spcPct val="100000"/>
              </a:lnSpc>
              <a:spcBef>
                <a:spcPts val="519"/>
              </a:spcBef>
              <a:buNone/>
              <a:tabLst>
                <a:tab algn="l" pos="0"/>
              </a:tabLst>
            </a:pPr>
            <a:endParaRPr b="0" lang="en-US" sz="2800" spc="-1" strike="noStrike">
              <a:latin typeface="Arial"/>
            </a:endParaRPr>
          </a:p>
          <a:p>
            <a:pPr>
              <a:lnSpc>
                <a:spcPct val="100000"/>
              </a:lnSpc>
              <a:spcBef>
                <a:spcPts val="519"/>
              </a:spcBef>
              <a:buNone/>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p:nvPr>
        </p:nvSpPr>
        <p:spPr>
          <a:xfrm>
            <a:off x="228600" y="228600"/>
            <a:ext cx="9371520" cy="6854760"/>
          </a:xfrm>
          <a:prstGeom prst="rect">
            <a:avLst/>
          </a:prstGeom>
          <a:noFill/>
          <a:ln w="0">
            <a:noFill/>
          </a:ln>
        </p:spPr>
        <p:txBody>
          <a:bodyPr numCol="1" spcCol="0" lIns="90000" rIns="90000" tIns="45000" bIns="45000" anchor="t">
            <a:noAutofit/>
          </a:bodyPr>
          <a:p>
            <a:pPr marL="355680" indent="-355680" algn="ctr">
              <a:lnSpc>
                <a:spcPct val="100000"/>
              </a:lnSpc>
              <a:spcBef>
                <a:spcPts val="799"/>
              </a:spcBef>
              <a:buNone/>
              <a:tabLst>
                <a:tab algn="l" pos="0"/>
              </a:tabLst>
            </a:pPr>
            <a:endParaRPr b="0" lang="en-US" sz="3200" spc="-1" strike="noStrike">
              <a:latin typeface="Arial"/>
            </a:endParaRPr>
          </a:p>
          <a:p>
            <a:pPr marL="355680" indent="-355680">
              <a:lnSpc>
                <a:spcPct val="100000"/>
              </a:lnSpc>
              <a:spcBef>
                <a:spcPts val="799"/>
              </a:spcBef>
              <a:buNone/>
              <a:tabLst>
                <a:tab algn="l" pos="0"/>
              </a:tabLst>
            </a:pPr>
            <a:r>
              <a:rPr b="1" lang="fr-MA" sz="2800" spc="-1" strike="noStrike">
                <a:solidFill>
                  <a:srgbClr val="008000"/>
                </a:solidFill>
                <a:latin typeface="Arial"/>
              </a:rPr>
              <a:t>Simulation:</a:t>
            </a:r>
            <a:endParaRPr b="0" lang="en-US" sz="2800" spc="-1" strike="noStrike">
              <a:latin typeface="Arial"/>
            </a:endParaRPr>
          </a:p>
          <a:p>
            <a:pPr marL="343080" indent="-343080" algn="just">
              <a:lnSpc>
                <a:spcPct val="100000"/>
              </a:lnSpc>
              <a:spcBef>
                <a:spcPts val="1199"/>
              </a:spcBef>
              <a:buClr>
                <a:srgbClr val="000000"/>
              </a:buClr>
              <a:buFont typeface="Wingdings 2" charset="2"/>
              <a:buChar char=""/>
              <a:tabLst>
                <a:tab algn="l" pos="0"/>
              </a:tabLst>
            </a:pPr>
            <a:r>
              <a:rPr b="1" lang="fr-FR" sz="2400" spc="-1" strike="noStrike">
                <a:solidFill>
                  <a:srgbClr val="000000"/>
                </a:solidFill>
                <a:latin typeface="Arial"/>
              </a:rPr>
              <a:t>L'oncologue radiothérapeute </a:t>
            </a:r>
            <a:r>
              <a:rPr b="0" lang="fr-FR" sz="2400" spc="-1" strike="noStrike" u="sng">
                <a:solidFill>
                  <a:srgbClr val="000000"/>
                </a:solidFill>
                <a:uFillTx/>
                <a:latin typeface="Arial"/>
              </a:rPr>
              <a:t>repère</a:t>
            </a:r>
            <a:r>
              <a:rPr b="0" lang="fr-FR" sz="2400" spc="-1" strike="noStrike">
                <a:solidFill>
                  <a:srgbClr val="000000"/>
                </a:solidFill>
                <a:latin typeface="Arial"/>
              </a:rPr>
              <a:t> la cible sur laquelle les       rayons vont être dirigés et </a:t>
            </a:r>
            <a:r>
              <a:rPr b="1" lang="fr-FR" sz="2400" spc="-1" strike="noStrike">
                <a:solidFill>
                  <a:srgbClr val="000000"/>
                </a:solidFill>
                <a:latin typeface="Arial"/>
              </a:rPr>
              <a:t>les organes à risque</a:t>
            </a:r>
            <a:r>
              <a:rPr b="0" lang="fr-FR" sz="2400" spc="-1" strike="noStrike">
                <a:solidFill>
                  <a:srgbClr val="000000"/>
                </a:solidFill>
                <a:latin typeface="Arial"/>
              </a:rPr>
              <a:t> à protéger</a:t>
            </a:r>
            <a:endParaRPr b="0" lang="en-US" sz="2400" spc="-1" strike="noStrike">
              <a:latin typeface="Arial"/>
            </a:endParaRPr>
          </a:p>
          <a:p>
            <a:pPr marL="343080" indent="-343080" algn="just">
              <a:lnSpc>
                <a:spcPct val="100000"/>
              </a:lnSpc>
              <a:spcBef>
                <a:spcPts val="1199"/>
              </a:spcBef>
              <a:buClr>
                <a:srgbClr val="000000"/>
              </a:buClr>
              <a:buFont typeface="Wingdings 2" charset="2"/>
              <a:buChar char=""/>
              <a:tabLst>
                <a:tab algn="l" pos="0"/>
              </a:tabLst>
            </a:pPr>
            <a:r>
              <a:rPr b="0" lang="fr-FR" sz="2400" spc="-1" strike="noStrike">
                <a:solidFill>
                  <a:srgbClr val="000000"/>
                </a:solidFill>
                <a:latin typeface="Arial"/>
              </a:rPr>
              <a:t>Une </a:t>
            </a:r>
            <a:r>
              <a:rPr b="1" lang="fr-FR" sz="2400" spc="-1" strike="noStrike">
                <a:solidFill>
                  <a:srgbClr val="000000"/>
                </a:solidFill>
                <a:latin typeface="Arial"/>
              </a:rPr>
              <a:t>TDM</a:t>
            </a:r>
            <a:r>
              <a:rPr b="0" lang="fr-FR" sz="2400" spc="-1" strike="noStrike">
                <a:solidFill>
                  <a:srgbClr val="000000"/>
                </a:solidFill>
                <a:latin typeface="Arial"/>
              </a:rPr>
              <a:t> centrée sur la zone  à </a:t>
            </a:r>
            <a:r>
              <a:rPr b="0" lang="fr-FR" sz="2400" spc="-1" strike="noStrike" u="sng">
                <a:solidFill>
                  <a:srgbClr val="000000"/>
                </a:solidFill>
                <a:uFillTx/>
                <a:latin typeface="Arial"/>
              </a:rPr>
              <a:t>traiter</a:t>
            </a:r>
            <a:r>
              <a:rPr b="0" lang="fr-FR" sz="2400" spc="-1" strike="noStrike">
                <a:solidFill>
                  <a:srgbClr val="000000"/>
                </a:solidFill>
                <a:latin typeface="Arial"/>
              </a:rPr>
              <a:t> est réalisée afin      d'obtenir une image en trois dimensions des ganglions     lymphatiques et des organes   voisins. </a:t>
            </a:r>
            <a:endParaRPr b="0" lang="en-US" sz="2400" spc="-1" strike="noStrike">
              <a:latin typeface="Arial"/>
            </a:endParaRPr>
          </a:p>
          <a:p>
            <a:pPr marL="343080" indent="-343080" algn="just">
              <a:lnSpc>
                <a:spcPct val="100000"/>
              </a:lnSpc>
              <a:spcBef>
                <a:spcPts val="1199"/>
              </a:spcBef>
              <a:buClr>
                <a:srgbClr val="000000"/>
              </a:buClr>
              <a:buFont typeface="Wingdings 2" charset="2"/>
              <a:buChar char=""/>
              <a:tabLst>
                <a:tab algn="l" pos="0"/>
              </a:tabLst>
            </a:pPr>
            <a:r>
              <a:rPr b="0" lang="fr-FR" sz="2400" spc="-1" strike="noStrike">
                <a:solidFill>
                  <a:srgbClr val="000000"/>
                </a:solidFill>
                <a:latin typeface="Arial"/>
              </a:rPr>
              <a:t>Le </a:t>
            </a:r>
            <a:r>
              <a:rPr b="1" lang="fr-FR" sz="2400" spc="-1" strike="noStrike">
                <a:solidFill>
                  <a:srgbClr val="000000"/>
                </a:solidFill>
                <a:latin typeface="Arial"/>
              </a:rPr>
              <a:t>simulateur</a:t>
            </a:r>
            <a:r>
              <a:rPr b="0" lang="fr-FR" sz="2400" spc="-1" strike="noStrike">
                <a:solidFill>
                  <a:srgbClr val="000000"/>
                </a:solidFill>
                <a:latin typeface="Arial"/>
              </a:rPr>
              <a:t> permet de </a:t>
            </a:r>
            <a:r>
              <a:rPr b="0" lang="fr-FR" sz="2400" spc="-1" strike="noStrike" u="sng">
                <a:solidFill>
                  <a:srgbClr val="000000"/>
                </a:solidFill>
                <a:uFillTx/>
                <a:latin typeface="Arial"/>
              </a:rPr>
              <a:t>définir</a:t>
            </a:r>
            <a:r>
              <a:rPr b="0" lang="fr-FR" sz="2400" spc="-1" strike="noStrike">
                <a:solidFill>
                  <a:srgbClr val="000000"/>
                </a:solidFill>
                <a:latin typeface="Arial"/>
              </a:rPr>
              <a:t> et de </a:t>
            </a:r>
            <a:r>
              <a:rPr b="0" lang="fr-FR" sz="2400" spc="-1" strike="noStrike" u="sng">
                <a:solidFill>
                  <a:srgbClr val="000000"/>
                </a:solidFill>
                <a:uFillTx/>
                <a:latin typeface="Arial"/>
              </a:rPr>
              <a:t>visualiser</a:t>
            </a:r>
            <a:r>
              <a:rPr b="0" lang="fr-FR" sz="2400" spc="-1" strike="noStrike">
                <a:solidFill>
                  <a:srgbClr val="000000"/>
                </a:solidFill>
                <a:latin typeface="Arial"/>
              </a:rPr>
              <a:t> sur des      images  radiologiques les faisceaux de rayons  adaptés  aux  volumes  cibles.  Similaire  du  point  de  vue  radiogène  aux  appareils  de  radiodiagnostic,  il  s'en  différencie  par  ses  caractéristiques  mécaniques  qui  sont  identiques  à  celles des appareils de radiothérapie.</a:t>
            </a:r>
            <a:endParaRPr b="0" lang="en-US" sz="2400" spc="-1" strike="noStrike">
              <a:latin typeface="Arial"/>
            </a:endParaRPr>
          </a:p>
          <a:p>
            <a:pPr>
              <a:lnSpc>
                <a:spcPct val="100000"/>
              </a:lnSpc>
              <a:spcBef>
                <a:spcPts val="1199"/>
              </a:spcBef>
              <a:buNone/>
              <a:tabLst>
                <a:tab algn="l" pos="0"/>
              </a:tabLst>
            </a:pPr>
            <a:endParaRPr b="0" lang="en-US" sz="2800" spc="-1" strike="noStrike">
              <a:latin typeface="Arial"/>
            </a:endParaRPr>
          </a:p>
          <a:p>
            <a:pPr>
              <a:lnSpc>
                <a:spcPct val="100000"/>
              </a:lnSpc>
              <a:spcBef>
                <a:spcPts val="1199"/>
              </a:spcBef>
              <a:buNone/>
              <a:tabLst>
                <a:tab algn="l" pos="0"/>
              </a:tabLst>
            </a:pPr>
            <a:endParaRPr b="0" lang="en-US" sz="2800" spc="-1" strike="noStrike">
              <a:latin typeface="Arial"/>
            </a:endParaRPr>
          </a:p>
          <a:p>
            <a:pPr>
              <a:lnSpc>
                <a:spcPct val="100000"/>
              </a:lnSpc>
              <a:spcBef>
                <a:spcPts val="519"/>
              </a:spcBef>
              <a:buNone/>
              <a:tabLst>
                <a:tab algn="l" pos="0"/>
              </a:tabLst>
            </a:pPr>
            <a:endParaRPr b="0" lang="en-US" sz="2800" spc="-1" strike="noStrike">
              <a:latin typeface="Arial"/>
            </a:endParaRPr>
          </a:p>
          <a:p>
            <a:pPr>
              <a:lnSpc>
                <a:spcPct val="100000"/>
              </a:lnSpc>
              <a:spcBef>
                <a:spcPts val="519"/>
              </a:spcBef>
              <a:buNone/>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p:nvPr>
        </p:nvSpPr>
        <p:spPr>
          <a:xfrm>
            <a:off x="611640" y="764640"/>
            <a:ext cx="8529120" cy="6854760"/>
          </a:xfrm>
          <a:prstGeom prst="rect">
            <a:avLst/>
          </a:prstGeom>
          <a:noFill/>
          <a:ln w="0">
            <a:noFill/>
          </a:ln>
        </p:spPr>
        <p:txBody>
          <a:bodyPr numCol="1" spcCol="0" lIns="90000" rIns="90000" tIns="45000" bIns="45000" anchor="t">
            <a:noAutofit/>
          </a:bodyPr>
          <a:p>
            <a:pPr marL="343080" indent="-343080" algn="ctr">
              <a:lnSpc>
                <a:spcPct val="100000"/>
              </a:lnSpc>
              <a:spcBef>
                <a:spcPts val="799"/>
              </a:spcBef>
              <a:buNone/>
              <a:tabLst>
                <a:tab algn="l" pos="0"/>
              </a:tabLst>
            </a:pPr>
            <a:r>
              <a:rPr b="1" lang="fr-MA" sz="4000" spc="-1" strike="noStrike">
                <a:solidFill>
                  <a:srgbClr val="2d0cf4"/>
                </a:solidFill>
                <a:latin typeface="Arial"/>
              </a:rPr>
              <a:t>OBJECTIF</a:t>
            </a:r>
            <a:endParaRPr b="0" lang="en-US" sz="4000" spc="-1" strike="noStrike">
              <a:latin typeface="Arial"/>
            </a:endParaRPr>
          </a:p>
          <a:p>
            <a:pPr marL="343080" indent="-343080" algn="ctr">
              <a:lnSpc>
                <a:spcPct val="100000"/>
              </a:lnSpc>
              <a:spcBef>
                <a:spcPts val="720"/>
              </a:spcBef>
              <a:buNone/>
              <a:tabLst>
                <a:tab algn="l" pos="0"/>
              </a:tabLst>
            </a:pPr>
            <a:endParaRPr b="0" lang="en-US" sz="4000" spc="-1" strike="noStrike">
              <a:latin typeface="Arial"/>
            </a:endParaRPr>
          </a:p>
          <a:p>
            <a:pPr marL="343080" indent="-343080" algn="just">
              <a:lnSpc>
                <a:spcPct val="100000"/>
              </a:lnSpc>
              <a:buClr>
                <a:srgbClr val="000000"/>
              </a:buClr>
              <a:buFont typeface="Wingdings 2" charset="2"/>
              <a:buChar char=""/>
              <a:tabLst>
                <a:tab algn="l" pos="0"/>
              </a:tabLst>
            </a:pPr>
            <a:r>
              <a:rPr b="0" lang="fr-FR" sz="2800" spc="-1" strike="noStrike">
                <a:solidFill>
                  <a:srgbClr val="000000"/>
                </a:solidFill>
                <a:latin typeface="Arial"/>
              </a:rPr>
              <a:t> </a:t>
            </a:r>
            <a:r>
              <a:rPr b="0" lang="fr-FR" sz="2800" spc="-1" strike="noStrike">
                <a:solidFill>
                  <a:srgbClr val="000000"/>
                </a:solidFill>
                <a:latin typeface="Arial"/>
              </a:rPr>
              <a:t>L’objectif de notre expose est de </a:t>
            </a:r>
            <a:r>
              <a:rPr b="0" lang="fr-FR" sz="2800" spc="-1" strike="noStrike" u="sng">
                <a:solidFill>
                  <a:srgbClr val="000000"/>
                </a:solidFill>
                <a:uFillTx/>
                <a:latin typeface="Arial"/>
              </a:rPr>
              <a:t>traiter</a:t>
            </a:r>
            <a:r>
              <a:rPr b="0" lang="fr-FR" sz="2800" spc="-1" strike="noStrike">
                <a:solidFill>
                  <a:srgbClr val="000000"/>
                </a:solidFill>
                <a:latin typeface="Arial"/>
              </a:rPr>
              <a:t> le cancer   de la tête et du cou par les technique des  radiotherapie, d’une maniérer adéquate, et en  préservent le mieux possible </a:t>
            </a:r>
            <a:r>
              <a:rPr b="1" lang="fr-FR" sz="2800" spc="-1" strike="noStrike">
                <a:solidFill>
                  <a:srgbClr val="000000"/>
                </a:solidFill>
                <a:latin typeface="Arial"/>
              </a:rPr>
              <a:t>les organes a   risque.</a:t>
            </a:r>
            <a:r>
              <a:rPr b="0" lang="fr-FR" sz="2800" spc="-1" strike="noStrike">
                <a:solidFill>
                  <a:srgbClr val="000000"/>
                </a:solidFill>
                <a:latin typeface="Arial"/>
              </a:rPr>
              <a:t> </a:t>
            </a:r>
            <a:endParaRPr b="0" lang="en-US" sz="2800" spc="-1" strike="noStrike">
              <a:latin typeface="Arial"/>
            </a:endParaRPr>
          </a:p>
          <a:p>
            <a:pPr>
              <a:lnSpc>
                <a:spcPct val="100000"/>
              </a:lnSpc>
              <a:buNone/>
              <a:tabLst>
                <a:tab algn="l" pos="0"/>
              </a:tabLst>
            </a:pPr>
            <a:endParaRPr b="0" lang="en-US" sz="2800" spc="-1" strike="noStrike">
              <a:latin typeface="Arial"/>
            </a:endParaRPr>
          </a:p>
          <a:p>
            <a:pPr marL="343080" indent="-343080">
              <a:lnSpc>
                <a:spcPct val="100000"/>
              </a:lnSpc>
              <a:buClr>
                <a:srgbClr val="000000"/>
              </a:buClr>
              <a:buFont typeface="Wingdings 2" charset="2"/>
              <a:buChar char=""/>
              <a:tabLst>
                <a:tab algn="l" pos="0"/>
              </a:tabLst>
            </a:pPr>
            <a:r>
              <a:rPr b="0" lang="fr-MA" sz="2800" spc="-1" strike="noStrike">
                <a:solidFill>
                  <a:srgbClr val="000000"/>
                </a:solidFill>
                <a:latin typeface="Arial"/>
              </a:rPr>
              <a:t>De distinguer entre les </a:t>
            </a:r>
            <a:r>
              <a:rPr b="0" lang="fr-MA" sz="2800" spc="-1" strike="noStrike" u="sng">
                <a:solidFill>
                  <a:srgbClr val="000000"/>
                </a:solidFill>
                <a:uFillTx/>
                <a:latin typeface="Arial"/>
              </a:rPr>
              <a:t>différents</a:t>
            </a:r>
            <a:r>
              <a:rPr b="0" lang="fr-MA" sz="2800" spc="-1" strike="noStrike">
                <a:solidFill>
                  <a:srgbClr val="000000"/>
                </a:solidFill>
                <a:latin typeface="Arial"/>
              </a:rPr>
              <a:t> techniques de radiothérapie au court du traitement. </a:t>
            </a:r>
            <a:endParaRPr b="0" lang="en-US" sz="2800" spc="-1" strike="noStrike">
              <a:latin typeface="Arial"/>
            </a:endParaRPr>
          </a:p>
          <a:p>
            <a:pPr rtl="1">
              <a:lnSpc>
                <a:spcPct val="100000"/>
              </a:lnSpc>
              <a:buNone/>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p:nvPr>
        </p:nvSpPr>
        <p:spPr>
          <a:xfrm>
            <a:off x="228600" y="228600"/>
            <a:ext cx="9468360" cy="6854760"/>
          </a:xfrm>
          <a:prstGeom prst="rect">
            <a:avLst/>
          </a:prstGeom>
          <a:noFill/>
          <a:ln w="0">
            <a:noFill/>
          </a:ln>
        </p:spPr>
        <p:txBody>
          <a:bodyPr numCol="1" spcCol="0" lIns="90000" rIns="90000" tIns="45000" bIns="45000" anchor="t">
            <a:noAutofit/>
          </a:bodyPr>
          <a:p>
            <a:pPr marL="355680" indent="-355680" algn="ctr">
              <a:lnSpc>
                <a:spcPct val="100000"/>
              </a:lnSpc>
              <a:spcBef>
                <a:spcPts val="799"/>
              </a:spcBef>
              <a:buNone/>
              <a:tabLst>
                <a:tab algn="l" pos="0"/>
              </a:tabLst>
            </a:pPr>
            <a:endParaRPr b="0" lang="en-US" sz="3200" spc="-1" strike="noStrike">
              <a:latin typeface="Arial"/>
            </a:endParaRPr>
          </a:p>
          <a:p>
            <a:pPr marL="355680" indent="-355680">
              <a:lnSpc>
                <a:spcPct val="100000"/>
              </a:lnSpc>
              <a:spcBef>
                <a:spcPts val="799"/>
              </a:spcBef>
              <a:buNone/>
              <a:tabLst>
                <a:tab algn="l" pos="0"/>
              </a:tabLst>
            </a:pPr>
            <a:r>
              <a:rPr b="1" lang="fr-FR" sz="2800" spc="-1" strike="noStrike">
                <a:solidFill>
                  <a:srgbClr val="283593"/>
                </a:solidFill>
                <a:latin typeface="Arial"/>
              </a:rPr>
              <a:t>Acquisition des données anatomiques.</a:t>
            </a:r>
            <a:endParaRPr b="0" lang="en-US" sz="2800" spc="-1" strike="noStrike">
              <a:latin typeface="Arial"/>
            </a:endParaRPr>
          </a:p>
          <a:p>
            <a:pPr marL="432000" indent="-324000">
              <a:lnSpc>
                <a:spcPct val="100000"/>
              </a:lnSpc>
              <a:spcBef>
                <a:spcPts val="799"/>
              </a:spcBef>
              <a:buClr>
                <a:srgbClr val="000000"/>
              </a:buClr>
              <a:buFont typeface="OpenSymbol"/>
              <a:buChar char="☛"/>
              <a:tabLst>
                <a:tab algn="l" pos="0"/>
              </a:tabLst>
            </a:pPr>
            <a:r>
              <a:rPr b="0" lang="fr-MA" sz="2800" spc="-1" strike="noStrike">
                <a:solidFill>
                  <a:srgbClr val="000000"/>
                </a:solidFill>
                <a:latin typeface="Arial"/>
              </a:rPr>
              <a:t>Les patients doivent </a:t>
            </a:r>
            <a:r>
              <a:rPr b="0" lang="fr-MA" sz="2800" spc="-1" strike="noStrike" u="sng">
                <a:solidFill>
                  <a:srgbClr val="000000"/>
                </a:solidFill>
                <a:uFillTx/>
                <a:latin typeface="Arial"/>
              </a:rPr>
              <a:t>positioner</a:t>
            </a:r>
            <a:r>
              <a:rPr b="0" lang="fr-MA" sz="2800" spc="-1" strike="noStrike">
                <a:solidFill>
                  <a:srgbClr val="000000"/>
                </a:solidFill>
                <a:latin typeface="Arial"/>
              </a:rPr>
              <a:t> d’une façons </a:t>
            </a:r>
            <a:r>
              <a:rPr b="1" lang="fr-MA" sz="2800" spc="-1" strike="noStrike">
                <a:solidFill>
                  <a:srgbClr val="000000"/>
                </a:solidFill>
                <a:latin typeface="Arial"/>
              </a:rPr>
              <a:t>reproductible</a:t>
            </a:r>
            <a:r>
              <a:rPr b="0" lang="fr-MA" sz="2800" spc="-1" strike="noStrike">
                <a:solidFill>
                  <a:srgbClr val="000000"/>
                </a:solidFill>
                <a:latin typeface="Arial"/>
              </a:rPr>
              <a:t>,  qui va </a:t>
            </a:r>
            <a:r>
              <a:rPr b="0" lang="fr-MA" sz="2800" spc="-1" strike="noStrike" u="sng">
                <a:solidFill>
                  <a:srgbClr val="000000"/>
                </a:solidFill>
                <a:uFillTx/>
                <a:latin typeface="Arial"/>
              </a:rPr>
              <a:t>contribuer</a:t>
            </a:r>
            <a:r>
              <a:rPr b="0" lang="fr-MA" sz="2800" spc="-1" strike="noStrike">
                <a:solidFill>
                  <a:srgbClr val="000000"/>
                </a:solidFill>
                <a:latin typeface="Arial"/>
              </a:rPr>
              <a:t> a diminuer les     marges de sécurité autour du volume-cible.</a:t>
            </a:r>
            <a:endParaRPr b="0" lang="en-US" sz="2800" spc="-1" strike="noStrike">
              <a:latin typeface="Arial"/>
            </a:endParaRPr>
          </a:p>
          <a:p>
            <a:pPr>
              <a:lnSpc>
                <a:spcPct val="100000"/>
              </a:lnSpc>
              <a:spcBef>
                <a:spcPts val="799"/>
              </a:spcBef>
              <a:buNone/>
              <a:tabLst>
                <a:tab algn="l" pos="0"/>
              </a:tabLst>
            </a:pPr>
            <a:endParaRPr b="0" lang="en-US" sz="2800" spc="-1" strike="noStrike">
              <a:latin typeface="Arial"/>
            </a:endParaRPr>
          </a:p>
          <a:p>
            <a:pPr marL="432000" indent="-324000">
              <a:lnSpc>
                <a:spcPct val="100000"/>
              </a:lnSpc>
              <a:spcBef>
                <a:spcPts val="799"/>
              </a:spcBef>
              <a:buClr>
                <a:srgbClr val="000000"/>
              </a:buClr>
              <a:buFont typeface="OpenSymbol"/>
              <a:buChar char="☛"/>
              <a:tabLst>
                <a:tab algn="l" pos="0"/>
              </a:tabLst>
            </a:pPr>
            <a:r>
              <a:rPr b="0" lang="fr-MA" sz="2800" spc="-1" strike="noStrike">
                <a:solidFill>
                  <a:srgbClr val="000000"/>
                </a:solidFill>
                <a:latin typeface="Arial"/>
              </a:rPr>
              <a:t>Reproductible?</a:t>
            </a:r>
            <a:endParaRPr b="0" lang="en-US" sz="2800" spc="-1" strike="noStrike">
              <a:latin typeface="Arial"/>
            </a:endParaRPr>
          </a:p>
          <a:p>
            <a:pPr marL="1143000" indent="-343080">
              <a:lnSpc>
                <a:spcPct val="100000"/>
              </a:lnSpc>
              <a:spcBef>
                <a:spcPts val="799"/>
              </a:spcBef>
              <a:buClr>
                <a:srgbClr val="000000"/>
              </a:buClr>
              <a:buFont typeface="Wingdings" charset="2"/>
              <a:buChar char=""/>
              <a:tabLst>
                <a:tab algn="l" pos="0"/>
              </a:tabLst>
            </a:pPr>
            <a:r>
              <a:rPr b="1" lang="fr-MA" sz="2800" spc="-1" strike="noStrike">
                <a:solidFill>
                  <a:srgbClr val="000000"/>
                </a:solidFill>
                <a:latin typeface="Arial"/>
              </a:rPr>
              <a:t> </a:t>
            </a:r>
            <a:r>
              <a:rPr b="1" lang="fr-MA" sz="2800" spc="-1" strike="noStrike">
                <a:solidFill>
                  <a:srgbClr val="000000"/>
                </a:solidFill>
                <a:latin typeface="Arial"/>
              </a:rPr>
              <a:t>Position Confortable</a:t>
            </a:r>
            <a:r>
              <a:rPr b="0" lang="fr-MA" sz="2800" spc="-1" strike="noStrike">
                <a:solidFill>
                  <a:srgbClr val="000000"/>
                </a:solidFill>
                <a:latin typeface="Arial"/>
              </a:rPr>
              <a:t>  </a:t>
            </a:r>
            <a:endParaRPr b="0" lang="en-US" sz="2800" spc="-1" strike="noStrike">
              <a:latin typeface="Arial"/>
            </a:endParaRPr>
          </a:p>
          <a:p>
            <a:pPr marL="1143000" indent="-343080">
              <a:lnSpc>
                <a:spcPct val="100000"/>
              </a:lnSpc>
              <a:spcBef>
                <a:spcPts val="799"/>
              </a:spcBef>
              <a:buClr>
                <a:srgbClr val="000000"/>
              </a:buClr>
              <a:buFont typeface="Wingdings" charset="2"/>
              <a:buChar char=""/>
              <a:tabLst>
                <a:tab algn="l" pos="0"/>
              </a:tabLst>
            </a:pPr>
            <a:r>
              <a:rPr b="0" lang="fr-MA" sz="2800" spc="-1" strike="noStrike">
                <a:solidFill>
                  <a:srgbClr val="000000"/>
                </a:solidFill>
                <a:latin typeface="Arial"/>
              </a:rPr>
              <a:t> </a:t>
            </a:r>
            <a:r>
              <a:rPr b="1" lang="fr-MA" sz="2800" spc="-1" strike="noStrike">
                <a:solidFill>
                  <a:srgbClr val="000000"/>
                </a:solidFill>
                <a:latin typeface="Arial"/>
              </a:rPr>
              <a:t>Systèmes de contention</a:t>
            </a:r>
            <a:r>
              <a:rPr b="0" lang="fr-MA" sz="2800" spc="-1" strike="noStrike">
                <a:solidFill>
                  <a:srgbClr val="000000"/>
                </a:solidFill>
                <a:latin typeface="Arial"/>
              </a:rPr>
              <a:t>: </a:t>
            </a:r>
            <a:r>
              <a:rPr b="0" lang="fr-MA" sz="2400" spc="-1" strike="noStrike">
                <a:solidFill>
                  <a:srgbClr val="000000"/>
                </a:solidFill>
                <a:latin typeface="Arial"/>
              </a:rPr>
              <a:t>adaptés à la localisation      </a:t>
            </a:r>
            <a:endParaRPr b="0" lang="en-US" sz="2400" spc="-1" strike="noStrike">
              <a:latin typeface="Arial"/>
            </a:endParaRPr>
          </a:p>
          <a:p>
            <a:pPr marL="1143000" indent="-343080">
              <a:lnSpc>
                <a:spcPct val="100000"/>
              </a:lnSpc>
              <a:spcBef>
                <a:spcPts val="799"/>
              </a:spcBef>
              <a:buClr>
                <a:srgbClr val="000000"/>
              </a:buClr>
              <a:buFont typeface="Wingdings" charset="2"/>
              <a:buChar char=""/>
              <a:tabLst>
                <a:tab algn="l" pos="0"/>
              </a:tabLst>
            </a:pPr>
            <a:r>
              <a:rPr b="0" lang="fr-MA" sz="2800" spc="-1" strike="noStrike">
                <a:solidFill>
                  <a:srgbClr val="000000"/>
                </a:solidFill>
                <a:latin typeface="Arial"/>
              </a:rPr>
              <a:t> </a:t>
            </a:r>
            <a:r>
              <a:rPr b="1" lang="fr-MA" sz="2800" spc="-1" strike="noStrike">
                <a:solidFill>
                  <a:srgbClr val="000000"/>
                </a:solidFill>
                <a:latin typeface="Arial"/>
              </a:rPr>
              <a:t>Repères externes</a:t>
            </a:r>
            <a:endParaRPr b="0" lang="en-US" sz="2800" spc="-1" strike="noStrike">
              <a:latin typeface="Arial"/>
            </a:endParaRPr>
          </a:p>
          <a:p>
            <a:pPr>
              <a:lnSpc>
                <a:spcPct val="100000"/>
              </a:lnSpc>
              <a:spcBef>
                <a:spcPts val="519"/>
              </a:spcBef>
              <a:buNone/>
              <a:tabLst>
                <a:tab algn="l" pos="0"/>
              </a:tabLst>
            </a:pPr>
            <a:endParaRPr b="0" lang="en-US" sz="2800" spc="-1" strike="noStrike">
              <a:latin typeface="Arial"/>
            </a:endParaRPr>
          </a:p>
          <a:p>
            <a:pPr>
              <a:lnSpc>
                <a:spcPct val="100000"/>
              </a:lnSpc>
              <a:spcBef>
                <a:spcPts val="519"/>
              </a:spcBef>
              <a:buNone/>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6" name="" descr=""/>
          <p:cNvPicPr/>
          <p:nvPr/>
        </p:nvPicPr>
        <p:blipFill>
          <a:blip r:embed="rId1"/>
          <a:stretch/>
        </p:blipFill>
        <p:spPr>
          <a:xfrm>
            <a:off x="457200" y="1478160"/>
            <a:ext cx="4192200" cy="2863440"/>
          </a:xfrm>
          <a:prstGeom prst="rect">
            <a:avLst/>
          </a:prstGeom>
          <a:ln w="0">
            <a:noFill/>
          </a:ln>
        </p:spPr>
      </p:pic>
      <p:sp>
        <p:nvSpPr>
          <p:cNvPr id="157" name="PlaceHolder 1"/>
          <p:cNvSpPr>
            <a:spLocks noGrp="1"/>
          </p:cNvSpPr>
          <p:nvPr>
            <p:ph/>
          </p:nvPr>
        </p:nvSpPr>
        <p:spPr>
          <a:xfrm>
            <a:off x="360360" y="228600"/>
            <a:ext cx="8781840" cy="6854760"/>
          </a:xfrm>
          <a:prstGeom prst="rect">
            <a:avLst/>
          </a:prstGeom>
          <a:noFill/>
          <a:ln w="0">
            <a:noFill/>
          </a:ln>
        </p:spPr>
        <p:txBody>
          <a:bodyPr numCol="1" spcCol="0" lIns="90000" rIns="90000" tIns="45000" bIns="45000" anchor="t">
            <a:noAutofit/>
          </a:bodyPr>
          <a:p>
            <a:pPr marL="355680" indent="-355680" algn="ctr">
              <a:lnSpc>
                <a:spcPct val="100000"/>
              </a:lnSpc>
              <a:spcBef>
                <a:spcPts val="799"/>
              </a:spcBef>
              <a:buNone/>
              <a:tabLst>
                <a:tab algn="l" pos="0"/>
              </a:tabLst>
            </a:pPr>
            <a:endParaRPr b="0" lang="en-US" sz="3200" spc="-1" strike="noStrike">
              <a:latin typeface="Arial"/>
            </a:endParaRPr>
          </a:p>
          <a:p>
            <a:pPr marL="355680" indent="-355680">
              <a:lnSpc>
                <a:spcPct val="100000"/>
              </a:lnSpc>
              <a:spcBef>
                <a:spcPts val="799"/>
              </a:spcBef>
              <a:buNone/>
              <a:tabLst>
                <a:tab algn="l" pos="0"/>
              </a:tabLst>
            </a:pPr>
            <a:r>
              <a:rPr b="1" lang="fr-FR" sz="2800" spc="-1" strike="noStrike">
                <a:solidFill>
                  <a:srgbClr val="283593"/>
                </a:solidFill>
                <a:latin typeface="Arial"/>
              </a:rPr>
              <a:t>Systèmes de contention</a:t>
            </a:r>
            <a:endParaRPr b="0" lang="en-US" sz="2800" spc="-1" strike="noStrike">
              <a:latin typeface="Arial"/>
            </a:endParaRPr>
          </a:p>
          <a:p>
            <a:pPr marL="355680" indent="-355680">
              <a:lnSpc>
                <a:spcPct val="100000"/>
              </a:lnSpc>
              <a:spcBef>
                <a:spcPts val="1199"/>
              </a:spcBef>
              <a:buNone/>
              <a:tabLst>
                <a:tab algn="l" pos="0"/>
              </a:tabLst>
            </a:pPr>
            <a:endParaRPr b="0" lang="en-US" sz="2800" spc="-1" strike="noStrike">
              <a:latin typeface="Arial"/>
            </a:endParaRPr>
          </a:p>
          <a:p>
            <a:pPr marL="355680" indent="-355680">
              <a:lnSpc>
                <a:spcPct val="100000"/>
              </a:lnSpc>
              <a:spcBef>
                <a:spcPts val="519"/>
              </a:spcBef>
              <a:buNone/>
              <a:tabLst>
                <a:tab algn="l" pos="0"/>
              </a:tabLst>
            </a:pPr>
            <a:endParaRPr b="0" lang="en-US" sz="2800" spc="-1" strike="noStrike">
              <a:latin typeface="Arial"/>
            </a:endParaRPr>
          </a:p>
          <a:p>
            <a:pPr marL="355680" indent="-355680">
              <a:lnSpc>
                <a:spcPct val="100000"/>
              </a:lnSpc>
              <a:spcBef>
                <a:spcPts val="519"/>
              </a:spcBef>
              <a:buNone/>
              <a:tabLst>
                <a:tab algn="l" pos="0"/>
              </a:tabLst>
            </a:pPr>
            <a:endParaRPr b="0" lang="en-US" sz="2800" spc="-1" strike="noStrike">
              <a:latin typeface="Arial"/>
            </a:endParaRPr>
          </a:p>
        </p:txBody>
      </p:sp>
      <p:pic>
        <p:nvPicPr>
          <p:cNvPr id="158" name="" descr=""/>
          <p:cNvPicPr/>
          <p:nvPr/>
        </p:nvPicPr>
        <p:blipFill>
          <a:blip r:embed="rId2"/>
          <a:stretch/>
        </p:blipFill>
        <p:spPr>
          <a:xfrm>
            <a:off x="5257800" y="2057760"/>
            <a:ext cx="3579480" cy="3884040"/>
          </a:xfrm>
          <a:prstGeom prst="rect">
            <a:avLst/>
          </a:prstGeom>
          <a:ln w="0">
            <a:noFill/>
          </a:ln>
        </p:spPr>
      </p:pic>
      <p:pic>
        <p:nvPicPr>
          <p:cNvPr id="159" name="" descr=""/>
          <p:cNvPicPr/>
          <p:nvPr/>
        </p:nvPicPr>
        <p:blipFill>
          <a:blip r:embed="rId3"/>
          <a:stretch/>
        </p:blipFill>
        <p:spPr>
          <a:xfrm>
            <a:off x="1143000" y="4356360"/>
            <a:ext cx="3198600" cy="181404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p:nvPr>
        </p:nvSpPr>
        <p:spPr>
          <a:xfrm>
            <a:off x="228600" y="228600"/>
            <a:ext cx="8781840" cy="6854760"/>
          </a:xfrm>
          <a:prstGeom prst="rect">
            <a:avLst/>
          </a:prstGeom>
          <a:noFill/>
          <a:ln w="0">
            <a:noFill/>
          </a:ln>
        </p:spPr>
        <p:txBody>
          <a:bodyPr numCol="1" spcCol="0" lIns="90000" rIns="90000" tIns="45000" bIns="45000" anchor="t">
            <a:noAutofit/>
          </a:bodyPr>
          <a:p>
            <a:pPr marL="355680" indent="-355680">
              <a:lnSpc>
                <a:spcPct val="100000"/>
              </a:lnSpc>
              <a:spcBef>
                <a:spcPts val="799"/>
              </a:spcBef>
              <a:buNone/>
              <a:tabLst>
                <a:tab algn="l" pos="0"/>
              </a:tabLst>
            </a:pPr>
            <a:endParaRPr b="0" lang="en-US" sz="3200" spc="-1" strike="noStrike">
              <a:latin typeface="Arial"/>
            </a:endParaRPr>
          </a:p>
          <a:p>
            <a:pPr marL="355680" indent="-355680">
              <a:lnSpc>
                <a:spcPct val="100000"/>
              </a:lnSpc>
              <a:buNone/>
              <a:tabLst>
                <a:tab algn="l" pos="0"/>
              </a:tabLst>
            </a:pPr>
            <a:r>
              <a:rPr b="1" lang="fr-FR" sz="2800" spc="-1" strike="noStrike">
                <a:solidFill>
                  <a:srgbClr val="283593"/>
                </a:solidFill>
                <a:latin typeface="Arial"/>
              </a:rPr>
              <a:t>repères externes</a:t>
            </a:r>
            <a:r>
              <a:rPr b="0" lang="fr-FR" sz="2800" spc="-1" strike="noStrike">
                <a:solidFill>
                  <a:srgbClr val="000000"/>
                </a:solidFill>
                <a:latin typeface="Arial"/>
              </a:rPr>
              <a:t> </a:t>
            </a:r>
            <a:endParaRPr b="0" lang="en-US" sz="2800" spc="-1" strike="noStrike">
              <a:latin typeface="Arial"/>
            </a:endParaRPr>
          </a:p>
          <a:p>
            <a:pPr marL="355680" indent="-355680">
              <a:lnSpc>
                <a:spcPct val="100000"/>
              </a:lnSpc>
              <a:spcBef>
                <a:spcPts val="1199"/>
              </a:spcBef>
              <a:buNone/>
              <a:tabLst>
                <a:tab algn="l" pos="0"/>
              </a:tabLst>
            </a:pPr>
            <a:endParaRPr b="0" lang="en-US" sz="2800" spc="-1" strike="noStrike">
              <a:latin typeface="Arial"/>
            </a:endParaRPr>
          </a:p>
          <a:p>
            <a:pPr marL="355680" indent="-355680">
              <a:lnSpc>
                <a:spcPct val="100000"/>
              </a:lnSpc>
              <a:spcBef>
                <a:spcPts val="1199"/>
              </a:spcBef>
              <a:buNone/>
              <a:tabLst>
                <a:tab algn="l" pos="0"/>
              </a:tabLst>
            </a:pPr>
            <a:endParaRPr b="0" lang="en-US" sz="2800" spc="-1" strike="noStrike">
              <a:latin typeface="Arial"/>
            </a:endParaRPr>
          </a:p>
          <a:p>
            <a:pPr marL="355680" indent="-355680">
              <a:lnSpc>
                <a:spcPct val="100000"/>
              </a:lnSpc>
              <a:spcBef>
                <a:spcPts val="519"/>
              </a:spcBef>
              <a:buNone/>
              <a:tabLst>
                <a:tab algn="l" pos="0"/>
              </a:tabLst>
            </a:pPr>
            <a:endParaRPr b="0" lang="en-US" sz="2800" spc="-1" strike="noStrike">
              <a:latin typeface="Arial"/>
            </a:endParaRPr>
          </a:p>
          <a:p>
            <a:pPr marL="355680" indent="-355680">
              <a:lnSpc>
                <a:spcPct val="100000"/>
              </a:lnSpc>
              <a:spcBef>
                <a:spcPts val="519"/>
              </a:spcBef>
              <a:buNone/>
              <a:tabLst>
                <a:tab algn="l" pos="0"/>
              </a:tabLst>
            </a:pPr>
            <a:endParaRPr b="0" lang="en-US" sz="2800" spc="-1" strike="noStrike">
              <a:latin typeface="Arial"/>
            </a:endParaRPr>
          </a:p>
        </p:txBody>
      </p:sp>
      <p:pic>
        <p:nvPicPr>
          <p:cNvPr id="161" name="" descr=""/>
          <p:cNvPicPr/>
          <p:nvPr/>
        </p:nvPicPr>
        <p:blipFill>
          <a:blip r:embed="rId1"/>
          <a:srcRect l="18478" t="6897" r="0" b="3197"/>
          <a:stretch/>
        </p:blipFill>
        <p:spPr>
          <a:xfrm>
            <a:off x="4668840" y="2058480"/>
            <a:ext cx="4341600" cy="2969640"/>
          </a:xfrm>
          <a:prstGeom prst="rect">
            <a:avLst/>
          </a:prstGeom>
          <a:ln w="0">
            <a:noFill/>
          </a:ln>
        </p:spPr>
      </p:pic>
      <p:pic>
        <p:nvPicPr>
          <p:cNvPr id="162" name="" descr=""/>
          <p:cNvPicPr/>
          <p:nvPr/>
        </p:nvPicPr>
        <p:blipFill>
          <a:blip r:embed="rId2"/>
          <a:stretch/>
        </p:blipFill>
        <p:spPr>
          <a:xfrm>
            <a:off x="228600" y="2059560"/>
            <a:ext cx="4246920" cy="293256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p:nvPr>
        </p:nvSpPr>
        <p:spPr>
          <a:xfrm>
            <a:off x="228600" y="230040"/>
            <a:ext cx="9142920" cy="6854760"/>
          </a:xfrm>
          <a:prstGeom prst="rect">
            <a:avLst/>
          </a:prstGeom>
          <a:noFill/>
          <a:ln w="0">
            <a:noFill/>
          </a:ln>
        </p:spPr>
        <p:txBody>
          <a:bodyPr numCol="1" spcCol="0" lIns="90000" rIns="90000" tIns="45000" bIns="45000" anchor="t">
            <a:noAutofit/>
          </a:bodyPr>
          <a:p>
            <a:pPr marL="355680" indent="-355680" algn="ctr">
              <a:lnSpc>
                <a:spcPct val="100000"/>
              </a:lnSpc>
              <a:spcBef>
                <a:spcPts val="799"/>
              </a:spcBef>
              <a:buNone/>
              <a:tabLst>
                <a:tab algn="l" pos="0"/>
              </a:tabLst>
            </a:pPr>
            <a:endParaRPr b="0" lang="en-US" sz="3200" spc="-1" strike="noStrike">
              <a:latin typeface="Arial"/>
            </a:endParaRPr>
          </a:p>
          <a:p>
            <a:pPr marL="355680" indent="-355680">
              <a:lnSpc>
                <a:spcPct val="100000"/>
              </a:lnSpc>
              <a:spcBef>
                <a:spcPts val="799"/>
              </a:spcBef>
              <a:buNone/>
              <a:tabLst>
                <a:tab algn="l" pos="0"/>
              </a:tabLst>
            </a:pPr>
            <a:r>
              <a:rPr b="1" lang="fr-MA" sz="2800" spc="-1" strike="noStrike">
                <a:solidFill>
                  <a:srgbClr val="008000"/>
                </a:solidFill>
                <a:latin typeface="Arial"/>
              </a:rPr>
              <a:t>Dosimétrie:</a:t>
            </a:r>
            <a:endParaRPr b="0" lang="en-US" sz="2800" spc="-1" strike="noStrike">
              <a:latin typeface="Arial"/>
            </a:endParaRPr>
          </a:p>
          <a:p>
            <a:pPr marL="343080" indent="-343080">
              <a:lnSpc>
                <a:spcPct val="100000"/>
              </a:lnSpc>
              <a:spcBef>
                <a:spcPts val="1199"/>
              </a:spcBef>
              <a:buClr>
                <a:srgbClr val="000000"/>
              </a:buClr>
              <a:buFont typeface="Wingdings 2" charset="2"/>
              <a:buChar char=""/>
              <a:tabLst>
                <a:tab algn="l" pos="0"/>
              </a:tabLst>
            </a:pPr>
            <a:r>
              <a:rPr b="0" lang="fr-FR" sz="2800" spc="-1" strike="noStrike">
                <a:solidFill>
                  <a:srgbClr val="000000"/>
                </a:solidFill>
                <a:latin typeface="Arial"/>
              </a:rPr>
              <a:t>La dosimétrie désigne </a:t>
            </a:r>
            <a:r>
              <a:rPr b="0" lang="fr-FR" sz="2800" spc="-1" strike="noStrike" u="sng">
                <a:solidFill>
                  <a:srgbClr val="000000"/>
                </a:solidFill>
                <a:uFillTx/>
                <a:latin typeface="Arial"/>
              </a:rPr>
              <a:t>le calcul de la répartition de</a:t>
            </a:r>
            <a:r>
              <a:rPr b="0" lang="fr-FR" sz="2800" spc="-1" strike="noStrike">
                <a:solidFill>
                  <a:srgbClr val="000000"/>
                </a:solidFill>
                <a:latin typeface="Arial"/>
              </a:rPr>
              <a:t>    </a:t>
            </a:r>
            <a:r>
              <a:rPr b="0" lang="fr-FR" sz="2800" spc="-1" strike="noStrike" u="sng">
                <a:solidFill>
                  <a:srgbClr val="000000"/>
                </a:solidFill>
                <a:uFillTx/>
                <a:latin typeface="Arial"/>
              </a:rPr>
              <a:t> la </a:t>
            </a:r>
            <a:r>
              <a:rPr b="0" lang="fr-FR" sz="2800" spc="-1" strike="noStrike" u="sng">
                <a:solidFill>
                  <a:srgbClr val="000000"/>
                </a:solidFill>
                <a:uFillTx/>
                <a:latin typeface="Arial"/>
              </a:rPr>
              <a:t>dose dans l'organisme</a:t>
            </a:r>
            <a:r>
              <a:rPr b="0" lang="fr-FR" sz="2800" spc="-1" strike="noStrike">
                <a:solidFill>
                  <a:srgbClr val="000000"/>
                </a:solidFill>
                <a:latin typeface="Arial"/>
              </a:rPr>
              <a:t>, en vue de déterminer la </a:t>
            </a:r>
            <a:r>
              <a:rPr b="0" lang="fr-FR" sz="2800" spc="-1" strike="noStrike">
                <a:solidFill>
                  <a:srgbClr val="000000"/>
                </a:solidFill>
                <a:latin typeface="Arial"/>
              </a:rPr>
              <a:t>balistique optimale de traitement .</a:t>
            </a:r>
            <a:endParaRPr b="0" lang="en-US" sz="2800" spc="-1" strike="noStrike">
              <a:latin typeface="Arial"/>
            </a:endParaRPr>
          </a:p>
          <a:p>
            <a:pPr>
              <a:lnSpc>
                <a:spcPct val="100000"/>
              </a:lnSpc>
              <a:spcBef>
                <a:spcPts val="1199"/>
              </a:spcBef>
              <a:buNone/>
              <a:tabLst>
                <a:tab algn="l" pos="0"/>
              </a:tabLst>
            </a:pPr>
            <a:endParaRPr b="0" lang="en-US" sz="1200" spc="-1" strike="noStrike">
              <a:latin typeface="Arial"/>
            </a:endParaRPr>
          </a:p>
          <a:p>
            <a:pPr marL="343080" indent="-343080">
              <a:lnSpc>
                <a:spcPct val="100000"/>
              </a:lnSpc>
              <a:spcBef>
                <a:spcPts val="1199"/>
              </a:spcBef>
              <a:buClr>
                <a:srgbClr val="000000"/>
              </a:buClr>
              <a:buFont typeface="Wingdings 2" charset="2"/>
              <a:buChar char=""/>
              <a:tabLst>
                <a:tab algn="l" pos="0"/>
              </a:tabLst>
            </a:pPr>
            <a:r>
              <a:rPr b="0" lang="fr-FR" sz="2800" spc="-1" strike="noStrike">
                <a:solidFill>
                  <a:srgbClr val="000000"/>
                </a:solidFill>
                <a:latin typeface="Arial"/>
              </a:rPr>
              <a:t>Elle a pour objectif de :</a:t>
            </a:r>
            <a:endParaRPr b="0" lang="en-US" sz="2800" spc="-1" strike="noStrike">
              <a:latin typeface="Arial"/>
            </a:endParaRPr>
          </a:p>
          <a:p>
            <a:pPr marL="457200" indent="-343080">
              <a:lnSpc>
                <a:spcPct val="100000"/>
              </a:lnSpc>
              <a:spcBef>
                <a:spcPts val="1199"/>
              </a:spcBef>
              <a:buClr>
                <a:srgbClr val="000000"/>
              </a:buClr>
              <a:buFont typeface="Source Serif Pro"/>
              <a:buChar char=""/>
              <a:tabLst>
                <a:tab algn="l" pos="0"/>
              </a:tabLst>
            </a:pPr>
            <a:r>
              <a:rPr b="0" lang="fr-FR" sz="2800" spc="-1" strike="noStrike">
                <a:solidFill>
                  <a:srgbClr val="000000"/>
                </a:solidFill>
                <a:latin typeface="Arial"/>
              </a:rPr>
              <a:t>Couvrir le </a:t>
            </a:r>
            <a:r>
              <a:rPr b="1" lang="fr-FR" sz="2800" spc="-1" strike="noStrike">
                <a:solidFill>
                  <a:srgbClr val="000000"/>
                </a:solidFill>
                <a:latin typeface="Arial"/>
              </a:rPr>
              <a:t>volume cible</a:t>
            </a:r>
            <a:r>
              <a:rPr b="0" lang="fr-FR" sz="2800" spc="-1" strike="noStrike">
                <a:solidFill>
                  <a:srgbClr val="000000"/>
                </a:solidFill>
                <a:latin typeface="Arial"/>
              </a:rPr>
              <a:t> par </a:t>
            </a:r>
            <a:r>
              <a:rPr b="1" lang="fr-FR" sz="2800" spc="-1" strike="noStrike">
                <a:solidFill>
                  <a:srgbClr val="000000"/>
                </a:solidFill>
                <a:latin typeface="Arial"/>
              </a:rPr>
              <a:t>les isodoses         [</a:t>
            </a:r>
            <a:r>
              <a:rPr b="0" lang="fr-FR" sz="2800" spc="-1" strike="noStrike">
                <a:solidFill>
                  <a:srgbClr val="000000"/>
                </a:solidFill>
                <a:latin typeface="Arial"/>
              </a:rPr>
              <a:t>95 % - </a:t>
            </a:r>
            <a:r>
              <a:rPr b="0" lang="fr-FR" sz="2800" spc="-1" strike="noStrike">
                <a:solidFill>
                  <a:srgbClr val="000000"/>
                </a:solidFill>
                <a:latin typeface="Arial"/>
              </a:rPr>
              <a:t>107%] (dose  homogène).</a:t>
            </a:r>
            <a:endParaRPr b="0" lang="en-US" sz="2800" spc="-1" strike="noStrike">
              <a:latin typeface="Arial"/>
            </a:endParaRPr>
          </a:p>
          <a:p>
            <a:pPr marL="457200" indent="-343080">
              <a:lnSpc>
                <a:spcPct val="100000"/>
              </a:lnSpc>
              <a:spcBef>
                <a:spcPts val="1199"/>
              </a:spcBef>
              <a:buClr>
                <a:srgbClr val="000000"/>
              </a:buClr>
              <a:buFont typeface="Source Serif Pro"/>
              <a:buChar char=""/>
              <a:tabLst>
                <a:tab algn="l" pos="0"/>
              </a:tabLst>
            </a:pPr>
            <a:r>
              <a:rPr b="0" lang="fr-FR" sz="2800" spc="-1" strike="noStrike">
                <a:solidFill>
                  <a:srgbClr val="000000"/>
                </a:solidFill>
                <a:latin typeface="Arial"/>
              </a:rPr>
              <a:t>Ne pas dépasser les </a:t>
            </a:r>
            <a:r>
              <a:rPr b="1" lang="fr-FR" sz="2800" spc="-1" strike="noStrike">
                <a:solidFill>
                  <a:srgbClr val="000000"/>
                </a:solidFill>
                <a:latin typeface="Arial"/>
              </a:rPr>
              <a:t>doses seuils</a:t>
            </a:r>
            <a:r>
              <a:rPr b="0" lang="fr-FR" sz="2800" spc="-1" strike="noStrike">
                <a:solidFill>
                  <a:srgbClr val="000000"/>
                </a:solidFill>
                <a:latin typeface="Arial"/>
              </a:rPr>
              <a:t> pour                 </a:t>
            </a:r>
            <a:r>
              <a:rPr b="1" lang="fr-FR" sz="2800" spc="-1" strike="noStrike">
                <a:solidFill>
                  <a:srgbClr val="000000"/>
                </a:solidFill>
                <a:latin typeface="Arial"/>
              </a:rPr>
              <a:t>les </a:t>
            </a:r>
            <a:r>
              <a:rPr b="1" lang="fr-FR" sz="2800" spc="-1" strike="noStrike">
                <a:solidFill>
                  <a:srgbClr val="000000"/>
                </a:solidFill>
                <a:latin typeface="Arial"/>
              </a:rPr>
              <a:t>organes à risque</a:t>
            </a:r>
            <a:r>
              <a:rPr b="0" lang="fr-FR" sz="2800" spc="-1" strike="noStrike">
                <a:solidFill>
                  <a:srgbClr val="000000"/>
                </a:solidFill>
                <a:latin typeface="Arial"/>
              </a:rPr>
              <a:t> (</a:t>
            </a:r>
            <a:r>
              <a:rPr b="1" lang="fr-FR" sz="2800" spc="-1" strike="noStrike">
                <a:solidFill>
                  <a:srgbClr val="000000"/>
                </a:solidFill>
                <a:latin typeface="Arial"/>
              </a:rPr>
              <a:t>OAR)</a:t>
            </a:r>
            <a:r>
              <a:rPr b="0" lang="fr-FR" sz="2800" spc="-1" strike="noStrike">
                <a:solidFill>
                  <a:srgbClr val="000000"/>
                </a:solidFill>
                <a:latin typeface="Arial"/>
              </a:rPr>
              <a:t> situés à proximité.</a:t>
            </a:r>
            <a:endParaRPr b="0" lang="en-US" sz="2800" spc="-1" strike="noStrike">
              <a:latin typeface="Arial"/>
            </a:endParaRPr>
          </a:p>
          <a:p>
            <a:pPr>
              <a:lnSpc>
                <a:spcPct val="100000"/>
              </a:lnSpc>
              <a:spcBef>
                <a:spcPts val="1199"/>
              </a:spcBef>
              <a:buNone/>
              <a:tabLst>
                <a:tab algn="l" pos="0"/>
              </a:tabLst>
            </a:pPr>
            <a:endParaRPr b="0" lang="en-US" sz="2800" spc="-1" strike="noStrike">
              <a:latin typeface="Arial"/>
            </a:endParaRPr>
          </a:p>
          <a:p>
            <a:pPr>
              <a:lnSpc>
                <a:spcPct val="100000"/>
              </a:lnSpc>
              <a:spcBef>
                <a:spcPts val="519"/>
              </a:spcBef>
              <a:buNone/>
              <a:tabLst>
                <a:tab algn="l" pos="0"/>
              </a:tabLst>
            </a:pPr>
            <a:endParaRPr b="0" lang="en-US" sz="2800" spc="-1" strike="noStrike">
              <a:latin typeface="Arial"/>
            </a:endParaRPr>
          </a:p>
          <a:p>
            <a:pPr>
              <a:lnSpc>
                <a:spcPct val="100000"/>
              </a:lnSpc>
              <a:spcBef>
                <a:spcPts val="519"/>
              </a:spcBef>
              <a:buNone/>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p:nvPr>
        </p:nvSpPr>
        <p:spPr>
          <a:xfrm>
            <a:off x="228600" y="228600"/>
            <a:ext cx="8781840" cy="6854760"/>
          </a:xfrm>
          <a:prstGeom prst="rect">
            <a:avLst/>
          </a:prstGeom>
          <a:noFill/>
          <a:ln w="0">
            <a:noFill/>
          </a:ln>
        </p:spPr>
        <p:txBody>
          <a:bodyPr numCol="1" spcCol="0" lIns="90000" rIns="90000" tIns="45000" bIns="45000" anchor="t">
            <a:noAutofit/>
          </a:bodyPr>
          <a:p>
            <a:pPr marL="355680" indent="-355680" algn="ctr">
              <a:lnSpc>
                <a:spcPct val="100000"/>
              </a:lnSpc>
              <a:spcBef>
                <a:spcPts val="799"/>
              </a:spcBef>
              <a:buNone/>
              <a:tabLst>
                <a:tab algn="l" pos="0"/>
              </a:tabLst>
            </a:pPr>
            <a:endParaRPr b="0" lang="en-US" sz="3200" spc="-1" strike="noStrike">
              <a:latin typeface="Arial"/>
            </a:endParaRPr>
          </a:p>
          <a:p>
            <a:pPr marL="355680" indent="-355680">
              <a:lnSpc>
                <a:spcPct val="100000"/>
              </a:lnSpc>
              <a:spcBef>
                <a:spcPts val="799"/>
              </a:spcBef>
              <a:buNone/>
              <a:tabLst>
                <a:tab algn="l" pos="0"/>
              </a:tabLst>
            </a:pPr>
            <a:r>
              <a:rPr b="1" lang="fr-MA" sz="2800" spc="-1" strike="noStrike">
                <a:solidFill>
                  <a:srgbClr val="008000"/>
                </a:solidFill>
                <a:latin typeface="Arial"/>
              </a:rPr>
              <a:t>Dosimétrie:</a:t>
            </a:r>
            <a:endParaRPr b="0" lang="en-US" sz="2800" spc="-1" strike="noStrike">
              <a:latin typeface="Arial"/>
            </a:endParaRPr>
          </a:p>
          <a:p>
            <a:pPr marL="355680" indent="-355680">
              <a:lnSpc>
                <a:spcPct val="100000"/>
              </a:lnSpc>
              <a:spcBef>
                <a:spcPts val="799"/>
              </a:spcBef>
              <a:buNone/>
              <a:tabLst>
                <a:tab algn="l" pos="0"/>
              </a:tabLst>
            </a:pPr>
            <a:r>
              <a:rPr b="0" lang="fr-FR" sz="2800" spc="-1" strike="noStrike">
                <a:solidFill>
                  <a:srgbClr val="000000"/>
                </a:solidFill>
                <a:latin typeface="Arial"/>
              </a:rPr>
              <a:t>La dosimétrie permet d’agir sur le:</a:t>
            </a:r>
            <a:endParaRPr b="0" lang="en-US" sz="2800" spc="-1" strike="noStrike">
              <a:latin typeface="Arial"/>
            </a:endParaRPr>
          </a:p>
          <a:p>
            <a:pPr marL="355680" indent="-355680">
              <a:lnSpc>
                <a:spcPct val="100000"/>
              </a:lnSpc>
              <a:spcBef>
                <a:spcPts val="799"/>
              </a:spcBef>
              <a:buNone/>
              <a:tabLst>
                <a:tab algn="l" pos="0"/>
              </a:tabLst>
            </a:pPr>
            <a:endParaRPr b="0" lang="en-US" sz="800" spc="-1" strike="noStrike">
              <a:latin typeface="Arial"/>
            </a:endParaRPr>
          </a:p>
          <a:p>
            <a:pPr marL="970920" indent="-324000">
              <a:lnSpc>
                <a:spcPct val="100000"/>
              </a:lnSpc>
              <a:spcBef>
                <a:spcPts val="1199"/>
              </a:spcBef>
              <a:buClr>
                <a:srgbClr val="000000"/>
              </a:buClr>
              <a:buFont typeface="Source Serif Pro"/>
              <a:buChar char=""/>
              <a:tabLst>
                <a:tab algn="l" pos="0"/>
              </a:tabLst>
            </a:pPr>
            <a:r>
              <a:rPr b="0" lang="fr-FR" sz="2800" spc="-1" strike="noStrike">
                <a:solidFill>
                  <a:srgbClr val="000000"/>
                </a:solidFill>
                <a:latin typeface="Arial"/>
              </a:rPr>
              <a:t> </a:t>
            </a:r>
            <a:r>
              <a:rPr b="0" lang="fr-FR" sz="2800" spc="-1" strike="noStrike">
                <a:solidFill>
                  <a:srgbClr val="000000"/>
                </a:solidFill>
                <a:latin typeface="Arial"/>
              </a:rPr>
              <a:t>Choix de l'isocentre (≈ </a:t>
            </a:r>
            <a:r>
              <a:rPr b="1" lang="fr-FR" sz="2800" spc="-1" strike="noStrike">
                <a:solidFill>
                  <a:srgbClr val="000000"/>
                </a:solidFill>
                <a:latin typeface="Arial"/>
              </a:rPr>
              <a:t>simulation</a:t>
            </a:r>
            <a:r>
              <a:rPr b="0" lang="fr-FR" sz="2800" spc="-1" strike="noStrike">
                <a:solidFill>
                  <a:srgbClr val="000000"/>
                </a:solidFill>
                <a:latin typeface="Arial"/>
              </a:rPr>
              <a:t>)</a:t>
            </a:r>
            <a:endParaRPr b="0" lang="en-US" sz="2800" spc="-1" strike="noStrike">
              <a:latin typeface="Arial"/>
            </a:endParaRPr>
          </a:p>
          <a:p>
            <a:pPr marL="970920" indent="-324000">
              <a:lnSpc>
                <a:spcPct val="100000"/>
              </a:lnSpc>
              <a:spcBef>
                <a:spcPts val="1199"/>
              </a:spcBef>
              <a:buClr>
                <a:srgbClr val="000000"/>
              </a:buClr>
              <a:buFont typeface="Source Serif Pro"/>
              <a:buChar char=""/>
              <a:tabLst>
                <a:tab algn="l" pos="0"/>
              </a:tabLst>
            </a:pPr>
            <a:r>
              <a:rPr b="0" lang="fr-FR" sz="2800" spc="-1" strike="noStrike">
                <a:solidFill>
                  <a:srgbClr val="000000"/>
                </a:solidFill>
                <a:latin typeface="Arial"/>
              </a:rPr>
              <a:t> </a:t>
            </a:r>
            <a:r>
              <a:rPr b="0" lang="fr-FR" sz="2800" spc="-1" strike="noStrike">
                <a:solidFill>
                  <a:srgbClr val="000000"/>
                </a:solidFill>
                <a:latin typeface="Arial"/>
              </a:rPr>
              <a:t>Nombre de faisceaux,</a:t>
            </a:r>
            <a:endParaRPr b="0" lang="en-US" sz="2800" spc="-1" strike="noStrike">
              <a:latin typeface="Arial"/>
            </a:endParaRPr>
          </a:p>
          <a:p>
            <a:pPr marL="970920" indent="-324000">
              <a:lnSpc>
                <a:spcPct val="100000"/>
              </a:lnSpc>
              <a:spcBef>
                <a:spcPts val="1199"/>
              </a:spcBef>
              <a:buClr>
                <a:srgbClr val="000000"/>
              </a:buClr>
              <a:buFont typeface="Source Serif Pro"/>
              <a:buChar char=""/>
              <a:tabLst>
                <a:tab algn="l" pos="0"/>
              </a:tabLst>
            </a:pPr>
            <a:r>
              <a:rPr b="0" lang="fr-FR" sz="2800" spc="-1" strike="noStrike">
                <a:solidFill>
                  <a:srgbClr val="000000"/>
                </a:solidFill>
                <a:latin typeface="Arial"/>
              </a:rPr>
              <a:t> </a:t>
            </a:r>
            <a:r>
              <a:rPr b="0" lang="fr-FR" sz="2800" spc="-1" strike="noStrike">
                <a:solidFill>
                  <a:srgbClr val="000000"/>
                </a:solidFill>
                <a:latin typeface="Arial"/>
              </a:rPr>
              <a:t>Type et énergie de rayonnement.</a:t>
            </a:r>
            <a:endParaRPr b="0" lang="en-US" sz="2800" spc="-1" strike="noStrike">
              <a:latin typeface="Arial"/>
            </a:endParaRPr>
          </a:p>
          <a:p>
            <a:pPr>
              <a:lnSpc>
                <a:spcPct val="100000"/>
              </a:lnSpc>
              <a:spcBef>
                <a:spcPts val="1199"/>
              </a:spcBef>
              <a:buNone/>
              <a:tabLst>
                <a:tab algn="l" pos="0"/>
              </a:tabLst>
            </a:pPr>
            <a:endParaRPr b="0" lang="en-US" sz="1400" spc="-1" strike="noStrike">
              <a:latin typeface="Arial"/>
            </a:endParaRPr>
          </a:p>
          <a:p>
            <a:pPr>
              <a:lnSpc>
                <a:spcPct val="100000"/>
              </a:lnSpc>
              <a:spcBef>
                <a:spcPts val="519"/>
              </a:spcBef>
              <a:buNone/>
              <a:tabLst>
                <a:tab algn="l" pos="0"/>
              </a:tabLst>
            </a:pPr>
            <a:endParaRPr b="0" lang="en-US" sz="1400" spc="-1" strike="noStrike">
              <a:latin typeface="Arial"/>
            </a:endParaRPr>
          </a:p>
          <a:p>
            <a:pPr>
              <a:lnSpc>
                <a:spcPct val="100000"/>
              </a:lnSpc>
              <a:spcBef>
                <a:spcPts val="519"/>
              </a:spcBef>
              <a:buNone/>
              <a:tabLst>
                <a:tab algn="l" pos="0"/>
              </a:tabLst>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p:nvPr>
        </p:nvSpPr>
        <p:spPr>
          <a:xfrm>
            <a:off x="228600" y="228600"/>
            <a:ext cx="8781840" cy="6854760"/>
          </a:xfrm>
          <a:prstGeom prst="rect">
            <a:avLst/>
          </a:prstGeom>
          <a:noFill/>
          <a:ln w="0">
            <a:noFill/>
          </a:ln>
        </p:spPr>
        <p:txBody>
          <a:bodyPr numCol="1" spcCol="0" lIns="90000" rIns="90000" tIns="45000" bIns="45000" anchor="t">
            <a:noAutofit/>
          </a:bodyPr>
          <a:p>
            <a:pPr marL="355680" indent="-355680" algn="ctr">
              <a:lnSpc>
                <a:spcPct val="100000"/>
              </a:lnSpc>
              <a:spcBef>
                <a:spcPts val="799"/>
              </a:spcBef>
              <a:buNone/>
              <a:tabLst>
                <a:tab algn="l" pos="0"/>
              </a:tabLst>
            </a:pPr>
            <a:endParaRPr b="0" lang="en-US" sz="3200" spc="-1" strike="noStrike">
              <a:latin typeface="Arial"/>
            </a:endParaRPr>
          </a:p>
          <a:p>
            <a:pPr marL="355680" indent="-355680">
              <a:lnSpc>
                <a:spcPct val="100000"/>
              </a:lnSpc>
              <a:spcBef>
                <a:spcPts val="799"/>
              </a:spcBef>
              <a:buNone/>
              <a:tabLst>
                <a:tab algn="l" pos="0"/>
              </a:tabLst>
            </a:pPr>
            <a:r>
              <a:rPr b="1" lang="fr-MA" sz="2800" spc="-1" strike="noStrike">
                <a:solidFill>
                  <a:srgbClr val="008000"/>
                </a:solidFill>
                <a:latin typeface="Arial"/>
              </a:rPr>
              <a:t>TPS (Treatment Planning System):</a:t>
            </a:r>
            <a:endParaRPr b="0" lang="en-US" sz="2800" spc="-1" strike="noStrike">
              <a:latin typeface="Arial"/>
            </a:endParaRPr>
          </a:p>
          <a:p>
            <a:pPr marL="228600" indent="-324000">
              <a:lnSpc>
                <a:spcPct val="100000"/>
              </a:lnSpc>
              <a:spcBef>
                <a:spcPts val="799"/>
              </a:spcBef>
              <a:buClr>
                <a:srgbClr val="000000"/>
              </a:buClr>
              <a:buFont typeface="Wingdings 2" charset="2"/>
              <a:buChar char=""/>
              <a:tabLst>
                <a:tab algn="l" pos="0"/>
              </a:tabLst>
            </a:pPr>
            <a:r>
              <a:rPr b="1" lang="fr-FR" sz="2800" spc="-1" strike="noStrike">
                <a:solidFill>
                  <a:srgbClr val="000000"/>
                </a:solidFill>
                <a:latin typeface="Arial"/>
              </a:rPr>
              <a:t> </a:t>
            </a:r>
            <a:r>
              <a:rPr b="1" lang="fr-FR" sz="2800" spc="-1" strike="noStrike">
                <a:solidFill>
                  <a:srgbClr val="000000"/>
                </a:solidFill>
                <a:latin typeface="Arial"/>
              </a:rPr>
              <a:t>Logiciels</a:t>
            </a:r>
            <a:r>
              <a:rPr b="0" lang="fr-FR" sz="2800" spc="-1" strike="noStrike">
                <a:solidFill>
                  <a:srgbClr val="000000"/>
                </a:solidFill>
                <a:latin typeface="Arial"/>
              </a:rPr>
              <a:t> dédiés à la préparation des plans de traitement de radiothérapie </a:t>
            </a:r>
            <a:endParaRPr b="0" lang="en-US" sz="2800" spc="-1" strike="noStrike">
              <a:latin typeface="Arial"/>
            </a:endParaRPr>
          </a:p>
          <a:p>
            <a:pPr marL="228600" indent="-324000">
              <a:lnSpc>
                <a:spcPct val="100000"/>
              </a:lnSpc>
              <a:spcBef>
                <a:spcPts val="799"/>
              </a:spcBef>
              <a:buClr>
                <a:srgbClr val="000000"/>
              </a:buClr>
              <a:buFont typeface="Wingdings 2" charset="2"/>
              <a:buChar char=""/>
              <a:tabLst>
                <a:tab algn="l" pos="0"/>
              </a:tabLst>
            </a:pPr>
            <a:r>
              <a:rPr b="0" lang="fr-FR" sz="2800" spc="-1" strike="noStrike">
                <a:solidFill>
                  <a:srgbClr val="000000"/>
                </a:solidFill>
                <a:latin typeface="Arial"/>
              </a:rPr>
              <a:t> </a:t>
            </a:r>
            <a:r>
              <a:rPr b="0" lang="fr-FR" sz="2800" spc="-1" strike="noStrike">
                <a:solidFill>
                  <a:srgbClr val="000000"/>
                </a:solidFill>
                <a:latin typeface="Arial"/>
              </a:rPr>
              <a:t>Permet de calculer la distribution de dose dans le patient, pour les faisceaux du centre dans lequel le patient est traité</a:t>
            </a:r>
            <a:endParaRPr b="0" lang="en-US" sz="2800" spc="-1" strike="noStrike">
              <a:latin typeface="Arial"/>
            </a:endParaRPr>
          </a:p>
          <a:p>
            <a:pPr marL="513720" indent="-324000">
              <a:lnSpc>
                <a:spcPct val="100000"/>
              </a:lnSpc>
              <a:spcBef>
                <a:spcPts val="799"/>
              </a:spcBef>
              <a:buClr>
                <a:srgbClr val="000000"/>
              </a:buClr>
              <a:buFont typeface="Source Serif Pro"/>
              <a:buChar char=""/>
              <a:tabLst>
                <a:tab algn="l" pos="0"/>
              </a:tabLst>
            </a:pPr>
            <a:r>
              <a:rPr b="0" lang="fr-FR" sz="2800" spc="-1" strike="noStrike">
                <a:solidFill>
                  <a:srgbClr val="000000"/>
                </a:solidFill>
                <a:latin typeface="Arial"/>
              </a:rPr>
              <a:t> </a:t>
            </a:r>
            <a:r>
              <a:rPr b="0" lang="fr-FR" sz="2800" spc="-1" strike="noStrike">
                <a:solidFill>
                  <a:srgbClr val="000000"/>
                </a:solidFill>
                <a:latin typeface="Arial"/>
              </a:rPr>
              <a:t>Création de faisceaux</a:t>
            </a:r>
            <a:endParaRPr b="0" lang="en-US" sz="2800" spc="-1" strike="noStrike">
              <a:latin typeface="Arial"/>
            </a:endParaRPr>
          </a:p>
          <a:p>
            <a:pPr marL="513720" indent="-324000">
              <a:lnSpc>
                <a:spcPct val="100000"/>
              </a:lnSpc>
              <a:spcBef>
                <a:spcPts val="799"/>
              </a:spcBef>
              <a:buClr>
                <a:srgbClr val="000000"/>
              </a:buClr>
              <a:buFont typeface="Source Serif Pro"/>
              <a:buChar char=""/>
              <a:tabLst>
                <a:tab algn="l" pos="0"/>
              </a:tabLst>
            </a:pPr>
            <a:r>
              <a:rPr b="0" lang="fr-FR" sz="2800" spc="-1" strike="noStrike">
                <a:solidFill>
                  <a:srgbClr val="000000"/>
                </a:solidFill>
                <a:latin typeface="Arial"/>
              </a:rPr>
              <a:t> </a:t>
            </a:r>
            <a:r>
              <a:rPr b="0" lang="fr-FR" sz="2800" spc="-1" strike="noStrike">
                <a:solidFill>
                  <a:srgbClr val="000000"/>
                </a:solidFill>
                <a:latin typeface="Arial"/>
              </a:rPr>
              <a:t>Contrôle leur taille</a:t>
            </a:r>
            <a:endParaRPr b="0" lang="en-US" sz="2800" spc="-1" strike="noStrike">
              <a:latin typeface="Arial"/>
            </a:endParaRPr>
          </a:p>
          <a:p>
            <a:pPr marL="513720" indent="-324000">
              <a:lnSpc>
                <a:spcPct val="100000"/>
              </a:lnSpc>
              <a:spcBef>
                <a:spcPts val="799"/>
              </a:spcBef>
              <a:buClr>
                <a:srgbClr val="000000"/>
              </a:buClr>
              <a:buFont typeface="Source Serif Pro"/>
              <a:buChar char=""/>
              <a:tabLst>
                <a:tab algn="l" pos="0"/>
              </a:tabLst>
            </a:pPr>
            <a:r>
              <a:rPr b="0" lang="fr-FR" sz="2800" spc="-1" strike="noStrike">
                <a:solidFill>
                  <a:srgbClr val="000000"/>
                </a:solidFill>
                <a:latin typeface="Arial"/>
              </a:rPr>
              <a:t> </a:t>
            </a:r>
            <a:r>
              <a:rPr b="0" lang="fr-FR" sz="2800" spc="-1" strike="noStrike">
                <a:solidFill>
                  <a:srgbClr val="000000"/>
                </a:solidFill>
                <a:latin typeface="Arial"/>
              </a:rPr>
              <a:t>L’angle du bras</a:t>
            </a:r>
            <a:endParaRPr b="0" lang="en-US" sz="2800" spc="-1" strike="noStrike">
              <a:latin typeface="Arial"/>
            </a:endParaRPr>
          </a:p>
          <a:p>
            <a:pPr marL="513720" indent="-324000">
              <a:lnSpc>
                <a:spcPct val="100000"/>
              </a:lnSpc>
              <a:spcBef>
                <a:spcPts val="799"/>
              </a:spcBef>
              <a:buClr>
                <a:srgbClr val="000000"/>
              </a:buClr>
              <a:buFont typeface="Source Serif Pro"/>
              <a:buChar char=""/>
              <a:tabLst>
                <a:tab algn="l" pos="0"/>
              </a:tabLst>
            </a:pPr>
            <a:r>
              <a:rPr b="0" lang="fr-FR" sz="2800" spc="-1" strike="noStrike">
                <a:solidFill>
                  <a:srgbClr val="000000"/>
                </a:solidFill>
                <a:latin typeface="Arial"/>
              </a:rPr>
              <a:t> </a:t>
            </a:r>
            <a:r>
              <a:rPr b="0" lang="fr-FR" sz="2800" spc="-1" strike="noStrike">
                <a:solidFill>
                  <a:srgbClr val="000000"/>
                </a:solidFill>
                <a:latin typeface="Arial"/>
              </a:rPr>
              <a:t>Création de filtres</a:t>
            </a:r>
            <a:endParaRPr b="0" lang="en-US" sz="2800" spc="-1" strike="noStrike">
              <a:latin typeface="Arial"/>
            </a:endParaRPr>
          </a:p>
          <a:p>
            <a:pPr marL="513720" indent="-324000">
              <a:lnSpc>
                <a:spcPct val="100000"/>
              </a:lnSpc>
              <a:spcBef>
                <a:spcPts val="799"/>
              </a:spcBef>
              <a:buClr>
                <a:srgbClr val="000000"/>
              </a:buClr>
              <a:buFont typeface="Source Serif Pro"/>
              <a:buChar char=""/>
              <a:tabLst>
                <a:tab algn="l" pos="0"/>
              </a:tabLst>
            </a:pPr>
            <a:r>
              <a:rPr b="0" lang="fr-FR" sz="2800" spc="-1" strike="noStrike">
                <a:solidFill>
                  <a:srgbClr val="000000"/>
                </a:solidFill>
                <a:latin typeface="Arial"/>
              </a:rPr>
              <a:t> </a:t>
            </a:r>
            <a:r>
              <a:rPr b="0" lang="fr-FR" sz="2800" spc="-1" strike="noStrike">
                <a:solidFill>
                  <a:srgbClr val="000000"/>
                </a:solidFill>
                <a:latin typeface="Arial"/>
              </a:rPr>
              <a:t>Calcul de la dose</a:t>
            </a:r>
            <a:endParaRPr b="0" lang="en-US" sz="2800" spc="-1" strike="noStrike">
              <a:latin typeface="Arial"/>
            </a:endParaRPr>
          </a:p>
        </p:txBody>
      </p:sp>
      <p:pic>
        <p:nvPicPr>
          <p:cNvPr id="166" name="" descr=""/>
          <p:cNvPicPr/>
          <p:nvPr/>
        </p:nvPicPr>
        <p:blipFill>
          <a:blip r:embed="rId1"/>
          <a:stretch/>
        </p:blipFill>
        <p:spPr>
          <a:xfrm>
            <a:off x="5411880" y="3282840"/>
            <a:ext cx="3598560" cy="296028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p:nvPr>
        </p:nvSpPr>
        <p:spPr>
          <a:xfrm>
            <a:off x="228600" y="228600"/>
            <a:ext cx="9142920" cy="6854760"/>
          </a:xfrm>
          <a:prstGeom prst="rect">
            <a:avLst/>
          </a:prstGeom>
          <a:noFill/>
          <a:ln w="0">
            <a:noFill/>
          </a:ln>
        </p:spPr>
        <p:txBody>
          <a:bodyPr numCol="1" spcCol="0" lIns="90000" rIns="90000" tIns="45000" bIns="45000" anchor="t">
            <a:noAutofit/>
          </a:bodyPr>
          <a:p>
            <a:pPr marL="355680" indent="-355680" algn="ctr">
              <a:lnSpc>
                <a:spcPct val="100000"/>
              </a:lnSpc>
              <a:spcBef>
                <a:spcPts val="799"/>
              </a:spcBef>
              <a:buNone/>
              <a:tabLst>
                <a:tab algn="l" pos="0"/>
              </a:tabLst>
            </a:pPr>
            <a:endParaRPr b="0" lang="en-US" sz="3200" spc="-1" strike="noStrike">
              <a:latin typeface="Arial"/>
            </a:endParaRPr>
          </a:p>
          <a:p>
            <a:pPr marL="355680" indent="-355680">
              <a:lnSpc>
                <a:spcPct val="100000"/>
              </a:lnSpc>
              <a:spcBef>
                <a:spcPts val="799"/>
              </a:spcBef>
              <a:buNone/>
              <a:tabLst>
                <a:tab algn="l" pos="0"/>
              </a:tabLst>
            </a:pPr>
            <a:r>
              <a:rPr b="1" lang="fr-MA" sz="2800" spc="-1" strike="noStrike">
                <a:solidFill>
                  <a:srgbClr val="008000"/>
                </a:solidFill>
                <a:latin typeface="Arial"/>
              </a:rPr>
              <a:t>Traitement:</a:t>
            </a:r>
            <a:endParaRPr b="0" lang="en-US" sz="2800" spc="-1" strike="noStrike">
              <a:latin typeface="Arial"/>
            </a:endParaRPr>
          </a:p>
          <a:p>
            <a:pPr marL="343080" indent="-343080">
              <a:lnSpc>
                <a:spcPct val="100000"/>
              </a:lnSpc>
              <a:spcBef>
                <a:spcPts val="1199"/>
              </a:spcBef>
              <a:buClr>
                <a:srgbClr val="000000"/>
              </a:buClr>
              <a:buFont typeface="Wingdings 2" charset="2"/>
              <a:buChar char=""/>
              <a:tabLst>
                <a:tab algn="l" pos="0"/>
              </a:tabLst>
            </a:pPr>
            <a:r>
              <a:rPr b="0" lang="fr-FR" sz="2800" spc="-1" strike="noStrike" u="sng">
                <a:solidFill>
                  <a:srgbClr val="000000"/>
                </a:solidFill>
                <a:uFillTx/>
                <a:latin typeface="Arial"/>
              </a:rPr>
              <a:t>Transfert</a:t>
            </a:r>
            <a:r>
              <a:rPr b="0" lang="fr-FR" sz="2800" spc="-1" strike="noStrike">
                <a:solidFill>
                  <a:srgbClr val="000000"/>
                </a:solidFill>
                <a:latin typeface="Arial"/>
              </a:rPr>
              <a:t> des données de la dosimétrie vers le poste de traitement.</a:t>
            </a:r>
            <a:endParaRPr b="0" lang="en-US" sz="2800" spc="-1" strike="noStrike">
              <a:latin typeface="Arial"/>
            </a:endParaRPr>
          </a:p>
          <a:p>
            <a:pPr marL="343080" indent="-343080">
              <a:lnSpc>
                <a:spcPct val="100000"/>
              </a:lnSpc>
              <a:spcBef>
                <a:spcPts val="1199"/>
              </a:spcBef>
              <a:buClr>
                <a:srgbClr val="000000"/>
              </a:buClr>
              <a:buFont typeface="Wingdings 2" charset="2"/>
              <a:buChar char=""/>
              <a:tabLst>
                <a:tab algn="l" pos="0"/>
              </a:tabLst>
            </a:pPr>
            <a:r>
              <a:rPr b="0" lang="fr-FR" sz="2800" spc="-1" strike="noStrike">
                <a:solidFill>
                  <a:srgbClr val="000000"/>
                </a:solidFill>
                <a:latin typeface="Arial"/>
              </a:rPr>
              <a:t>vmat/imrt ???</a:t>
            </a:r>
            <a:endParaRPr b="0" lang="en-US" sz="2800" spc="-1" strike="noStrike">
              <a:latin typeface="Arial"/>
            </a:endParaRPr>
          </a:p>
          <a:p>
            <a:pPr marL="343080" indent="-343080" algn="just">
              <a:lnSpc>
                <a:spcPct val="100000"/>
              </a:lnSpc>
              <a:spcBef>
                <a:spcPts val="1199"/>
              </a:spcBef>
              <a:buClr>
                <a:srgbClr val="000000"/>
              </a:buClr>
              <a:buFont typeface="Wingdings 2" charset="2"/>
              <a:buChar char=""/>
              <a:tabLst>
                <a:tab algn="l" pos="0"/>
              </a:tabLst>
            </a:pPr>
            <a:r>
              <a:rPr b="0" lang="fr-FR" sz="2800" spc="-1" strike="noStrike">
                <a:solidFill>
                  <a:srgbClr val="000000"/>
                </a:solidFill>
                <a:latin typeface="Arial"/>
              </a:rPr>
              <a:t>Il fournit d'une manière </a:t>
            </a:r>
            <a:r>
              <a:rPr b="0" lang="fr-FR" sz="2800" spc="-1" strike="noStrike" u="sng">
                <a:solidFill>
                  <a:srgbClr val="000000"/>
                </a:solidFill>
                <a:uFillTx/>
                <a:latin typeface="Arial"/>
              </a:rPr>
              <a:t>sécurisée</a:t>
            </a:r>
            <a:r>
              <a:rPr b="0" lang="fr-FR" sz="2800" spc="-1" strike="noStrike">
                <a:solidFill>
                  <a:srgbClr val="000000"/>
                </a:solidFill>
                <a:latin typeface="Arial"/>
              </a:rPr>
              <a:t> à chaque étape de    l'organisation et de la mise en œuvre de la   radiothérapie </a:t>
            </a:r>
            <a:r>
              <a:rPr b="0" lang="fr-FR" sz="2800" spc="-1" strike="noStrike" u="sng">
                <a:solidFill>
                  <a:srgbClr val="000000"/>
                </a:solidFill>
                <a:uFillTx/>
                <a:latin typeface="Arial"/>
              </a:rPr>
              <a:t>toutes les informations nécessaires</a:t>
            </a:r>
            <a:r>
              <a:rPr b="0" lang="fr-FR" sz="2800" spc="-1" strike="noStrike">
                <a:solidFill>
                  <a:srgbClr val="000000"/>
                </a:solidFill>
                <a:latin typeface="Arial"/>
              </a:rPr>
              <a:t> au   bon fonctionnement de chaque fonction. </a:t>
            </a:r>
            <a:endParaRPr b="0" lang="en-US" sz="2800" spc="-1" strike="noStrike">
              <a:latin typeface="Arial"/>
            </a:endParaRPr>
          </a:p>
          <a:p>
            <a:pPr>
              <a:lnSpc>
                <a:spcPct val="100000"/>
              </a:lnSpc>
              <a:spcBef>
                <a:spcPts val="1199"/>
              </a:spcBef>
              <a:buNone/>
              <a:tabLst>
                <a:tab algn="l" pos="0"/>
              </a:tabLst>
            </a:pPr>
            <a:endParaRPr b="0" lang="en-US" sz="1400" spc="-1" strike="noStrike">
              <a:latin typeface="Arial"/>
            </a:endParaRPr>
          </a:p>
          <a:p>
            <a:pPr>
              <a:lnSpc>
                <a:spcPct val="100000"/>
              </a:lnSpc>
              <a:spcBef>
                <a:spcPts val="1199"/>
              </a:spcBef>
              <a:buNone/>
              <a:tabLst>
                <a:tab algn="l" pos="0"/>
              </a:tabLst>
            </a:pPr>
            <a:endParaRPr b="0" lang="en-US" sz="1400" spc="-1" strike="noStrike">
              <a:latin typeface="Arial"/>
            </a:endParaRPr>
          </a:p>
          <a:p>
            <a:pPr>
              <a:lnSpc>
                <a:spcPct val="100000"/>
              </a:lnSpc>
              <a:spcBef>
                <a:spcPts val="519"/>
              </a:spcBef>
              <a:buNone/>
              <a:tabLst>
                <a:tab algn="l" pos="0"/>
              </a:tabLst>
            </a:pPr>
            <a:endParaRPr b="0" lang="en-US" sz="1400" spc="-1" strike="noStrike">
              <a:latin typeface="Arial"/>
            </a:endParaRPr>
          </a:p>
          <a:p>
            <a:pPr>
              <a:lnSpc>
                <a:spcPct val="100000"/>
              </a:lnSpc>
              <a:spcBef>
                <a:spcPts val="519"/>
              </a:spcBef>
              <a:buNone/>
              <a:tabLst>
                <a:tab algn="l" pos="0"/>
              </a:tabLst>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p:nvPr>
        </p:nvSpPr>
        <p:spPr>
          <a:xfrm>
            <a:off x="611640" y="764640"/>
            <a:ext cx="8529120" cy="6854760"/>
          </a:xfrm>
          <a:prstGeom prst="rect">
            <a:avLst/>
          </a:prstGeom>
          <a:noFill/>
          <a:ln w="0">
            <a:noFill/>
          </a:ln>
        </p:spPr>
        <p:txBody>
          <a:bodyPr numCol="1" spcCol="0" lIns="90000" rIns="90000" tIns="45000" bIns="45000" anchor="t">
            <a:noAutofit/>
          </a:bodyPr>
          <a:p>
            <a:pPr marL="343080" indent="-343080" algn="ctr">
              <a:lnSpc>
                <a:spcPct val="100000"/>
              </a:lnSpc>
              <a:spcBef>
                <a:spcPts val="799"/>
              </a:spcBef>
              <a:buNone/>
              <a:tabLst>
                <a:tab algn="l" pos="0"/>
              </a:tabLst>
            </a:pPr>
            <a:r>
              <a:rPr b="1" lang="fr-MA" sz="4000" spc="-1" strike="noStrike">
                <a:solidFill>
                  <a:srgbClr val="2d0cf4"/>
                </a:solidFill>
                <a:latin typeface="Arial"/>
              </a:rPr>
              <a:t>Conclusion</a:t>
            </a:r>
            <a:endParaRPr b="0" lang="en-US" sz="4000" spc="-1" strike="noStrike">
              <a:latin typeface="Arial"/>
            </a:endParaRPr>
          </a:p>
          <a:p>
            <a:pPr marL="343080" indent="-343080" algn="ctr">
              <a:lnSpc>
                <a:spcPct val="100000"/>
              </a:lnSpc>
              <a:spcBef>
                <a:spcPts val="720"/>
              </a:spcBef>
              <a:buNone/>
              <a:tabLst>
                <a:tab algn="l" pos="0"/>
              </a:tabLst>
            </a:pPr>
            <a:endParaRPr b="0" lang="en-US" sz="4000" spc="-1" strike="noStrike">
              <a:latin typeface="Arial"/>
            </a:endParaRPr>
          </a:p>
          <a:p>
            <a:pPr marL="343080" indent="-343080">
              <a:lnSpc>
                <a:spcPct val="100000"/>
              </a:lnSpc>
              <a:buClr>
                <a:srgbClr val="000000"/>
              </a:buClr>
              <a:buFont typeface="Wingdings 2" charset="2"/>
              <a:buChar char=""/>
              <a:tabLst>
                <a:tab algn="l" pos="0"/>
              </a:tabLst>
            </a:pPr>
            <a:r>
              <a:rPr b="0" lang="fr-FR" sz="2800" spc="-1" strike="noStrike">
                <a:solidFill>
                  <a:srgbClr val="000000"/>
                </a:solidFill>
                <a:latin typeface="Arial"/>
              </a:rPr>
              <a:t> </a:t>
            </a:r>
            <a:r>
              <a:rPr b="0" lang="fr-FR" sz="2800" spc="-1" strike="noStrike">
                <a:solidFill>
                  <a:srgbClr val="000000"/>
                </a:solidFill>
                <a:latin typeface="Arial"/>
              </a:rPr>
              <a:t>Le VMAT </a:t>
            </a:r>
            <a:endParaRPr b="0" lang="en-US" sz="2800" spc="-1" strike="noStrike">
              <a:latin typeface="Arial"/>
            </a:endParaRPr>
          </a:p>
          <a:p>
            <a:pPr>
              <a:lnSpc>
                <a:spcPct val="100000"/>
              </a:lnSpc>
              <a:buNone/>
              <a:tabLst>
                <a:tab algn="l" pos="0"/>
              </a:tabLst>
            </a:pPr>
            <a:endParaRPr b="0" lang="en-US" sz="2800" spc="-1" strike="noStrike">
              <a:latin typeface="Arial"/>
            </a:endParaRPr>
          </a:p>
          <a:p>
            <a:pPr marL="343080" indent="-343080">
              <a:lnSpc>
                <a:spcPct val="100000"/>
              </a:lnSpc>
              <a:buClr>
                <a:srgbClr val="000000"/>
              </a:buClr>
              <a:buFont typeface="Wingdings 2" charset="2"/>
              <a:buChar char=""/>
              <a:tabLst>
                <a:tab algn="l" pos="0"/>
              </a:tabLst>
            </a:pPr>
            <a:r>
              <a:rPr b="0" lang="fr-MA" sz="2800" spc="-1" strike="noStrike">
                <a:solidFill>
                  <a:srgbClr val="000000"/>
                </a:solidFill>
                <a:latin typeface="Arial"/>
              </a:rPr>
              <a:t>S</a:t>
            </a:r>
            <a:endParaRPr b="0" lang="en-US" sz="2800" spc="-1" strike="noStrike">
              <a:latin typeface="Arial"/>
            </a:endParaRPr>
          </a:p>
          <a:p>
            <a:pPr rtl="1">
              <a:lnSpc>
                <a:spcPct val="100000"/>
              </a:lnSpc>
              <a:buNone/>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p:nvPr>
        </p:nvSpPr>
        <p:spPr>
          <a:xfrm>
            <a:off x="179280" y="44280"/>
            <a:ext cx="8564400" cy="6497640"/>
          </a:xfrm>
          <a:prstGeom prst="rect">
            <a:avLst/>
          </a:prstGeom>
          <a:noFill/>
          <a:ln w="0">
            <a:noFill/>
          </a:ln>
        </p:spPr>
        <p:txBody>
          <a:bodyPr numCol="1" spcCol="0" lIns="90000" rIns="90000" tIns="45000" bIns="45000" anchor="t">
            <a:noAutofit/>
          </a:bodyPr>
          <a:p>
            <a:pPr algn="just">
              <a:lnSpc>
                <a:spcPct val="100000"/>
              </a:lnSpc>
              <a:spcBef>
                <a:spcPts val="201"/>
              </a:spcBef>
              <a:buNone/>
              <a:tabLst>
                <a:tab algn="l" pos="0"/>
              </a:tabLst>
            </a:pPr>
            <a:endParaRPr b="0" lang="en-US" sz="3200" spc="-1" strike="noStrike">
              <a:latin typeface="Arial"/>
            </a:endParaRPr>
          </a:p>
          <a:p>
            <a:pPr algn="just">
              <a:lnSpc>
                <a:spcPct val="100000"/>
              </a:lnSpc>
              <a:spcBef>
                <a:spcPts val="799"/>
              </a:spcBef>
              <a:buNone/>
              <a:tabLst>
                <a:tab algn="l" pos="0"/>
              </a:tabLst>
            </a:pPr>
            <a:endParaRPr b="0" lang="en-US" sz="3200" spc="-1" strike="noStrike">
              <a:latin typeface="Arial"/>
            </a:endParaRPr>
          </a:p>
          <a:p>
            <a:pPr algn="just">
              <a:lnSpc>
                <a:spcPct val="100000"/>
              </a:lnSpc>
              <a:spcBef>
                <a:spcPts val="799"/>
              </a:spcBef>
              <a:buNone/>
              <a:tabLst>
                <a:tab algn="l" pos="0"/>
              </a:tabLst>
            </a:pPr>
            <a:endParaRPr b="0" lang="en-US" sz="3200" spc="-1" strike="noStrike">
              <a:latin typeface="Arial"/>
            </a:endParaRPr>
          </a:p>
          <a:p>
            <a:pPr algn="just">
              <a:lnSpc>
                <a:spcPct val="100000"/>
              </a:lnSpc>
              <a:spcBef>
                <a:spcPts val="961"/>
              </a:spcBef>
              <a:buNone/>
              <a:tabLst>
                <a:tab algn="l" pos="0"/>
              </a:tabLst>
            </a:pPr>
            <a:endParaRPr b="0" lang="en-US" sz="3200" spc="-1" strike="noStrike">
              <a:latin typeface="Arial"/>
            </a:endParaRPr>
          </a:p>
          <a:p>
            <a:pPr algn="ctr">
              <a:lnSpc>
                <a:spcPct val="100000"/>
              </a:lnSpc>
              <a:spcBef>
                <a:spcPts val="799"/>
              </a:spcBef>
              <a:buNone/>
              <a:tabLst>
                <a:tab algn="l" pos="0"/>
              </a:tabLst>
            </a:pPr>
            <a:r>
              <a:rPr b="1" lang="fr-MA" sz="4000" spc="-1" strike="noStrike">
                <a:solidFill>
                  <a:srgbClr val="008000"/>
                </a:solidFill>
                <a:latin typeface="Arial"/>
              </a:rPr>
              <a:t>Merci de votre attention</a:t>
            </a:r>
            <a:endParaRPr b="0" lang="en-US" sz="4000" spc="-1" strike="noStrike">
              <a:latin typeface="Arial"/>
            </a:endParaRPr>
          </a:p>
          <a:p>
            <a:pPr algn="just">
              <a:lnSpc>
                <a:spcPct val="100000"/>
              </a:lnSpc>
              <a:spcBef>
                <a:spcPts val="201"/>
              </a:spcBef>
              <a:buNone/>
              <a:tabLst>
                <a:tab algn="l" pos="0"/>
              </a:tabLst>
            </a:pPr>
            <a:endParaRPr b="0" lang="en-US" sz="4000" spc="-1" strike="noStrike">
              <a:latin typeface="Arial"/>
            </a:endParaRPr>
          </a:p>
          <a:p>
            <a:pPr algn="just">
              <a:lnSpc>
                <a:spcPct val="100000"/>
              </a:lnSpc>
              <a:spcBef>
                <a:spcPts val="720"/>
              </a:spcBef>
              <a:buNone/>
              <a:tabLst>
                <a:tab algn="l" pos="0"/>
              </a:tabLst>
            </a:pPr>
            <a:endParaRPr b="0" lang="en-US" sz="4000" spc="-1" strike="noStrike">
              <a:latin typeface="Arial"/>
            </a:endParaRPr>
          </a:p>
          <a:p>
            <a:pPr algn="just">
              <a:lnSpc>
                <a:spcPct val="100000"/>
              </a:lnSpc>
              <a:spcBef>
                <a:spcPts val="641"/>
              </a:spcBef>
              <a:buNone/>
              <a:tabLst>
                <a:tab algn="l" pos="0"/>
              </a:tabLst>
            </a:pPr>
            <a:endParaRPr b="0" lang="en-US" sz="4000" spc="-1" strike="noStrike">
              <a:latin typeface="Arial"/>
            </a:endParaRPr>
          </a:p>
          <a:p>
            <a:pPr>
              <a:lnSpc>
                <a:spcPct val="100000"/>
              </a:lnSpc>
              <a:spcBef>
                <a:spcPts val="720"/>
              </a:spcBef>
              <a:buNone/>
              <a:tabLst>
                <a:tab algn="l" pos="0"/>
              </a:tabLst>
            </a:pPr>
            <a:endParaRPr b="0" lang="en-US" sz="4000" spc="-1" strike="noStrike">
              <a:latin typeface="Arial"/>
            </a:endParaRPr>
          </a:p>
        </p:txBody>
      </p:sp>
      <p:sp>
        <p:nvSpPr>
          <p:cNvPr id="170" name="PlaceHolder 2"/>
          <p:cNvSpPr>
            <a:spLocks noGrp="1"/>
          </p:cNvSpPr>
          <p:nvPr>
            <p:ph type="ftr" idx="4"/>
          </p:nvPr>
        </p:nvSpPr>
        <p:spPr>
          <a:xfrm>
            <a:off x="3124080" y="6356520"/>
            <a:ext cx="2892240" cy="361800"/>
          </a:xfrm>
          <a:prstGeom prst="rect">
            <a:avLst/>
          </a:prstGeom>
          <a:noFill/>
          <a:ln w="0">
            <a:noFill/>
          </a:ln>
        </p:spPr>
        <p:txBody>
          <a:bodyPr lIns="90000" rIns="90000" tIns="45000" bIns="45000" anchor="ctr">
            <a:noAutofit/>
          </a:bodyPr>
          <a:lstStyle>
            <a:lvl1pPr algn="ctr">
              <a:lnSpc>
                <a:spcPct val="100000"/>
              </a:lnSpc>
              <a:buNone/>
              <a:defRPr b="1" lang="fr-MA" sz="2000" spc="-1" strike="noStrike">
                <a:solidFill>
                  <a:srgbClr val="8b8b8b"/>
                </a:solidFill>
                <a:latin typeface="Calibri"/>
              </a:defRPr>
            </a:lvl1pPr>
          </a:lstStyle>
          <a:p>
            <a:pPr algn="ctr">
              <a:lnSpc>
                <a:spcPct val="100000"/>
              </a:lnSpc>
              <a:buNone/>
            </a:pPr>
            <a:r>
              <a:rPr b="1" lang="fr-MA" sz="2000" spc="-1" strike="noStrike">
                <a:solidFill>
                  <a:srgbClr val="8b8b8b"/>
                </a:solidFill>
                <a:latin typeface="Calibri"/>
              </a:rPr>
              <a:t>3</a:t>
            </a:r>
            <a:endParaRPr b="0" lang="en-US" sz="20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p:nvPr>
        </p:nvSpPr>
        <p:spPr>
          <a:xfrm>
            <a:off x="323280" y="379800"/>
            <a:ext cx="8566200" cy="5789520"/>
          </a:xfrm>
          <a:prstGeom prst="rect">
            <a:avLst/>
          </a:prstGeom>
          <a:noFill/>
          <a:ln w="0">
            <a:noFill/>
          </a:ln>
        </p:spPr>
        <p:txBody>
          <a:bodyPr numCol="1" spcCol="0" lIns="0" rIns="0" tIns="0" bIns="0" anchor="t">
            <a:noAutofit/>
          </a:bodyPr>
          <a:p>
            <a:pPr algn="ctr">
              <a:lnSpc>
                <a:spcPct val="100000"/>
              </a:lnSpc>
              <a:spcBef>
                <a:spcPts val="799"/>
              </a:spcBef>
              <a:buNone/>
              <a:tabLst>
                <a:tab algn="l" pos="0"/>
              </a:tabLst>
            </a:pPr>
            <a:r>
              <a:rPr b="1" lang="fr-MA" sz="4000" spc="-1" strike="noStrike">
                <a:solidFill>
                  <a:srgbClr val="2d0cf4"/>
                </a:solidFill>
                <a:latin typeface="Arial"/>
              </a:rPr>
              <a:t>PLAN</a:t>
            </a:r>
            <a:endParaRPr b="0" lang="en-US" sz="4000" spc="-1" strike="noStrike">
              <a:latin typeface="Arial"/>
            </a:endParaRPr>
          </a:p>
          <a:p>
            <a:pPr algn="ctr">
              <a:lnSpc>
                <a:spcPct val="100000"/>
              </a:lnSpc>
              <a:spcBef>
                <a:spcPts val="479"/>
              </a:spcBef>
              <a:buNone/>
              <a:tabLst>
                <a:tab algn="l" pos="0"/>
              </a:tabLst>
            </a:pPr>
            <a:endParaRPr b="0" lang="en-US" sz="4000" spc="-1" strike="noStrike">
              <a:latin typeface="Arial"/>
            </a:endParaRPr>
          </a:p>
          <a:p>
            <a:pPr marL="343080" indent="-343080">
              <a:lnSpc>
                <a:spcPct val="100000"/>
              </a:lnSpc>
              <a:spcBef>
                <a:spcPts val="641"/>
              </a:spcBef>
              <a:buClr>
                <a:srgbClr val="ff0000"/>
              </a:buClr>
              <a:buFont typeface="Wingdings" charset="2"/>
              <a:buChar char=""/>
              <a:tabLst>
                <a:tab algn="l" pos="0"/>
              </a:tabLst>
            </a:pPr>
            <a:r>
              <a:rPr b="1" lang="fr-FR" sz="3200" spc="-1" strike="noStrike">
                <a:solidFill>
                  <a:srgbClr val="ff0000"/>
                </a:solidFill>
                <a:latin typeface="Arial"/>
              </a:rPr>
              <a:t>Introduction sur la radiothérapie</a:t>
            </a:r>
            <a:endParaRPr b="0" lang="en-US" sz="3200" spc="-1" strike="noStrike">
              <a:latin typeface="Arial"/>
            </a:endParaRPr>
          </a:p>
          <a:p>
            <a:pPr>
              <a:lnSpc>
                <a:spcPct val="100000"/>
              </a:lnSpc>
              <a:spcBef>
                <a:spcPts val="641"/>
              </a:spcBef>
              <a:buNone/>
              <a:tabLst>
                <a:tab algn="l" pos="0"/>
              </a:tabLst>
            </a:pPr>
            <a:endParaRPr b="0" lang="en-US" sz="3200" spc="-1" strike="noStrike">
              <a:latin typeface="Arial"/>
            </a:endParaRPr>
          </a:p>
          <a:p>
            <a:pPr marL="343080" indent="-343080">
              <a:lnSpc>
                <a:spcPct val="100000"/>
              </a:lnSpc>
              <a:spcBef>
                <a:spcPts val="641"/>
              </a:spcBef>
              <a:buClr>
                <a:srgbClr val="ff0000"/>
              </a:buClr>
              <a:buFont typeface="Wingdings" charset="2"/>
              <a:buChar char=""/>
              <a:tabLst>
                <a:tab algn="l" pos="0"/>
              </a:tabLst>
            </a:pPr>
            <a:r>
              <a:rPr b="1" lang="fr-FR" sz="3200" spc="-1" strike="noStrike">
                <a:solidFill>
                  <a:srgbClr val="ff0000"/>
                </a:solidFill>
                <a:latin typeface="Arial"/>
              </a:rPr>
              <a:t>Les techniques de radiothérapie</a:t>
            </a:r>
            <a:endParaRPr b="0" lang="en-US" sz="3200" spc="-1" strike="noStrike">
              <a:latin typeface="Arial"/>
            </a:endParaRPr>
          </a:p>
          <a:p>
            <a:pPr>
              <a:lnSpc>
                <a:spcPct val="100000"/>
              </a:lnSpc>
              <a:spcBef>
                <a:spcPts val="641"/>
              </a:spcBef>
              <a:buNone/>
              <a:tabLst>
                <a:tab algn="l" pos="0"/>
              </a:tabLst>
            </a:pPr>
            <a:endParaRPr b="0" lang="en-US" sz="3200" spc="-1" strike="noStrike">
              <a:latin typeface="Arial"/>
            </a:endParaRPr>
          </a:p>
          <a:p>
            <a:pPr marL="343080" indent="-343080">
              <a:lnSpc>
                <a:spcPct val="100000"/>
              </a:lnSpc>
              <a:spcBef>
                <a:spcPts val="641"/>
              </a:spcBef>
              <a:buClr>
                <a:srgbClr val="ff0000"/>
              </a:buClr>
              <a:buFont typeface="Wingdings" charset="2"/>
              <a:buChar char=""/>
              <a:tabLst>
                <a:tab algn="l" pos="0"/>
              </a:tabLst>
            </a:pPr>
            <a:r>
              <a:rPr b="1" lang="fr-FR" sz="3200" spc="-1" strike="noStrike">
                <a:solidFill>
                  <a:srgbClr val="ff0000"/>
                </a:solidFill>
                <a:latin typeface="Arial"/>
              </a:rPr>
              <a:t>Le plan de traitement de la tête et du cou</a:t>
            </a:r>
            <a:endParaRPr b="0" lang="en-US" sz="3200" spc="-1" strike="noStrike">
              <a:latin typeface="Arial"/>
            </a:endParaRPr>
          </a:p>
          <a:p>
            <a:pPr>
              <a:lnSpc>
                <a:spcPct val="100000"/>
              </a:lnSpc>
              <a:spcBef>
                <a:spcPts val="641"/>
              </a:spcBef>
              <a:buNone/>
              <a:tabLst>
                <a:tab algn="l" pos="0"/>
              </a:tabLst>
            </a:pPr>
            <a:endParaRPr b="0" lang="en-US" sz="3200" spc="-1" strike="noStrike">
              <a:latin typeface="Arial"/>
            </a:endParaRPr>
          </a:p>
          <a:p>
            <a:pPr marL="343080" indent="-343080">
              <a:lnSpc>
                <a:spcPct val="100000"/>
              </a:lnSpc>
              <a:spcBef>
                <a:spcPts val="641"/>
              </a:spcBef>
              <a:buClr>
                <a:srgbClr val="ff0000"/>
              </a:buClr>
              <a:buFont typeface="Wingdings" charset="2"/>
              <a:buChar char=""/>
              <a:tabLst>
                <a:tab algn="l" pos="0"/>
              </a:tabLst>
            </a:pPr>
            <a:r>
              <a:rPr b="1" lang="fr-FR" sz="3200" spc="-1" strike="noStrike">
                <a:solidFill>
                  <a:srgbClr val="ff0000"/>
                </a:solidFill>
                <a:latin typeface="Arial"/>
              </a:rPr>
              <a:t>Conclusion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p:nvPr>
        </p:nvSpPr>
        <p:spPr>
          <a:xfrm>
            <a:off x="179280" y="27000"/>
            <a:ext cx="9191520" cy="6854760"/>
          </a:xfrm>
          <a:prstGeom prst="rect">
            <a:avLst/>
          </a:prstGeom>
          <a:noFill/>
          <a:ln w="0">
            <a:noFill/>
          </a:ln>
        </p:spPr>
        <p:txBody>
          <a:bodyPr numCol="1" spcCol="0" lIns="90000" rIns="90000" tIns="45000" bIns="45000" anchor="t">
            <a:noAutofit/>
          </a:bodyPr>
          <a:p>
            <a:pPr marL="355680" indent="-355680" algn="ctr">
              <a:lnSpc>
                <a:spcPct val="100000"/>
              </a:lnSpc>
              <a:spcBef>
                <a:spcPts val="799"/>
              </a:spcBef>
              <a:buNone/>
              <a:tabLst>
                <a:tab algn="l" pos="0"/>
              </a:tabLst>
            </a:pPr>
            <a:r>
              <a:rPr b="1" lang="fr-MA" sz="4000" spc="-1" strike="noStrike">
                <a:solidFill>
                  <a:srgbClr val="2d0cf4"/>
                </a:solidFill>
                <a:latin typeface="Arial"/>
              </a:rPr>
              <a:t>Introduction sur la radiothérapie</a:t>
            </a:r>
            <a:endParaRPr b="0" lang="en-US" sz="4000" spc="-1" strike="noStrike">
              <a:latin typeface="Arial"/>
            </a:endParaRPr>
          </a:p>
          <a:p>
            <a:pPr marL="355680" indent="-355680" algn="ctr">
              <a:lnSpc>
                <a:spcPct val="100000"/>
              </a:lnSpc>
              <a:spcBef>
                <a:spcPts val="400"/>
              </a:spcBef>
              <a:buNone/>
              <a:tabLst>
                <a:tab algn="l" pos="0"/>
              </a:tabLst>
            </a:pPr>
            <a:endParaRPr b="0" lang="en-US" sz="4000" spc="-1" strike="noStrike">
              <a:latin typeface="Arial"/>
            </a:endParaRPr>
          </a:p>
          <a:p>
            <a:pPr marL="355680" indent="-355680">
              <a:lnSpc>
                <a:spcPct val="100000"/>
              </a:lnSpc>
              <a:spcBef>
                <a:spcPts val="1199"/>
              </a:spcBef>
              <a:buNone/>
              <a:tabLst>
                <a:tab algn="l" pos="0"/>
              </a:tabLst>
            </a:pPr>
            <a:r>
              <a:rPr b="1" lang="fr-MA" sz="2800" spc="-1" strike="noStrike">
                <a:solidFill>
                  <a:srgbClr val="008000"/>
                </a:solidFill>
                <a:latin typeface="Arial"/>
              </a:rPr>
              <a:t>Définition:</a:t>
            </a:r>
            <a:endParaRPr b="0" lang="en-US" sz="2800" spc="-1" strike="noStrike">
              <a:latin typeface="Arial"/>
            </a:endParaRPr>
          </a:p>
          <a:p>
            <a:pPr marL="343080" indent="-343080" algn="just">
              <a:lnSpc>
                <a:spcPct val="100000"/>
              </a:lnSpc>
              <a:spcBef>
                <a:spcPts val="1199"/>
              </a:spcBef>
              <a:buClr>
                <a:srgbClr val="000000"/>
              </a:buClr>
              <a:buFont typeface="Wingdings 2" charset="2"/>
              <a:buChar char=""/>
              <a:tabLst>
                <a:tab algn="l" pos="0"/>
              </a:tabLst>
            </a:pPr>
            <a:r>
              <a:rPr b="0" lang="fr-FR" sz="2800" spc="-1" strike="noStrike">
                <a:solidFill>
                  <a:srgbClr val="000000"/>
                </a:solidFill>
                <a:latin typeface="Arial"/>
              </a:rPr>
              <a:t>La radiothérapie est un traitement </a:t>
            </a:r>
            <a:r>
              <a:rPr b="0" lang="fr-FR" sz="2800" spc="-1" strike="noStrike" u="sng">
                <a:solidFill>
                  <a:srgbClr val="000000"/>
                </a:solidFill>
                <a:uFillTx/>
                <a:latin typeface="Arial"/>
              </a:rPr>
              <a:t>locorégional</a:t>
            </a:r>
            <a:r>
              <a:rPr b="0" lang="fr-FR" sz="2800" spc="-1" strike="noStrike">
                <a:solidFill>
                  <a:srgbClr val="000000"/>
                </a:solidFill>
                <a:latin typeface="Arial"/>
              </a:rPr>
              <a:t> des   cancers, elle consiste à utiliser des rayonnements   pour détruire les cellules cancéreuses.</a:t>
            </a:r>
            <a:endParaRPr b="0" lang="en-US" sz="2800" spc="-1" strike="noStrike">
              <a:latin typeface="Arial"/>
            </a:endParaRPr>
          </a:p>
          <a:p>
            <a:pPr algn="just">
              <a:lnSpc>
                <a:spcPct val="100000"/>
              </a:lnSpc>
              <a:spcBef>
                <a:spcPts val="1199"/>
              </a:spcBef>
              <a:buNone/>
              <a:tabLst>
                <a:tab algn="l" pos="0"/>
              </a:tabLst>
            </a:pPr>
            <a:endParaRPr b="0" lang="en-US" sz="2800" spc="-1" strike="noStrike">
              <a:latin typeface="Arial"/>
            </a:endParaRPr>
          </a:p>
          <a:p>
            <a:pPr marL="343080" indent="-343080" algn="just">
              <a:lnSpc>
                <a:spcPct val="100000"/>
              </a:lnSpc>
              <a:spcBef>
                <a:spcPts val="1199"/>
              </a:spcBef>
              <a:buClr>
                <a:srgbClr val="000000"/>
              </a:buClr>
              <a:buFont typeface="Wingdings 2" charset="2"/>
              <a:buChar char=""/>
              <a:tabLst>
                <a:tab algn="l" pos="0"/>
              </a:tabLst>
            </a:pPr>
            <a:r>
              <a:rPr b="0" lang="fr-FR" sz="2800" spc="-1" strike="noStrike">
                <a:solidFill>
                  <a:srgbClr val="000000"/>
                </a:solidFill>
                <a:latin typeface="Arial"/>
              </a:rPr>
              <a:t>L'irradiation a pour but de </a:t>
            </a:r>
            <a:r>
              <a:rPr b="0" lang="fr-FR" sz="2800" spc="-1" strike="noStrike" u="sng">
                <a:solidFill>
                  <a:srgbClr val="000000"/>
                </a:solidFill>
                <a:uFillTx/>
                <a:latin typeface="Arial"/>
              </a:rPr>
              <a:t>détruire</a:t>
            </a:r>
            <a:r>
              <a:rPr b="0" lang="fr-FR" sz="2800" spc="-1" strike="noStrike">
                <a:solidFill>
                  <a:srgbClr val="000000"/>
                </a:solidFill>
                <a:latin typeface="Arial"/>
              </a:rPr>
              <a:t> les cellules   cancéreuses tout en préservant le mieux possible les   tissus sains et les organes avoisinants.</a:t>
            </a:r>
            <a:endParaRPr b="0" lang="en-US" sz="2800" spc="-1" strike="noStrike">
              <a:latin typeface="Arial"/>
            </a:endParaRPr>
          </a:p>
          <a:p>
            <a:pPr>
              <a:lnSpc>
                <a:spcPct val="100000"/>
              </a:lnSpc>
              <a:spcBef>
                <a:spcPts val="1199"/>
              </a:spcBef>
              <a:buNone/>
              <a:tabLst>
                <a:tab algn="l" pos="0"/>
              </a:tabLst>
            </a:pPr>
            <a:endParaRPr b="0" lang="en-US" sz="2800" spc="-1" strike="noStrike">
              <a:latin typeface="Arial"/>
            </a:endParaRPr>
          </a:p>
          <a:p>
            <a:pPr>
              <a:lnSpc>
                <a:spcPct val="100000"/>
              </a:lnSpc>
              <a:spcBef>
                <a:spcPts val="1199"/>
              </a:spcBef>
              <a:buNone/>
              <a:tabLst>
                <a:tab algn="l" pos="0"/>
              </a:tabLst>
            </a:pPr>
            <a:endParaRPr b="0" lang="en-US" sz="2800" spc="-1" strike="noStrike">
              <a:latin typeface="Arial"/>
            </a:endParaRPr>
          </a:p>
          <a:p>
            <a:pPr>
              <a:lnSpc>
                <a:spcPct val="100000"/>
              </a:lnSpc>
              <a:spcBef>
                <a:spcPts val="519"/>
              </a:spcBef>
              <a:buNone/>
              <a:tabLst>
                <a:tab algn="l" pos="0"/>
              </a:tabLst>
            </a:pPr>
            <a:endParaRPr b="0" lang="en-US" sz="2800" spc="-1" strike="noStrike">
              <a:latin typeface="Arial"/>
            </a:endParaRPr>
          </a:p>
          <a:p>
            <a:pPr>
              <a:lnSpc>
                <a:spcPct val="100000"/>
              </a:lnSpc>
              <a:spcBef>
                <a:spcPts val="519"/>
              </a:spcBef>
              <a:buNone/>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5"/>
          <p:cNvSpPr/>
          <p:nvPr/>
        </p:nvSpPr>
        <p:spPr>
          <a:xfrm>
            <a:off x="0" y="228600"/>
            <a:ext cx="9141480" cy="6169680"/>
          </a:xfrm>
          <a:prstGeom prst="rect">
            <a:avLst/>
          </a:prstGeom>
          <a:noFill/>
          <a:ln w="0">
            <a:noFill/>
          </a:ln>
        </p:spPr>
        <p:style>
          <a:lnRef idx="0"/>
          <a:fillRef idx="0"/>
          <a:effectRef idx="0"/>
          <a:fontRef idx="minor"/>
        </p:style>
        <p:txBody>
          <a:bodyPr numCol="1" spcCol="0" lIns="90000" rIns="90000" tIns="45000" bIns="45000" anchor="t">
            <a:noAutofit/>
          </a:bodyPr>
          <a:p>
            <a:pPr marL="355680" indent="-355680" algn="just">
              <a:lnSpc>
                <a:spcPct val="100000"/>
              </a:lnSpc>
              <a:spcBef>
                <a:spcPts val="799"/>
              </a:spcBef>
              <a:buNone/>
              <a:tabLst>
                <a:tab algn="l" pos="0"/>
              </a:tabLst>
            </a:pPr>
            <a:endParaRPr b="0" lang="en-US" sz="1800" spc="-1" strike="noStrike">
              <a:latin typeface="Arial"/>
            </a:endParaRPr>
          </a:p>
          <a:p>
            <a:pPr marL="343080" indent="-343080" algn="just">
              <a:lnSpc>
                <a:spcPct val="100000"/>
              </a:lnSpc>
              <a:spcBef>
                <a:spcPts val="1199"/>
              </a:spcBef>
              <a:buClr>
                <a:srgbClr val="000000"/>
              </a:buClr>
              <a:buFont typeface="Wingdings 2" charset="2"/>
              <a:buChar char=""/>
              <a:tabLst>
                <a:tab algn="l" pos="0"/>
              </a:tabLst>
            </a:pPr>
            <a:r>
              <a:rPr b="0" lang="fr-FR" sz="2800" spc="-1" strike="noStrike">
                <a:solidFill>
                  <a:srgbClr val="000000"/>
                </a:solidFill>
                <a:latin typeface="Arial"/>
                <a:ea typeface="DejaVu Sans"/>
              </a:rPr>
              <a:t>On distingue entre </a:t>
            </a:r>
            <a:r>
              <a:rPr b="0" lang="fr-FR" sz="2800" spc="-1" strike="noStrike" u="sng">
                <a:solidFill>
                  <a:srgbClr val="000000"/>
                </a:solidFill>
                <a:uFillTx/>
                <a:latin typeface="Arial"/>
                <a:ea typeface="DejaVu Sans"/>
              </a:rPr>
              <a:t>la radiothérapie externe</a:t>
            </a:r>
            <a:r>
              <a:rPr b="0" lang="fr-FR" sz="2800" spc="-1" strike="noStrike">
                <a:solidFill>
                  <a:srgbClr val="000000"/>
                </a:solidFill>
                <a:latin typeface="Arial"/>
                <a:ea typeface="DejaVu Sans"/>
              </a:rPr>
              <a:t> (RTE) et  </a:t>
            </a:r>
            <a:r>
              <a:rPr b="0" lang="fr-FR" sz="2800" spc="-1" strike="noStrike" u="sng">
                <a:solidFill>
                  <a:srgbClr val="000000"/>
                </a:solidFill>
                <a:uFillTx/>
                <a:latin typeface="Arial"/>
                <a:ea typeface="DejaVu Sans"/>
              </a:rPr>
              <a:t>la radiothérapie interne</a:t>
            </a:r>
            <a:r>
              <a:rPr b="0" lang="fr-FR" sz="2800" spc="-1" strike="noStrike">
                <a:solidFill>
                  <a:srgbClr val="000000"/>
                </a:solidFill>
                <a:latin typeface="Arial"/>
                <a:ea typeface="DejaVu Sans"/>
              </a:rPr>
              <a:t> (</a:t>
            </a:r>
            <a:r>
              <a:rPr b="1" lang="fr-FR" sz="2800" spc="-1" strike="noStrike">
                <a:solidFill>
                  <a:srgbClr val="000000"/>
                </a:solidFill>
                <a:latin typeface="Arial"/>
                <a:ea typeface="DejaVu Sans"/>
              </a:rPr>
              <a:t>curiethérapie</a:t>
            </a:r>
            <a:r>
              <a:rPr b="0" lang="fr-FR" sz="2800" spc="-1" strike="noStrike">
                <a:solidFill>
                  <a:srgbClr val="000000"/>
                </a:solidFill>
                <a:latin typeface="Arial"/>
                <a:ea typeface="DejaVu Sans"/>
              </a:rPr>
              <a:t>).</a:t>
            </a:r>
            <a:endParaRPr b="0" lang="en-US" sz="2800" spc="-1" strike="noStrike">
              <a:latin typeface="Arial"/>
            </a:endParaRPr>
          </a:p>
          <a:p>
            <a:pPr marL="571680" indent="-343080" algn="just">
              <a:lnSpc>
                <a:spcPct val="100000"/>
              </a:lnSpc>
              <a:spcBef>
                <a:spcPts val="1199"/>
              </a:spcBef>
              <a:buClr>
                <a:srgbClr val="000000"/>
              </a:buClr>
              <a:buFont typeface="Wingdings" charset="2"/>
              <a:buChar char=""/>
              <a:tabLst>
                <a:tab algn="l" pos="635040"/>
              </a:tabLst>
            </a:pPr>
            <a:r>
              <a:rPr b="1" lang="fr-FR" sz="2800" spc="-1" strike="noStrike">
                <a:solidFill>
                  <a:srgbClr val="000000"/>
                </a:solidFill>
                <a:latin typeface="Arial"/>
                <a:ea typeface="DejaVu Sans"/>
              </a:rPr>
              <a:t>Dans la radiothérapie externe</a:t>
            </a:r>
            <a:r>
              <a:rPr b="0" lang="fr-FR" sz="2800" spc="-1" strike="noStrike">
                <a:solidFill>
                  <a:srgbClr val="000000"/>
                </a:solidFill>
                <a:latin typeface="Arial"/>
                <a:ea typeface="DejaVu Sans"/>
              </a:rPr>
              <a:t>:  les rayons sont  </a:t>
            </a:r>
            <a:r>
              <a:rPr b="0" lang="fr-FR" sz="2800" spc="-1" strike="noStrike" u="sng">
                <a:solidFill>
                  <a:srgbClr val="000000"/>
                </a:solidFill>
                <a:uFillTx/>
                <a:latin typeface="Arial"/>
                <a:ea typeface="DejaVu Sans"/>
              </a:rPr>
              <a:t>émis</a:t>
            </a:r>
            <a:r>
              <a:rPr b="0" lang="fr-FR" sz="2800" spc="-1" strike="noStrike">
                <a:solidFill>
                  <a:srgbClr val="000000"/>
                </a:solidFill>
                <a:latin typeface="Arial"/>
                <a:ea typeface="DejaVu Sans"/>
              </a:rPr>
              <a:t> en faisceau par une machine située à  </a:t>
            </a:r>
            <a:r>
              <a:rPr b="0" lang="fr-FR" sz="2800" spc="-1" strike="noStrike" u="sng">
                <a:solidFill>
                  <a:srgbClr val="000000"/>
                </a:solidFill>
                <a:uFillTx/>
                <a:latin typeface="Arial"/>
                <a:ea typeface="DejaVu Sans"/>
              </a:rPr>
              <a:t>proximité</a:t>
            </a:r>
            <a:r>
              <a:rPr b="0" lang="fr-FR" sz="2800" spc="-1" strike="noStrike">
                <a:solidFill>
                  <a:srgbClr val="000000"/>
                </a:solidFill>
                <a:latin typeface="Arial"/>
                <a:ea typeface="DejaVu Sans"/>
              </a:rPr>
              <a:t> du patient, ils traversent la peau pour  atteindre la tumeur.</a:t>
            </a:r>
            <a:endParaRPr b="0" lang="en-US" sz="2800" spc="-1" strike="noStrike">
              <a:latin typeface="Arial"/>
            </a:endParaRPr>
          </a:p>
          <a:p>
            <a:pPr marL="571680" indent="-343080" algn="just">
              <a:lnSpc>
                <a:spcPct val="100000"/>
              </a:lnSpc>
              <a:spcBef>
                <a:spcPts val="1199"/>
              </a:spcBef>
              <a:buClr>
                <a:srgbClr val="000000"/>
              </a:buClr>
              <a:buFont typeface="Source Serif Pro"/>
              <a:buChar char=""/>
              <a:tabLst>
                <a:tab algn="l" pos="635040"/>
              </a:tabLst>
            </a:pPr>
            <a:r>
              <a:rPr b="1" lang="fr-FR" sz="2800" spc="-1" strike="noStrike">
                <a:solidFill>
                  <a:srgbClr val="000000"/>
                </a:solidFill>
                <a:latin typeface="Arial"/>
                <a:ea typeface="DejaVu Sans"/>
              </a:rPr>
              <a:t>Dans la curiethérapie:</a:t>
            </a:r>
            <a:r>
              <a:rPr b="0" lang="fr-FR" sz="2800" spc="-1" strike="noStrike">
                <a:solidFill>
                  <a:srgbClr val="000000"/>
                </a:solidFill>
                <a:latin typeface="Arial"/>
                <a:ea typeface="DejaVu Sans"/>
              </a:rPr>
              <a:t> des sources radioactives  sont </a:t>
            </a:r>
            <a:r>
              <a:rPr b="0" lang="fr-FR" sz="2800" spc="-1" strike="noStrike" u="sng">
                <a:solidFill>
                  <a:srgbClr val="000000"/>
                </a:solidFill>
                <a:uFillTx/>
                <a:latin typeface="Arial"/>
                <a:ea typeface="DejaVu Sans"/>
              </a:rPr>
              <a:t>implantées</a:t>
            </a:r>
            <a:r>
              <a:rPr b="0" lang="fr-FR" sz="2800" spc="-1" strike="noStrike">
                <a:solidFill>
                  <a:srgbClr val="000000"/>
                </a:solidFill>
                <a:latin typeface="Arial"/>
                <a:ea typeface="DejaVu Sans"/>
              </a:rPr>
              <a:t> directement à l'intérieur du corps  de la personne malade.</a:t>
            </a:r>
            <a:endParaRPr b="0" lang="en-US" sz="2800" spc="-1" strike="noStrike">
              <a:latin typeface="Arial"/>
            </a:endParaRPr>
          </a:p>
          <a:p>
            <a:pPr>
              <a:lnSpc>
                <a:spcPct val="100000"/>
              </a:lnSpc>
              <a:spcBef>
                <a:spcPts val="1199"/>
              </a:spcBef>
              <a:buNone/>
              <a:tabLst>
                <a:tab algn="l" pos="0"/>
              </a:tabLst>
            </a:pPr>
            <a:endParaRPr b="0" lang="en-US" sz="2800" spc="-1" strike="noStrike">
              <a:latin typeface="Arial"/>
            </a:endParaRPr>
          </a:p>
          <a:p>
            <a:pPr>
              <a:lnSpc>
                <a:spcPct val="100000"/>
              </a:lnSpc>
              <a:spcBef>
                <a:spcPts val="1199"/>
              </a:spcBef>
              <a:buNone/>
              <a:tabLst>
                <a:tab algn="l" pos="0"/>
              </a:tabLst>
            </a:pPr>
            <a:endParaRPr b="0" lang="en-US" sz="2800" spc="-1" strike="noStrike">
              <a:latin typeface="Arial"/>
            </a:endParaRPr>
          </a:p>
          <a:p>
            <a:pPr>
              <a:lnSpc>
                <a:spcPct val="100000"/>
              </a:lnSpc>
              <a:spcBef>
                <a:spcPts val="519"/>
              </a:spcBef>
              <a:buNone/>
              <a:tabLst>
                <a:tab algn="l" pos="0"/>
              </a:tabLst>
            </a:pPr>
            <a:endParaRPr b="0" lang="en-US" sz="2800" spc="-1" strike="noStrike">
              <a:latin typeface="Arial"/>
            </a:endParaRPr>
          </a:p>
          <a:p>
            <a:pPr>
              <a:lnSpc>
                <a:spcPct val="100000"/>
              </a:lnSpc>
              <a:spcBef>
                <a:spcPts val="519"/>
              </a:spcBef>
              <a:buNone/>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p:nvPr>
        </p:nvSpPr>
        <p:spPr>
          <a:xfrm>
            <a:off x="179280" y="228600"/>
            <a:ext cx="8781840" cy="6854760"/>
          </a:xfrm>
          <a:prstGeom prst="rect">
            <a:avLst/>
          </a:prstGeom>
          <a:noFill/>
          <a:ln w="0">
            <a:noFill/>
          </a:ln>
        </p:spPr>
        <p:txBody>
          <a:bodyPr numCol="1" spcCol="0" lIns="90000" rIns="90000" tIns="45000" bIns="45000" anchor="t">
            <a:noAutofit/>
          </a:bodyPr>
          <a:p>
            <a:pPr marL="343080" indent="-343080" algn="just">
              <a:lnSpc>
                <a:spcPct val="100000"/>
              </a:lnSpc>
              <a:spcBef>
                <a:spcPts val="799"/>
              </a:spcBef>
              <a:buClr>
                <a:srgbClr val="000000"/>
              </a:buClr>
              <a:buFont typeface="Wingdings 2" charset="2"/>
              <a:buChar char=""/>
              <a:tabLst>
                <a:tab algn="l" pos="55080"/>
              </a:tabLst>
            </a:pPr>
            <a:r>
              <a:rPr b="0" lang="fr-FR" sz="2800" spc="-1" strike="sngStrike">
                <a:solidFill>
                  <a:srgbClr val="000000"/>
                </a:solidFill>
                <a:latin typeface="Arial"/>
              </a:rPr>
              <a:t>Aujourd’hui, la </a:t>
            </a:r>
            <a:r>
              <a:rPr b="1" lang="fr-FR" sz="2800" spc="-1" strike="sngStrike">
                <a:solidFill>
                  <a:srgbClr val="000000"/>
                </a:solidFill>
                <a:latin typeface="Arial"/>
              </a:rPr>
              <a:t>RT</a:t>
            </a:r>
            <a:r>
              <a:rPr b="0" lang="fr-FR" sz="2800" spc="-1" strike="sngStrike">
                <a:solidFill>
                  <a:srgbClr val="000000"/>
                </a:solidFill>
                <a:latin typeface="Arial"/>
              </a:rPr>
              <a:t> classique utilise des faisceaux de photons et/ou électrons. </a:t>
            </a:r>
            <a:r>
              <a:rPr b="0" lang="fr-FR" sz="2800" spc="-1" strike="noStrike">
                <a:solidFill>
                  <a:srgbClr val="000000"/>
                </a:solidFill>
                <a:latin typeface="Arial"/>
              </a:rPr>
              <a:t>        </a:t>
            </a:r>
            <a:endParaRPr b="0" lang="en-US" sz="2800" spc="-1" strike="noStrike">
              <a:latin typeface="Arial"/>
            </a:endParaRPr>
          </a:p>
          <a:p>
            <a:pPr marL="343080" indent="-343080" algn="just">
              <a:lnSpc>
                <a:spcPct val="100000"/>
              </a:lnSpc>
              <a:spcBef>
                <a:spcPts val="1199"/>
              </a:spcBef>
              <a:buClr>
                <a:srgbClr val="000000"/>
              </a:buClr>
              <a:buFont typeface="Wingdings 2" charset="2"/>
              <a:buChar char=""/>
              <a:tabLst>
                <a:tab algn="l" pos="0"/>
              </a:tabLst>
            </a:pPr>
            <a:r>
              <a:rPr b="0" lang="fr-FR" sz="2800" spc="-1" strike="noStrike" u="sng">
                <a:solidFill>
                  <a:srgbClr val="000000"/>
                </a:solidFill>
                <a:uFillTx/>
                <a:latin typeface="Arial"/>
              </a:rPr>
              <a:t>Les accélérateurs</a:t>
            </a:r>
            <a:r>
              <a:rPr b="0" lang="fr-FR" sz="2800" spc="-1" strike="noStrike">
                <a:solidFill>
                  <a:srgbClr val="000000"/>
                </a:solidFill>
                <a:latin typeface="Arial"/>
              </a:rPr>
              <a:t> de particules présents dans les  appareils de </a:t>
            </a:r>
            <a:r>
              <a:rPr b="1" lang="fr-FR" sz="2800" spc="-1" strike="noStrike">
                <a:solidFill>
                  <a:srgbClr val="000000"/>
                </a:solidFill>
                <a:latin typeface="Arial"/>
              </a:rPr>
              <a:t>RT</a:t>
            </a:r>
            <a:r>
              <a:rPr b="0" lang="fr-FR" sz="2800" spc="-1" strike="noStrike">
                <a:solidFill>
                  <a:srgbClr val="000000"/>
                </a:solidFill>
                <a:latin typeface="Arial"/>
              </a:rPr>
              <a:t> classique génèrent un faisceau  d’électrons. Ces particules </a:t>
            </a:r>
            <a:r>
              <a:rPr b="0" lang="fr-FR" sz="2800" spc="-1" strike="noStrike" u="sng">
                <a:solidFill>
                  <a:srgbClr val="000000"/>
                </a:solidFill>
                <a:uFillTx/>
                <a:latin typeface="Arial"/>
              </a:rPr>
              <a:t>chargées</a:t>
            </a:r>
            <a:r>
              <a:rPr b="0" lang="fr-FR" sz="2800" spc="-1" strike="noStrike">
                <a:solidFill>
                  <a:srgbClr val="000000"/>
                </a:solidFill>
                <a:latin typeface="Arial"/>
              </a:rPr>
              <a:t> sont soit  directement utilisées pour traiter le patient, soit  dirigées vers une cible qui va créer un faisceau de  </a:t>
            </a:r>
            <a:r>
              <a:rPr b="0" lang="fr-FR" sz="2800" spc="-1" strike="noStrike" u="sng">
                <a:solidFill>
                  <a:srgbClr val="000000"/>
                </a:solidFill>
                <a:uFillTx/>
                <a:latin typeface="Arial"/>
              </a:rPr>
              <a:t>photons</a:t>
            </a:r>
            <a:r>
              <a:rPr b="0" lang="fr-FR" sz="2800" spc="-1" strike="noStrike">
                <a:solidFill>
                  <a:srgbClr val="000000"/>
                </a:solidFill>
                <a:latin typeface="Arial"/>
              </a:rPr>
              <a:t> qui est ensuite dirigé vers le patient.</a:t>
            </a:r>
            <a:endParaRPr b="0" lang="en-US" sz="2800" spc="-1" strike="noStrike">
              <a:latin typeface="Arial"/>
            </a:endParaRPr>
          </a:p>
          <a:p>
            <a:pPr marL="343080" indent="-343080" algn="just">
              <a:lnSpc>
                <a:spcPct val="100000"/>
              </a:lnSpc>
              <a:spcBef>
                <a:spcPts val="1199"/>
              </a:spcBef>
              <a:buClr>
                <a:srgbClr val="000000"/>
              </a:buClr>
              <a:buFont typeface="Wingdings 2" charset="2"/>
              <a:buChar char=""/>
              <a:tabLst>
                <a:tab algn="l" pos="0"/>
              </a:tabLst>
            </a:pPr>
            <a:r>
              <a:rPr b="0" lang="fr-FR" sz="2800" spc="-1" strike="sngStrike">
                <a:solidFill>
                  <a:srgbClr val="000000"/>
                </a:solidFill>
                <a:latin typeface="Arial"/>
              </a:rPr>
              <a:t>Aujourd'hui, </a:t>
            </a:r>
            <a:r>
              <a:rPr b="0" lang="fr-FR" sz="2800" spc="-1" strike="noStrike">
                <a:solidFill>
                  <a:srgbClr val="000000"/>
                </a:solidFill>
                <a:latin typeface="Arial"/>
              </a:rPr>
              <a:t>les nouvelles techniques de </a:t>
            </a:r>
            <a:r>
              <a:rPr b="1" lang="fr-FR" sz="2800" spc="-1" strike="noStrike">
                <a:solidFill>
                  <a:srgbClr val="000000"/>
                </a:solidFill>
                <a:latin typeface="Arial"/>
              </a:rPr>
              <a:t>RTE</a:t>
            </a:r>
            <a:r>
              <a:rPr b="0" lang="fr-FR" sz="2800" spc="-1" strike="noStrike">
                <a:solidFill>
                  <a:srgbClr val="000000"/>
                </a:solidFill>
                <a:latin typeface="Arial"/>
              </a:rPr>
              <a:t> de  </a:t>
            </a:r>
            <a:r>
              <a:rPr b="0" lang="fr-FR" sz="2800" spc="-1" strike="noStrike" u="sng">
                <a:solidFill>
                  <a:srgbClr val="000000"/>
                </a:solidFill>
                <a:uFillTx/>
                <a:latin typeface="Arial"/>
              </a:rPr>
              <a:t>haute précision</a:t>
            </a:r>
            <a:r>
              <a:rPr b="0" lang="fr-FR" sz="2800" spc="-1" strike="noStrike">
                <a:solidFill>
                  <a:srgbClr val="000000"/>
                </a:solidFill>
                <a:latin typeface="Arial"/>
              </a:rPr>
              <a:t>,  ont toutes pour but de </a:t>
            </a:r>
            <a:r>
              <a:rPr b="0" lang="fr-FR" sz="2800" spc="-1" strike="noStrike" u="sng">
                <a:solidFill>
                  <a:srgbClr val="000000"/>
                </a:solidFill>
                <a:uFillTx/>
                <a:latin typeface="Arial"/>
              </a:rPr>
              <a:t>focaliser</a:t>
            </a:r>
            <a:r>
              <a:rPr b="0" lang="fr-FR" sz="2800" spc="-1" strike="noStrike">
                <a:solidFill>
                  <a:srgbClr val="000000"/>
                </a:solidFill>
                <a:latin typeface="Arial"/>
              </a:rPr>
              <a:t> les rayons le plus </a:t>
            </a:r>
            <a:r>
              <a:rPr b="0" lang="fr-FR" sz="2800" spc="-1" strike="noStrike" u="sng">
                <a:solidFill>
                  <a:srgbClr val="000000"/>
                </a:solidFill>
                <a:uFillTx/>
                <a:latin typeface="Arial"/>
              </a:rPr>
              <a:t>précisément</a:t>
            </a:r>
            <a:r>
              <a:rPr b="0" lang="fr-FR" sz="2800" spc="-1" strike="noStrike">
                <a:solidFill>
                  <a:srgbClr val="000000"/>
                </a:solidFill>
                <a:latin typeface="Arial"/>
              </a:rPr>
              <a:t> possible sur la tumeur et d'augmenter la dose délivrée et éviter au maximum les tissus sains.</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p:nvPr>
        </p:nvSpPr>
        <p:spPr>
          <a:xfrm>
            <a:off x="228600" y="231480"/>
            <a:ext cx="8781840" cy="6854760"/>
          </a:xfrm>
          <a:prstGeom prst="rect">
            <a:avLst/>
          </a:prstGeom>
          <a:noFill/>
          <a:ln w="0">
            <a:noFill/>
          </a:ln>
        </p:spPr>
        <p:txBody>
          <a:bodyPr numCol="1" spcCol="0" lIns="90000" rIns="90000" tIns="45000" bIns="45000" anchor="t">
            <a:noAutofit/>
          </a:bodyPr>
          <a:p>
            <a:pPr marL="355680" indent="-355680" algn="ctr">
              <a:lnSpc>
                <a:spcPct val="100000"/>
              </a:lnSpc>
              <a:spcBef>
                <a:spcPts val="799"/>
              </a:spcBef>
              <a:buNone/>
              <a:tabLst>
                <a:tab algn="l" pos="0"/>
              </a:tabLst>
            </a:pPr>
            <a:r>
              <a:rPr b="1" lang="fr-MA" sz="4000" spc="-1" strike="noStrike">
                <a:solidFill>
                  <a:srgbClr val="2d0cf4"/>
                </a:solidFill>
                <a:latin typeface="Arial"/>
              </a:rPr>
              <a:t>Techniques de traitement</a:t>
            </a:r>
            <a:endParaRPr b="0" lang="en-US" sz="4000" spc="-1" strike="noStrike">
              <a:latin typeface="Arial"/>
            </a:endParaRPr>
          </a:p>
          <a:p>
            <a:pPr marL="355680" indent="-355680" algn="ctr">
              <a:lnSpc>
                <a:spcPct val="100000"/>
              </a:lnSpc>
              <a:spcBef>
                <a:spcPts val="799"/>
              </a:spcBef>
              <a:buNone/>
              <a:tabLst>
                <a:tab algn="l" pos="0"/>
              </a:tabLst>
            </a:pPr>
            <a:r>
              <a:rPr b="1" lang="fr-MA" sz="4000" spc="-1" strike="noStrike">
                <a:solidFill>
                  <a:srgbClr val="2d0cf4"/>
                </a:solidFill>
                <a:latin typeface="Arial"/>
              </a:rPr>
              <a:t> </a:t>
            </a:r>
            <a:r>
              <a:rPr b="1" lang="fr-MA" sz="4000" spc="-1" strike="noStrike">
                <a:solidFill>
                  <a:srgbClr val="2d0cf4"/>
                </a:solidFill>
                <a:latin typeface="Arial"/>
              </a:rPr>
              <a:t>de la radiothérapie</a:t>
            </a:r>
            <a:endParaRPr b="0" lang="en-US" sz="4000" spc="-1" strike="noStrike">
              <a:latin typeface="Arial"/>
            </a:endParaRPr>
          </a:p>
          <a:p>
            <a:pPr marL="355680" indent="-355680" algn="ctr">
              <a:lnSpc>
                <a:spcPct val="100000"/>
              </a:lnSpc>
              <a:spcBef>
                <a:spcPts val="400"/>
              </a:spcBef>
              <a:buNone/>
              <a:tabLst>
                <a:tab algn="l" pos="0"/>
              </a:tabLst>
            </a:pPr>
            <a:endParaRPr b="0" lang="en-US" sz="4000" spc="-1" strike="noStrike">
              <a:latin typeface="Arial"/>
            </a:endParaRPr>
          </a:p>
          <a:p>
            <a:pPr marL="355680" indent="-355680">
              <a:lnSpc>
                <a:spcPct val="100000"/>
              </a:lnSpc>
              <a:spcBef>
                <a:spcPts val="1199"/>
              </a:spcBef>
              <a:buNone/>
              <a:tabLst>
                <a:tab algn="l" pos="0"/>
              </a:tabLst>
            </a:pPr>
            <a:endParaRPr b="0" lang="en-US" sz="2800" spc="-1" strike="noStrike">
              <a:latin typeface="Arial"/>
            </a:endParaRPr>
          </a:p>
          <a:p>
            <a:pPr marL="355680" indent="-355680">
              <a:lnSpc>
                <a:spcPct val="100000"/>
              </a:lnSpc>
              <a:spcBef>
                <a:spcPts val="1199"/>
              </a:spcBef>
              <a:buNone/>
              <a:tabLst>
                <a:tab algn="l" pos="0"/>
              </a:tabLst>
            </a:pPr>
            <a:endParaRPr b="0" lang="en-US" sz="1400" spc="-1" strike="noStrike">
              <a:latin typeface="Arial"/>
            </a:endParaRPr>
          </a:p>
          <a:p>
            <a:pPr marL="355680" indent="-355680">
              <a:lnSpc>
                <a:spcPct val="100000"/>
              </a:lnSpc>
              <a:spcBef>
                <a:spcPts val="1199"/>
              </a:spcBef>
              <a:buNone/>
              <a:tabLst>
                <a:tab algn="l" pos="0"/>
              </a:tabLst>
            </a:pPr>
            <a:endParaRPr b="0" lang="en-US" sz="1400" spc="-1" strike="noStrike">
              <a:latin typeface="Arial"/>
            </a:endParaRPr>
          </a:p>
          <a:p>
            <a:pPr marL="355680" indent="-355680">
              <a:lnSpc>
                <a:spcPct val="100000"/>
              </a:lnSpc>
              <a:spcBef>
                <a:spcPts val="519"/>
              </a:spcBef>
              <a:buNone/>
              <a:tabLst>
                <a:tab algn="l" pos="0"/>
              </a:tabLst>
            </a:pPr>
            <a:endParaRPr b="0" lang="en-US" sz="1400" spc="-1" strike="noStrike">
              <a:latin typeface="Arial"/>
            </a:endParaRPr>
          </a:p>
          <a:p>
            <a:pPr marL="355680" indent="-355680">
              <a:lnSpc>
                <a:spcPct val="100000"/>
              </a:lnSpc>
              <a:spcBef>
                <a:spcPts val="519"/>
              </a:spcBef>
              <a:buNone/>
              <a:tabLst>
                <a:tab algn="l" pos="0"/>
              </a:tabLst>
            </a:pPr>
            <a:endParaRPr b="0" lang="en-US" sz="1400" spc="-1" strike="noStrike">
              <a:latin typeface="Arial"/>
            </a:endParaRPr>
          </a:p>
        </p:txBody>
      </p:sp>
      <p:pic>
        <p:nvPicPr>
          <p:cNvPr id="129" name="" descr=""/>
          <p:cNvPicPr/>
          <p:nvPr/>
        </p:nvPicPr>
        <p:blipFill>
          <a:blip r:embed="rId1"/>
          <a:stretch/>
        </p:blipFill>
        <p:spPr>
          <a:xfrm>
            <a:off x="3658320" y="2516040"/>
            <a:ext cx="4799520" cy="3198600"/>
          </a:xfrm>
          <a:prstGeom prst="rect">
            <a:avLst/>
          </a:prstGeom>
          <a:ln w="0">
            <a:noFill/>
          </a:ln>
        </p:spPr>
      </p:pic>
      <p:pic>
        <p:nvPicPr>
          <p:cNvPr id="130" name="" descr=""/>
          <p:cNvPicPr/>
          <p:nvPr/>
        </p:nvPicPr>
        <p:blipFill>
          <a:blip r:embed="rId2"/>
          <a:stretch/>
        </p:blipFill>
        <p:spPr>
          <a:xfrm>
            <a:off x="457200" y="2553120"/>
            <a:ext cx="3180960" cy="29329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p:nvPr>
        </p:nvSpPr>
        <p:spPr>
          <a:xfrm>
            <a:off x="228600" y="-228960"/>
            <a:ext cx="8781840" cy="6399000"/>
          </a:xfrm>
          <a:prstGeom prst="rect">
            <a:avLst/>
          </a:prstGeom>
          <a:noFill/>
          <a:ln w="0">
            <a:noFill/>
          </a:ln>
        </p:spPr>
        <p:txBody>
          <a:bodyPr numCol="1" spcCol="0" lIns="90000" rIns="90000" tIns="45000" bIns="45000" anchor="t">
            <a:noAutofit/>
          </a:bodyPr>
          <a:p>
            <a:pPr marL="355680" indent="-355680" algn="ctr">
              <a:lnSpc>
                <a:spcPct val="100000"/>
              </a:lnSpc>
              <a:spcBef>
                <a:spcPts val="799"/>
              </a:spcBef>
              <a:buNone/>
              <a:tabLst>
                <a:tab algn="l" pos="0"/>
              </a:tabLst>
            </a:pPr>
            <a:endParaRPr b="0" lang="en-US" sz="3200" spc="-1" strike="noStrike">
              <a:latin typeface="Arial"/>
            </a:endParaRPr>
          </a:p>
          <a:p>
            <a:pPr marL="355680" indent="-355680">
              <a:lnSpc>
                <a:spcPct val="100000"/>
              </a:lnSpc>
              <a:spcBef>
                <a:spcPts val="799"/>
              </a:spcBef>
              <a:buNone/>
              <a:tabLst>
                <a:tab algn="l" pos="0"/>
              </a:tabLst>
            </a:pPr>
            <a:r>
              <a:rPr b="1" lang="fr-MA" sz="2800" spc="-1" strike="noStrike">
                <a:solidFill>
                  <a:srgbClr val="008000"/>
                </a:solidFill>
                <a:latin typeface="Arial"/>
              </a:rPr>
              <a:t>RC-3D:</a:t>
            </a:r>
            <a:endParaRPr b="0" lang="en-US" sz="2800" spc="-1" strike="noStrike">
              <a:latin typeface="Arial"/>
            </a:endParaRPr>
          </a:p>
          <a:p>
            <a:pPr marL="343080" indent="-343080">
              <a:lnSpc>
                <a:spcPct val="100000"/>
              </a:lnSpc>
              <a:spcBef>
                <a:spcPts val="1199"/>
              </a:spcBef>
              <a:buClr>
                <a:srgbClr val="000000"/>
              </a:buClr>
              <a:buFont typeface="Wingdings 2" charset="2"/>
              <a:buChar char=""/>
              <a:tabLst>
                <a:tab algn="l" pos="0"/>
              </a:tabLst>
            </a:pPr>
            <a:r>
              <a:rPr b="0" lang="fr-FR" sz="2800" spc="-1" strike="noStrike">
                <a:solidFill>
                  <a:srgbClr val="000000"/>
                </a:solidFill>
                <a:latin typeface="Arial"/>
              </a:rPr>
              <a:t>Cette technique permet de faire </a:t>
            </a:r>
            <a:r>
              <a:rPr b="0" lang="fr-FR" sz="2800" spc="-1" strike="noStrike" u="sng">
                <a:solidFill>
                  <a:srgbClr val="000000"/>
                </a:solidFill>
                <a:uFillTx/>
                <a:latin typeface="Arial"/>
              </a:rPr>
              <a:t>correspondre</a:t>
            </a:r>
            <a:r>
              <a:rPr b="0" lang="fr-FR" sz="2800" spc="-1" strike="noStrike">
                <a:solidFill>
                  <a:srgbClr val="000000"/>
                </a:solidFill>
                <a:latin typeface="Arial"/>
              </a:rPr>
              <a:t>, le mieux possible, le volume irradié au volume de la tumeur.</a:t>
            </a:r>
            <a:endParaRPr b="0" lang="en-US" sz="2800" spc="-1" strike="noStrike">
              <a:latin typeface="Arial"/>
            </a:endParaRPr>
          </a:p>
          <a:p>
            <a:pPr>
              <a:lnSpc>
                <a:spcPct val="100000"/>
              </a:lnSpc>
              <a:spcBef>
                <a:spcPts val="1199"/>
              </a:spcBef>
              <a:buNone/>
              <a:tabLst>
                <a:tab algn="l" pos="0"/>
              </a:tabLst>
            </a:pPr>
            <a:endParaRPr b="0" lang="en-US" sz="2800" spc="-1" strike="noStrike">
              <a:latin typeface="Arial"/>
            </a:endParaRPr>
          </a:p>
          <a:p>
            <a:pPr>
              <a:lnSpc>
                <a:spcPct val="100000"/>
              </a:lnSpc>
              <a:spcBef>
                <a:spcPts val="1199"/>
              </a:spcBef>
              <a:buNone/>
              <a:tabLst>
                <a:tab algn="l" pos="0"/>
              </a:tabLst>
            </a:pPr>
            <a:endParaRPr b="0" lang="en-US" sz="2800" spc="-1" strike="noStrike">
              <a:latin typeface="Arial"/>
            </a:endParaRPr>
          </a:p>
          <a:p>
            <a:pPr>
              <a:lnSpc>
                <a:spcPct val="100000"/>
              </a:lnSpc>
              <a:spcBef>
                <a:spcPts val="519"/>
              </a:spcBef>
              <a:buNone/>
              <a:tabLst>
                <a:tab algn="l" pos="0"/>
              </a:tabLst>
            </a:pPr>
            <a:endParaRPr b="0" lang="en-US" sz="2800" spc="-1" strike="noStrike">
              <a:latin typeface="Arial"/>
            </a:endParaRPr>
          </a:p>
        </p:txBody>
      </p:sp>
      <p:pic>
        <p:nvPicPr>
          <p:cNvPr id="132" name="Content Placeholder 3" descr=""/>
          <p:cNvPicPr/>
          <p:nvPr/>
        </p:nvPicPr>
        <p:blipFill>
          <a:blip r:embed="rId1">
            <a:lum bright="-50000"/>
          </a:blip>
          <a:srcRect l="0" t="7131" r="0" b="7152"/>
          <a:stretch/>
        </p:blipFill>
        <p:spPr>
          <a:xfrm>
            <a:off x="2971800" y="1936800"/>
            <a:ext cx="3118680" cy="2741040"/>
          </a:xfrm>
          <a:prstGeom prst="rect">
            <a:avLst/>
          </a:prstGeom>
          <a:ln w="9360">
            <a:solidFill>
              <a:srgbClr val="ff0000"/>
            </a:solidFill>
            <a:miter/>
          </a:ln>
        </p:spPr>
      </p:pic>
      <p:pic>
        <p:nvPicPr>
          <p:cNvPr id="133" name="Picture 4" descr=""/>
          <p:cNvPicPr/>
          <p:nvPr/>
        </p:nvPicPr>
        <p:blipFill>
          <a:blip r:embed="rId2"/>
          <a:srcRect l="21957" t="28668" r="29487" b="31563"/>
          <a:stretch/>
        </p:blipFill>
        <p:spPr>
          <a:xfrm>
            <a:off x="685800" y="2514960"/>
            <a:ext cx="1521360" cy="1369440"/>
          </a:xfrm>
          <a:prstGeom prst="rect">
            <a:avLst/>
          </a:prstGeom>
          <a:ln w="12600">
            <a:solidFill>
              <a:srgbClr val="ff0000"/>
            </a:solidFill>
            <a:miter/>
          </a:ln>
        </p:spPr>
      </p:pic>
      <p:pic>
        <p:nvPicPr>
          <p:cNvPr id="134" name="Picture 5" descr=""/>
          <p:cNvPicPr/>
          <p:nvPr/>
        </p:nvPicPr>
        <p:blipFill>
          <a:blip r:embed="rId3"/>
          <a:srcRect l="21338" t="26553" r="22682" b="28853"/>
          <a:stretch/>
        </p:blipFill>
        <p:spPr>
          <a:xfrm>
            <a:off x="914760" y="4419720"/>
            <a:ext cx="1826640" cy="1522080"/>
          </a:xfrm>
          <a:prstGeom prst="rect">
            <a:avLst/>
          </a:prstGeom>
          <a:ln w="12600">
            <a:solidFill>
              <a:srgbClr val="ff0000"/>
            </a:solidFill>
            <a:miter/>
          </a:ln>
        </p:spPr>
      </p:pic>
      <p:pic>
        <p:nvPicPr>
          <p:cNvPr id="135" name="Picture 6" descr=""/>
          <p:cNvPicPr/>
          <p:nvPr/>
        </p:nvPicPr>
        <p:blipFill>
          <a:blip r:embed="rId4"/>
          <a:srcRect l="22850" t="23832" r="23364" b="23287"/>
          <a:stretch/>
        </p:blipFill>
        <p:spPr>
          <a:xfrm>
            <a:off x="7010640" y="2057400"/>
            <a:ext cx="1674360" cy="1977480"/>
          </a:xfrm>
          <a:prstGeom prst="rect">
            <a:avLst/>
          </a:prstGeom>
          <a:ln w="12600">
            <a:solidFill>
              <a:srgbClr val="ff0000"/>
            </a:solidFill>
            <a:miter/>
          </a:ln>
        </p:spPr>
      </p:pic>
      <p:pic>
        <p:nvPicPr>
          <p:cNvPr id="136" name="Picture 8" descr=""/>
          <p:cNvPicPr/>
          <p:nvPr/>
        </p:nvPicPr>
        <p:blipFill>
          <a:blip r:embed="rId5"/>
          <a:srcRect l="22212" t="22072" r="22107" b="22671"/>
          <a:stretch/>
        </p:blipFill>
        <p:spPr>
          <a:xfrm>
            <a:off x="6553440" y="4192560"/>
            <a:ext cx="1674360" cy="1977480"/>
          </a:xfrm>
          <a:prstGeom prst="rect">
            <a:avLst/>
          </a:prstGeom>
          <a:ln w="12600">
            <a:solidFill>
              <a:srgbClr val="ff0000"/>
            </a:solidFill>
            <a:miter/>
          </a:ln>
        </p:spPr>
      </p:pic>
      <p:pic>
        <p:nvPicPr>
          <p:cNvPr id="137" name="Picture 7" descr=""/>
          <p:cNvPicPr/>
          <p:nvPr/>
        </p:nvPicPr>
        <p:blipFill>
          <a:blip r:embed="rId6"/>
          <a:srcRect l="23099" t="30140" r="22723" b="27905"/>
          <a:stretch/>
        </p:blipFill>
        <p:spPr>
          <a:xfrm>
            <a:off x="3886200" y="4836600"/>
            <a:ext cx="1674360" cy="1369440"/>
          </a:xfrm>
          <a:prstGeom prst="rect">
            <a:avLst/>
          </a:prstGeom>
          <a:ln w="12600">
            <a:solidFill>
              <a:srgbClr val="ff0000"/>
            </a:solidFill>
            <a:miter/>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p:nvPr>
        </p:nvSpPr>
        <p:spPr>
          <a:xfrm>
            <a:off x="228960" y="686160"/>
            <a:ext cx="9141840" cy="5941440"/>
          </a:xfrm>
          <a:prstGeom prst="rect">
            <a:avLst/>
          </a:prstGeom>
          <a:noFill/>
          <a:ln w="0">
            <a:noFill/>
          </a:ln>
        </p:spPr>
        <p:txBody>
          <a:bodyPr numCol="1" spcCol="0" lIns="90000" rIns="90000" tIns="45000" bIns="45000" anchor="t">
            <a:noAutofit/>
          </a:bodyPr>
          <a:p>
            <a:pPr marL="343080" indent="-343080" algn="just">
              <a:lnSpc>
                <a:spcPct val="100000"/>
              </a:lnSpc>
              <a:spcBef>
                <a:spcPts val="799"/>
              </a:spcBef>
              <a:buClr>
                <a:srgbClr val="000000"/>
              </a:buClr>
              <a:buFont typeface="Wingdings 2" charset="2"/>
              <a:buChar char=""/>
              <a:tabLst>
                <a:tab algn="l" pos="-358920"/>
              </a:tabLst>
            </a:pPr>
            <a:r>
              <a:rPr b="0" lang="fr-FR" sz="2800" spc="-1" strike="noStrike">
                <a:solidFill>
                  <a:srgbClr val="000000"/>
                </a:solidFill>
                <a:latin typeface="Arial"/>
              </a:rPr>
              <a:t>La radiothérapie conformationnelle est notamment   utilisée pour le traitement des tumeurs de la sphère   </a:t>
            </a:r>
            <a:r>
              <a:rPr b="1" lang="fr-FR" sz="2800" spc="-1" strike="noStrike">
                <a:solidFill>
                  <a:srgbClr val="000000"/>
                </a:solidFill>
                <a:latin typeface="Arial"/>
              </a:rPr>
              <a:t>ORL</a:t>
            </a:r>
            <a:r>
              <a:rPr b="0" lang="fr-FR" sz="2800" spc="-1" strike="noStrike">
                <a:solidFill>
                  <a:srgbClr val="000000"/>
                </a:solidFill>
                <a:latin typeface="Arial"/>
              </a:rPr>
              <a:t>, du </a:t>
            </a:r>
            <a:r>
              <a:rPr b="1" lang="fr-FR" sz="2800" spc="-1" strike="noStrike">
                <a:solidFill>
                  <a:srgbClr val="000000"/>
                </a:solidFill>
                <a:latin typeface="Arial"/>
              </a:rPr>
              <a:t>cerveau</a:t>
            </a:r>
            <a:r>
              <a:rPr b="0" lang="fr-FR" sz="2800" spc="-1" strike="noStrike">
                <a:solidFill>
                  <a:srgbClr val="000000"/>
                </a:solidFill>
                <a:latin typeface="Arial"/>
              </a:rPr>
              <a:t>, de la </a:t>
            </a:r>
            <a:r>
              <a:rPr b="1" lang="fr-FR" sz="2800" spc="-1" strike="noStrike">
                <a:solidFill>
                  <a:srgbClr val="000000"/>
                </a:solidFill>
                <a:latin typeface="Arial"/>
              </a:rPr>
              <a:t>prostate</a:t>
            </a:r>
            <a:r>
              <a:rPr b="0" lang="fr-FR" sz="2800" spc="-1" strike="noStrike">
                <a:solidFill>
                  <a:srgbClr val="000000"/>
                </a:solidFill>
                <a:latin typeface="Arial"/>
              </a:rPr>
              <a:t>, du </a:t>
            </a:r>
            <a:r>
              <a:rPr b="1" lang="fr-FR" sz="2800" spc="-1" strike="noStrike">
                <a:solidFill>
                  <a:srgbClr val="000000"/>
                </a:solidFill>
                <a:latin typeface="Arial"/>
              </a:rPr>
              <a:t>thorax</a:t>
            </a:r>
            <a:r>
              <a:rPr b="0" lang="fr-FR" sz="2800" spc="-1" strike="noStrike">
                <a:solidFill>
                  <a:srgbClr val="000000"/>
                </a:solidFill>
                <a:latin typeface="Arial"/>
              </a:rPr>
              <a:t>...</a:t>
            </a:r>
            <a:endParaRPr b="0" lang="en-US" sz="2800" spc="-1" strike="noStrike">
              <a:latin typeface="Arial"/>
            </a:endParaRPr>
          </a:p>
          <a:p>
            <a:pPr marL="343080" indent="-343080">
              <a:lnSpc>
                <a:spcPct val="100000"/>
              </a:lnSpc>
              <a:spcBef>
                <a:spcPts val="799"/>
              </a:spcBef>
              <a:buClr>
                <a:srgbClr val="000000"/>
              </a:buClr>
              <a:buFont typeface="Wingdings 2" charset="2"/>
              <a:buChar char=""/>
              <a:tabLst>
                <a:tab algn="l" pos="-358920"/>
              </a:tabLst>
            </a:pPr>
            <a:r>
              <a:rPr b="0" lang="fr-FR" sz="2800" spc="-1" strike="noStrike">
                <a:solidFill>
                  <a:srgbClr val="000000"/>
                </a:solidFill>
                <a:latin typeface="Arial"/>
              </a:rPr>
              <a:t>Elle utilise des</a:t>
            </a:r>
            <a:r>
              <a:rPr b="1" lang="fr-FR" sz="2800" spc="-1" strike="noStrike">
                <a:solidFill>
                  <a:srgbClr val="000000"/>
                </a:solidFill>
                <a:latin typeface="Arial"/>
              </a:rPr>
              <a:t> images 3D</a:t>
            </a:r>
            <a:r>
              <a:rPr b="0" lang="fr-FR" sz="2800" spc="-1" strike="noStrike">
                <a:solidFill>
                  <a:srgbClr val="000000"/>
                </a:solidFill>
                <a:latin typeface="Arial"/>
              </a:rPr>
              <a:t> de la tumeur et des organes environnants obtenues par </a:t>
            </a:r>
            <a:r>
              <a:rPr b="1" lang="fr-FR" sz="2400" spc="-1" strike="noStrike">
                <a:solidFill>
                  <a:srgbClr val="000000"/>
                </a:solidFill>
                <a:latin typeface="Arial"/>
              </a:rPr>
              <a:t>tomodensitométrie</a:t>
            </a:r>
            <a:endParaRPr b="0" lang="en-US" sz="2400" spc="-1" strike="noStrike">
              <a:latin typeface="Arial"/>
            </a:endParaRPr>
          </a:p>
          <a:p>
            <a:pPr marL="343080" indent="-343080" algn="just">
              <a:lnSpc>
                <a:spcPct val="100000"/>
              </a:lnSpc>
              <a:spcBef>
                <a:spcPts val="1199"/>
              </a:spcBef>
              <a:buClr>
                <a:srgbClr val="000000"/>
              </a:buClr>
              <a:buFont typeface="Wingdings 2" charset="2"/>
              <a:buChar char=""/>
              <a:tabLst>
                <a:tab algn="l" pos="0"/>
              </a:tabLst>
            </a:pPr>
            <a:r>
              <a:rPr b="0" lang="fr-FR" sz="2800" spc="-1" strike="noStrike">
                <a:solidFill>
                  <a:srgbClr val="000000"/>
                </a:solidFill>
                <a:latin typeface="Arial"/>
              </a:rPr>
              <a:t>Des logiciels permettent de </a:t>
            </a:r>
            <a:r>
              <a:rPr b="0" lang="fr-FR" sz="2800" spc="-1" strike="noStrike" u="sng">
                <a:solidFill>
                  <a:srgbClr val="000000"/>
                </a:solidFill>
                <a:uFillTx/>
                <a:latin typeface="Arial"/>
              </a:rPr>
              <a:t>simuler</a:t>
            </a:r>
            <a:r>
              <a:rPr b="0" lang="fr-FR" sz="2800" spc="-1" strike="noStrike">
                <a:solidFill>
                  <a:srgbClr val="000000"/>
                </a:solidFill>
                <a:latin typeface="Arial"/>
              </a:rPr>
              <a:t> virtuellement   , toujours en 3D, la forme des faisceaux d’irradiation    et la distribution des doses. </a:t>
            </a:r>
            <a:endParaRPr b="0" lang="en-US" sz="2800" spc="-1" strike="noStrike">
              <a:latin typeface="Arial"/>
            </a:endParaRPr>
          </a:p>
          <a:p>
            <a:pPr marL="343080" indent="-343080" algn="just">
              <a:lnSpc>
                <a:spcPct val="100000"/>
              </a:lnSpc>
              <a:spcBef>
                <a:spcPts val="1199"/>
              </a:spcBef>
              <a:buClr>
                <a:srgbClr val="000000"/>
              </a:buClr>
              <a:buFont typeface="Wingdings 2" charset="2"/>
              <a:buChar char=""/>
              <a:tabLst>
                <a:tab algn="l" pos="0"/>
              </a:tabLst>
            </a:pPr>
            <a:r>
              <a:rPr b="0" lang="fr-FR" sz="2800" spc="-1" strike="noStrike">
                <a:solidFill>
                  <a:srgbClr val="000000"/>
                </a:solidFill>
                <a:latin typeface="Arial"/>
              </a:rPr>
              <a:t>Cela permet de </a:t>
            </a:r>
            <a:r>
              <a:rPr b="0" lang="fr-FR" sz="2800" spc="-1" strike="noStrike" u="sng">
                <a:solidFill>
                  <a:srgbClr val="000000"/>
                </a:solidFill>
                <a:uFillTx/>
                <a:latin typeface="Arial"/>
              </a:rPr>
              <a:t>délivrer </a:t>
            </a:r>
            <a:r>
              <a:rPr b="0" lang="fr-FR" sz="2800" spc="-1" strike="noStrike">
                <a:solidFill>
                  <a:srgbClr val="000000"/>
                </a:solidFill>
                <a:latin typeface="Arial"/>
              </a:rPr>
              <a:t>des doses efficaces de   rayons en limitant l’exposition des   tissus sains.</a:t>
            </a:r>
            <a:endParaRPr b="0" lang="en-US" sz="2800" spc="-1" strike="noStrike">
              <a:latin typeface="Arial"/>
            </a:endParaRPr>
          </a:p>
          <a:p>
            <a:pPr>
              <a:lnSpc>
                <a:spcPct val="100000"/>
              </a:lnSpc>
              <a:spcBef>
                <a:spcPts val="1199"/>
              </a:spcBef>
              <a:buNone/>
              <a:tabLst>
                <a:tab algn="l" pos="0"/>
              </a:tabLst>
            </a:pPr>
            <a:endParaRPr b="0" lang="en-US" sz="2800" spc="-1" strike="noStrike">
              <a:latin typeface="Arial"/>
            </a:endParaRPr>
          </a:p>
          <a:p>
            <a:pPr>
              <a:lnSpc>
                <a:spcPct val="100000"/>
              </a:lnSpc>
              <a:spcBef>
                <a:spcPts val="1199"/>
              </a:spcBef>
              <a:buNone/>
              <a:tabLst>
                <a:tab algn="l" pos="0"/>
              </a:tabLst>
            </a:pPr>
            <a:endParaRPr b="0" lang="en-US" sz="2800" spc="-1" strike="noStrike">
              <a:latin typeface="Arial"/>
            </a:endParaRPr>
          </a:p>
          <a:p>
            <a:pPr>
              <a:lnSpc>
                <a:spcPct val="100000"/>
              </a:lnSpc>
              <a:spcBef>
                <a:spcPts val="519"/>
              </a:spcBef>
              <a:buNone/>
              <a:tabLst>
                <a:tab algn="l" pos="0"/>
              </a:tabLst>
            </a:pPr>
            <a:endParaRPr b="0" lang="en-US" sz="2800" spc="-1" strike="noStrike">
              <a:latin typeface="Arial"/>
            </a:endParaRPr>
          </a:p>
          <a:p>
            <a:pPr>
              <a:lnSpc>
                <a:spcPct val="100000"/>
              </a:lnSpc>
              <a:spcBef>
                <a:spcPts val="519"/>
              </a:spcBef>
              <a:buNone/>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11061</TotalTime>
  <Application>LibreOffice/7.3.3.2$Linux_X86_64 LibreOffice_project/30$Build-2</Application>
  <AppVersion>15.0000</AppVersion>
  <Words>393</Words>
  <Paragraphs>104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2011-09-08T11:30:44Z</dcterms:created>
  <dc:creator>PRESIDENCE 19</dc:creator>
  <dc:description/>
  <dc:language>en-US</dc:language>
  <cp:lastModifiedBy/>
  <dcterms:modified xsi:type="dcterms:W3CDTF">2022-06-01T20:15:06Z</dcterms:modified>
  <cp:revision>1208</cp:revision>
  <dc:subject/>
  <dc:title>Diapositive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Affichage à l'écran (4:3)</vt:lpwstr>
  </property>
  <property fmtid="{D5CDD505-2E9C-101B-9397-08002B2CF9AE}" pid="4" name="Slides">
    <vt:i4>14</vt:i4>
  </property>
</Properties>
</file>