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3" r:id="rId4"/>
    <p:sldId id="257" r:id="rId5"/>
    <p:sldId id="258"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187660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182261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51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333281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452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441494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346206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2955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100954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CF91-2FB5-412F-A8D2-56F5756E95B4}"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12121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9CF91-2FB5-412F-A8D2-56F5756E95B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396302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9CF91-2FB5-412F-A8D2-56F5756E95B4}"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337360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9CF91-2FB5-412F-A8D2-56F5756E95B4}"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31713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9CF91-2FB5-412F-A8D2-56F5756E95B4}"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216710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9CF91-2FB5-412F-A8D2-56F5756E95B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207860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B9CF91-2FB5-412F-A8D2-56F5756E95B4}"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89AF-7618-40D9-8732-97B53F0FD227}" type="slidenum">
              <a:rPr lang="en-US" smtClean="0"/>
              <a:t>‹#›</a:t>
            </a:fld>
            <a:endParaRPr lang="en-US"/>
          </a:p>
        </p:txBody>
      </p:sp>
    </p:spTree>
    <p:extLst>
      <p:ext uri="{BB962C8B-B14F-4D97-AF65-F5344CB8AC3E}">
        <p14:creationId xmlns:p14="http://schemas.microsoft.com/office/powerpoint/2010/main" val="258567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B9CF91-2FB5-412F-A8D2-56F5756E95B4}" type="datetimeFigureOut">
              <a:rPr lang="en-US" smtClean="0"/>
              <a:t>3/12/2022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C89AF-7618-40D9-8732-97B53F0FD227}" type="slidenum">
              <a:rPr lang="en-US" smtClean="0"/>
              <a:t>‹#›</a:t>
            </a:fld>
            <a:endParaRPr lang="en-US"/>
          </a:p>
        </p:txBody>
      </p:sp>
    </p:spTree>
    <p:extLst>
      <p:ext uri="{BB962C8B-B14F-4D97-AF65-F5344CB8AC3E}">
        <p14:creationId xmlns:p14="http://schemas.microsoft.com/office/powerpoint/2010/main" val="252462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dvanced_Telecommunications_Computing_Architecture" TargetMode="External"/><Relationship Id="rId3" Type="http://schemas.openxmlformats.org/officeDocument/2006/relationships/hyperlink" Target="https://en.wikipedia.org/wiki/Cloud_networking" TargetMode="External"/><Relationship Id="rId7" Type="http://schemas.openxmlformats.org/officeDocument/2006/relationships/hyperlink" Target="https://en.wikipedia.org/wiki/Telco_Systems#cite_note-1" TargetMode="External"/><Relationship Id="rId2" Type="http://schemas.openxmlformats.org/officeDocument/2006/relationships/hyperlink" Target="https://en.wikipedia.org/wiki/Mansfield,_Massachusetts" TargetMode="External"/><Relationship Id="rId1" Type="http://schemas.openxmlformats.org/officeDocument/2006/relationships/slideLayout" Target="../slideLayouts/slideLayout7.xml"/><Relationship Id="rId6" Type="http://schemas.openxmlformats.org/officeDocument/2006/relationships/hyperlink" Target="https://en.wikipedia.org/wiki/Backhaul_(telecommunications)" TargetMode="External"/><Relationship Id="rId5" Type="http://schemas.openxmlformats.org/officeDocument/2006/relationships/hyperlink" Target="https://en.wikipedia.org/wiki/Ethernet" TargetMode="External"/><Relationship Id="rId4" Type="http://schemas.openxmlformats.org/officeDocument/2006/relationships/hyperlink" Target="https://en.wikipedia.org/wiki/Cloud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B050-15AF-420B-9AF1-E66678C6470A}"/>
              </a:ext>
            </a:extLst>
          </p:cNvPr>
          <p:cNvSpPr>
            <a:spLocks noGrp="1"/>
          </p:cNvSpPr>
          <p:nvPr>
            <p:ph type="ctrTitle"/>
          </p:nvPr>
        </p:nvSpPr>
        <p:spPr/>
        <p:txBody>
          <a:bodyPr/>
          <a:lstStyle/>
          <a:p>
            <a:r>
              <a:rPr lang="en-US" dirty="0"/>
              <a:t>TELCOs Leverage Data Warehousing</a:t>
            </a:r>
          </a:p>
        </p:txBody>
      </p:sp>
      <p:sp>
        <p:nvSpPr>
          <p:cNvPr id="3" name="Subtitle 2">
            <a:extLst>
              <a:ext uri="{FF2B5EF4-FFF2-40B4-BE49-F238E27FC236}">
                <a16:creationId xmlns:a16="http://schemas.microsoft.com/office/drawing/2014/main" id="{6FE27C93-A10A-485C-825F-819C82B8645A}"/>
              </a:ext>
            </a:extLst>
          </p:cNvPr>
          <p:cNvSpPr>
            <a:spLocks noGrp="1"/>
          </p:cNvSpPr>
          <p:nvPr>
            <p:ph type="subTitle" idx="1"/>
          </p:nvPr>
        </p:nvSpPr>
        <p:spPr/>
        <p:txBody>
          <a:bodyPr/>
          <a:lstStyle/>
          <a:p>
            <a:r>
              <a:rPr lang="en-US" dirty="0"/>
              <a:t>Case Study</a:t>
            </a:r>
          </a:p>
          <a:p>
            <a:endParaRPr lang="en-US" dirty="0"/>
          </a:p>
        </p:txBody>
      </p:sp>
    </p:spTree>
    <p:extLst>
      <p:ext uri="{BB962C8B-B14F-4D97-AF65-F5344CB8AC3E}">
        <p14:creationId xmlns:p14="http://schemas.microsoft.com/office/powerpoint/2010/main" val="419904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634AB-E0B8-4B9E-8C5C-CA3B652B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04" y="709260"/>
            <a:ext cx="9250487" cy="5439479"/>
          </a:xfrm>
          <a:prstGeom prst="rect">
            <a:avLst/>
          </a:prstGeom>
        </p:spPr>
      </p:pic>
    </p:spTree>
    <p:extLst>
      <p:ext uri="{BB962C8B-B14F-4D97-AF65-F5344CB8AC3E}">
        <p14:creationId xmlns:p14="http://schemas.microsoft.com/office/powerpoint/2010/main" val="189763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8789E-79BA-4981-8462-EF775BFCC16C}"/>
              </a:ext>
            </a:extLst>
          </p:cNvPr>
          <p:cNvSpPr txBox="1"/>
          <p:nvPr/>
        </p:nvSpPr>
        <p:spPr>
          <a:xfrm>
            <a:off x="516835" y="609600"/>
            <a:ext cx="8812695" cy="4401205"/>
          </a:xfrm>
          <a:prstGeom prst="rect">
            <a:avLst/>
          </a:prstGeom>
          <a:noFill/>
        </p:spPr>
        <p:txBody>
          <a:bodyPr wrap="square" rtlCol="0">
            <a:spAutoFit/>
          </a:bodyPr>
          <a:lstStyle/>
          <a:p>
            <a:r>
              <a:rPr lang="en-US" sz="2800" b="1" i="0" dirty="0">
                <a:effectLst/>
                <a:latin typeface="Arial" panose="020B0604020202020204" pitchFamily="34" charset="0"/>
              </a:rPr>
              <a:t>Telco Systems</a:t>
            </a:r>
            <a:r>
              <a:rPr lang="en-US" sz="2800" b="0" i="0" dirty="0">
                <a:effectLst/>
                <a:latin typeface="Arial" panose="020B0604020202020204" pitchFamily="34" charset="0"/>
              </a:rPr>
              <a:t> is a manufacturer of telecommunications equipment. It was founded in 1972 and has its headquarters in </a:t>
            </a:r>
            <a:r>
              <a:rPr lang="en-US" sz="2800" b="0" i="0" strike="noStrike" dirty="0">
                <a:effectLst/>
                <a:latin typeface="Arial" panose="020B0604020202020204" pitchFamily="34" charset="0"/>
                <a:hlinkClick r:id="rId2" tooltip="Mansfield, Massachusetts">
                  <a:extLst>
                    <a:ext uri="{A12FA001-AC4F-418D-AE19-62706E023703}">
                      <ahyp:hlinkClr xmlns:ahyp="http://schemas.microsoft.com/office/drawing/2018/hyperlinkcolor" val="tx"/>
                    </a:ext>
                  </a:extLst>
                </a:hlinkClick>
              </a:rPr>
              <a:t>Mansfield, Massachusetts</a:t>
            </a:r>
            <a:r>
              <a:rPr lang="en-US" sz="2800" b="0" i="0" dirty="0">
                <a:effectLst/>
                <a:latin typeface="Arial" panose="020B0604020202020204" pitchFamily="34" charset="0"/>
              </a:rPr>
              <a:t>. Telco Systems solutions focuses around four primary vertical markets - carrier </a:t>
            </a:r>
            <a:r>
              <a:rPr lang="en-US" sz="2800" b="0" i="0" strike="noStrike" dirty="0">
                <a:effectLst/>
                <a:latin typeface="Arial" panose="020B0604020202020204" pitchFamily="34" charset="0"/>
                <a:hlinkClick r:id="rId3" tooltip="Cloud networking">
                  <a:extLst>
                    <a:ext uri="{A12FA001-AC4F-418D-AE19-62706E023703}">
                      <ahyp:hlinkClr xmlns:ahyp="http://schemas.microsoft.com/office/drawing/2018/hyperlinkcolor" val="tx"/>
                    </a:ext>
                  </a:extLst>
                </a:hlinkClick>
              </a:rPr>
              <a:t>cloud networking</a:t>
            </a:r>
            <a:r>
              <a:rPr lang="en-US" sz="2800" b="0" i="0" dirty="0">
                <a:effectLst/>
                <a:latin typeface="Arial" panose="020B0604020202020204" pitchFamily="34" charset="0"/>
              </a:rPr>
              <a:t> and </a:t>
            </a:r>
            <a:r>
              <a:rPr lang="en-US" sz="2800" b="0" i="0" strike="noStrike" dirty="0">
                <a:effectLst/>
                <a:latin typeface="Arial" panose="020B0604020202020204" pitchFamily="34" charset="0"/>
                <a:hlinkClick r:id="rId4" tooltip="Cloud services">
                  <a:extLst>
                    <a:ext uri="{A12FA001-AC4F-418D-AE19-62706E023703}">
                      <ahyp:hlinkClr xmlns:ahyp="http://schemas.microsoft.com/office/drawing/2018/hyperlinkcolor" val="tx"/>
                    </a:ext>
                  </a:extLst>
                </a:hlinkClick>
              </a:rPr>
              <a:t>cloud services</a:t>
            </a:r>
            <a:r>
              <a:rPr lang="en-US" sz="2800" b="0" i="0" dirty="0">
                <a:effectLst/>
                <a:latin typeface="Arial" panose="020B0604020202020204" pitchFamily="34" charset="0"/>
              </a:rPr>
              <a:t>, business </a:t>
            </a:r>
            <a:r>
              <a:rPr lang="en-US" sz="2800" b="0" i="0" strike="noStrike" dirty="0">
                <a:effectLst/>
                <a:latin typeface="Arial" panose="020B0604020202020204" pitchFamily="34" charset="0"/>
                <a:hlinkClick r:id="rId5" tooltip="Ethernet">
                  <a:extLst>
                    <a:ext uri="{A12FA001-AC4F-418D-AE19-62706E023703}">
                      <ahyp:hlinkClr xmlns:ahyp="http://schemas.microsoft.com/office/drawing/2018/hyperlinkcolor" val="tx"/>
                    </a:ext>
                  </a:extLst>
                </a:hlinkClick>
              </a:rPr>
              <a:t>Ethernet</a:t>
            </a:r>
            <a:r>
              <a:rPr lang="en-US" sz="2800" b="0" i="0" dirty="0">
                <a:effectLst/>
                <a:latin typeface="Arial" panose="020B0604020202020204" pitchFamily="34" charset="0"/>
              </a:rPr>
              <a:t> services, mobile </a:t>
            </a:r>
            <a:r>
              <a:rPr lang="en-US" sz="2800" b="0" i="0" strike="noStrike" dirty="0">
                <a:effectLst/>
                <a:latin typeface="Arial" panose="020B0604020202020204" pitchFamily="34" charset="0"/>
                <a:hlinkClick r:id="rId6" tooltip="Backhaul (telecommunications)">
                  <a:extLst>
                    <a:ext uri="{A12FA001-AC4F-418D-AE19-62706E023703}">
                      <ahyp:hlinkClr xmlns:ahyp="http://schemas.microsoft.com/office/drawing/2018/hyperlinkcolor" val="tx"/>
                    </a:ext>
                  </a:extLst>
                </a:hlinkClick>
              </a:rPr>
              <a:t>backhaul</a:t>
            </a:r>
            <a:r>
              <a:rPr lang="en-US" sz="2800" b="0" i="0" strike="noStrike" baseline="30000" dirty="0">
                <a:effectLst/>
                <a:latin typeface="Arial" panose="020B0604020202020204" pitchFamily="34" charset="0"/>
                <a:hlinkClick r:id="rId7">
                  <a:extLst>
                    <a:ext uri="{A12FA001-AC4F-418D-AE19-62706E023703}">
                      <ahyp:hlinkClr xmlns:ahyp="http://schemas.microsoft.com/office/drawing/2018/hyperlinkcolor" val="tx"/>
                    </a:ext>
                  </a:extLst>
                </a:hlinkClick>
              </a:rPr>
              <a:t>[1]</a:t>
            </a:r>
            <a:r>
              <a:rPr lang="en-US" sz="2800" b="0" i="0" dirty="0">
                <a:effectLst/>
                <a:latin typeface="Arial" panose="020B0604020202020204" pitchFamily="34" charset="0"/>
              </a:rPr>
              <a:t> and </a:t>
            </a:r>
            <a:r>
              <a:rPr lang="en-US" sz="2800" b="0" i="0" strike="noStrike" dirty="0" err="1">
                <a:effectLst/>
                <a:latin typeface="Arial" panose="020B0604020202020204" pitchFamily="34" charset="0"/>
                <a:hlinkClick r:id="rId8" tooltip="Advanced Telecommunications Computing Architecture">
                  <a:extLst>
                    <a:ext uri="{A12FA001-AC4F-418D-AE19-62706E023703}">
                      <ahyp:hlinkClr xmlns:ahyp="http://schemas.microsoft.com/office/drawing/2018/hyperlinkcolor" val="tx"/>
                    </a:ext>
                  </a:extLst>
                </a:hlinkClick>
              </a:rPr>
              <a:t>AdvancedTCA</a:t>
            </a:r>
            <a:r>
              <a:rPr lang="en-US" sz="2800" b="0" i="0" strike="noStrike" dirty="0">
                <a:effectLst/>
                <a:latin typeface="Arial" panose="020B0604020202020204" pitchFamily="34" charset="0"/>
                <a:hlinkClick r:id="rId8" tooltip="Advanced Telecommunications Computing Architecture">
                  <a:extLst>
                    <a:ext uri="{A12FA001-AC4F-418D-AE19-62706E023703}">
                      <ahyp:hlinkClr xmlns:ahyp="http://schemas.microsoft.com/office/drawing/2018/hyperlinkcolor" val="tx"/>
                    </a:ext>
                  </a:extLst>
                </a:hlinkClick>
              </a:rPr>
              <a:t> (ATCA)</a:t>
            </a:r>
            <a:r>
              <a:rPr lang="en-US" sz="2800" b="0" i="0" dirty="0">
                <a:effectLst/>
                <a:latin typeface="Arial" panose="020B0604020202020204" pitchFamily="34" charset="0"/>
              </a:rPr>
              <a:t> switching blades</a:t>
            </a:r>
          </a:p>
          <a:p>
            <a:endParaRPr lang="en-US" sz="2800" dirty="0"/>
          </a:p>
        </p:txBody>
      </p:sp>
    </p:spTree>
    <p:extLst>
      <p:ext uri="{BB962C8B-B14F-4D97-AF65-F5344CB8AC3E}">
        <p14:creationId xmlns:p14="http://schemas.microsoft.com/office/powerpoint/2010/main" val="290340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E790-9E4C-4563-B09C-C43243DE28E1}"/>
              </a:ext>
            </a:extLst>
          </p:cNvPr>
          <p:cNvSpPr txBox="1"/>
          <p:nvPr/>
        </p:nvSpPr>
        <p:spPr>
          <a:xfrm>
            <a:off x="768626" y="238539"/>
            <a:ext cx="8786191" cy="1600438"/>
          </a:xfrm>
          <a:prstGeom prst="rect">
            <a:avLst/>
          </a:prstGeom>
          <a:noFill/>
        </p:spPr>
        <p:txBody>
          <a:bodyPr wrap="square" rtlCol="0">
            <a:spAutoFit/>
          </a:bodyPr>
          <a:lstStyle/>
          <a:p>
            <a:r>
              <a:rPr lang="en-US" sz="4000" b="1" i="0" dirty="0">
                <a:solidFill>
                  <a:srgbClr val="333333"/>
                </a:solidFill>
                <a:effectLst/>
                <a:latin typeface="arial" panose="020B0604020202020204" pitchFamily="34" charset="0"/>
              </a:rPr>
              <a:t>What are the main challenges for TELCOs</a:t>
            </a:r>
            <a:r>
              <a:rPr lang="en-US" sz="1800" b="1" i="0" dirty="0">
                <a:solidFill>
                  <a:srgbClr val="333333"/>
                </a:solidFill>
                <a:effectLst/>
                <a:latin typeface="arial" panose="020B0604020202020204" pitchFamily="34" charset="0"/>
              </a:rPr>
              <a:t>?</a:t>
            </a:r>
            <a:endParaRPr lang="en-US" b="1" i="0" dirty="0">
              <a:solidFill>
                <a:srgbClr val="333333"/>
              </a:solidFill>
              <a:effectLst/>
              <a:latin typeface="Arial" panose="020B0604020202020204" pitchFamily="34" charset="0"/>
            </a:endParaRPr>
          </a:p>
          <a:p>
            <a:endParaRPr lang="en-US" dirty="0"/>
          </a:p>
        </p:txBody>
      </p:sp>
      <p:sp>
        <p:nvSpPr>
          <p:cNvPr id="3" name="TextBox 2">
            <a:extLst>
              <a:ext uri="{FF2B5EF4-FFF2-40B4-BE49-F238E27FC236}">
                <a16:creationId xmlns:a16="http://schemas.microsoft.com/office/drawing/2014/main" id="{E6F62A55-C07A-4AA1-A258-855C51848FA0}"/>
              </a:ext>
            </a:extLst>
          </p:cNvPr>
          <p:cNvSpPr txBox="1"/>
          <p:nvPr/>
        </p:nvSpPr>
        <p:spPr>
          <a:xfrm>
            <a:off x="556591" y="1838977"/>
            <a:ext cx="10442713" cy="3539430"/>
          </a:xfrm>
          <a:prstGeom prst="rect">
            <a:avLst/>
          </a:prstGeom>
          <a:noFill/>
        </p:spPr>
        <p:txBody>
          <a:bodyPr wrap="square" rtlCol="0">
            <a:spAutoFit/>
          </a:bodyPr>
          <a:lstStyle/>
          <a:p>
            <a:r>
              <a:rPr lang="en-US" sz="3200" b="0" i="0" dirty="0">
                <a:solidFill>
                  <a:srgbClr val="333333"/>
                </a:solidFill>
                <a:effectLst/>
                <a:latin typeface="arial" panose="020B0604020202020204" pitchFamily="34" charset="0"/>
              </a:rPr>
              <a:t> TELCOs should persistently refine everything from client administration to arrange estimating. The real difficulties confronted by both settled in and new organizations in this industry include: retaining clients, diminishing costs, calibrating valuing models, enhancing consumer loyalty, procuring new clients, and comprehension the part of online networking in loyalty of customers.</a:t>
            </a:r>
            <a:endParaRPr lang="en-US" sz="3200" dirty="0"/>
          </a:p>
        </p:txBody>
      </p:sp>
    </p:spTree>
    <p:extLst>
      <p:ext uri="{BB962C8B-B14F-4D97-AF65-F5344CB8AC3E}">
        <p14:creationId xmlns:p14="http://schemas.microsoft.com/office/powerpoint/2010/main" val="191725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E790-9E4C-4563-B09C-C43243DE28E1}"/>
              </a:ext>
            </a:extLst>
          </p:cNvPr>
          <p:cNvSpPr txBox="1"/>
          <p:nvPr/>
        </p:nvSpPr>
        <p:spPr>
          <a:xfrm>
            <a:off x="768626" y="238539"/>
            <a:ext cx="8786191" cy="1938992"/>
          </a:xfrm>
          <a:prstGeom prst="rect">
            <a:avLst/>
          </a:prstGeom>
          <a:noFill/>
        </p:spPr>
        <p:txBody>
          <a:bodyPr wrap="square" rtlCol="0">
            <a:spAutoFit/>
          </a:bodyPr>
          <a:lstStyle/>
          <a:p>
            <a:pPr algn="l" fontAlgn="base"/>
            <a:r>
              <a:rPr lang="en-US" sz="4000" b="1" i="0" dirty="0">
                <a:solidFill>
                  <a:srgbClr val="333333"/>
                </a:solidFill>
                <a:effectLst/>
                <a:latin typeface="arial" panose="020B0604020202020204" pitchFamily="34" charset="0"/>
              </a:rPr>
              <a:t>How can data warehousing and data analytics help TELCOs in overcoming their challenges?</a:t>
            </a:r>
            <a:endParaRPr lang="en-US" sz="7200" b="1" i="0" dirty="0">
              <a:solidFill>
                <a:srgbClr val="333333"/>
              </a:solidFill>
              <a:effectLst/>
              <a:latin typeface="Arial" panose="020B0604020202020204" pitchFamily="34" charset="0"/>
            </a:endParaRPr>
          </a:p>
        </p:txBody>
      </p:sp>
      <p:sp>
        <p:nvSpPr>
          <p:cNvPr id="3" name="TextBox 2">
            <a:extLst>
              <a:ext uri="{FF2B5EF4-FFF2-40B4-BE49-F238E27FC236}">
                <a16:creationId xmlns:a16="http://schemas.microsoft.com/office/drawing/2014/main" id="{E6F62A55-C07A-4AA1-A258-855C51848FA0}"/>
              </a:ext>
            </a:extLst>
          </p:cNvPr>
          <p:cNvSpPr txBox="1"/>
          <p:nvPr/>
        </p:nvSpPr>
        <p:spPr>
          <a:xfrm>
            <a:off x="463825" y="2329307"/>
            <a:ext cx="10442713" cy="3539430"/>
          </a:xfrm>
          <a:prstGeom prst="rect">
            <a:avLst/>
          </a:prstGeom>
          <a:noFill/>
        </p:spPr>
        <p:txBody>
          <a:bodyPr wrap="square" rtlCol="0">
            <a:spAutoFit/>
          </a:bodyPr>
          <a:lstStyle/>
          <a:p>
            <a:r>
              <a:rPr lang="en-US" sz="3200" b="0" i="0" dirty="0">
                <a:solidFill>
                  <a:srgbClr val="333333"/>
                </a:solidFill>
                <a:effectLst/>
                <a:latin typeface="arial" panose="020B0604020202020204" pitchFamily="34" charset="0"/>
              </a:rPr>
              <a:t>The organization can without much of a stretch follow the steps included with every procedure to comprehend purposes of disappointment and increasing speed. Through information warehousing and information investigation, the organization can enhance the general fulfillment with on boarding new clients (Sharda, </a:t>
            </a:r>
            <a:r>
              <a:rPr lang="en-US" sz="3200" b="0" i="0" dirty="0" err="1">
                <a:solidFill>
                  <a:srgbClr val="333333"/>
                </a:solidFill>
                <a:effectLst/>
                <a:latin typeface="arial" panose="020B0604020202020204" pitchFamily="34" charset="0"/>
              </a:rPr>
              <a:t>Delen</a:t>
            </a:r>
            <a:r>
              <a:rPr lang="en-US" sz="3200" b="0" i="0" dirty="0">
                <a:solidFill>
                  <a:srgbClr val="333333"/>
                </a:solidFill>
                <a:effectLst/>
                <a:latin typeface="arial" panose="020B0604020202020204" pitchFamily="34" charset="0"/>
              </a:rPr>
              <a:t> &amp; Turban, 2013). On the other hand</a:t>
            </a:r>
            <a:endParaRPr lang="en-US" sz="3200" dirty="0"/>
          </a:p>
        </p:txBody>
      </p:sp>
    </p:spTree>
    <p:extLst>
      <p:ext uri="{BB962C8B-B14F-4D97-AF65-F5344CB8AC3E}">
        <p14:creationId xmlns:p14="http://schemas.microsoft.com/office/powerpoint/2010/main" val="469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E790-9E4C-4563-B09C-C43243DE28E1}"/>
              </a:ext>
            </a:extLst>
          </p:cNvPr>
          <p:cNvSpPr txBox="1"/>
          <p:nvPr/>
        </p:nvSpPr>
        <p:spPr>
          <a:xfrm>
            <a:off x="768626" y="238539"/>
            <a:ext cx="8786191" cy="1938992"/>
          </a:xfrm>
          <a:prstGeom prst="rect">
            <a:avLst/>
          </a:prstGeom>
          <a:noFill/>
        </p:spPr>
        <p:txBody>
          <a:bodyPr wrap="square" rtlCol="0">
            <a:spAutoFit/>
          </a:bodyPr>
          <a:lstStyle/>
          <a:p>
            <a:pPr algn="l" fontAlgn="base"/>
            <a:r>
              <a:rPr lang="en-US" sz="4000" b="1" i="0" dirty="0">
                <a:solidFill>
                  <a:srgbClr val="333333"/>
                </a:solidFill>
                <a:effectLst/>
                <a:latin typeface="arial" panose="020B0604020202020204" pitchFamily="34" charset="0"/>
              </a:rPr>
              <a:t>   Why do you think TELCOs are well suited to take full advantage of data analytics</a:t>
            </a:r>
            <a:endParaRPr lang="en-US" sz="7200" b="1" i="0" dirty="0">
              <a:solidFill>
                <a:srgbClr val="333333"/>
              </a:solidFill>
              <a:effectLst/>
              <a:latin typeface="Arial" panose="020B0604020202020204" pitchFamily="34" charset="0"/>
            </a:endParaRPr>
          </a:p>
        </p:txBody>
      </p:sp>
      <p:sp>
        <p:nvSpPr>
          <p:cNvPr id="3" name="TextBox 2">
            <a:extLst>
              <a:ext uri="{FF2B5EF4-FFF2-40B4-BE49-F238E27FC236}">
                <a16:creationId xmlns:a16="http://schemas.microsoft.com/office/drawing/2014/main" id="{E6F62A55-C07A-4AA1-A258-855C51848FA0}"/>
              </a:ext>
            </a:extLst>
          </p:cNvPr>
          <p:cNvSpPr txBox="1"/>
          <p:nvPr/>
        </p:nvSpPr>
        <p:spPr>
          <a:xfrm>
            <a:off x="463825" y="2329307"/>
            <a:ext cx="10442713" cy="3046988"/>
          </a:xfrm>
          <a:prstGeom prst="rect">
            <a:avLst/>
          </a:prstGeom>
          <a:noFill/>
        </p:spPr>
        <p:txBody>
          <a:bodyPr wrap="square" rtlCol="0">
            <a:spAutoFit/>
          </a:bodyPr>
          <a:lstStyle/>
          <a:p>
            <a:r>
              <a:rPr lang="en-US" sz="3200" b="0" i="0" dirty="0">
                <a:solidFill>
                  <a:srgbClr val="333333"/>
                </a:solidFill>
                <a:effectLst/>
                <a:latin typeface="arial" panose="020B0604020202020204" pitchFamily="34" charset="0"/>
              </a:rPr>
              <a:t>TELCOs control the information transfers infrastructure, and secure much utilization information therefore. They have the specialized aptitude to make, convey, and refine arrangements to address their business challenges. The business and versatile innovation have extended and enhanced throughout the years</a:t>
            </a:r>
            <a:endParaRPr lang="en-US" sz="3200" dirty="0"/>
          </a:p>
        </p:txBody>
      </p:sp>
    </p:spTree>
    <p:extLst>
      <p:ext uri="{BB962C8B-B14F-4D97-AF65-F5344CB8AC3E}">
        <p14:creationId xmlns:p14="http://schemas.microsoft.com/office/powerpoint/2010/main" val="136642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07622-711C-4008-812C-37C708240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7" y="678035"/>
            <a:ext cx="8844547" cy="5501930"/>
          </a:xfrm>
          <a:prstGeom prst="rect">
            <a:avLst/>
          </a:prstGeom>
        </p:spPr>
      </p:pic>
    </p:spTree>
    <p:extLst>
      <p:ext uri="{BB962C8B-B14F-4D97-AF65-F5344CB8AC3E}">
        <p14:creationId xmlns:p14="http://schemas.microsoft.com/office/powerpoint/2010/main" val="9107032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262</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Trebuchet MS</vt:lpstr>
      <vt:lpstr>Wingdings 3</vt:lpstr>
      <vt:lpstr>Facet</vt:lpstr>
      <vt:lpstr>TELCOs Leverage Data Warehousing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TELCOs Leverage Data Warehousing</dc:title>
  <dc:creator>Kimo Store</dc:creator>
  <cp:lastModifiedBy>Kimo Store</cp:lastModifiedBy>
  <cp:revision>2</cp:revision>
  <dcterms:created xsi:type="dcterms:W3CDTF">2022-03-12T17:50:52Z</dcterms:created>
  <dcterms:modified xsi:type="dcterms:W3CDTF">2022-03-12T18:03:04Z</dcterms:modified>
</cp:coreProperties>
</file>