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66" r:id="rId3"/>
    <p:sldId id="258" r:id="rId4"/>
    <p:sldId id="264" r:id="rId5"/>
    <p:sldId id="259" r:id="rId6"/>
    <p:sldId id="265" r:id="rId7"/>
    <p:sldId id="260" r:id="rId8"/>
    <p:sldId id="261" r:id="rId9"/>
    <p:sldId id="262" r:id="rId10"/>
    <p:sldId id="267"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8" r:id="rId24"/>
    <p:sldId id="287"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09799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25073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266122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1174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232213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077001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34840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689822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47482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97095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04475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2467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D3709-0460-4695-A984-D2E22B1CDAFB}"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07679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20522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53040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63990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42566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5D3709-0460-4695-A984-D2E22B1CDAFB}" type="datetimeFigureOut">
              <a:rPr lang="en-US" smtClean="0"/>
              <a:t>5/30/2022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4656FB-00D6-4D47-B668-226924FB3174}" type="slidenum">
              <a:rPr lang="en-US" smtClean="0"/>
              <a:t>‹#›</a:t>
            </a:fld>
            <a:endParaRPr lang="en-US"/>
          </a:p>
        </p:txBody>
      </p:sp>
    </p:spTree>
    <p:extLst>
      <p:ext uri="{BB962C8B-B14F-4D97-AF65-F5344CB8AC3E}">
        <p14:creationId xmlns:p14="http://schemas.microsoft.com/office/powerpoint/2010/main" val="420815038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datapine.com/articles/client-dashboard-report-exampl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datapine.com/articles/best-kpi-dashboard-exampl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datapine.com/blog/dashboard-storytelling-with-kpis-presentation-exampl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datapine.com/blog/how-to-choose-the-right-data-visualization-typ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teraction-design.org/literature/article/visual-hierarchy-organizing-content-to-follow-natural-eye-movement-pattern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forbes.com/sites/jeffkauflin/2017/07/20/the-five-most-in-demand-skills-for-data-analysis-jobs/#3e300312c7c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E3F52-64D0-416B-B19C-868520BB53D9}"/>
              </a:ext>
            </a:extLst>
          </p:cNvPr>
          <p:cNvSpPr txBox="1"/>
          <p:nvPr/>
        </p:nvSpPr>
        <p:spPr>
          <a:xfrm>
            <a:off x="1895061" y="3044279"/>
            <a:ext cx="6957392" cy="769441"/>
          </a:xfrm>
          <a:prstGeom prst="rect">
            <a:avLst/>
          </a:prstGeom>
          <a:noFill/>
        </p:spPr>
        <p:txBody>
          <a:bodyPr wrap="square" rtlCol="0">
            <a:spAutoFit/>
          </a:bodyPr>
          <a:lstStyle/>
          <a:p>
            <a:pPr algn="ctr"/>
            <a:r>
              <a:rPr lang="en-US" sz="4400" dirty="0">
                <a:solidFill>
                  <a:schemeClr val="accent1">
                    <a:lumMod val="60000"/>
                    <a:lumOff val="40000"/>
                  </a:schemeClr>
                </a:solidFill>
              </a:rPr>
              <a:t>Dashboard</a:t>
            </a:r>
          </a:p>
        </p:txBody>
      </p:sp>
      <p:sp>
        <p:nvSpPr>
          <p:cNvPr id="3" name="TextBox 2">
            <a:extLst>
              <a:ext uri="{FF2B5EF4-FFF2-40B4-BE49-F238E27FC236}">
                <a16:creationId xmlns:a16="http://schemas.microsoft.com/office/drawing/2014/main" id="{45720EC4-A302-4DD7-8538-BC865E8561DA}"/>
              </a:ext>
            </a:extLst>
          </p:cNvPr>
          <p:cNvSpPr txBox="1"/>
          <p:nvPr/>
        </p:nvSpPr>
        <p:spPr>
          <a:xfrm>
            <a:off x="2093843" y="4187687"/>
            <a:ext cx="6758610" cy="646331"/>
          </a:xfrm>
          <a:prstGeom prst="rect">
            <a:avLst/>
          </a:prstGeom>
          <a:noFill/>
        </p:spPr>
        <p:txBody>
          <a:bodyPr wrap="square" rtlCol="0">
            <a:spAutoFit/>
          </a:bodyPr>
          <a:lstStyle/>
          <a:p>
            <a:pPr algn="ctr"/>
            <a:r>
              <a:rPr lang="en-US" dirty="0">
                <a:solidFill>
                  <a:schemeClr val="accent1">
                    <a:lumMod val="60000"/>
                    <a:lumOff val="40000"/>
                  </a:schemeClr>
                </a:solidFill>
              </a:rPr>
              <a:t>Ali Youssef Ali </a:t>
            </a:r>
          </a:p>
          <a:p>
            <a:pPr algn="ctr"/>
            <a:r>
              <a:rPr lang="en-US" dirty="0">
                <a:solidFill>
                  <a:schemeClr val="accent1">
                    <a:lumMod val="60000"/>
                    <a:lumOff val="40000"/>
                  </a:schemeClr>
                </a:solidFill>
              </a:rPr>
              <a:t>18101591</a:t>
            </a:r>
          </a:p>
        </p:txBody>
      </p:sp>
    </p:spTree>
    <p:extLst>
      <p:ext uri="{BB962C8B-B14F-4D97-AF65-F5344CB8AC3E}">
        <p14:creationId xmlns:p14="http://schemas.microsoft.com/office/powerpoint/2010/main" val="96458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323232"/>
                </a:solidFill>
                <a:effectLst/>
                <a:latin typeface="Arial" panose="020B0604020202020204" pitchFamily="34" charset="0"/>
              </a:rPr>
              <a:t>Why is Dashboards important?</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r>
              <a:rPr lang="en-US" sz="2400" b="0" i="0" dirty="0">
                <a:solidFill>
                  <a:srgbClr val="202124"/>
                </a:solidFill>
                <a:effectLst/>
                <a:latin typeface="arial" panose="020B0604020202020204" pitchFamily="34" charset="0"/>
              </a:rPr>
              <a:t>Dashboards are </a:t>
            </a:r>
            <a:r>
              <a:rPr lang="en-US" sz="2400" b="1" i="0" dirty="0">
                <a:solidFill>
                  <a:srgbClr val="202124"/>
                </a:solidFill>
                <a:effectLst/>
                <a:latin typeface="arial" panose="020B0604020202020204" pitchFamily="34" charset="0"/>
              </a:rPr>
              <a:t>vital to IP decision making</a:t>
            </a:r>
            <a:endParaRPr lang="en-US" sz="2400" b="0" i="0" dirty="0">
              <a:solidFill>
                <a:srgbClr val="202124"/>
              </a:solidFill>
              <a:effectLst/>
              <a:latin typeface="arial" panose="020B0604020202020204" pitchFamily="34" charset="0"/>
            </a:endParaRPr>
          </a:p>
          <a:p>
            <a:r>
              <a:rPr lang="en-US" sz="2400" b="0" i="0" dirty="0">
                <a:solidFill>
                  <a:srgbClr val="202124"/>
                </a:solidFill>
                <a:effectLst/>
                <a:latin typeface="arial" panose="020B0604020202020204" pitchFamily="34" charset="0"/>
              </a:rPr>
              <a:t>IP Professionals use dashboards to quickly gain insights into the most important aspects of their data. They get real time insights and competitive analyses, and use them to identify items that require urgent action, streamlining workflows and properly purposing resources.</a:t>
            </a:r>
            <a:endParaRPr lang="en-US" sz="2400" b="0" i="0" dirty="0">
              <a:effectLst/>
              <a:latin typeface="Merriweather"/>
            </a:endParaRPr>
          </a:p>
        </p:txBody>
      </p:sp>
    </p:spTree>
    <p:extLst>
      <p:ext uri="{BB962C8B-B14F-4D97-AF65-F5344CB8AC3E}">
        <p14:creationId xmlns:p14="http://schemas.microsoft.com/office/powerpoint/2010/main" val="149690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r>
              <a:rPr lang="en-US" sz="2400" b="1" dirty="0">
                <a:effectLst/>
                <a:latin typeface="Proxima Nova"/>
              </a:rPr>
              <a:t>1. Consider your audience</a:t>
            </a:r>
          </a:p>
          <a:p>
            <a:pPr algn="l"/>
            <a:r>
              <a:rPr lang="en-US" sz="2400" b="0" i="0" dirty="0">
                <a:effectLst/>
                <a:latin typeface="Proxima Nova"/>
              </a:rPr>
              <a:t>Concerning dashboard best practices in design, your audience is one of the most important factors you have to take into account. You need to know who's going to use the dashboard and for what purpose they will use it in order to create the best analytical tool for them. </a:t>
            </a:r>
          </a:p>
        </p:txBody>
      </p:sp>
    </p:spTree>
    <p:extLst>
      <p:ext uri="{BB962C8B-B14F-4D97-AF65-F5344CB8AC3E}">
        <p14:creationId xmlns:p14="http://schemas.microsoft.com/office/powerpoint/2010/main" val="168005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170099"/>
          </a:xfrm>
          <a:prstGeom prst="rect">
            <a:avLst/>
          </a:prstGeom>
          <a:noFill/>
        </p:spPr>
        <p:txBody>
          <a:bodyPr wrap="square" rtlCol="0">
            <a:spAutoFit/>
          </a:bodyPr>
          <a:lstStyle/>
          <a:p>
            <a:pPr algn="l"/>
            <a:r>
              <a:rPr lang="en-US" sz="2000" b="1" dirty="0">
                <a:effectLst/>
                <a:latin typeface="Proxima Nova"/>
              </a:rPr>
              <a:t>2. Determine your goals </a:t>
            </a:r>
          </a:p>
          <a:p>
            <a:pPr algn="l"/>
            <a:r>
              <a:rPr lang="en-US" sz="2000" b="0" i="0" dirty="0">
                <a:effectLst/>
                <a:latin typeface="Proxima Nova"/>
              </a:rPr>
              <a:t>The next dashboard UI design principle has a direct relationship between the user's needs and the purpose of the dashboard, which is to establish your ultimate goals. Rather you are creating a </a:t>
            </a:r>
            <a:r>
              <a:rPr lang="en-US" sz="2000" b="0" i="0" u="none" strike="noStrike" dirty="0">
                <a:effectLst/>
                <a:latin typeface="Proxima Nova"/>
                <a:hlinkClick r:id="rId2">
                  <a:extLst>
                    <a:ext uri="{A12FA001-AC4F-418D-AE19-62706E023703}">
                      <ahyp:hlinkClr xmlns:ahyp="http://schemas.microsoft.com/office/drawing/2018/hyperlinkcolor" val="tx"/>
                    </a:ext>
                  </a:extLst>
                </a:hlinkClick>
              </a:rPr>
              <a:t>client dashboard</a:t>
            </a:r>
            <a:r>
              <a:rPr lang="en-US" sz="2000" b="0" i="0" dirty="0">
                <a:effectLst/>
                <a:latin typeface="Proxima Nova"/>
              </a:rPr>
              <a:t> or an internal report, each dashboard that you create will serve a purpose and answer key questions through the data. Here, it is important to consider that not all the data available will be useful for the analysis process and that getting this part of the process wrong can render your further efforts meaningless.  </a:t>
            </a:r>
          </a:p>
        </p:txBody>
      </p:sp>
    </p:spTree>
    <p:extLst>
      <p:ext uri="{BB962C8B-B14F-4D97-AF65-F5344CB8AC3E}">
        <p14:creationId xmlns:p14="http://schemas.microsoft.com/office/powerpoint/2010/main" val="84265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r>
              <a:rPr lang="en-US" sz="2400" b="1" dirty="0">
                <a:effectLst/>
                <a:latin typeface="Proxima Nova"/>
              </a:rPr>
              <a:t>3. Choose relevant KPIs</a:t>
            </a:r>
          </a:p>
          <a:p>
            <a:pPr algn="l"/>
            <a:r>
              <a:rPr lang="en-US" sz="2400" b="0" i="0" dirty="0">
                <a:effectLst/>
                <a:latin typeface="Proxima Nova"/>
              </a:rPr>
              <a:t>For a truly effective </a:t>
            </a:r>
            <a:r>
              <a:rPr lang="en-US" sz="2400" b="0" i="0" u="none" strike="noStrike" dirty="0">
                <a:effectLst/>
                <a:latin typeface="Proxima Nova"/>
                <a:hlinkClick r:id="rId2">
                  <a:extLst>
                    <a:ext uri="{A12FA001-AC4F-418D-AE19-62706E023703}">
                      <ahyp:hlinkClr xmlns:ahyp="http://schemas.microsoft.com/office/drawing/2018/hyperlinkcolor" val="tx"/>
                    </a:ext>
                  </a:extLst>
                </a:hlinkClick>
              </a:rPr>
              <a:t>KPI dashboard</a:t>
            </a:r>
            <a:r>
              <a:rPr lang="en-US" sz="2400" b="0" i="0" dirty="0">
                <a:effectLst/>
                <a:latin typeface="Proxima Nova"/>
              </a:rPr>
              <a:t> design, selecting the right key performance indicators (KPIs) for your business needs is a must. Once you’ve determined your ultimate goals and considered your target audience, you will be able to select the best KPIs to feature in your dashboard.</a:t>
            </a:r>
          </a:p>
        </p:txBody>
      </p:sp>
    </p:spTree>
    <p:extLst>
      <p:ext uri="{BB962C8B-B14F-4D97-AF65-F5344CB8AC3E}">
        <p14:creationId xmlns:p14="http://schemas.microsoft.com/office/powerpoint/2010/main" val="382354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4154984"/>
          </a:xfrm>
          <a:prstGeom prst="rect">
            <a:avLst/>
          </a:prstGeom>
          <a:noFill/>
        </p:spPr>
        <p:txBody>
          <a:bodyPr wrap="square" rtlCol="0">
            <a:spAutoFit/>
          </a:bodyPr>
          <a:lstStyle/>
          <a:p>
            <a:pPr algn="l"/>
            <a:r>
              <a:rPr lang="en-US" sz="2400" b="1" dirty="0">
                <a:effectLst/>
                <a:latin typeface="Proxima Nova"/>
              </a:rPr>
              <a:t>4. Tell a story with your data </a:t>
            </a:r>
          </a:p>
          <a:p>
            <a:pPr algn="l"/>
            <a:r>
              <a:rPr lang="en-US" sz="2400" b="0" i="0" dirty="0">
                <a:effectLst/>
                <a:latin typeface="Proxima Nova"/>
              </a:rPr>
              <a:t>Following the workflow for effective dashboard design UX comes the moment to start building your data storytelling. </a:t>
            </a:r>
          </a:p>
          <a:p>
            <a:pPr algn="l"/>
            <a:r>
              <a:rPr lang="en-US" sz="2400" b="0" i="0" dirty="0">
                <a:effectLst/>
                <a:latin typeface="Proxima Nova"/>
              </a:rPr>
              <a:t>To put it simply, </a:t>
            </a:r>
            <a:r>
              <a:rPr lang="en-US" sz="2400" b="0" i="0" u="none" strike="noStrike" dirty="0">
                <a:effectLst/>
                <a:latin typeface="Proxima Nova"/>
                <a:hlinkClick r:id="rId2">
                  <a:extLst>
                    <a:ext uri="{A12FA001-AC4F-418D-AE19-62706E023703}">
                      <ahyp:hlinkClr xmlns:ahyp="http://schemas.microsoft.com/office/drawing/2018/hyperlinkcolor" val="tx"/>
                    </a:ext>
                  </a:extLst>
                </a:hlinkClick>
              </a:rPr>
              <a:t>dashboard storytelling</a:t>
            </a:r>
            <a:r>
              <a:rPr lang="en-US" sz="2400" b="0" i="0" dirty="0">
                <a:effectLst/>
                <a:latin typeface="Proxima Nova"/>
              </a:rPr>
              <a:t> is the process of presenting data in a visual manner that will depict the whole narrative of the data analysis process in order to efficiently understand business strategies and goals. In other words, efficient storytelling will help you communicate your message in the clearest way possible. </a:t>
            </a:r>
          </a:p>
        </p:txBody>
      </p:sp>
    </p:spTree>
    <p:extLst>
      <p:ext uri="{BB962C8B-B14F-4D97-AF65-F5344CB8AC3E}">
        <p14:creationId xmlns:p14="http://schemas.microsoft.com/office/powerpoint/2010/main" val="304734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785652"/>
          </a:xfrm>
          <a:prstGeom prst="rect">
            <a:avLst/>
          </a:prstGeom>
          <a:noFill/>
        </p:spPr>
        <p:txBody>
          <a:bodyPr wrap="square" rtlCol="0">
            <a:spAutoFit/>
          </a:bodyPr>
          <a:lstStyle/>
          <a:p>
            <a:pPr algn="l"/>
            <a:r>
              <a:rPr lang="en-US" sz="2400" b="1" dirty="0">
                <a:effectLst/>
                <a:latin typeface="Proxima Nova"/>
              </a:rPr>
              <a:t>5. Provide context</a:t>
            </a:r>
          </a:p>
          <a:p>
            <a:pPr algn="l"/>
            <a:r>
              <a:rPr lang="en-US" sz="2400" b="0" i="0" dirty="0">
                <a:effectLst/>
                <a:latin typeface="Proxima Nova"/>
              </a:rPr>
              <a:t>Without providing context, how will you know whether those numbers are good or bad, or if they are typical or unusual? Without comparison values, numbers on a dashboard are meaningless for the users. And more importantly, they won’t know whether any action is required. For example, a management dashboard design will focus on high-level metrics that are easy to compare and, subsequently, offer a visual story.</a:t>
            </a:r>
          </a:p>
        </p:txBody>
      </p:sp>
    </p:spTree>
    <p:extLst>
      <p:ext uri="{BB962C8B-B14F-4D97-AF65-F5344CB8AC3E}">
        <p14:creationId xmlns:p14="http://schemas.microsoft.com/office/powerpoint/2010/main" val="243741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308324"/>
          </a:xfrm>
          <a:prstGeom prst="rect">
            <a:avLst/>
          </a:prstGeom>
          <a:noFill/>
        </p:spPr>
        <p:txBody>
          <a:bodyPr wrap="square" rtlCol="0">
            <a:spAutoFit/>
          </a:bodyPr>
          <a:lstStyle/>
          <a:p>
            <a:pPr algn="l"/>
            <a:r>
              <a:rPr lang="en-US" sz="2400" b="1" dirty="0">
                <a:effectLst/>
                <a:latin typeface="Proxima Nova"/>
              </a:rPr>
              <a:t>6. Don’t try to place all the information on the same page</a:t>
            </a:r>
          </a:p>
          <a:p>
            <a:pPr algn="l"/>
            <a:r>
              <a:rPr lang="en-US" sz="2400" b="0" i="0" dirty="0">
                <a:effectLst/>
                <a:latin typeface="Proxima Nova"/>
              </a:rPr>
              <a:t>The next in our rundown of dashboard design tips is a question of information. This most golden of dashboard design principles refers to both precision and the right audience targeting.</a:t>
            </a:r>
          </a:p>
        </p:txBody>
      </p:sp>
    </p:spTree>
    <p:extLst>
      <p:ext uri="{BB962C8B-B14F-4D97-AF65-F5344CB8AC3E}">
        <p14:creationId xmlns:p14="http://schemas.microsoft.com/office/powerpoint/2010/main" val="99088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pPr algn="l"/>
            <a:r>
              <a:rPr lang="en-US" sz="2400" b="1" dirty="0">
                <a:effectLst/>
                <a:latin typeface="Proxima Nova"/>
              </a:rPr>
              <a:t>7. Select the right type of dashboard</a:t>
            </a:r>
          </a:p>
          <a:p>
            <a:pPr algn="l"/>
            <a:r>
              <a:rPr lang="en-US" sz="2400" b="0" i="0" dirty="0">
                <a:effectLst/>
                <a:latin typeface="Proxima Nova"/>
              </a:rPr>
              <a:t>Another best practice to consider is to be aware of the type of dashboard that you want to build based on its analytical purpose. As mentioned in previous points, each dashboard should be designed for a particular user group with the specific aim of assisting recipients in the business decision-making process. Information is valuable only when it is directly actionable.</a:t>
            </a:r>
          </a:p>
        </p:txBody>
      </p:sp>
    </p:spTree>
    <p:extLst>
      <p:ext uri="{BB962C8B-B14F-4D97-AF65-F5344CB8AC3E}">
        <p14:creationId xmlns:p14="http://schemas.microsoft.com/office/powerpoint/2010/main" val="422112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r>
              <a:rPr lang="en-US" sz="2400" b="1" dirty="0">
                <a:effectLst/>
                <a:latin typeface="Proxima Nova"/>
              </a:rPr>
              <a:t>8. Use the right type of chart</a:t>
            </a:r>
          </a:p>
          <a:p>
            <a:pPr algn="l"/>
            <a:r>
              <a:rPr lang="en-US" sz="2400" b="0" i="0" dirty="0">
                <a:effectLst/>
                <a:latin typeface="Proxima Nova"/>
              </a:rPr>
              <a:t>We can’t stress enough the importance of choosing the right </a:t>
            </a:r>
            <a:r>
              <a:rPr lang="en-US" sz="2400" b="0" i="0" u="none" strike="noStrike" dirty="0">
                <a:effectLst/>
                <a:latin typeface="Proxima Nova"/>
                <a:hlinkClick r:id="rId2">
                  <a:extLst>
                    <a:ext uri="{A12FA001-AC4F-418D-AE19-62706E023703}">
                      <ahyp:hlinkClr xmlns:ahyp="http://schemas.microsoft.com/office/drawing/2018/hyperlinkcolor" val="tx"/>
                    </a:ext>
                  </a:extLst>
                </a:hlinkClick>
              </a:rPr>
              <a:t>data visualization types</a:t>
            </a:r>
            <a:r>
              <a:rPr lang="en-US" sz="2400" b="0" i="0" dirty="0">
                <a:effectLst/>
                <a:latin typeface="Proxima Nova"/>
              </a:rPr>
              <a:t>. You can destroy all of your efforts with a missing or incorrect chart type. It’s important to understand what type of information you want to convey and choose a data visualization that is suited to the task.</a:t>
            </a:r>
          </a:p>
        </p:txBody>
      </p:sp>
    </p:spTree>
    <p:extLst>
      <p:ext uri="{BB962C8B-B14F-4D97-AF65-F5344CB8AC3E}">
        <p14:creationId xmlns:p14="http://schemas.microsoft.com/office/powerpoint/2010/main" val="384667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pPr algn="l"/>
            <a:r>
              <a:rPr lang="en-US" sz="2400" b="1" dirty="0">
                <a:effectLst/>
                <a:latin typeface="Proxima Nova"/>
              </a:rPr>
              <a:t>9. Choose your layout carefully</a:t>
            </a:r>
          </a:p>
          <a:p>
            <a:pPr algn="l"/>
            <a:r>
              <a:rPr lang="en-US" sz="2400" b="0" i="0" dirty="0">
                <a:effectLst/>
                <a:latin typeface="Proxima Nova"/>
              </a:rPr>
              <a:t>Dashboard best practices in design concern more than just good metrics and well-thought-out charts. The next step is the placement of charts on a dashboard. If your dashboard is </a:t>
            </a:r>
            <a:r>
              <a:rPr lang="en-US" sz="2400" b="0" i="0" u="none" strike="noStrike" dirty="0">
                <a:effectLst/>
                <a:latin typeface="Proxima Nova"/>
                <a:hlinkClick r:id="rId2">
                  <a:extLst>
                    <a:ext uri="{A12FA001-AC4F-418D-AE19-62706E023703}">
                      <ahyp:hlinkClr xmlns:ahyp="http://schemas.microsoft.com/office/drawing/2018/hyperlinkcolor" val="tx"/>
                    </a:ext>
                  </a:extLst>
                </a:hlinkClick>
              </a:rPr>
              <a:t>visually organized</a:t>
            </a:r>
            <a:r>
              <a:rPr lang="en-US" sz="2400" b="0" i="0" dirty="0">
                <a:effectLst/>
                <a:latin typeface="Proxima Nova"/>
              </a:rPr>
              <a:t>, users will easily find the information they need. Poor layout forces users to think more before they grasp the point,</a:t>
            </a:r>
          </a:p>
        </p:txBody>
      </p:sp>
    </p:spTree>
    <p:extLst>
      <p:ext uri="{BB962C8B-B14F-4D97-AF65-F5344CB8AC3E}">
        <p14:creationId xmlns:p14="http://schemas.microsoft.com/office/powerpoint/2010/main" val="410729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64332-B35B-4475-B752-70D66B2C0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06" y="622852"/>
            <a:ext cx="9166204" cy="5406628"/>
          </a:xfrm>
          <a:prstGeom prst="rect">
            <a:avLst/>
          </a:prstGeom>
        </p:spPr>
      </p:pic>
    </p:spTree>
    <p:extLst>
      <p:ext uri="{BB962C8B-B14F-4D97-AF65-F5344CB8AC3E}">
        <p14:creationId xmlns:p14="http://schemas.microsoft.com/office/powerpoint/2010/main" val="308157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pPr algn="l"/>
            <a:r>
              <a:rPr lang="en-US" sz="2400" b="1" dirty="0">
                <a:effectLst/>
                <a:latin typeface="Proxima Nova"/>
              </a:rPr>
              <a:t>10. Prioritize simplicity</a:t>
            </a:r>
          </a:p>
          <a:p>
            <a:pPr algn="l"/>
            <a:r>
              <a:rPr lang="en-US" sz="2400" b="0" i="0" dirty="0">
                <a:effectLst/>
                <a:latin typeface="Proxima Nova"/>
              </a:rPr>
              <a:t>One of the best practices for dashboard design focuses on simplicity. Nowadays, we can play with a lot of options in chart creation and it’s tempting to use them all at once. However, try to use those frills sparingly. Frames, backgrounds, effects, gridlines… Yes, these options might be useful sometimes, but only when there is a reason for applying them.</a:t>
            </a:r>
          </a:p>
        </p:txBody>
      </p:sp>
    </p:spTree>
    <p:extLst>
      <p:ext uri="{BB962C8B-B14F-4D97-AF65-F5344CB8AC3E}">
        <p14:creationId xmlns:p14="http://schemas.microsoft.com/office/powerpoint/2010/main" val="57342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r>
              <a:rPr lang="en-US" sz="2400" b="1" dirty="0">
                <a:effectLst/>
                <a:latin typeface="Proxima Nova"/>
              </a:rPr>
              <a:t>11. Round your numbers</a:t>
            </a:r>
          </a:p>
          <a:p>
            <a:pPr algn="l"/>
            <a:r>
              <a:rPr lang="en-US" sz="2400" b="0" i="0" dirty="0">
                <a:effectLst/>
                <a:latin typeface="Proxima Nova"/>
              </a:rPr>
              <a:t>Continuing on simplicity, rounding the numbers on your dashboard design should be also one of the priorities since you don't want your audience to be flooded with numerous decimal places. Yes, you want to present details but, sometimes, too many details give the wrong impression. </a:t>
            </a:r>
          </a:p>
        </p:txBody>
      </p:sp>
    </p:spTree>
    <p:extLst>
      <p:ext uri="{BB962C8B-B14F-4D97-AF65-F5344CB8AC3E}">
        <p14:creationId xmlns:p14="http://schemas.microsoft.com/office/powerpoint/2010/main" val="372614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1" i="0" dirty="0">
                <a:solidFill>
                  <a:srgbClr val="202124"/>
                </a:solidFill>
                <a:effectLst/>
                <a:latin typeface="arial" panose="020B0604020202020204" pitchFamily="34" charset="0"/>
              </a:rPr>
              <a:t>How To Design A Dashboard</a:t>
            </a:r>
            <a:endParaRPr lang="en-US" sz="4000" b="1" i="0" dirty="0">
              <a:solidFill>
                <a:srgbClr val="323232"/>
              </a:solidFill>
              <a:effectLst/>
              <a:latin typeface="Arial" panose="020B0604020202020204" pitchFamily="34" charset="0"/>
            </a:endParaRP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pPr algn="l"/>
            <a:r>
              <a:rPr lang="en-US" sz="2400" b="1" dirty="0">
                <a:effectLst/>
                <a:latin typeface="Proxima Nova"/>
              </a:rPr>
              <a:t>12. Be careful with colors - choose a few and stick to them</a:t>
            </a:r>
          </a:p>
          <a:p>
            <a:pPr algn="l"/>
            <a:r>
              <a:rPr lang="en-US" sz="2400" b="0" i="0" dirty="0">
                <a:effectLst/>
                <a:latin typeface="Proxima Nova"/>
              </a:rPr>
              <a:t>Without a shadow of a doubt, this is one of the most important of all dashboard design best practices.</a:t>
            </a:r>
          </a:p>
          <a:p>
            <a:pPr algn="l"/>
            <a:r>
              <a:rPr lang="en-US" sz="2400" b="0" i="0" dirty="0">
                <a:effectLst/>
                <a:latin typeface="Proxima Nova"/>
              </a:rPr>
              <a:t>This particular point may seem incongruous to what we have said up to this point, but there are options to personalize and customize your creations to your preferences.</a:t>
            </a:r>
          </a:p>
        </p:txBody>
      </p:sp>
    </p:spTree>
    <p:extLst>
      <p:ext uri="{BB962C8B-B14F-4D97-AF65-F5344CB8AC3E}">
        <p14:creationId xmlns:p14="http://schemas.microsoft.com/office/powerpoint/2010/main" val="3844533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71012-4D4D-4FED-A6F6-1B033833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2" y="935151"/>
            <a:ext cx="11209862" cy="5401853"/>
          </a:xfrm>
          <a:prstGeom prst="rect">
            <a:avLst/>
          </a:prstGeom>
        </p:spPr>
      </p:pic>
    </p:spTree>
    <p:extLst>
      <p:ext uri="{BB962C8B-B14F-4D97-AF65-F5344CB8AC3E}">
        <p14:creationId xmlns:p14="http://schemas.microsoft.com/office/powerpoint/2010/main" val="323650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61211-5557-4F2A-BE4A-187F399F8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53" y="1015773"/>
            <a:ext cx="10058091" cy="4826453"/>
          </a:xfrm>
          <a:prstGeom prst="rect">
            <a:avLst/>
          </a:prstGeom>
        </p:spPr>
      </p:pic>
    </p:spTree>
    <p:extLst>
      <p:ext uri="{BB962C8B-B14F-4D97-AF65-F5344CB8AC3E}">
        <p14:creationId xmlns:p14="http://schemas.microsoft.com/office/powerpoint/2010/main" val="4120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5F1E3-1C0A-4E8A-B151-3FFFE317CEF4}"/>
              </a:ext>
            </a:extLst>
          </p:cNvPr>
          <p:cNvSpPr txBox="1"/>
          <p:nvPr/>
        </p:nvSpPr>
        <p:spPr>
          <a:xfrm>
            <a:off x="1470991" y="940904"/>
            <a:ext cx="7752522" cy="646331"/>
          </a:xfrm>
          <a:prstGeom prst="rect">
            <a:avLst/>
          </a:prstGeom>
          <a:noFill/>
        </p:spPr>
        <p:txBody>
          <a:bodyPr wrap="square" rtlCol="0">
            <a:spAutoFit/>
          </a:bodyPr>
          <a:lstStyle/>
          <a:p>
            <a:r>
              <a:rPr lang="en-US" sz="3600" dirty="0"/>
              <a:t>References  </a:t>
            </a:r>
          </a:p>
        </p:txBody>
      </p:sp>
      <p:sp>
        <p:nvSpPr>
          <p:cNvPr id="3" name="TextBox 2">
            <a:extLst>
              <a:ext uri="{FF2B5EF4-FFF2-40B4-BE49-F238E27FC236}">
                <a16:creationId xmlns:a16="http://schemas.microsoft.com/office/drawing/2014/main" id="{0E8FD205-BE54-4BA8-BD60-524FDCF987E5}"/>
              </a:ext>
            </a:extLst>
          </p:cNvPr>
          <p:cNvSpPr txBox="1"/>
          <p:nvPr/>
        </p:nvSpPr>
        <p:spPr>
          <a:xfrm>
            <a:off x="1470991" y="1696278"/>
            <a:ext cx="8295861" cy="646331"/>
          </a:xfrm>
          <a:prstGeom prst="rect">
            <a:avLst/>
          </a:prstGeom>
          <a:noFill/>
        </p:spPr>
        <p:txBody>
          <a:bodyPr wrap="square" rtlCol="0">
            <a:spAutoFit/>
          </a:bodyPr>
          <a:lstStyle/>
          <a:p>
            <a:r>
              <a:rPr lang="en-US" dirty="0"/>
              <a:t>https://www.datapine.com/blog/dashboard-design-principles-and-best-practices/</a:t>
            </a:r>
          </a:p>
        </p:txBody>
      </p:sp>
      <p:sp>
        <p:nvSpPr>
          <p:cNvPr id="4" name="TextBox 3">
            <a:extLst>
              <a:ext uri="{FF2B5EF4-FFF2-40B4-BE49-F238E27FC236}">
                <a16:creationId xmlns:a16="http://schemas.microsoft.com/office/drawing/2014/main" id="{5AD5E348-65DA-40F0-A1BB-BB3C44805D97}"/>
              </a:ext>
            </a:extLst>
          </p:cNvPr>
          <p:cNvSpPr txBox="1"/>
          <p:nvPr/>
        </p:nvSpPr>
        <p:spPr>
          <a:xfrm>
            <a:off x="1470991" y="2835965"/>
            <a:ext cx="7991061" cy="646331"/>
          </a:xfrm>
          <a:prstGeom prst="rect">
            <a:avLst/>
          </a:prstGeom>
          <a:noFill/>
        </p:spPr>
        <p:txBody>
          <a:bodyPr wrap="square" rtlCol="0">
            <a:spAutoFit/>
          </a:bodyPr>
          <a:lstStyle/>
          <a:p>
            <a:r>
              <a:rPr lang="en-US"/>
              <a:t>https://blog.azuregroup.com.au/the-importance-of-dashboard-reporting-in-business-why-use-dashboard-reports</a:t>
            </a:r>
          </a:p>
        </p:txBody>
      </p:sp>
    </p:spTree>
    <p:extLst>
      <p:ext uri="{BB962C8B-B14F-4D97-AF65-F5344CB8AC3E}">
        <p14:creationId xmlns:p14="http://schemas.microsoft.com/office/powerpoint/2010/main" val="374046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1EEB2-4DE1-4345-A8E3-4C0EEF325D86}"/>
              </a:ext>
            </a:extLst>
          </p:cNvPr>
          <p:cNvSpPr txBox="1"/>
          <p:nvPr/>
        </p:nvSpPr>
        <p:spPr>
          <a:xfrm>
            <a:off x="1232452" y="2828835"/>
            <a:ext cx="785854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A dashboard is </a:t>
            </a:r>
            <a:r>
              <a:rPr lang="en-US" b="1" i="0" dirty="0">
                <a:solidFill>
                  <a:srgbClr val="202124"/>
                </a:solidFill>
                <a:effectLst/>
                <a:latin typeface="arial" panose="020B0604020202020204" pitchFamily="34" charset="0"/>
              </a:rPr>
              <a:t>a visual display of all of your data</a:t>
            </a:r>
            <a:r>
              <a:rPr lang="en-US" b="0" i="0" dirty="0">
                <a:solidFill>
                  <a:srgbClr val="202124"/>
                </a:solidFill>
                <a:effectLst/>
                <a:latin typeface="arial" panose="020B0604020202020204" pitchFamily="34" charset="0"/>
              </a:rPr>
              <a:t>. While it can be used in all kinds of different ways, its primary intention is to provide information at-a-glance, such as KPIs. A dashboard usually sits on its own page and receives information from a linked database.</a:t>
            </a:r>
            <a:endParaRPr lang="en-US" dirty="0"/>
          </a:p>
        </p:txBody>
      </p:sp>
      <p:sp>
        <p:nvSpPr>
          <p:cNvPr id="3" name="TextBox 2">
            <a:extLst>
              <a:ext uri="{FF2B5EF4-FFF2-40B4-BE49-F238E27FC236}">
                <a16:creationId xmlns:a16="http://schemas.microsoft.com/office/drawing/2014/main" id="{4D72B40B-5919-4029-BA79-70786C6DACF3}"/>
              </a:ext>
            </a:extLst>
          </p:cNvPr>
          <p:cNvSpPr txBox="1"/>
          <p:nvPr/>
        </p:nvSpPr>
        <p:spPr>
          <a:xfrm>
            <a:off x="1616765" y="1007166"/>
            <a:ext cx="6626087" cy="646331"/>
          </a:xfrm>
          <a:prstGeom prst="rect">
            <a:avLst/>
          </a:prstGeom>
          <a:noFill/>
        </p:spPr>
        <p:txBody>
          <a:bodyPr wrap="square" rtlCol="0">
            <a:spAutoFit/>
          </a:bodyPr>
          <a:lstStyle/>
          <a:p>
            <a:pPr algn="ctr"/>
            <a:r>
              <a:rPr lang="en-US" sz="3600" dirty="0"/>
              <a:t>What is Dashboard</a:t>
            </a:r>
          </a:p>
        </p:txBody>
      </p:sp>
    </p:spTree>
    <p:extLst>
      <p:ext uri="{BB962C8B-B14F-4D97-AF65-F5344CB8AC3E}">
        <p14:creationId xmlns:p14="http://schemas.microsoft.com/office/powerpoint/2010/main" val="219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A3E85-29C3-440F-8571-44DFAE73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 y="346627"/>
            <a:ext cx="10959548" cy="6164746"/>
          </a:xfrm>
          <a:prstGeom prst="rect">
            <a:avLst/>
          </a:prstGeom>
        </p:spPr>
      </p:pic>
    </p:spTree>
    <p:extLst>
      <p:ext uri="{BB962C8B-B14F-4D97-AF65-F5344CB8AC3E}">
        <p14:creationId xmlns:p14="http://schemas.microsoft.com/office/powerpoint/2010/main" val="243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938992"/>
          </a:xfrm>
          <a:prstGeom prst="rect">
            <a:avLst/>
          </a:prstGeom>
          <a:noFill/>
        </p:spPr>
        <p:txBody>
          <a:bodyPr wrap="square" rtlCol="0">
            <a:spAutoFit/>
          </a:bodyPr>
          <a:lstStyle/>
          <a:p>
            <a:pPr algn="ctr"/>
            <a:r>
              <a:rPr lang="en-US" sz="4000" b="0" i="0" dirty="0">
                <a:solidFill>
                  <a:srgbClr val="000000"/>
                </a:solidFill>
                <a:effectLst/>
                <a:latin typeface="Benton Sans Book"/>
              </a:rPr>
              <a:t>The advantages and benefits of good Dashboard</a:t>
            </a:r>
          </a:p>
          <a:p>
            <a:pPr algn="ctr"/>
            <a:endParaRPr lang="en-US" sz="4000" dirty="0"/>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93899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Dashboards are </a:t>
            </a:r>
            <a:r>
              <a:rPr lang="en-US" sz="2400" b="1" i="0" dirty="0">
                <a:solidFill>
                  <a:srgbClr val="202124"/>
                </a:solidFill>
                <a:effectLst/>
                <a:latin typeface="arial" panose="020B0604020202020204" pitchFamily="34" charset="0"/>
              </a:rPr>
              <a:t>design to be intuitive to any user</a:t>
            </a:r>
            <a:r>
              <a:rPr lang="en-US" sz="2400" b="0" i="0" dirty="0">
                <a:solidFill>
                  <a:srgbClr val="202124"/>
                </a:solidFill>
                <a:effectLst/>
                <a:latin typeface="arial" panose="020B0604020202020204" pitchFamily="34" charset="0"/>
              </a:rPr>
              <a:t>. The graphic design allows an easy and smooth navigation throughout the information. Mobile device accessible. - Most dashboards software are programmed to suit any mobile device.</a:t>
            </a:r>
            <a:endParaRPr lang="en-US" sz="2400" dirty="0"/>
          </a:p>
        </p:txBody>
      </p:sp>
    </p:spTree>
    <p:extLst>
      <p:ext uri="{BB962C8B-B14F-4D97-AF65-F5344CB8AC3E}">
        <p14:creationId xmlns:p14="http://schemas.microsoft.com/office/powerpoint/2010/main" val="284737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E5A93-8720-400F-B2A1-A814212D7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89" y="990600"/>
            <a:ext cx="8801100" cy="4876800"/>
          </a:xfrm>
          <a:prstGeom prst="rect">
            <a:avLst/>
          </a:prstGeom>
        </p:spPr>
      </p:pic>
    </p:spTree>
    <p:extLst>
      <p:ext uri="{BB962C8B-B14F-4D97-AF65-F5344CB8AC3E}">
        <p14:creationId xmlns:p14="http://schemas.microsoft.com/office/powerpoint/2010/main" val="200323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0" i="0" dirty="0">
                <a:solidFill>
                  <a:srgbClr val="000000"/>
                </a:solidFill>
                <a:effectLst/>
                <a:latin typeface="Benton Sans Book"/>
              </a:rPr>
              <a:t>Why Dashboard is important for any career</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r>
              <a:rPr lang="en-US" sz="2400" b="0" i="0" dirty="0">
                <a:effectLst/>
                <a:latin typeface="Merriweather"/>
              </a:rPr>
              <a:t>It’s hard to think of a professional industry that doesn’t benefit from </a:t>
            </a:r>
            <a:r>
              <a:rPr lang="en-US" sz="2400" b="0" i="0" strike="noStrike" dirty="0">
                <a:effectLst/>
                <a:latin typeface="Merriweather"/>
                <a:hlinkClick r:id="rId2">
                  <a:extLst>
                    <a:ext uri="{A12FA001-AC4F-418D-AE19-62706E023703}">
                      <ahyp:hlinkClr xmlns:ahyp="http://schemas.microsoft.com/office/drawing/2018/hyperlinkcolor" val="tx"/>
                    </a:ext>
                  </a:extLst>
                </a:hlinkClick>
              </a:rPr>
              <a:t>making data more understandable</a:t>
            </a:r>
            <a:r>
              <a:rPr lang="en-US" sz="2400" b="0" i="0" dirty="0">
                <a:effectLst/>
                <a:latin typeface="Merriweather"/>
              </a:rPr>
              <a:t>. Every STEM field benefits from understanding data—and so do fields in government, finance, marketing, history, consumer goods, service industries, education, sports, and so on. While we’ll always wax poetically about data visualization (you’re on the Tableau website, after all) there are practical</a:t>
            </a:r>
            <a:endParaRPr lang="en-US" sz="2400" dirty="0"/>
          </a:p>
        </p:txBody>
      </p:sp>
    </p:spTree>
    <p:extLst>
      <p:ext uri="{BB962C8B-B14F-4D97-AF65-F5344CB8AC3E}">
        <p14:creationId xmlns:p14="http://schemas.microsoft.com/office/powerpoint/2010/main" val="403605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l"/>
            <a:r>
              <a:rPr lang="en-US" sz="4000" b="0" i="0" dirty="0">
                <a:solidFill>
                  <a:srgbClr val="000000"/>
                </a:solidFill>
                <a:effectLst/>
                <a:latin typeface="Benton Sans Book"/>
              </a:rPr>
              <a:t>The different types of Dashboards</a:t>
            </a:r>
          </a:p>
        </p:txBody>
      </p:sp>
      <p:sp>
        <p:nvSpPr>
          <p:cNvPr id="3" name="TextBox 2">
            <a:extLst>
              <a:ext uri="{FF2B5EF4-FFF2-40B4-BE49-F238E27FC236}">
                <a16:creationId xmlns:a16="http://schemas.microsoft.com/office/drawing/2014/main" id="{44C1CAA2-4E3D-4A4D-98AB-5CE370E2601F}"/>
              </a:ext>
            </a:extLst>
          </p:cNvPr>
          <p:cNvSpPr txBox="1"/>
          <p:nvPr/>
        </p:nvSpPr>
        <p:spPr>
          <a:xfrm>
            <a:off x="1828800" y="2610679"/>
            <a:ext cx="7513983" cy="1200329"/>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202124"/>
                </a:solidFill>
                <a:effectLst/>
                <a:latin typeface="arial" panose="020B0604020202020204" pitchFamily="34" charset="0"/>
              </a:rPr>
              <a:t>operational,</a:t>
            </a:r>
          </a:p>
          <a:p>
            <a:pPr algn="l">
              <a:buFont typeface="Arial" panose="020B0604020202020204" pitchFamily="34" charset="0"/>
              <a:buChar char="•"/>
            </a:pPr>
            <a:r>
              <a:rPr lang="en-US" sz="2400" b="1" i="0" dirty="0">
                <a:solidFill>
                  <a:srgbClr val="202124"/>
                </a:solidFill>
                <a:effectLst/>
                <a:latin typeface="arial" panose="020B0604020202020204" pitchFamily="34" charset="0"/>
              </a:rPr>
              <a:t> strategic, </a:t>
            </a:r>
          </a:p>
          <a:p>
            <a:pPr algn="l">
              <a:buFont typeface="Arial" panose="020B0604020202020204" pitchFamily="34" charset="0"/>
              <a:buChar char="•"/>
            </a:pPr>
            <a:r>
              <a:rPr lang="en-US" sz="2400" b="1" i="0" dirty="0">
                <a:solidFill>
                  <a:srgbClr val="202124"/>
                </a:solidFill>
                <a:effectLst/>
                <a:latin typeface="arial" panose="020B0604020202020204" pitchFamily="34" charset="0"/>
              </a:rPr>
              <a:t>and analytical</a:t>
            </a:r>
            <a:endParaRPr lang="en-US" sz="2400" b="0" i="0" dirty="0">
              <a:solidFill>
                <a:srgbClr val="333333"/>
              </a:solidFill>
              <a:effectLst/>
              <a:latin typeface="Merriweather"/>
            </a:endParaRPr>
          </a:p>
        </p:txBody>
      </p:sp>
    </p:spTree>
    <p:extLst>
      <p:ext uri="{BB962C8B-B14F-4D97-AF65-F5344CB8AC3E}">
        <p14:creationId xmlns:p14="http://schemas.microsoft.com/office/powerpoint/2010/main" val="352705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20DBB-AD0E-420F-8B6B-30AF1E250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7" y="485775"/>
            <a:ext cx="8829675" cy="5886450"/>
          </a:xfrm>
          <a:prstGeom prst="rect">
            <a:avLst/>
          </a:prstGeom>
        </p:spPr>
      </p:pic>
    </p:spTree>
    <p:extLst>
      <p:ext uri="{BB962C8B-B14F-4D97-AF65-F5344CB8AC3E}">
        <p14:creationId xmlns:p14="http://schemas.microsoft.com/office/powerpoint/2010/main" val="3362821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1152</Words>
  <Application>Microsoft Office PowerPoint</Application>
  <PresentationFormat>Widescreen</PresentationFormat>
  <Paragraphs>57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Benton Sans Book</vt:lpstr>
      <vt:lpstr>Century Gothic</vt:lpstr>
      <vt:lpstr>Merriweather</vt:lpstr>
      <vt:lpstr>Proxima Nova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Kimo Store</dc:creator>
  <cp:lastModifiedBy>Kimo Store</cp:lastModifiedBy>
  <cp:revision>4</cp:revision>
  <dcterms:created xsi:type="dcterms:W3CDTF">2022-05-27T14:28:14Z</dcterms:created>
  <dcterms:modified xsi:type="dcterms:W3CDTF">2022-05-30T13:19:08Z</dcterms:modified>
</cp:coreProperties>
</file>