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7" r:id="rId2"/>
    <p:sldId id="266" r:id="rId3"/>
    <p:sldId id="258" r:id="rId4"/>
    <p:sldId id="264" r:id="rId5"/>
    <p:sldId id="259" r:id="rId6"/>
    <p:sldId id="294" r:id="rId7"/>
    <p:sldId id="269" r:id="rId8"/>
    <p:sldId id="290" r:id="rId9"/>
    <p:sldId id="291" r:id="rId10"/>
    <p:sldId id="292" r:id="rId11"/>
    <p:sldId id="293" r:id="rId12"/>
    <p:sldId id="295" r:id="rId13"/>
    <p:sldId id="288" r:id="rId14"/>
    <p:sldId id="287"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E4656FB-00D6-4D47-B668-226924FB317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035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82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06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100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3709-0460-4695-A984-D2E22B1CDAFB}" type="datetimeFigureOut">
              <a:rPr lang="en-US" smtClean="0"/>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4656FB-00D6-4D47-B668-226924FB317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523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28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D3709-0460-4695-A984-D2E22B1CDAFB}" type="datetimeFigureOut">
              <a:rPr lang="en-US" smtClean="0"/>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4656FB-00D6-4D47-B668-226924FB317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85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D3709-0460-4695-A984-D2E22B1CDAFB}" type="datetimeFigureOut">
              <a:rPr lang="en-US" smtClean="0"/>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4656FB-00D6-4D47-B668-226924FB317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57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3709-0460-4695-A984-D2E22B1CDAFB}" type="datetimeFigureOut">
              <a:rPr lang="en-US" smtClean="0"/>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4656FB-00D6-4D47-B668-226924FB3174}" type="slidenum">
              <a:rPr lang="en-US" smtClean="0"/>
              <a:t>‹#›</a:t>
            </a:fld>
            <a:endParaRPr lang="en-US"/>
          </a:p>
        </p:txBody>
      </p:sp>
    </p:spTree>
    <p:extLst>
      <p:ext uri="{BB962C8B-B14F-4D97-AF65-F5344CB8AC3E}">
        <p14:creationId xmlns:p14="http://schemas.microsoft.com/office/powerpoint/2010/main" val="884151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7861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A5D3709-0460-4695-A984-D2E22B1CDAFB}" type="datetimeFigureOut">
              <a:rPr lang="en-US" smtClean="0"/>
              <a:t>5/30/2022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E4656FB-00D6-4D47-B668-226924FB317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11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A5D3709-0460-4695-A984-D2E22B1CDAFB}" type="datetimeFigureOut">
              <a:rPr lang="en-US" smtClean="0"/>
              <a:t>5/30/2022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E4656FB-00D6-4D47-B668-226924FB317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89332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cloud/learn/what-is-artificial-intelligenc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E3F52-64D0-416B-B19C-868520BB53D9}"/>
              </a:ext>
            </a:extLst>
          </p:cNvPr>
          <p:cNvSpPr txBox="1"/>
          <p:nvPr/>
        </p:nvSpPr>
        <p:spPr>
          <a:xfrm>
            <a:off x="1895061" y="3044279"/>
            <a:ext cx="6957392" cy="769441"/>
          </a:xfrm>
          <a:prstGeom prst="rect">
            <a:avLst/>
          </a:prstGeom>
          <a:noFill/>
        </p:spPr>
        <p:txBody>
          <a:bodyPr wrap="square" rtlCol="0">
            <a:spAutoFit/>
          </a:bodyPr>
          <a:lstStyle/>
          <a:p>
            <a:pPr algn="ctr"/>
            <a:r>
              <a:rPr lang="en-US" sz="4400" dirty="0">
                <a:solidFill>
                  <a:schemeClr val="accent1">
                    <a:lumMod val="60000"/>
                    <a:lumOff val="40000"/>
                  </a:schemeClr>
                </a:solidFill>
              </a:rPr>
              <a:t>Text mining</a:t>
            </a:r>
          </a:p>
        </p:txBody>
      </p:sp>
      <p:sp>
        <p:nvSpPr>
          <p:cNvPr id="3" name="TextBox 2">
            <a:extLst>
              <a:ext uri="{FF2B5EF4-FFF2-40B4-BE49-F238E27FC236}">
                <a16:creationId xmlns:a16="http://schemas.microsoft.com/office/drawing/2014/main" id="{45720EC4-A302-4DD7-8538-BC865E8561DA}"/>
              </a:ext>
            </a:extLst>
          </p:cNvPr>
          <p:cNvSpPr txBox="1"/>
          <p:nvPr/>
        </p:nvSpPr>
        <p:spPr>
          <a:xfrm>
            <a:off x="2093843" y="4187687"/>
            <a:ext cx="6758610" cy="646331"/>
          </a:xfrm>
          <a:prstGeom prst="rect">
            <a:avLst/>
          </a:prstGeom>
          <a:noFill/>
        </p:spPr>
        <p:txBody>
          <a:bodyPr wrap="square" rtlCol="0">
            <a:spAutoFit/>
          </a:bodyPr>
          <a:lstStyle/>
          <a:p>
            <a:pPr algn="ctr"/>
            <a:r>
              <a:rPr lang="en-US" dirty="0">
                <a:solidFill>
                  <a:schemeClr val="accent1">
                    <a:lumMod val="60000"/>
                    <a:lumOff val="40000"/>
                  </a:schemeClr>
                </a:solidFill>
              </a:rPr>
              <a:t>Ali Youssef Ali </a:t>
            </a:r>
          </a:p>
          <a:p>
            <a:pPr algn="ctr"/>
            <a:r>
              <a:rPr lang="en-US" dirty="0">
                <a:solidFill>
                  <a:schemeClr val="accent1">
                    <a:lumMod val="60000"/>
                    <a:lumOff val="40000"/>
                  </a:schemeClr>
                </a:solidFill>
              </a:rPr>
              <a:t>18101591</a:t>
            </a:r>
          </a:p>
        </p:txBody>
      </p:sp>
    </p:spTree>
    <p:extLst>
      <p:ext uri="{BB962C8B-B14F-4D97-AF65-F5344CB8AC3E}">
        <p14:creationId xmlns:p14="http://schemas.microsoft.com/office/powerpoint/2010/main" val="96458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200329"/>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Named entity recognition, </a:t>
            </a:r>
            <a:r>
              <a:rPr lang="en-US" sz="2400" b="0" i="0" dirty="0">
                <a:solidFill>
                  <a:srgbClr val="525252"/>
                </a:solidFill>
                <a:effectLst/>
                <a:latin typeface="IBM Plex Sans"/>
              </a:rPr>
              <a:t>or NEM, identifies words or phrases as useful entities. NEM identifies ‘Kentucky’ as a location or ‘Fred’ as a man's name.</a:t>
            </a:r>
          </a:p>
        </p:txBody>
      </p:sp>
    </p:spTree>
    <p:extLst>
      <p:ext uri="{BB962C8B-B14F-4D97-AF65-F5344CB8AC3E}">
        <p14:creationId xmlns:p14="http://schemas.microsoft.com/office/powerpoint/2010/main" val="422511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Co-reference resolution</a:t>
            </a:r>
            <a:r>
              <a:rPr lang="en-US" sz="2400" b="0" i="0" dirty="0">
                <a:solidFill>
                  <a:srgbClr val="525252"/>
                </a:solidFill>
                <a:effectLst/>
                <a:latin typeface="IBM Plex Sans"/>
              </a:rPr>
              <a:t>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a:t>
            </a:r>
          </a:p>
        </p:txBody>
      </p:sp>
    </p:spTree>
    <p:extLst>
      <p:ext uri="{BB962C8B-B14F-4D97-AF65-F5344CB8AC3E}">
        <p14:creationId xmlns:p14="http://schemas.microsoft.com/office/powerpoint/2010/main" val="302071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569660"/>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Natural language generation </a:t>
            </a:r>
            <a:r>
              <a:rPr lang="en-US" sz="2400" b="0" i="0" dirty="0">
                <a:solidFill>
                  <a:srgbClr val="525252"/>
                </a:solidFill>
                <a:effectLst/>
                <a:latin typeface="IBM Plex Sans"/>
              </a:rPr>
              <a:t>is sometimes described as the opposite of speech recognition or speech-to-text; it's the task of putting structured information into human language.</a:t>
            </a:r>
            <a:r>
              <a:rPr lang="en-US" sz="2400" b="1" i="0" dirty="0">
                <a:solidFill>
                  <a:srgbClr val="525252"/>
                </a:solidFill>
                <a:effectLst/>
                <a:latin typeface="IBM Plex Sans"/>
              </a:rPr>
              <a:t> </a:t>
            </a:r>
            <a:endParaRPr lang="en-US" sz="2400" b="0" i="0" dirty="0">
              <a:solidFill>
                <a:srgbClr val="525252"/>
              </a:solidFill>
              <a:effectLst/>
              <a:latin typeface="IBM Plex Sans"/>
            </a:endParaRPr>
          </a:p>
        </p:txBody>
      </p:sp>
    </p:spTree>
    <p:extLst>
      <p:ext uri="{BB962C8B-B14F-4D97-AF65-F5344CB8AC3E}">
        <p14:creationId xmlns:p14="http://schemas.microsoft.com/office/powerpoint/2010/main" val="3452469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7729EB-9098-453E-91DE-AC0EED2D8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104" y="1169050"/>
            <a:ext cx="7157792" cy="4519899"/>
          </a:xfrm>
          <a:prstGeom prst="rect">
            <a:avLst/>
          </a:prstGeom>
        </p:spPr>
      </p:pic>
    </p:spTree>
    <p:extLst>
      <p:ext uri="{BB962C8B-B14F-4D97-AF65-F5344CB8AC3E}">
        <p14:creationId xmlns:p14="http://schemas.microsoft.com/office/powerpoint/2010/main" val="323650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271EA7-23C6-4B5E-B78F-FCAE56A84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85" y="1704324"/>
            <a:ext cx="9765229" cy="3449351"/>
          </a:xfrm>
          <a:prstGeom prst="rect">
            <a:avLst/>
          </a:prstGeom>
        </p:spPr>
      </p:pic>
    </p:spTree>
    <p:extLst>
      <p:ext uri="{BB962C8B-B14F-4D97-AF65-F5344CB8AC3E}">
        <p14:creationId xmlns:p14="http://schemas.microsoft.com/office/powerpoint/2010/main" val="4120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5F1E3-1C0A-4E8A-B151-3FFFE317CEF4}"/>
              </a:ext>
            </a:extLst>
          </p:cNvPr>
          <p:cNvSpPr txBox="1"/>
          <p:nvPr/>
        </p:nvSpPr>
        <p:spPr>
          <a:xfrm>
            <a:off x="1470991" y="940904"/>
            <a:ext cx="7752522" cy="646331"/>
          </a:xfrm>
          <a:prstGeom prst="rect">
            <a:avLst/>
          </a:prstGeom>
          <a:noFill/>
        </p:spPr>
        <p:txBody>
          <a:bodyPr wrap="square" rtlCol="0">
            <a:spAutoFit/>
          </a:bodyPr>
          <a:lstStyle/>
          <a:p>
            <a:r>
              <a:rPr lang="en-US" sz="3600" dirty="0"/>
              <a:t>References  </a:t>
            </a:r>
          </a:p>
        </p:txBody>
      </p:sp>
      <p:sp>
        <p:nvSpPr>
          <p:cNvPr id="3" name="TextBox 2">
            <a:extLst>
              <a:ext uri="{FF2B5EF4-FFF2-40B4-BE49-F238E27FC236}">
                <a16:creationId xmlns:a16="http://schemas.microsoft.com/office/drawing/2014/main" id="{0E8FD205-BE54-4BA8-BD60-524FDCF987E5}"/>
              </a:ext>
            </a:extLst>
          </p:cNvPr>
          <p:cNvSpPr txBox="1"/>
          <p:nvPr/>
        </p:nvSpPr>
        <p:spPr>
          <a:xfrm>
            <a:off x="1470991" y="1696278"/>
            <a:ext cx="8295861" cy="369332"/>
          </a:xfrm>
          <a:prstGeom prst="rect">
            <a:avLst/>
          </a:prstGeom>
          <a:noFill/>
        </p:spPr>
        <p:txBody>
          <a:bodyPr wrap="square" rtlCol="0">
            <a:spAutoFit/>
          </a:bodyPr>
          <a:lstStyle/>
          <a:p>
            <a:r>
              <a:rPr lang="en-US" dirty="0"/>
              <a:t>https://data-flair.training/blogs/text-mining/</a:t>
            </a:r>
          </a:p>
        </p:txBody>
      </p:sp>
      <p:sp>
        <p:nvSpPr>
          <p:cNvPr id="4" name="TextBox 3">
            <a:extLst>
              <a:ext uri="{FF2B5EF4-FFF2-40B4-BE49-F238E27FC236}">
                <a16:creationId xmlns:a16="http://schemas.microsoft.com/office/drawing/2014/main" id="{5AD5E348-65DA-40F0-A1BB-BB3C44805D97}"/>
              </a:ext>
            </a:extLst>
          </p:cNvPr>
          <p:cNvSpPr txBox="1"/>
          <p:nvPr/>
        </p:nvSpPr>
        <p:spPr>
          <a:xfrm>
            <a:off x="1470991" y="2835965"/>
            <a:ext cx="7991061" cy="369332"/>
          </a:xfrm>
          <a:prstGeom prst="rect">
            <a:avLst/>
          </a:prstGeom>
          <a:noFill/>
        </p:spPr>
        <p:txBody>
          <a:bodyPr wrap="square" rtlCol="0">
            <a:spAutoFit/>
          </a:bodyPr>
          <a:lstStyle/>
          <a:p>
            <a:r>
              <a:rPr lang="en-US"/>
              <a:t>https://en.wikipedia.org/wiki/Text_mining</a:t>
            </a:r>
            <a:endParaRPr lang="en-US" dirty="0"/>
          </a:p>
        </p:txBody>
      </p:sp>
    </p:spTree>
    <p:extLst>
      <p:ext uri="{BB962C8B-B14F-4D97-AF65-F5344CB8AC3E}">
        <p14:creationId xmlns:p14="http://schemas.microsoft.com/office/powerpoint/2010/main" val="374046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B03985-E399-47C1-82ED-1665353C9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688" y="543135"/>
            <a:ext cx="8330623" cy="5771729"/>
          </a:xfrm>
          <a:prstGeom prst="rect">
            <a:avLst/>
          </a:prstGeom>
        </p:spPr>
      </p:pic>
    </p:spTree>
    <p:extLst>
      <p:ext uri="{BB962C8B-B14F-4D97-AF65-F5344CB8AC3E}">
        <p14:creationId xmlns:p14="http://schemas.microsoft.com/office/powerpoint/2010/main" val="308157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1EEB2-4DE1-4345-A8E3-4C0EEF325D86}"/>
              </a:ext>
            </a:extLst>
          </p:cNvPr>
          <p:cNvSpPr txBox="1"/>
          <p:nvPr/>
        </p:nvSpPr>
        <p:spPr>
          <a:xfrm>
            <a:off x="1232452" y="2828835"/>
            <a:ext cx="7858540" cy="923330"/>
          </a:xfrm>
          <a:prstGeom prst="rect">
            <a:avLst/>
          </a:prstGeom>
          <a:noFill/>
        </p:spPr>
        <p:txBody>
          <a:bodyPr wrap="square" rtlCol="0">
            <a:spAutoFit/>
          </a:bodyPr>
          <a:lstStyle/>
          <a:p>
            <a:r>
              <a:rPr lang="en-US" b="0" i="0" dirty="0">
                <a:solidFill>
                  <a:srgbClr val="202124"/>
                </a:solidFill>
                <a:effectLst/>
                <a:latin typeface="arial" panose="020B0604020202020204" pitchFamily="34" charset="0"/>
              </a:rPr>
              <a:t>Text mining is </a:t>
            </a:r>
            <a:r>
              <a:rPr lang="en-US" b="1" i="0" dirty="0">
                <a:solidFill>
                  <a:srgbClr val="202124"/>
                </a:solidFill>
                <a:effectLst/>
                <a:latin typeface="arial" panose="020B0604020202020204" pitchFamily="34" charset="0"/>
              </a:rPr>
              <a:t>the process of exploring and analyzing large amounts of unstructured text data aided by software that can identify concepts, patterns, topics, keywords and other attributes in the data</a:t>
            </a:r>
            <a:r>
              <a:rPr lang="en-US" b="0" i="0" dirty="0">
                <a:solidFill>
                  <a:srgbClr val="202124"/>
                </a:solidFill>
                <a:effectLst/>
                <a:latin typeface="arial" panose="020B0604020202020204" pitchFamily="34" charset="0"/>
              </a:rPr>
              <a:t>.</a:t>
            </a:r>
            <a:endParaRPr lang="en-US" dirty="0"/>
          </a:p>
        </p:txBody>
      </p:sp>
      <p:sp>
        <p:nvSpPr>
          <p:cNvPr id="3" name="TextBox 2">
            <a:extLst>
              <a:ext uri="{FF2B5EF4-FFF2-40B4-BE49-F238E27FC236}">
                <a16:creationId xmlns:a16="http://schemas.microsoft.com/office/drawing/2014/main" id="{4D72B40B-5919-4029-BA79-70786C6DACF3}"/>
              </a:ext>
            </a:extLst>
          </p:cNvPr>
          <p:cNvSpPr txBox="1"/>
          <p:nvPr/>
        </p:nvSpPr>
        <p:spPr>
          <a:xfrm>
            <a:off x="1616765" y="1007166"/>
            <a:ext cx="6626087" cy="646331"/>
          </a:xfrm>
          <a:prstGeom prst="rect">
            <a:avLst/>
          </a:prstGeom>
          <a:noFill/>
        </p:spPr>
        <p:txBody>
          <a:bodyPr wrap="square" rtlCol="0">
            <a:spAutoFit/>
          </a:bodyPr>
          <a:lstStyle/>
          <a:p>
            <a:pPr algn="ctr"/>
            <a:r>
              <a:rPr lang="en-US" sz="3600" dirty="0"/>
              <a:t>What is Text mining </a:t>
            </a:r>
          </a:p>
        </p:txBody>
      </p:sp>
    </p:spTree>
    <p:extLst>
      <p:ext uri="{BB962C8B-B14F-4D97-AF65-F5344CB8AC3E}">
        <p14:creationId xmlns:p14="http://schemas.microsoft.com/office/powerpoint/2010/main" val="2197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73FAD7-8ECC-4FC8-BE84-40184363C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771525"/>
            <a:ext cx="9448800" cy="5314950"/>
          </a:xfrm>
          <a:prstGeom prst="rect">
            <a:avLst/>
          </a:prstGeom>
        </p:spPr>
      </p:pic>
    </p:spTree>
    <p:extLst>
      <p:ext uri="{BB962C8B-B14F-4D97-AF65-F5344CB8AC3E}">
        <p14:creationId xmlns:p14="http://schemas.microsoft.com/office/powerpoint/2010/main" val="243952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1323439"/>
          </a:xfrm>
          <a:prstGeom prst="rect">
            <a:avLst/>
          </a:prstGeom>
          <a:noFill/>
        </p:spPr>
        <p:txBody>
          <a:bodyPr wrap="square" rtlCol="0">
            <a:spAutoFit/>
          </a:bodyPr>
          <a:lstStyle/>
          <a:p>
            <a:pPr algn="ctr" fontAlgn="base"/>
            <a:r>
              <a:rPr lang="en-US" sz="4000" b="0" i="0" dirty="0">
                <a:solidFill>
                  <a:srgbClr val="262626"/>
                </a:solidFill>
                <a:effectLst/>
                <a:latin typeface="IBM Plex Sans"/>
              </a:rPr>
              <a:t>What is natural language processing?</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938992"/>
          </a:xfrm>
          <a:prstGeom prst="rect">
            <a:avLst/>
          </a:prstGeom>
          <a:noFill/>
        </p:spPr>
        <p:txBody>
          <a:bodyPr wrap="square" rtlCol="0">
            <a:spAutoFit/>
          </a:bodyPr>
          <a:lstStyle/>
          <a:p>
            <a:r>
              <a:rPr lang="en-US" sz="2400" b="0" i="0" dirty="0">
                <a:effectLst/>
                <a:latin typeface="IBM Plex Sans"/>
              </a:rPr>
              <a:t>Natural language processing (NLP) refers to the branch of computer science—and more specifically, the branch of </a:t>
            </a:r>
            <a:r>
              <a:rPr lang="en-US" sz="2400" b="0" i="0" u="none" strike="noStrike" dirty="0">
                <a:effectLst/>
                <a:latin typeface="IBM Plex Sans"/>
                <a:hlinkClick r:id="rId2">
                  <a:extLst>
                    <a:ext uri="{A12FA001-AC4F-418D-AE19-62706E023703}">
                      <ahyp:hlinkClr xmlns:ahyp="http://schemas.microsoft.com/office/drawing/2018/hyperlinkcolor" val="tx"/>
                    </a:ext>
                  </a:extLst>
                </a:hlinkClick>
              </a:rPr>
              <a:t>artificial intelligence or AI</a:t>
            </a:r>
            <a:r>
              <a:rPr lang="en-US" sz="2400" b="0" i="0" dirty="0">
                <a:effectLst/>
                <a:latin typeface="IBM Plex Sans"/>
              </a:rPr>
              <a:t>—concerned with giving computers the ability to understand text and spoken words in much the same way human beings can.</a:t>
            </a:r>
            <a:endParaRPr lang="en-US" sz="2400" dirty="0"/>
          </a:p>
        </p:txBody>
      </p:sp>
    </p:spTree>
    <p:extLst>
      <p:ext uri="{BB962C8B-B14F-4D97-AF65-F5344CB8AC3E}">
        <p14:creationId xmlns:p14="http://schemas.microsoft.com/office/powerpoint/2010/main" val="284737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1200329"/>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Sentiment analysis </a:t>
            </a:r>
            <a:r>
              <a:rPr lang="en-US" sz="2400" b="0" i="0" dirty="0">
                <a:solidFill>
                  <a:srgbClr val="525252"/>
                </a:solidFill>
                <a:effectLst/>
                <a:latin typeface="IBM Plex Sans"/>
              </a:rPr>
              <a:t>attempts to extract subjective qualities—attitudes, emotions, sarcasm, confusion, suspicion—from text.</a:t>
            </a:r>
          </a:p>
        </p:txBody>
      </p:sp>
    </p:spTree>
    <p:extLst>
      <p:ext uri="{BB962C8B-B14F-4D97-AF65-F5344CB8AC3E}">
        <p14:creationId xmlns:p14="http://schemas.microsoft.com/office/powerpoint/2010/main" val="377649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3046988"/>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Speech recognition</a:t>
            </a:r>
            <a:r>
              <a:rPr lang="en-US" sz="2400" b="0" i="0" dirty="0">
                <a:solidFill>
                  <a:srgbClr val="525252"/>
                </a:solidFill>
                <a:effectLst/>
                <a:latin typeface="IBM Plex Sans"/>
              </a:rPr>
              <a:t>, 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p:txBody>
      </p:sp>
    </p:spTree>
    <p:extLst>
      <p:ext uri="{BB962C8B-B14F-4D97-AF65-F5344CB8AC3E}">
        <p14:creationId xmlns:p14="http://schemas.microsoft.com/office/powerpoint/2010/main" val="168005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308324"/>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Part of speech tagging</a:t>
            </a:r>
            <a:r>
              <a:rPr lang="en-US" sz="2400" b="0" i="0" dirty="0">
                <a:solidFill>
                  <a:srgbClr val="525252"/>
                </a:solidFill>
                <a:effectLst/>
                <a:latin typeface="IBM Plex Sans"/>
              </a:rPr>
              <a:t>, also called grammatical tagging, is the process of determining the part of speech of a particular word or piece of text based on its use and context. Part of speech identifies ‘make’ as a verb in ‘I can make a paper plane,’ and as a noun in ‘What make of car do you own?’</a:t>
            </a:r>
          </a:p>
        </p:txBody>
      </p:sp>
    </p:spTree>
    <p:extLst>
      <p:ext uri="{BB962C8B-B14F-4D97-AF65-F5344CB8AC3E}">
        <p14:creationId xmlns:p14="http://schemas.microsoft.com/office/powerpoint/2010/main" val="372859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410DC-7868-4AF1-A0B1-FA0EDDC94546}"/>
              </a:ext>
            </a:extLst>
          </p:cNvPr>
          <p:cNvSpPr txBox="1"/>
          <p:nvPr/>
        </p:nvSpPr>
        <p:spPr>
          <a:xfrm>
            <a:off x="1828800" y="755374"/>
            <a:ext cx="6652591" cy="707886"/>
          </a:xfrm>
          <a:prstGeom prst="rect">
            <a:avLst/>
          </a:prstGeom>
          <a:noFill/>
        </p:spPr>
        <p:txBody>
          <a:bodyPr wrap="square" rtlCol="0">
            <a:spAutoFit/>
          </a:bodyPr>
          <a:lstStyle/>
          <a:p>
            <a:pPr algn="ctr" fontAlgn="base"/>
            <a:r>
              <a:rPr lang="en-US" sz="4000" b="0" i="0" dirty="0">
                <a:solidFill>
                  <a:srgbClr val="262626"/>
                </a:solidFill>
                <a:effectLst/>
                <a:latin typeface="IBM Plex Sans"/>
              </a:rPr>
              <a:t>NLP tasks</a:t>
            </a:r>
          </a:p>
        </p:txBody>
      </p:sp>
      <p:sp>
        <p:nvSpPr>
          <p:cNvPr id="3" name="TextBox 2">
            <a:extLst>
              <a:ext uri="{FF2B5EF4-FFF2-40B4-BE49-F238E27FC236}">
                <a16:creationId xmlns:a16="http://schemas.microsoft.com/office/drawing/2014/main" id="{44C1CAA2-4E3D-4A4D-98AB-5CE370E2601F}"/>
              </a:ext>
            </a:extLst>
          </p:cNvPr>
          <p:cNvSpPr txBox="1"/>
          <p:nvPr/>
        </p:nvSpPr>
        <p:spPr>
          <a:xfrm>
            <a:off x="1391478" y="2504661"/>
            <a:ext cx="7513983" cy="2677656"/>
          </a:xfrm>
          <a:prstGeom prst="rect">
            <a:avLst/>
          </a:prstGeom>
          <a:noFill/>
        </p:spPr>
        <p:txBody>
          <a:bodyPr wrap="square" rtlCol="0">
            <a:spAutoFit/>
          </a:bodyPr>
          <a:lstStyle/>
          <a:p>
            <a:pPr algn="l" fontAlgn="base">
              <a:buFont typeface="Arial" panose="020B0604020202020204" pitchFamily="34" charset="0"/>
              <a:buChar char="•"/>
            </a:pPr>
            <a:r>
              <a:rPr lang="en-US" sz="2400" b="1" i="0" dirty="0">
                <a:solidFill>
                  <a:srgbClr val="525252"/>
                </a:solidFill>
                <a:effectLst/>
                <a:latin typeface="IBM Plex Sans"/>
              </a:rPr>
              <a:t>Word sense disambiguation</a:t>
            </a:r>
            <a:r>
              <a:rPr lang="en-US" sz="2400" b="0" i="0" dirty="0">
                <a:solidFill>
                  <a:srgbClr val="525252"/>
                </a:solidFill>
                <a:effectLst/>
                <a:latin typeface="IBM Plex Sans"/>
              </a:rPr>
              <a:t> is the selection of the meaning of a word with multiple meanings  through a process of semantic analysis that determine the word that makes the most sense in the given context. For example, word sense disambiguation helps distinguish the meaning of the verb 'make' in ‘make the grade’ (achieve) vs. ‘make a bet’ (place).</a:t>
            </a:r>
          </a:p>
        </p:txBody>
      </p:sp>
    </p:spTree>
    <p:extLst>
      <p:ext uri="{BB962C8B-B14F-4D97-AF65-F5344CB8AC3E}">
        <p14:creationId xmlns:p14="http://schemas.microsoft.com/office/powerpoint/2010/main" val="5885857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TotalTime>
  <Words>500</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vt:lpstr>
      <vt:lpstr>Gill Sans MT</vt:lpstr>
      <vt:lpstr>IBM Plex Sans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Kimo Store</dc:creator>
  <cp:lastModifiedBy>Kimo Store</cp:lastModifiedBy>
  <cp:revision>8</cp:revision>
  <dcterms:created xsi:type="dcterms:W3CDTF">2022-05-27T14:28:14Z</dcterms:created>
  <dcterms:modified xsi:type="dcterms:W3CDTF">2022-05-30T14:23:13Z</dcterms:modified>
</cp:coreProperties>
</file>