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7" r:id="rId2"/>
    <p:sldId id="266" r:id="rId3"/>
    <p:sldId id="258" r:id="rId4"/>
    <p:sldId id="264" r:id="rId5"/>
    <p:sldId id="259" r:id="rId6"/>
    <p:sldId id="294" r:id="rId7"/>
    <p:sldId id="269" r:id="rId8"/>
    <p:sldId id="290" r:id="rId9"/>
    <p:sldId id="295" r:id="rId10"/>
    <p:sldId id="296" r:id="rId11"/>
    <p:sldId id="297" r:id="rId12"/>
    <p:sldId id="28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A5D3709-0460-4695-A984-D2E22B1CDAFB}" type="datetimeFigureOut">
              <a:rPr lang="en-US" smtClean="0"/>
              <a:t>6/5/2022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E4656FB-00D6-4D47-B668-226924FB3174}" type="slidenum">
              <a:rPr lang="en-US" smtClean="0"/>
              <a:t>‹#›</a:t>
            </a:fld>
            <a:endParaRPr lang="en-US"/>
          </a:p>
        </p:txBody>
      </p:sp>
    </p:spTree>
    <p:extLst>
      <p:ext uri="{BB962C8B-B14F-4D97-AF65-F5344CB8AC3E}">
        <p14:creationId xmlns:p14="http://schemas.microsoft.com/office/powerpoint/2010/main" val="3167112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5D3709-0460-4695-A984-D2E22B1CDAFB}" type="datetimeFigureOut">
              <a:rPr lang="en-US" smtClean="0"/>
              <a:t>6/5/2022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E4656FB-00D6-4D47-B668-226924FB3174}" type="slidenum">
              <a:rPr lang="en-US" smtClean="0"/>
              <a:t>‹#›</a:t>
            </a:fld>
            <a:endParaRPr lang="en-US"/>
          </a:p>
        </p:txBody>
      </p:sp>
    </p:spTree>
    <p:extLst>
      <p:ext uri="{BB962C8B-B14F-4D97-AF65-F5344CB8AC3E}">
        <p14:creationId xmlns:p14="http://schemas.microsoft.com/office/powerpoint/2010/main" val="1762972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A5D3709-0460-4695-A984-D2E22B1CDAFB}"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4656FB-00D6-4D47-B668-226924FB3174}" type="slidenum">
              <a:rPr lang="en-US" smtClean="0"/>
              <a:t>‹#›</a:t>
            </a:fld>
            <a:endParaRPr lang="en-US"/>
          </a:p>
        </p:txBody>
      </p:sp>
    </p:spTree>
    <p:extLst>
      <p:ext uri="{BB962C8B-B14F-4D97-AF65-F5344CB8AC3E}">
        <p14:creationId xmlns:p14="http://schemas.microsoft.com/office/powerpoint/2010/main" val="2248288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A5D3709-0460-4695-A984-D2E22B1CDAFB}"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4656FB-00D6-4D47-B668-226924FB3174}" type="slidenum">
              <a:rPr lang="en-US" smtClean="0"/>
              <a:t>‹#›</a:t>
            </a:fld>
            <a:endParaRPr lang="en-US"/>
          </a:p>
        </p:txBody>
      </p:sp>
    </p:spTree>
    <p:extLst>
      <p:ext uri="{BB962C8B-B14F-4D97-AF65-F5344CB8AC3E}">
        <p14:creationId xmlns:p14="http://schemas.microsoft.com/office/powerpoint/2010/main" val="2647365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5D3709-0460-4695-A984-D2E22B1CDAFB}"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4656FB-00D6-4D47-B668-226924FB3174}" type="slidenum">
              <a:rPr lang="en-US" smtClean="0"/>
              <a:t>‹#›</a:t>
            </a:fld>
            <a:endParaRPr lang="en-US"/>
          </a:p>
        </p:txBody>
      </p:sp>
    </p:spTree>
    <p:extLst>
      <p:ext uri="{BB962C8B-B14F-4D97-AF65-F5344CB8AC3E}">
        <p14:creationId xmlns:p14="http://schemas.microsoft.com/office/powerpoint/2010/main" val="1451712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A5D3709-0460-4695-A984-D2E22B1CDAFB}" type="datetimeFigureOut">
              <a:rPr lang="en-US" smtClean="0"/>
              <a:t>6/5/2022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4656FB-00D6-4D47-B668-226924FB3174}" type="slidenum">
              <a:rPr lang="en-US" smtClean="0"/>
              <a:t>‹#›</a:t>
            </a:fld>
            <a:endParaRPr lang="en-US"/>
          </a:p>
        </p:txBody>
      </p:sp>
    </p:spTree>
    <p:extLst>
      <p:ext uri="{BB962C8B-B14F-4D97-AF65-F5344CB8AC3E}">
        <p14:creationId xmlns:p14="http://schemas.microsoft.com/office/powerpoint/2010/main" val="4042862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A5D3709-0460-4695-A984-D2E22B1CDAFB}" type="datetimeFigureOut">
              <a:rPr lang="en-US" smtClean="0"/>
              <a:t>6/5/2022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E4656FB-00D6-4D47-B668-226924FB3174}" type="slidenum">
              <a:rPr lang="en-US" smtClean="0"/>
              <a:t>‹#›</a:t>
            </a:fld>
            <a:endParaRPr lang="en-US"/>
          </a:p>
        </p:txBody>
      </p:sp>
    </p:spTree>
    <p:extLst>
      <p:ext uri="{BB962C8B-B14F-4D97-AF65-F5344CB8AC3E}">
        <p14:creationId xmlns:p14="http://schemas.microsoft.com/office/powerpoint/2010/main" val="2384990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A5D3709-0460-4695-A984-D2E22B1CDAFB}"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656FB-00D6-4D47-B668-226924FB3174}" type="slidenum">
              <a:rPr lang="en-US" smtClean="0"/>
              <a:t>‹#›</a:t>
            </a:fld>
            <a:endParaRPr lang="en-US"/>
          </a:p>
        </p:txBody>
      </p:sp>
    </p:spTree>
    <p:extLst>
      <p:ext uri="{BB962C8B-B14F-4D97-AF65-F5344CB8AC3E}">
        <p14:creationId xmlns:p14="http://schemas.microsoft.com/office/powerpoint/2010/main" val="4277508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A5D3709-0460-4695-A984-D2E22B1CDAFB}"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4656FB-00D6-4D47-B668-226924FB3174}" type="slidenum">
              <a:rPr lang="en-US" smtClean="0"/>
              <a:t>‹#›</a:t>
            </a:fld>
            <a:endParaRPr lang="en-US"/>
          </a:p>
        </p:txBody>
      </p:sp>
    </p:spTree>
    <p:extLst>
      <p:ext uri="{BB962C8B-B14F-4D97-AF65-F5344CB8AC3E}">
        <p14:creationId xmlns:p14="http://schemas.microsoft.com/office/powerpoint/2010/main" val="2355416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5D3709-0460-4695-A984-D2E22B1CDAFB}"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656FB-00D6-4D47-B668-226924FB3174}" type="slidenum">
              <a:rPr lang="en-US" smtClean="0"/>
              <a:t>‹#›</a:t>
            </a:fld>
            <a:endParaRPr lang="en-US"/>
          </a:p>
        </p:txBody>
      </p:sp>
    </p:spTree>
    <p:extLst>
      <p:ext uri="{BB962C8B-B14F-4D97-AF65-F5344CB8AC3E}">
        <p14:creationId xmlns:p14="http://schemas.microsoft.com/office/powerpoint/2010/main" val="935130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5D3709-0460-4695-A984-D2E22B1CDAFB}"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4656FB-00D6-4D47-B668-226924FB3174}" type="slidenum">
              <a:rPr lang="en-US" smtClean="0"/>
              <a:t>‹#›</a:t>
            </a:fld>
            <a:endParaRPr lang="en-US"/>
          </a:p>
        </p:txBody>
      </p:sp>
    </p:spTree>
    <p:extLst>
      <p:ext uri="{BB962C8B-B14F-4D97-AF65-F5344CB8AC3E}">
        <p14:creationId xmlns:p14="http://schemas.microsoft.com/office/powerpoint/2010/main" val="2301068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5D3709-0460-4695-A984-D2E22B1CDAFB}" type="datetimeFigureOut">
              <a:rPr lang="en-US" smtClean="0"/>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656FB-00D6-4D47-B668-226924FB3174}" type="slidenum">
              <a:rPr lang="en-US" smtClean="0"/>
              <a:t>‹#›</a:t>
            </a:fld>
            <a:endParaRPr lang="en-US"/>
          </a:p>
        </p:txBody>
      </p:sp>
    </p:spTree>
    <p:extLst>
      <p:ext uri="{BB962C8B-B14F-4D97-AF65-F5344CB8AC3E}">
        <p14:creationId xmlns:p14="http://schemas.microsoft.com/office/powerpoint/2010/main" val="3264443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5D3709-0460-4695-A984-D2E22B1CDAFB}" type="datetimeFigureOut">
              <a:rPr lang="en-US" smtClean="0"/>
              <a:t>6/5/2022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4656FB-00D6-4D47-B668-226924FB3174}" type="slidenum">
              <a:rPr lang="en-US" smtClean="0"/>
              <a:t>‹#›</a:t>
            </a:fld>
            <a:endParaRPr lang="en-US"/>
          </a:p>
        </p:txBody>
      </p:sp>
    </p:spTree>
    <p:extLst>
      <p:ext uri="{BB962C8B-B14F-4D97-AF65-F5344CB8AC3E}">
        <p14:creationId xmlns:p14="http://schemas.microsoft.com/office/powerpoint/2010/main" val="1843306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5D3709-0460-4695-A984-D2E22B1CDAFB}" type="datetimeFigureOut">
              <a:rPr lang="en-US" smtClean="0"/>
              <a:t>6/5/2022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4656FB-00D6-4D47-B668-226924FB3174}" type="slidenum">
              <a:rPr lang="en-US" smtClean="0"/>
              <a:t>‹#›</a:t>
            </a:fld>
            <a:endParaRPr lang="en-US"/>
          </a:p>
        </p:txBody>
      </p:sp>
    </p:spTree>
    <p:extLst>
      <p:ext uri="{BB962C8B-B14F-4D97-AF65-F5344CB8AC3E}">
        <p14:creationId xmlns:p14="http://schemas.microsoft.com/office/powerpoint/2010/main" val="820711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D3709-0460-4695-A984-D2E22B1CDAFB}" type="datetimeFigureOut">
              <a:rPr lang="en-US" smtClean="0"/>
              <a:t>6/5/2022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E4656FB-00D6-4D47-B668-226924FB3174}" type="slidenum">
              <a:rPr lang="en-US" smtClean="0"/>
              <a:t>‹#›</a:t>
            </a:fld>
            <a:endParaRPr lang="en-US"/>
          </a:p>
        </p:txBody>
      </p:sp>
    </p:spTree>
    <p:extLst>
      <p:ext uri="{BB962C8B-B14F-4D97-AF65-F5344CB8AC3E}">
        <p14:creationId xmlns:p14="http://schemas.microsoft.com/office/powerpoint/2010/main" val="166048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5D3709-0460-4695-A984-D2E22B1CDAFB}" type="datetimeFigureOut">
              <a:rPr lang="en-US" smtClean="0"/>
              <a:t>6/5/2022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E4656FB-00D6-4D47-B668-226924FB3174}" type="slidenum">
              <a:rPr lang="en-US" smtClean="0"/>
              <a:t>‹#›</a:t>
            </a:fld>
            <a:endParaRPr lang="en-US"/>
          </a:p>
        </p:txBody>
      </p:sp>
    </p:spTree>
    <p:extLst>
      <p:ext uri="{BB962C8B-B14F-4D97-AF65-F5344CB8AC3E}">
        <p14:creationId xmlns:p14="http://schemas.microsoft.com/office/powerpoint/2010/main" val="2658227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5D3709-0460-4695-A984-D2E22B1CDAFB}" type="datetimeFigureOut">
              <a:rPr lang="en-US" smtClean="0"/>
              <a:t>6/5/2022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E4656FB-00D6-4D47-B668-226924FB3174}" type="slidenum">
              <a:rPr lang="en-US" smtClean="0"/>
              <a:t>‹#›</a:t>
            </a:fld>
            <a:endParaRPr lang="en-US"/>
          </a:p>
        </p:txBody>
      </p:sp>
    </p:spTree>
    <p:extLst>
      <p:ext uri="{BB962C8B-B14F-4D97-AF65-F5344CB8AC3E}">
        <p14:creationId xmlns:p14="http://schemas.microsoft.com/office/powerpoint/2010/main" val="3957335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A5D3709-0460-4695-A984-D2E22B1CDAFB}" type="datetimeFigureOut">
              <a:rPr lang="en-US" smtClean="0"/>
              <a:t>6/5/2022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E4656FB-00D6-4D47-B668-226924FB3174}" type="slidenum">
              <a:rPr lang="en-US" smtClean="0"/>
              <a:t>‹#›</a:t>
            </a:fld>
            <a:endParaRPr lang="en-US"/>
          </a:p>
        </p:txBody>
      </p:sp>
    </p:spTree>
    <p:extLst>
      <p:ext uri="{BB962C8B-B14F-4D97-AF65-F5344CB8AC3E}">
        <p14:creationId xmlns:p14="http://schemas.microsoft.com/office/powerpoint/2010/main" val="1787741827"/>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3E3F52-64D0-416B-B19C-868520BB53D9}"/>
              </a:ext>
            </a:extLst>
          </p:cNvPr>
          <p:cNvSpPr txBox="1"/>
          <p:nvPr/>
        </p:nvSpPr>
        <p:spPr>
          <a:xfrm>
            <a:off x="2517913" y="2898505"/>
            <a:ext cx="6957392" cy="769441"/>
          </a:xfrm>
          <a:prstGeom prst="rect">
            <a:avLst/>
          </a:prstGeom>
          <a:noFill/>
        </p:spPr>
        <p:txBody>
          <a:bodyPr wrap="square" rtlCol="0">
            <a:spAutoFit/>
          </a:bodyPr>
          <a:lstStyle/>
          <a:p>
            <a:pPr algn="ctr"/>
            <a:r>
              <a:rPr lang="en-US" sz="4400" dirty="0">
                <a:solidFill>
                  <a:schemeClr val="accent1">
                    <a:lumMod val="60000"/>
                    <a:lumOff val="40000"/>
                  </a:schemeClr>
                </a:solidFill>
                <a:latin typeface="Arial" panose="020B0604020202020204" pitchFamily="34" charset="0"/>
                <a:cs typeface="Arial" panose="020B0604020202020204" pitchFamily="34" charset="0"/>
              </a:rPr>
              <a:t>prescriptive analytics</a:t>
            </a:r>
          </a:p>
        </p:txBody>
      </p:sp>
      <p:sp>
        <p:nvSpPr>
          <p:cNvPr id="3" name="TextBox 2">
            <a:extLst>
              <a:ext uri="{FF2B5EF4-FFF2-40B4-BE49-F238E27FC236}">
                <a16:creationId xmlns:a16="http://schemas.microsoft.com/office/drawing/2014/main" id="{45720EC4-A302-4DD7-8538-BC865E8561DA}"/>
              </a:ext>
            </a:extLst>
          </p:cNvPr>
          <p:cNvSpPr txBox="1"/>
          <p:nvPr/>
        </p:nvSpPr>
        <p:spPr>
          <a:xfrm>
            <a:off x="2716695" y="4081670"/>
            <a:ext cx="6758610" cy="646331"/>
          </a:xfrm>
          <a:prstGeom prst="rect">
            <a:avLst/>
          </a:prstGeom>
          <a:noFill/>
        </p:spPr>
        <p:txBody>
          <a:bodyPr wrap="square" rtlCol="0">
            <a:spAutoFit/>
          </a:bodyPr>
          <a:lstStyle/>
          <a:p>
            <a:pPr algn="ctr"/>
            <a:r>
              <a:rPr lang="en-US" dirty="0">
                <a:solidFill>
                  <a:schemeClr val="accent1">
                    <a:lumMod val="60000"/>
                    <a:lumOff val="40000"/>
                  </a:schemeClr>
                </a:solidFill>
                <a:latin typeface="Arial" panose="020B0604020202020204" pitchFamily="34" charset="0"/>
                <a:cs typeface="Arial" panose="020B0604020202020204" pitchFamily="34" charset="0"/>
              </a:rPr>
              <a:t>Ali Youssef Ali </a:t>
            </a:r>
          </a:p>
          <a:p>
            <a:pPr algn="ctr"/>
            <a:r>
              <a:rPr lang="en-US" dirty="0">
                <a:solidFill>
                  <a:schemeClr val="accent1">
                    <a:lumMod val="60000"/>
                    <a:lumOff val="40000"/>
                  </a:schemeClr>
                </a:solidFill>
                <a:latin typeface="Arial" panose="020B0604020202020204" pitchFamily="34" charset="0"/>
                <a:cs typeface="Arial" panose="020B0604020202020204" pitchFamily="34" charset="0"/>
              </a:rPr>
              <a:t>18101591</a:t>
            </a:r>
          </a:p>
        </p:txBody>
      </p:sp>
    </p:spTree>
    <p:extLst>
      <p:ext uri="{BB962C8B-B14F-4D97-AF65-F5344CB8AC3E}">
        <p14:creationId xmlns:p14="http://schemas.microsoft.com/office/powerpoint/2010/main" val="964581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8410DC-7868-4AF1-A0B1-FA0EDDC94546}"/>
              </a:ext>
            </a:extLst>
          </p:cNvPr>
          <p:cNvSpPr txBox="1"/>
          <p:nvPr/>
        </p:nvSpPr>
        <p:spPr>
          <a:xfrm>
            <a:off x="1828800" y="755374"/>
            <a:ext cx="6652591" cy="1323439"/>
          </a:xfrm>
          <a:prstGeom prst="rect">
            <a:avLst/>
          </a:prstGeom>
          <a:noFill/>
        </p:spPr>
        <p:txBody>
          <a:bodyPr wrap="square" rtlCol="0">
            <a:spAutoFit/>
          </a:bodyPr>
          <a:lstStyle/>
          <a:p>
            <a:pPr algn="ctr"/>
            <a:r>
              <a:rPr lang="en-US" sz="4000" b="0" i="0" dirty="0">
                <a:solidFill>
                  <a:srgbClr val="323E48"/>
                </a:solidFill>
                <a:effectLst/>
                <a:latin typeface="Source Sans Pro" panose="020B0503030403020204" pitchFamily="34" charset="0"/>
              </a:rPr>
              <a:t>Benefits of prescriptive analytics</a:t>
            </a:r>
          </a:p>
        </p:txBody>
      </p:sp>
      <p:sp>
        <p:nvSpPr>
          <p:cNvPr id="3" name="TextBox 2">
            <a:extLst>
              <a:ext uri="{FF2B5EF4-FFF2-40B4-BE49-F238E27FC236}">
                <a16:creationId xmlns:a16="http://schemas.microsoft.com/office/drawing/2014/main" id="{44C1CAA2-4E3D-4A4D-98AB-5CE370E2601F}"/>
              </a:ext>
            </a:extLst>
          </p:cNvPr>
          <p:cNvSpPr txBox="1"/>
          <p:nvPr/>
        </p:nvSpPr>
        <p:spPr>
          <a:xfrm>
            <a:off x="1391478" y="2504661"/>
            <a:ext cx="7513983" cy="2677656"/>
          </a:xfrm>
          <a:prstGeom prst="rect">
            <a:avLst/>
          </a:prstGeom>
          <a:noFill/>
        </p:spPr>
        <p:txBody>
          <a:bodyPr wrap="square" rtlCol="0">
            <a:spAutoFit/>
          </a:bodyPr>
          <a:lstStyle/>
          <a:p>
            <a:pPr algn="l">
              <a:buFont typeface="Arial" panose="020B0604020202020204" pitchFamily="34" charset="0"/>
              <a:buChar char="•"/>
            </a:pPr>
            <a:r>
              <a:rPr lang="en-US" sz="2400" b="1" i="0" dirty="0">
                <a:solidFill>
                  <a:srgbClr val="323E48"/>
                </a:solidFill>
                <a:effectLst/>
                <a:latin typeface="Source Sans Pro" panose="020B0503030403020204" pitchFamily="34" charset="0"/>
              </a:rPr>
              <a:t>Spend less time thinking and more time doing</a:t>
            </a:r>
            <a:r>
              <a:rPr lang="en-US" sz="2400" b="0" i="0" dirty="0">
                <a:solidFill>
                  <a:srgbClr val="323E48"/>
                </a:solidFill>
                <a:effectLst/>
                <a:latin typeface="Source Sans Pro" panose="020B0503030403020204" pitchFamily="34" charset="0"/>
              </a:rPr>
              <a:t>. The instant turnaround of data analysis and outcome prediction lets your team spend less time finding problems and more time designing the perfect solutions. Artificial intelligence can curate and process data better than your team of data engineers and in a fraction of the time.</a:t>
            </a:r>
          </a:p>
        </p:txBody>
      </p:sp>
    </p:spTree>
    <p:extLst>
      <p:ext uri="{BB962C8B-B14F-4D97-AF65-F5344CB8AC3E}">
        <p14:creationId xmlns:p14="http://schemas.microsoft.com/office/powerpoint/2010/main" val="4059278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8410DC-7868-4AF1-A0B1-FA0EDDC94546}"/>
              </a:ext>
            </a:extLst>
          </p:cNvPr>
          <p:cNvSpPr txBox="1"/>
          <p:nvPr/>
        </p:nvSpPr>
        <p:spPr>
          <a:xfrm>
            <a:off x="1828800" y="755374"/>
            <a:ext cx="6652591" cy="1323439"/>
          </a:xfrm>
          <a:prstGeom prst="rect">
            <a:avLst/>
          </a:prstGeom>
          <a:noFill/>
        </p:spPr>
        <p:txBody>
          <a:bodyPr wrap="square" rtlCol="0">
            <a:spAutoFit/>
          </a:bodyPr>
          <a:lstStyle/>
          <a:p>
            <a:pPr algn="ctr"/>
            <a:r>
              <a:rPr lang="en-US" sz="4000" b="0" i="0" dirty="0">
                <a:solidFill>
                  <a:srgbClr val="323E48"/>
                </a:solidFill>
                <a:effectLst/>
                <a:latin typeface="Source Sans Pro" panose="020B0503030403020204" pitchFamily="34" charset="0"/>
              </a:rPr>
              <a:t>Benefits of prescriptive analytics</a:t>
            </a:r>
          </a:p>
        </p:txBody>
      </p:sp>
      <p:sp>
        <p:nvSpPr>
          <p:cNvPr id="3" name="TextBox 2">
            <a:extLst>
              <a:ext uri="{FF2B5EF4-FFF2-40B4-BE49-F238E27FC236}">
                <a16:creationId xmlns:a16="http://schemas.microsoft.com/office/drawing/2014/main" id="{44C1CAA2-4E3D-4A4D-98AB-5CE370E2601F}"/>
              </a:ext>
            </a:extLst>
          </p:cNvPr>
          <p:cNvSpPr txBox="1"/>
          <p:nvPr/>
        </p:nvSpPr>
        <p:spPr>
          <a:xfrm>
            <a:off x="1391478" y="2504661"/>
            <a:ext cx="7513983" cy="2308324"/>
          </a:xfrm>
          <a:prstGeom prst="rect">
            <a:avLst/>
          </a:prstGeom>
          <a:noFill/>
        </p:spPr>
        <p:txBody>
          <a:bodyPr wrap="square" rtlCol="0">
            <a:spAutoFit/>
          </a:bodyPr>
          <a:lstStyle/>
          <a:p>
            <a:pPr algn="l">
              <a:buFont typeface="Arial" panose="020B0604020202020204" pitchFamily="34" charset="0"/>
              <a:buChar char="•"/>
            </a:pPr>
            <a:r>
              <a:rPr lang="en-US" sz="2400" b="1" i="0" dirty="0">
                <a:solidFill>
                  <a:srgbClr val="323E48"/>
                </a:solidFill>
                <a:effectLst/>
                <a:latin typeface="Source Sans Pro" panose="020B0503030403020204" pitchFamily="34" charset="0"/>
              </a:rPr>
              <a:t>Reduce human error or bias</a:t>
            </a:r>
            <a:r>
              <a:rPr lang="en-US" sz="2400" b="0" i="0" dirty="0">
                <a:solidFill>
                  <a:srgbClr val="323E48"/>
                </a:solidFill>
                <a:effectLst/>
                <a:latin typeface="Source Sans Pro" panose="020B0503030403020204" pitchFamily="34" charset="0"/>
              </a:rPr>
              <a:t>. Through more advanced algorithms and machine learning processes, predictive analytics provides an even more comprehensive and accurate form of data aggregation and analysis than descriptive analytics, predictive analytics, or even individuals. </a:t>
            </a:r>
          </a:p>
        </p:txBody>
      </p:sp>
    </p:spTree>
    <p:extLst>
      <p:ext uri="{BB962C8B-B14F-4D97-AF65-F5344CB8AC3E}">
        <p14:creationId xmlns:p14="http://schemas.microsoft.com/office/powerpoint/2010/main" val="3985431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95F1E3-1C0A-4E8A-B151-3FFFE317CEF4}"/>
              </a:ext>
            </a:extLst>
          </p:cNvPr>
          <p:cNvSpPr txBox="1"/>
          <p:nvPr/>
        </p:nvSpPr>
        <p:spPr>
          <a:xfrm>
            <a:off x="1470991" y="940904"/>
            <a:ext cx="7752522" cy="646331"/>
          </a:xfrm>
          <a:prstGeom prst="rect">
            <a:avLst/>
          </a:prstGeom>
          <a:noFill/>
        </p:spPr>
        <p:txBody>
          <a:bodyPr wrap="square" rtlCol="0">
            <a:spAutoFit/>
          </a:bodyPr>
          <a:lstStyle/>
          <a:p>
            <a:pPr algn="ctr"/>
            <a:r>
              <a:rPr lang="en-US" sz="3600" dirty="0">
                <a:latin typeface="Arial" panose="020B0604020202020204" pitchFamily="34" charset="0"/>
                <a:cs typeface="Arial" panose="020B0604020202020204" pitchFamily="34" charset="0"/>
              </a:rPr>
              <a:t>References  </a:t>
            </a:r>
          </a:p>
        </p:txBody>
      </p:sp>
      <p:sp>
        <p:nvSpPr>
          <p:cNvPr id="3" name="TextBox 2">
            <a:extLst>
              <a:ext uri="{FF2B5EF4-FFF2-40B4-BE49-F238E27FC236}">
                <a16:creationId xmlns:a16="http://schemas.microsoft.com/office/drawing/2014/main" id="{0E8FD205-BE54-4BA8-BD60-524FDCF987E5}"/>
              </a:ext>
            </a:extLst>
          </p:cNvPr>
          <p:cNvSpPr txBox="1"/>
          <p:nvPr/>
        </p:nvSpPr>
        <p:spPr>
          <a:xfrm>
            <a:off x="1470991" y="1696278"/>
            <a:ext cx="8295861"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https://www.investopedia.com/terms/p/prescriptive-analytics.asp</a:t>
            </a:r>
          </a:p>
        </p:txBody>
      </p:sp>
      <p:sp>
        <p:nvSpPr>
          <p:cNvPr id="4" name="TextBox 3">
            <a:extLst>
              <a:ext uri="{FF2B5EF4-FFF2-40B4-BE49-F238E27FC236}">
                <a16:creationId xmlns:a16="http://schemas.microsoft.com/office/drawing/2014/main" id="{5AD5E348-65DA-40F0-A1BB-BB3C44805D97}"/>
              </a:ext>
            </a:extLst>
          </p:cNvPr>
          <p:cNvSpPr txBox="1"/>
          <p:nvPr/>
        </p:nvSpPr>
        <p:spPr>
          <a:xfrm>
            <a:off x="1351721" y="2174653"/>
            <a:ext cx="7991061" cy="369332"/>
          </a:xfrm>
          <a:prstGeom prst="rect">
            <a:avLst/>
          </a:prstGeom>
          <a:noFill/>
        </p:spPr>
        <p:txBody>
          <a:bodyPr wrap="square" rtlCol="0">
            <a:spAutoFit/>
          </a:bodyPr>
          <a:lstStyle/>
          <a:p>
            <a:r>
              <a:rPr lang="en-US" dirty="0"/>
              <a:t>https://www.talend.com/resources/what-is-prescriptive-analytics/</a:t>
            </a:r>
          </a:p>
        </p:txBody>
      </p:sp>
    </p:spTree>
    <p:extLst>
      <p:ext uri="{BB962C8B-B14F-4D97-AF65-F5344CB8AC3E}">
        <p14:creationId xmlns:p14="http://schemas.microsoft.com/office/powerpoint/2010/main" val="3740464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85272C-7665-4BC0-9244-0D6590B0B7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116" y="1284225"/>
            <a:ext cx="9567767" cy="4289549"/>
          </a:xfrm>
          <a:prstGeom prst="rect">
            <a:avLst/>
          </a:prstGeom>
        </p:spPr>
      </p:pic>
    </p:spTree>
    <p:extLst>
      <p:ext uri="{BB962C8B-B14F-4D97-AF65-F5344CB8AC3E}">
        <p14:creationId xmlns:p14="http://schemas.microsoft.com/office/powerpoint/2010/main" val="3081574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61EEB2-4DE1-4345-A8E3-4C0EEF325D86}"/>
              </a:ext>
            </a:extLst>
          </p:cNvPr>
          <p:cNvSpPr txBox="1"/>
          <p:nvPr/>
        </p:nvSpPr>
        <p:spPr>
          <a:xfrm>
            <a:off x="2166730" y="2828835"/>
            <a:ext cx="7858540" cy="1200329"/>
          </a:xfrm>
          <a:prstGeom prst="rect">
            <a:avLst/>
          </a:prstGeom>
          <a:noFill/>
        </p:spPr>
        <p:txBody>
          <a:bodyPr wrap="square" rtlCol="0">
            <a:spAutoFit/>
          </a:bodyPr>
          <a:lstStyle/>
          <a:p>
            <a:r>
              <a:rPr lang="en-US" b="0" i="0" dirty="0">
                <a:solidFill>
                  <a:srgbClr val="202124"/>
                </a:solidFill>
                <a:effectLst/>
                <a:latin typeface="arial" panose="020B0604020202020204" pitchFamily="34" charset="0"/>
              </a:rPr>
              <a:t>Prescriptive analytics is </a:t>
            </a:r>
            <a:r>
              <a:rPr lang="en-US" b="1" i="0" dirty="0">
                <a:solidFill>
                  <a:srgbClr val="202124"/>
                </a:solidFill>
                <a:effectLst/>
                <a:latin typeface="arial" panose="020B0604020202020204" pitchFamily="34" charset="0"/>
              </a:rPr>
              <a:t>the process of using data to determine an optimal course of action</a:t>
            </a:r>
            <a:r>
              <a:rPr lang="en-US" b="0" i="0" dirty="0">
                <a:solidFill>
                  <a:srgbClr val="202124"/>
                </a:solidFill>
                <a:effectLst/>
                <a:latin typeface="arial" panose="020B0604020202020204" pitchFamily="34" charset="0"/>
              </a:rPr>
              <a:t>. By considering all relevant factors, this type of analysis yields recommendations for next steps. Because of this, prescriptive analytics is a valuable tool for data-driven decision-making.</a:t>
            </a:r>
            <a:endParaRPr lang="en-US" dirty="0"/>
          </a:p>
        </p:txBody>
      </p:sp>
      <p:sp>
        <p:nvSpPr>
          <p:cNvPr id="3" name="TextBox 2">
            <a:extLst>
              <a:ext uri="{FF2B5EF4-FFF2-40B4-BE49-F238E27FC236}">
                <a16:creationId xmlns:a16="http://schemas.microsoft.com/office/drawing/2014/main" id="{4D72B40B-5919-4029-BA79-70786C6DACF3}"/>
              </a:ext>
            </a:extLst>
          </p:cNvPr>
          <p:cNvSpPr txBox="1"/>
          <p:nvPr/>
        </p:nvSpPr>
        <p:spPr>
          <a:xfrm>
            <a:off x="2166730" y="1020418"/>
            <a:ext cx="6626087" cy="646331"/>
          </a:xfrm>
          <a:prstGeom prst="rect">
            <a:avLst/>
          </a:prstGeom>
          <a:noFill/>
        </p:spPr>
        <p:txBody>
          <a:bodyPr wrap="square" rtlCol="0">
            <a:spAutoFit/>
          </a:bodyPr>
          <a:lstStyle/>
          <a:p>
            <a:pPr algn="ctr"/>
            <a:r>
              <a:rPr lang="en-US" sz="3600" dirty="0"/>
              <a:t>What is </a:t>
            </a:r>
            <a:r>
              <a:rPr lang="en-US" sz="3600" dirty="0">
                <a:latin typeface="Arial" panose="020B0604020202020204" pitchFamily="34" charset="0"/>
                <a:cs typeface="Arial" panose="020B0604020202020204" pitchFamily="34" charset="0"/>
              </a:rPr>
              <a:t>prescriptive</a:t>
            </a:r>
            <a:r>
              <a:rPr lang="en-US" sz="3600" dirty="0"/>
              <a:t> analytics</a:t>
            </a:r>
          </a:p>
        </p:txBody>
      </p:sp>
    </p:spTree>
    <p:extLst>
      <p:ext uri="{BB962C8B-B14F-4D97-AF65-F5344CB8AC3E}">
        <p14:creationId xmlns:p14="http://schemas.microsoft.com/office/powerpoint/2010/main" val="21971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9BEB76-A177-4A9A-9A2D-2A27C13C92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3235" y="501926"/>
            <a:ext cx="7805530" cy="5854148"/>
          </a:xfrm>
          <a:prstGeom prst="rect">
            <a:avLst/>
          </a:prstGeom>
        </p:spPr>
      </p:pic>
    </p:spTree>
    <p:extLst>
      <p:ext uri="{BB962C8B-B14F-4D97-AF65-F5344CB8AC3E}">
        <p14:creationId xmlns:p14="http://schemas.microsoft.com/office/powerpoint/2010/main" val="2439521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8410DC-7868-4AF1-A0B1-FA0EDDC94546}"/>
              </a:ext>
            </a:extLst>
          </p:cNvPr>
          <p:cNvSpPr txBox="1"/>
          <p:nvPr/>
        </p:nvSpPr>
        <p:spPr>
          <a:xfrm>
            <a:off x="1828800" y="755374"/>
            <a:ext cx="6652591" cy="1323439"/>
          </a:xfrm>
          <a:prstGeom prst="rect">
            <a:avLst/>
          </a:prstGeom>
          <a:noFill/>
        </p:spPr>
        <p:txBody>
          <a:bodyPr wrap="square" rtlCol="0">
            <a:spAutoFit/>
          </a:bodyPr>
          <a:lstStyle/>
          <a:p>
            <a:pPr algn="ctr"/>
            <a:r>
              <a:rPr lang="en-US" sz="4000" b="0" i="0" dirty="0">
                <a:solidFill>
                  <a:srgbClr val="111111"/>
                </a:solidFill>
                <a:effectLst/>
                <a:latin typeface="Cabin-semi-bold"/>
              </a:rPr>
              <a:t>How Prescriptive Analytics Works</a:t>
            </a:r>
          </a:p>
        </p:txBody>
      </p:sp>
      <p:sp>
        <p:nvSpPr>
          <p:cNvPr id="3" name="TextBox 2">
            <a:extLst>
              <a:ext uri="{FF2B5EF4-FFF2-40B4-BE49-F238E27FC236}">
                <a16:creationId xmlns:a16="http://schemas.microsoft.com/office/drawing/2014/main" id="{44C1CAA2-4E3D-4A4D-98AB-5CE370E2601F}"/>
              </a:ext>
            </a:extLst>
          </p:cNvPr>
          <p:cNvSpPr txBox="1"/>
          <p:nvPr/>
        </p:nvSpPr>
        <p:spPr>
          <a:xfrm>
            <a:off x="1828800" y="2504661"/>
            <a:ext cx="7513983" cy="2677656"/>
          </a:xfrm>
          <a:prstGeom prst="rect">
            <a:avLst/>
          </a:prstGeom>
          <a:noFill/>
        </p:spPr>
        <p:txBody>
          <a:bodyPr wrap="square" rtlCol="0">
            <a:spAutoFit/>
          </a:bodyPr>
          <a:lstStyle/>
          <a:p>
            <a:r>
              <a:rPr lang="en-US" sz="2400" b="0" i="0" dirty="0">
                <a:solidFill>
                  <a:srgbClr val="111111"/>
                </a:solidFill>
                <a:effectLst/>
                <a:latin typeface="SourceSansPro"/>
              </a:rPr>
              <a:t>Prescriptive analytics relies on artificial intelligence techniques, such as machine learning—the ability of a computer program, without additional human input, to understand and advance from the data it acquires, adapting all the while. Machine learning makes it possible to process a tremendous amount of data available today. As new or additional data becomes available</a:t>
            </a:r>
            <a:endParaRPr lang="en-US" sz="2400" dirty="0"/>
          </a:p>
        </p:txBody>
      </p:sp>
    </p:spTree>
    <p:extLst>
      <p:ext uri="{BB962C8B-B14F-4D97-AF65-F5344CB8AC3E}">
        <p14:creationId xmlns:p14="http://schemas.microsoft.com/office/powerpoint/2010/main" val="2847373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8410DC-7868-4AF1-A0B1-FA0EDDC94546}"/>
              </a:ext>
            </a:extLst>
          </p:cNvPr>
          <p:cNvSpPr txBox="1"/>
          <p:nvPr/>
        </p:nvSpPr>
        <p:spPr>
          <a:xfrm>
            <a:off x="1828800" y="755374"/>
            <a:ext cx="6652591" cy="1323439"/>
          </a:xfrm>
          <a:prstGeom prst="rect">
            <a:avLst/>
          </a:prstGeom>
          <a:noFill/>
        </p:spPr>
        <p:txBody>
          <a:bodyPr wrap="square" rtlCol="0">
            <a:spAutoFit/>
          </a:bodyPr>
          <a:lstStyle/>
          <a:p>
            <a:pPr algn="ctr"/>
            <a:r>
              <a:rPr lang="en-US" sz="4000" b="0" i="0" dirty="0">
                <a:solidFill>
                  <a:srgbClr val="111111"/>
                </a:solidFill>
                <a:effectLst/>
                <a:latin typeface="Cabin-semi-bold"/>
              </a:rPr>
              <a:t>The Pros and Cons of Prescriptive Analytics</a:t>
            </a:r>
          </a:p>
        </p:txBody>
      </p:sp>
      <p:sp>
        <p:nvSpPr>
          <p:cNvPr id="3" name="TextBox 2">
            <a:extLst>
              <a:ext uri="{FF2B5EF4-FFF2-40B4-BE49-F238E27FC236}">
                <a16:creationId xmlns:a16="http://schemas.microsoft.com/office/drawing/2014/main" id="{44C1CAA2-4E3D-4A4D-98AB-5CE370E2601F}"/>
              </a:ext>
            </a:extLst>
          </p:cNvPr>
          <p:cNvSpPr txBox="1"/>
          <p:nvPr/>
        </p:nvSpPr>
        <p:spPr>
          <a:xfrm>
            <a:off x="1391478" y="2504661"/>
            <a:ext cx="7513983" cy="1569660"/>
          </a:xfrm>
          <a:prstGeom prst="rect">
            <a:avLst/>
          </a:prstGeom>
          <a:noFill/>
        </p:spPr>
        <p:txBody>
          <a:bodyPr wrap="square" rtlCol="0">
            <a:spAutoFit/>
          </a:bodyPr>
          <a:lstStyle/>
          <a:p>
            <a:pPr algn="l" fontAlgn="base">
              <a:buFont typeface="Arial" panose="020B0604020202020204" pitchFamily="34" charset="0"/>
              <a:buChar char="•"/>
            </a:pPr>
            <a:r>
              <a:rPr lang="en-US" sz="2400" b="0" i="0" dirty="0">
                <a:solidFill>
                  <a:srgbClr val="111111"/>
                </a:solidFill>
                <a:effectLst/>
                <a:latin typeface="SourceSansPro"/>
              </a:rPr>
              <a:t>Prescriptive analytics can cut through the clutter of immediate uncertainty and changing conditions. It can help prevent fraud, limit risk, increase efficiency, meet business goals, and create more loyal customers.</a:t>
            </a:r>
            <a:endParaRPr lang="en-US" sz="2400" b="0" i="0" dirty="0">
              <a:solidFill>
                <a:srgbClr val="525252"/>
              </a:solidFill>
              <a:effectLst/>
              <a:latin typeface="IBM Plex Sans"/>
            </a:endParaRPr>
          </a:p>
        </p:txBody>
      </p:sp>
      <p:sp>
        <p:nvSpPr>
          <p:cNvPr id="4" name="TextBox 3">
            <a:extLst>
              <a:ext uri="{FF2B5EF4-FFF2-40B4-BE49-F238E27FC236}">
                <a16:creationId xmlns:a16="http://schemas.microsoft.com/office/drawing/2014/main" id="{83D23DD4-3D39-44EA-9F99-353D24B86246}"/>
              </a:ext>
            </a:extLst>
          </p:cNvPr>
          <p:cNvSpPr txBox="1"/>
          <p:nvPr/>
        </p:nvSpPr>
        <p:spPr>
          <a:xfrm>
            <a:off x="1398103" y="4194313"/>
            <a:ext cx="7513983" cy="1569660"/>
          </a:xfrm>
          <a:prstGeom prst="rect">
            <a:avLst/>
          </a:prstGeom>
          <a:noFill/>
        </p:spPr>
        <p:txBody>
          <a:bodyPr wrap="square" rtlCol="0">
            <a:spAutoFit/>
          </a:bodyPr>
          <a:lstStyle/>
          <a:p>
            <a:pPr algn="l" fontAlgn="base">
              <a:buFont typeface="Arial" panose="020B0604020202020204" pitchFamily="34" charset="0"/>
              <a:buChar char="•"/>
            </a:pPr>
            <a:r>
              <a:rPr lang="en-US" sz="2400" b="0" i="0" dirty="0">
                <a:solidFill>
                  <a:srgbClr val="111111"/>
                </a:solidFill>
                <a:effectLst/>
                <a:latin typeface="SourceSansPro"/>
              </a:rPr>
              <a:t>Prescriptive analytics is not foolproof, however. It is only effective if organizations know what questions to ask and how to react to the answers. If the input assumptions are invalid, the output results will not be accurate.</a:t>
            </a:r>
            <a:endParaRPr lang="en-US" sz="2400" b="0" i="0" dirty="0">
              <a:solidFill>
                <a:srgbClr val="525252"/>
              </a:solidFill>
              <a:effectLst/>
              <a:latin typeface="IBM Plex Sans"/>
            </a:endParaRPr>
          </a:p>
        </p:txBody>
      </p:sp>
    </p:spTree>
    <p:extLst>
      <p:ext uri="{BB962C8B-B14F-4D97-AF65-F5344CB8AC3E}">
        <p14:creationId xmlns:p14="http://schemas.microsoft.com/office/powerpoint/2010/main" val="3776494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8410DC-7868-4AF1-A0B1-FA0EDDC94546}"/>
              </a:ext>
            </a:extLst>
          </p:cNvPr>
          <p:cNvSpPr txBox="1"/>
          <p:nvPr/>
        </p:nvSpPr>
        <p:spPr>
          <a:xfrm>
            <a:off x="1828800" y="755374"/>
            <a:ext cx="6652591" cy="1323439"/>
          </a:xfrm>
          <a:prstGeom prst="rect">
            <a:avLst/>
          </a:prstGeom>
          <a:noFill/>
        </p:spPr>
        <p:txBody>
          <a:bodyPr wrap="square" rtlCol="0">
            <a:spAutoFit/>
          </a:bodyPr>
          <a:lstStyle/>
          <a:p>
            <a:pPr algn="ctr"/>
            <a:r>
              <a:rPr lang="en-US" sz="4000" b="0" i="0" dirty="0">
                <a:solidFill>
                  <a:srgbClr val="111111"/>
                </a:solidFill>
                <a:effectLst/>
                <a:latin typeface="Cabin-semi-bold"/>
              </a:rPr>
              <a:t>Examples of Prescriptive Analytics</a:t>
            </a:r>
          </a:p>
        </p:txBody>
      </p:sp>
      <p:sp>
        <p:nvSpPr>
          <p:cNvPr id="3" name="TextBox 2">
            <a:extLst>
              <a:ext uri="{FF2B5EF4-FFF2-40B4-BE49-F238E27FC236}">
                <a16:creationId xmlns:a16="http://schemas.microsoft.com/office/drawing/2014/main" id="{44C1CAA2-4E3D-4A4D-98AB-5CE370E2601F}"/>
              </a:ext>
            </a:extLst>
          </p:cNvPr>
          <p:cNvSpPr txBox="1"/>
          <p:nvPr/>
        </p:nvSpPr>
        <p:spPr>
          <a:xfrm>
            <a:off x="1391478" y="2504661"/>
            <a:ext cx="7513983" cy="2308324"/>
          </a:xfrm>
          <a:prstGeom prst="rect">
            <a:avLst/>
          </a:prstGeom>
          <a:noFill/>
        </p:spPr>
        <p:txBody>
          <a:bodyPr wrap="square" rtlCol="0">
            <a:spAutoFit/>
          </a:bodyPr>
          <a:lstStyle/>
          <a:p>
            <a:pPr algn="l" fontAlgn="base">
              <a:buFont typeface="Arial" panose="020B0604020202020204" pitchFamily="34" charset="0"/>
              <a:buChar char="•"/>
            </a:pPr>
            <a:r>
              <a:rPr lang="en-US" sz="2400" b="0" i="0" dirty="0">
                <a:solidFill>
                  <a:srgbClr val="111111"/>
                </a:solidFill>
                <a:effectLst/>
                <a:latin typeface="SourceSansPro"/>
              </a:rPr>
              <a:t>Prescriptive analytics could be used to evaluate whether a local fire department should require residents to evacuate a particular area when a wildfire is burning nearby. It could also be used to predict whether an article on a particular topic will be popular with readers based on data about searches and social shares for related topics.</a:t>
            </a:r>
            <a:endParaRPr lang="en-US" sz="2400" b="0" i="0" dirty="0">
              <a:solidFill>
                <a:srgbClr val="525252"/>
              </a:solidFill>
              <a:effectLst/>
              <a:latin typeface="IBM Plex Sans"/>
            </a:endParaRPr>
          </a:p>
        </p:txBody>
      </p:sp>
    </p:spTree>
    <p:extLst>
      <p:ext uri="{BB962C8B-B14F-4D97-AF65-F5344CB8AC3E}">
        <p14:creationId xmlns:p14="http://schemas.microsoft.com/office/powerpoint/2010/main" val="1680054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8410DC-7868-4AF1-A0B1-FA0EDDC94546}"/>
              </a:ext>
            </a:extLst>
          </p:cNvPr>
          <p:cNvSpPr txBox="1"/>
          <p:nvPr/>
        </p:nvSpPr>
        <p:spPr>
          <a:xfrm>
            <a:off x="1828800" y="755374"/>
            <a:ext cx="6652591" cy="1323439"/>
          </a:xfrm>
          <a:prstGeom prst="rect">
            <a:avLst/>
          </a:prstGeom>
          <a:noFill/>
        </p:spPr>
        <p:txBody>
          <a:bodyPr wrap="square" rtlCol="0">
            <a:spAutoFit/>
          </a:bodyPr>
          <a:lstStyle/>
          <a:p>
            <a:pPr algn="ctr"/>
            <a:r>
              <a:rPr lang="en-US" sz="4000" b="0" i="0" dirty="0">
                <a:solidFill>
                  <a:srgbClr val="323E48"/>
                </a:solidFill>
                <a:effectLst/>
                <a:latin typeface="Source Sans Pro" panose="020B0503030403020204" pitchFamily="34" charset="0"/>
              </a:rPr>
              <a:t>Benefits of prescriptive analytics</a:t>
            </a:r>
          </a:p>
        </p:txBody>
      </p:sp>
      <p:sp>
        <p:nvSpPr>
          <p:cNvPr id="3" name="TextBox 2">
            <a:extLst>
              <a:ext uri="{FF2B5EF4-FFF2-40B4-BE49-F238E27FC236}">
                <a16:creationId xmlns:a16="http://schemas.microsoft.com/office/drawing/2014/main" id="{44C1CAA2-4E3D-4A4D-98AB-5CE370E2601F}"/>
              </a:ext>
            </a:extLst>
          </p:cNvPr>
          <p:cNvSpPr txBox="1"/>
          <p:nvPr/>
        </p:nvSpPr>
        <p:spPr>
          <a:xfrm>
            <a:off x="1391478" y="2504661"/>
            <a:ext cx="7513983" cy="2677656"/>
          </a:xfrm>
          <a:prstGeom prst="rect">
            <a:avLst/>
          </a:prstGeom>
          <a:noFill/>
        </p:spPr>
        <p:txBody>
          <a:bodyPr wrap="square" rtlCol="0">
            <a:spAutoFit/>
          </a:bodyPr>
          <a:lstStyle/>
          <a:p>
            <a:pPr algn="l">
              <a:buFont typeface="Arial" panose="020B0604020202020204" pitchFamily="34" charset="0"/>
              <a:buChar char="•"/>
            </a:pPr>
            <a:r>
              <a:rPr lang="en-US" sz="2400" b="1" i="0" dirty="0">
                <a:solidFill>
                  <a:srgbClr val="323E48"/>
                </a:solidFill>
                <a:effectLst/>
                <a:latin typeface="Source Sans Pro" panose="020B0503030403020204" pitchFamily="34" charset="0"/>
              </a:rPr>
              <a:t>Effortlessly map the path to success</a:t>
            </a:r>
            <a:r>
              <a:rPr lang="en-US" sz="2400" b="0" i="0" dirty="0">
                <a:solidFill>
                  <a:srgbClr val="323E48"/>
                </a:solidFill>
                <a:effectLst/>
                <a:latin typeface="Source Sans Pro" panose="020B0503030403020204" pitchFamily="34" charset="0"/>
              </a:rPr>
              <a:t>. Prescriptive analytic models are designed to pull together data and operations to produce the roadmap that tells you what to do and how to do it right the first time. Artificial intelligence takes the reins of business intelligence to apply simulated actions to a scenario to produce the steps necessary to avoid failure or achieve success.</a:t>
            </a:r>
          </a:p>
        </p:txBody>
      </p:sp>
    </p:spTree>
    <p:extLst>
      <p:ext uri="{BB962C8B-B14F-4D97-AF65-F5344CB8AC3E}">
        <p14:creationId xmlns:p14="http://schemas.microsoft.com/office/powerpoint/2010/main" val="3728599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8410DC-7868-4AF1-A0B1-FA0EDDC94546}"/>
              </a:ext>
            </a:extLst>
          </p:cNvPr>
          <p:cNvSpPr txBox="1"/>
          <p:nvPr/>
        </p:nvSpPr>
        <p:spPr>
          <a:xfrm>
            <a:off x="1828800" y="755374"/>
            <a:ext cx="6652591" cy="1323439"/>
          </a:xfrm>
          <a:prstGeom prst="rect">
            <a:avLst/>
          </a:prstGeom>
          <a:noFill/>
        </p:spPr>
        <p:txBody>
          <a:bodyPr wrap="square" rtlCol="0">
            <a:spAutoFit/>
          </a:bodyPr>
          <a:lstStyle/>
          <a:p>
            <a:pPr algn="ctr"/>
            <a:r>
              <a:rPr lang="en-US" sz="4000" b="0" i="0" dirty="0">
                <a:solidFill>
                  <a:srgbClr val="323E48"/>
                </a:solidFill>
                <a:effectLst/>
                <a:latin typeface="Source Sans Pro" panose="020B0503030403020204" pitchFamily="34" charset="0"/>
              </a:rPr>
              <a:t>Benefits of prescriptive analytics</a:t>
            </a:r>
          </a:p>
        </p:txBody>
      </p:sp>
      <p:sp>
        <p:nvSpPr>
          <p:cNvPr id="3" name="TextBox 2">
            <a:extLst>
              <a:ext uri="{FF2B5EF4-FFF2-40B4-BE49-F238E27FC236}">
                <a16:creationId xmlns:a16="http://schemas.microsoft.com/office/drawing/2014/main" id="{44C1CAA2-4E3D-4A4D-98AB-5CE370E2601F}"/>
              </a:ext>
            </a:extLst>
          </p:cNvPr>
          <p:cNvSpPr txBox="1"/>
          <p:nvPr/>
        </p:nvSpPr>
        <p:spPr>
          <a:xfrm>
            <a:off x="1391478" y="2504661"/>
            <a:ext cx="7513983" cy="1938992"/>
          </a:xfrm>
          <a:prstGeom prst="rect">
            <a:avLst/>
          </a:prstGeom>
          <a:noFill/>
        </p:spPr>
        <p:txBody>
          <a:bodyPr wrap="square" rtlCol="0">
            <a:spAutoFit/>
          </a:bodyPr>
          <a:lstStyle/>
          <a:p>
            <a:pPr algn="l">
              <a:buFont typeface="Arial" panose="020B0604020202020204" pitchFamily="34" charset="0"/>
              <a:buChar char="•"/>
            </a:pPr>
            <a:r>
              <a:rPr lang="en-US" sz="2400" b="1" i="0" dirty="0">
                <a:solidFill>
                  <a:srgbClr val="323E48"/>
                </a:solidFill>
                <a:effectLst/>
                <a:latin typeface="Source Sans Pro" panose="020B0503030403020204" pitchFamily="34" charset="0"/>
              </a:rPr>
              <a:t>Inform real-time and long-term business operations</a:t>
            </a:r>
            <a:r>
              <a:rPr lang="en-US" sz="2400" b="0" i="0" dirty="0">
                <a:solidFill>
                  <a:srgbClr val="323E48"/>
                </a:solidFill>
                <a:effectLst/>
                <a:latin typeface="Source Sans Pro" panose="020B0503030403020204" pitchFamily="34" charset="0"/>
              </a:rPr>
              <a:t>. Decision makers can view both real-time and forecasted data simultaneously to make decisions that support sustained growth and success. This streamlines decision making by offering specific recommendations.</a:t>
            </a:r>
          </a:p>
        </p:txBody>
      </p:sp>
    </p:spTree>
    <p:extLst>
      <p:ext uri="{BB962C8B-B14F-4D97-AF65-F5344CB8AC3E}">
        <p14:creationId xmlns:p14="http://schemas.microsoft.com/office/powerpoint/2010/main" val="35164444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130</TotalTime>
  <Words>511</Words>
  <Application>Microsoft Office PowerPoint</Application>
  <PresentationFormat>Widescreen</PresentationFormat>
  <Paragraphs>23</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vt:lpstr>
      <vt:lpstr>Cabin-semi-bold</vt:lpstr>
      <vt:lpstr>Century Gothic</vt:lpstr>
      <vt:lpstr>IBM Plex Sans</vt:lpstr>
      <vt:lpstr>Source Sans Pro</vt:lpstr>
      <vt:lpstr>SourceSansPro</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Kimo Store</dc:creator>
  <cp:lastModifiedBy>Kimo Store</cp:lastModifiedBy>
  <cp:revision>10</cp:revision>
  <dcterms:created xsi:type="dcterms:W3CDTF">2022-05-27T14:28:14Z</dcterms:created>
  <dcterms:modified xsi:type="dcterms:W3CDTF">2022-06-05T21:40:28Z</dcterms:modified>
</cp:coreProperties>
</file>