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70857" y="2380343"/>
            <a:ext cx="8873700" cy="27705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Aya SDOUR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07-03-2025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1831246" y="1982450"/>
            <a:ext cx="8529507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Total income generated by each cab company. Higher revenue indicates better financial performance.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Customer Growth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Increase in the number of unique customers over time. A higher number indicates a growing customer base.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Market Share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Proportion of total market revenue captured by each company. A higher market share indicates dominance in the market.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Profit Margin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Profit as a percentage of revenue. A higher profit margin indicates better cost management and efficiency.</a:t>
            </a:r>
            <a:endParaRPr/>
          </a:p>
          <a:p>
            <a:pPr indent="0" lvl="0" marL="0" marR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strike="noStrike">
              <a:solidFill>
                <a:srgbClr val="13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1459685" y="1676553"/>
            <a:ext cx="8437228" cy="3818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4. Recommendations for Investment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Focuses on </a:t>
            </a:r>
            <a:r>
              <a:rPr b="0" i="0" lang="en-US" sz="1200" u="none" strike="noStrike">
                <a:solidFill>
                  <a:srgbClr val="131313"/>
                </a:solidFill>
                <a:latin typeface="Courier New"/>
                <a:ea typeface="Courier New"/>
                <a:cs typeface="Courier New"/>
                <a:sym typeface="Courier New"/>
              </a:rPr>
              <a:t>Investment_Potential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strike="noStrike">
                <a:solidFill>
                  <a:srgbClr val="131313"/>
                </a:solidFill>
                <a:latin typeface="Courier New"/>
                <a:ea typeface="Courier New"/>
                <a:cs typeface="Courier New"/>
                <a:sym typeface="Courier New"/>
              </a:rPr>
              <a:t>Risk_Assessment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1200" u="none" strike="noStrike">
                <a:solidFill>
                  <a:srgbClr val="131313"/>
                </a:solidFill>
                <a:latin typeface="Courier New"/>
                <a:ea typeface="Courier New"/>
                <a:cs typeface="Courier New"/>
                <a:sym typeface="Courier New"/>
              </a:rPr>
              <a:t>Growth_Opportunities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Timeframe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Recommendations are based on historical data and forecasted trends.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Total Data Points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Insights derived from the analysis of 355,032 data points.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The investment strategy prioritizes companies with higher profit margins and growth potential.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Risk assessment considers market stability and competitive dynamics.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Recommendations are data-driven and supported by comprehensive analysis and visualizations.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774" y="1738968"/>
            <a:ext cx="4933514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5679347" y="2830933"/>
            <a:ext cx="34625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histogram shows the distribution of customers by monthly income. Higher income segments represent a stronger market potential, indicating higher investment potential.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839" y="1576825"/>
            <a:ext cx="7986319" cy="406896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8657438" y="1487649"/>
            <a:ext cx="185187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scatter plot shows the relationship between city population and the number of cab users. Cities with large populations and relatively fewer cab users represent significant growth opportunities.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166" y="1941003"/>
            <a:ext cx="57340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7063531" y="2025428"/>
            <a:ext cx="2397154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bar plot shows the distribution of transactions by payment mode. A diverse range of payment modes can indicate lower risk, as it suggests adaptability to customer preferences.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>
                <a:solidFill>
                  <a:srgbClr val="FF6600"/>
                </a:solidFill>
              </a:rPr>
              <a:t>Agenda</a:t>
            </a:r>
            <a:endParaRPr/>
          </a:p>
        </p:txBody>
      </p:sp>
      <p:sp>
        <p:nvSpPr>
          <p:cNvPr id="178" name="Google Shape;178;p27"/>
          <p:cNvSpPr txBox="1"/>
          <p:nvPr>
            <p:ph idx="1" type="subTitle"/>
          </p:nvPr>
        </p:nvSpPr>
        <p:spPr>
          <a:xfrm>
            <a:off x="5733142" y="0"/>
            <a:ext cx="6458857" cy="685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400"/>
              <a:buNone/>
            </a:pPr>
            <a:r>
              <a:rPr lang="en-US">
                <a:solidFill>
                  <a:srgbClr val="FF6600"/>
                </a:solidFill>
              </a:rPr>
              <a:t>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Executive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Problem Statement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Approach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EDA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EDA Summary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00"/>
              <a:buNone/>
            </a:pPr>
            <a:r>
              <a:rPr lang="en-US" sz="2800">
                <a:solidFill>
                  <a:srgbClr val="FF6600"/>
                </a:solidFill>
              </a:rPr>
              <a:t>         Recommendations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FF6600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ctrTitle"/>
          </p:nvPr>
        </p:nvSpPr>
        <p:spPr>
          <a:xfrm>
            <a:off x="-1" y="0"/>
            <a:ext cx="5733142" cy="6858002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 b="1">
              <a:solidFill>
                <a:srgbClr val="FF6600"/>
              </a:solidFill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63771"/>
            <a:ext cx="1654627" cy="99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5152570" y="2481943"/>
            <a:ext cx="5558973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6600"/>
              <a:buNone/>
            </a:pPr>
            <a:r>
              <a:rPr lang="en-US" sz="6600">
                <a:solidFill>
                  <a:srgbClr val="FF6600"/>
                </a:solidFill>
              </a:rPr>
              <a:t>Thank You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sz="66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870857" y="2380343"/>
            <a:ext cx="10664005" cy="3339376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800"/>
              <a:buFont typeface="Calibri"/>
              <a:buAutoNum type="arabicPeriod"/>
            </a:pPr>
            <a:r>
              <a:rPr b="1" i="0" lang="en-US" sz="2800" u="none" strike="noStrike">
                <a:solidFill>
                  <a:srgbClr val="131313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strike="noStrike">
              <a:solidFill>
                <a:srgbClr val="13131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800"/>
              <a:buFont typeface="Arial"/>
              <a:buChar char="•"/>
            </a:pPr>
            <a:r>
              <a:rPr b="1" i="0" lang="en-US" sz="2800" u="none" strike="noStrike">
                <a:solidFill>
                  <a:srgbClr val="131313"/>
                </a:solidFill>
                <a:latin typeface="Calibri"/>
                <a:ea typeface="Calibri"/>
                <a:cs typeface="Calibri"/>
                <a:sym typeface="Calibri"/>
              </a:rPr>
              <a:t>XYZ Firm</a:t>
            </a:r>
            <a:r>
              <a:rPr b="0" i="0" lang="en-US" sz="2800" u="none" strike="noStrike">
                <a:solidFill>
                  <a:srgbClr val="131313"/>
                </a:solidFill>
                <a:latin typeface="Calibri"/>
                <a:ea typeface="Calibri"/>
                <a:cs typeface="Calibri"/>
                <a:sym typeface="Calibri"/>
              </a:rPr>
              <a:t>: A private equity firm in the US, interested in investing in the cab industry due to its remarkable growth and the presence of multiple key players.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strike="noStrike">
                <a:solidFill>
                  <a:srgbClr val="131313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r>
              <a:rPr b="0" i="0" lang="en-US" sz="2800" u="none" strike="noStrike">
                <a:solidFill>
                  <a:srgbClr val="131313"/>
                </a:solidFill>
                <a:latin typeface="Calibri"/>
                <a:ea typeface="Calibri"/>
                <a:cs typeface="Calibri"/>
                <a:sym typeface="Calibri"/>
              </a:rPr>
              <a:t>: Provide actionable insights to help XYZ identify the right cab company for investment.</a:t>
            </a:r>
            <a:endParaRPr sz="28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870857" y="2380343"/>
            <a:ext cx="10664005" cy="3818994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1. Data Understanding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Features: 24 features (including 9 derived features)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Timeframe: 2016-01-31 to 2018-12-31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Total Data Points: 355,032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Assumptions:</a:t>
            </a:r>
            <a:endParaRPr b="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Outliers are present in the </a:t>
            </a:r>
            <a:r>
              <a:rPr b="0" i="0" lang="en-US" sz="1800" u="none" strike="noStrike">
                <a:solidFill>
                  <a:srgbClr val="131313"/>
                </a:solidFill>
                <a:latin typeface="Courier New"/>
                <a:ea typeface="Courier New"/>
                <a:cs typeface="Courier New"/>
                <a:sym typeface="Courier New"/>
              </a:rPr>
              <a:t>Price_Charged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 feature, but due to the unavailability of trip duration details, these are not treated as outliers.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Profit calculations for rides are based solely on the </a:t>
            </a:r>
            <a:r>
              <a:rPr b="0" i="0" lang="en-US" sz="1800" u="none" strike="noStrike">
                <a:solidFill>
                  <a:srgbClr val="131313"/>
                </a:solidFill>
                <a:latin typeface="Courier New"/>
                <a:ea typeface="Courier New"/>
                <a:cs typeface="Courier New"/>
                <a:sym typeface="Courier New"/>
              </a:rPr>
              <a:t>Price_Charged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1800" u="none" strike="noStrike">
                <a:solidFill>
                  <a:srgbClr val="131313"/>
                </a:solidFill>
                <a:latin typeface="Courier New"/>
                <a:ea typeface="Courier New"/>
                <a:cs typeface="Courier New"/>
                <a:sym typeface="Courier New"/>
              </a:rPr>
              <a:t>Cost_of_Trip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 features, keeping other factors constant.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800" u="none" strike="noStrike">
                <a:solidFill>
                  <a:srgbClr val="131313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 feature in the city dataset is treated as the number of cab users in the city, assuming it includes users of both Yellow and Pink cabs.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1325460" y="2062447"/>
            <a:ext cx="8646953" cy="3818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2. Forecasting Profit and Number of Rides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Utilizes time series data for </a:t>
            </a:r>
            <a:r>
              <a:rPr b="0" i="0" lang="en-US" sz="1200" u="none" strike="noStrike">
                <a:solidFill>
                  <a:srgbClr val="131313"/>
                </a:solidFill>
                <a:latin typeface="Courier New"/>
                <a:ea typeface="Courier New"/>
                <a:cs typeface="Courier New"/>
                <a:sym typeface="Courier New"/>
              </a:rPr>
              <a:t>Price_Charged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strike="noStrike">
                <a:solidFill>
                  <a:srgbClr val="131313"/>
                </a:solidFill>
                <a:latin typeface="Courier New"/>
                <a:ea typeface="Courier New"/>
                <a:cs typeface="Courier New"/>
                <a:sym typeface="Courier New"/>
              </a:rPr>
              <a:t>Cost_of_Trip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1200" u="none" strike="noStrike">
                <a:solidFill>
                  <a:srgbClr val="131313"/>
                </a:solidFill>
                <a:latin typeface="Courier New"/>
                <a:ea typeface="Courier New"/>
                <a:cs typeface="Courier New"/>
                <a:sym typeface="Courier New"/>
              </a:rPr>
              <a:t>Number_of_Rides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Timeframe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Forecasts generated for the next 12 months beyond the dataset's end date.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Total Data Points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355,032 historical data points used for modeling.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Seasonality and trends in ridership and profit are consistent with historical data.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External factors such as holidays and weather conditions are incorporated into the forecasting model.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Forecasting models assume stable market conditions without significant disruptions.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611" y="1820981"/>
            <a:ext cx="4690233" cy="4000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7564" y="1820981"/>
            <a:ext cx="6136079" cy="4000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933275" y="2188933"/>
            <a:ext cx="407495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Trend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The long-term progression in the data, showing the overall direction of profit over time.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Seasonal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The repeating short-term cycle in the data, highlighting patterns that recur at regular intervals (e.g., monthly or yearly).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Residual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The random noise in the data, representing variations not explained by the trend or seasonality.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096000" y="2188933"/>
            <a:ext cx="574645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Historical Profit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The blue line represents the historical profit, aggregated by month.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Forecasted Profit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The red line shows the forecasted profit for the next 12 months, based on the Exponential Smoothing model.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The Exponential Smoothing model captures trends and seasonality in the data to make future predictions.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500" y="2024717"/>
            <a:ext cx="4488896" cy="36042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5516227" y="2276935"/>
            <a:ext cx="564844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Historical Rides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The blue line represents the historical number of rides, aggregated by month.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Forecasted Rides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The red line shows the forecasted number of rides for the next 12 months, based on the Exponential Smoothing model.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The Exponential Smoothing model captures trends and seasonality in the data to make future predictions.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1593908" y="1802388"/>
            <a:ext cx="8529507" cy="4095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3. Identifying the Most Profitable Cab Company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80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Key metrics include </a:t>
            </a:r>
            <a:r>
              <a:rPr b="0" i="0" lang="en-US" sz="1200" u="none" strike="noStrike">
                <a:solidFill>
                  <a:srgbClr val="131313"/>
                </a:solidFill>
                <a:latin typeface="Courier New"/>
                <a:ea typeface="Courier New"/>
                <a:cs typeface="Courier New"/>
                <a:sym typeface="Courier New"/>
              </a:rPr>
              <a:t>Revenue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strike="noStrike">
                <a:solidFill>
                  <a:srgbClr val="131313"/>
                </a:solidFill>
                <a:latin typeface="Courier New"/>
                <a:ea typeface="Courier New"/>
                <a:cs typeface="Courier New"/>
                <a:sym typeface="Courier New"/>
              </a:rPr>
              <a:t>Customer_Growth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strike="noStrike">
                <a:solidFill>
                  <a:srgbClr val="131313"/>
                </a:solidFill>
                <a:latin typeface="Courier New"/>
                <a:ea typeface="Courier New"/>
                <a:cs typeface="Courier New"/>
                <a:sym typeface="Courier New"/>
              </a:rPr>
              <a:t>Market_Share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0" lang="en-US" sz="1200" u="none" strike="noStrike">
                <a:solidFill>
                  <a:srgbClr val="131313"/>
                </a:solidFill>
                <a:latin typeface="Courier New"/>
                <a:ea typeface="Courier New"/>
                <a:cs typeface="Courier New"/>
                <a:sym typeface="Courier New"/>
              </a:rPr>
              <a:t>Profit_Margin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Timeframe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Analysis covers the entire dataset period from 2016-01-31 to 2018-12-31.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Total Data Points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 355,032 data points analyzed for performance metrics.</a:t>
            </a:r>
            <a:endParaRPr/>
          </a:p>
          <a:p>
            <a:pPr indent="0" lvl="0" marL="0" marR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b="1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Customer segmentation is based on demographic and behavioral data available in the datasets.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Operational costs are assumed to be consistent across the analysis period.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Market share calculations are based on the total number of rides and revenue generated by each company.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32" y="0"/>
            <a:ext cx="2325467" cy="232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0" y="-3395469"/>
            <a:ext cx="6548588" cy="7248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35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             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32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             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6000" u="none" cap="none" strike="noStrike">
                <a:solidFill>
                  <a:srgbClr val="131313"/>
                </a:solidFill>
                <a:latin typeface="Arial"/>
                <a:ea typeface="Arial"/>
                <a:cs typeface="Arial"/>
                <a:sym typeface="Arial"/>
              </a:rPr>
              <a:t>           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0470" y="2052168"/>
            <a:ext cx="6927874" cy="248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892" y="4739780"/>
            <a:ext cx="5734050" cy="1905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4102537"/>
            <a:ext cx="57340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