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5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147197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04145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1F3923-E59B-4D1B-BE41-69BA6CA86C0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362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39233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1F3923-E59B-4D1B-BE41-69BA6CA86C0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438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22039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41386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123668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21167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170818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26D1-0334-484E-B3DC-F723E75249F1}"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30589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52792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526D1-0334-484E-B3DC-F723E75249F1}"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85772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526D1-0334-484E-B3DC-F723E75249F1}"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3440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526D1-0334-484E-B3DC-F723E75249F1}"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397245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24274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526D1-0334-484E-B3DC-F723E75249F1}"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1F3923-E59B-4D1B-BE41-69BA6CA86C02}" type="slidenum">
              <a:rPr lang="en-US" smtClean="0"/>
              <a:t>‹#›</a:t>
            </a:fld>
            <a:endParaRPr lang="en-US"/>
          </a:p>
        </p:txBody>
      </p:sp>
    </p:spTree>
    <p:extLst>
      <p:ext uri="{BB962C8B-B14F-4D97-AF65-F5344CB8AC3E}">
        <p14:creationId xmlns:p14="http://schemas.microsoft.com/office/powerpoint/2010/main" val="12609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9526D1-0334-484E-B3DC-F723E75249F1}" type="datetimeFigureOut">
              <a:rPr lang="en-US" smtClean="0"/>
              <a:t>4/30/2025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1F3923-E59B-4D1B-BE41-69BA6CA86C02}" type="slidenum">
              <a:rPr lang="en-US" smtClean="0"/>
              <a:t>‹#›</a:t>
            </a:fld>
            <a:endParaRPr lang="en-US"/>
          </a:p>
        </p:txBody>
      </p:sp>
    </p:spTree>
    <p:extLst>
      <p:ext uri="{BB962C8B-B14F-4D97-AF65-F5344CB8AC3E}">
        <p14:creationId xmlns:p14="http://schemas.microsoft.com/office/powerpoint/2010/main" val="11482346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yooyin2003@yahoo.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github.com/ay104/ClimateWins_repo" TargetMode="External"/><Relationship Id="rId4" Type="http://schemas.openxmlformats.org/officeDocument/2006/relationships/hyperlink" Target="https://www.linkedin.com/in/ayodeji-oyinloye-1120a2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s3.amazonaws.com/coach-courses-us/public/courses/da-spec-ml/Scripts/A1/Dataset-weather-prediction-dataset-processed.csv" TargetMode="External"/><Relationship Id="rId2" Type="http://schemas.openxmlformats.org/officeDocument/2006/relationships/hyperlink" Target="https://www.ecad.eu/"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B286-3591-4C5E-B504-61D547A8A68B}"/>
              </a:ext>
            </a:extLst>
          </p:cNvPr>
          <p:cNvSpPr>
            <a:spLocks noGrp="1"/>
          </p:cNvSpPr>
          <p:nvPr>
            <p:ph type="ctrTitle"/>
          </p:nvPr>
        </p:nvSpPr>
        <p:spPr>
          <a:xfrm>
            <a:off x="538162" y="136525"/>
            <a:ext cx="11134726" cy="2387600"/>
          </a:xfrm>
        </p:spPr>
        <p:txBody>
          <a:bodyPr>
            <a:normAutofit/>
          </a:bodyPr>
          <a:lstStyle/>
          <a:p>
            <a:pPr algn="l"/>
            <a:r>
              <a:rPr lang="en-US" sz="4000" b="1" dirty="0">
                <a:latin typeface="Calibri" panose="020F0502020204030204" pitchFamily="34" charset="0"/>
                <a:ea typeface="Calibri" panose="020F0502020204030204" pitchFamily="34" charset="0"/>
                <a:cs typeface="Calibri" panose="020F0502020204030204" pitchFamily="34" charset="0"/>
              </a:rPr>
              <a:t>Using Machine Learning To Predict Weather Changes</a:t>
            </a:r>
          </a:p>
        </p:txBody>
      </p:sp>
      <p:sp>
        <p:nvSpPr>
          <p:cNvPr id="3" name="Subtitle 2">
            <a:extLst>
              <a:ext uri="{FF2B5EF4-FFF2-40B4-BE49-F238E27FC236}">
                <a16:creationId xmlns:a16="http://schemas.microsoft.com/office/drawing/2014/main" id="{69E3A386-E8E7-4602-91E4-13F718E627AD}"/>
              </a:ext>
            </a:extLst>
          </p:cNvPr>
          <p:cNvSpPr>
            <a:spLocks noGrp="1"/>
          </p:cNvSpPr>
          <p:nvPr>
            <p:ph type="subTitle" idx="1"/>
          </p:nvPr>
        </p:nvSpPr>
        <p:spPr>
          <a:xfrm>
            <a:off x="538161" y="2678114"/>
            <a:ext cx="11134725" cy="1655762"/>
          </a:xfrm>
        </p:spPr>
        <p:txBody>
          <a:bodyPr>
            <a:normAutofit/>
          </a:bodyPr>
          <a:lstStyle/>
          <a:p>
            <a:pPr algn="l"/>
            <a:r>
              <a:rPr lang="en-US" sz="2800" b="1" dirty="0">
                <a:latin typeface="Calibri" panose="020F0502020204030204" pitchFamily="34" charset="0"/>
                <a:ea typeface="Calibri" panose="020F0502020204030204" pitchFamily="34" charset="0"/>
                <a:cs typeface="Calibri" panose="020F0502020204030204" pitchFamily="34" charset="0"/>
              </a:rPr>
              <a:t>By: Ayodeji Abdulfatai Oyinloye –  ClimateWins Trainee in Machine Learning</a:t>
            </a:r>
          </a:p>
          <a:p>
            <a:pPr algn="l"/>
            <a:r>
              <a:rPr lang="en-US" sz="2800" b="1" dirty="0">
                <a:latin typeface="Calibri" panose="020F0502020204030204" pitchFamily="34" charset="0"/>
                <a:ea typeface="Calibri" panose="020F0502020204030204" pitchFamily="34" charset="0"/>
                <a:cs typeface="Calibri" panose="020F0502020204030204" pitchFamily="34" charset="0"/>
              </a:rPr>
              <a:t>Date: 29.04.2025</a:t>
            </a:r>
          </a:p>
        </p:txBody>
      </p:sp>
    </p:spTree>
    <p:extLst>
      <p:ext uri="{BB962C8B-B14F-4D97-AF65-F5344CB8AC3E}">
        <p14:creationId xmlns:p14="http://schemas.microsoft.com/office/powerpoint/2010/main" val="27056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A5B2-51CC-443A-BA4D-9FFE138DE636}"/>
              </a:ext>
            </a:extLst>
          </p:cNvPr>
          <p:cNvSpPr>
            <a:spLocks noGrp="1"/>
          </p:cNvSpPr>
          <p:nvPr>
            <p:ph type="title"/>
          </p:nvPr>
        </p:nvSpPr>
        <p:spPr>
          <a:xfrm>
            <a:off x="1359871" y="139201"/>
            <a:ext cx="8911687" cy="678217"/>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Summary and Next Steps</a:t>
            </a:r>
          </a:p>
        </p:txBody>
      </p:sp>
      <p:graphicFrame>
        <p:nvGraphicFramePr>
          <p:cNvPr id="4" name="Content Placeholder 3">
            <a:extLst>
              <a:ext uri="{FF2B5EF4-FFF2-40B4-BE49-F238E27FC236}">
                <a16:creationId xmlns:a16="http://schemas.microsoft.com/office/drawing/2014/main" id="{A186986B-7F52-4411-97C4-D845674AEF6D}"/>
              </a:ext>
            </a:extLst>
          </p:cNvPr>
          <p:cNvGraphicFramePr>
            <a:graphicFrameLocks noGrp="1"/>
          </p:cNvGraphicFramePr>
          <p:nvPr>
            <p:ph idx="1"/>
            <p:extLst>
              <p:ext uri="{D42A27DB-BD31-4B8C-83A1-F6EECF244321}">
                <p14:modId xmlns:p14="http://schemas.microsoft.com/office/powerpoint/2010/main" val="2798929925"/>
              </p:ext>
            </p:extLst>
          </p:nvPr>
        </p:nvGraphicFramePr>
        <p:xfrm>
          <a:off x="548122" y="1316179"/>
          <a:ext cx="4952133" cy="4696694"/>
        </p:xfrm>
        <a:graphic>
          <a:graphicData uri="http://schemas.openxmlformats.org/drawingml/2006/table">
            <a:tbl>
              <a:tblPr firstRow="1" firstCol="1" bandRow="1">
                <a:tableStyleId>{5C22544A-7EE6-4342-B048-85BDC9FD1C3A}</a:tableStyleId>
              </a:tblPr>
              <a:tblGrid>
                <a:gridCol w="371409">
                  <a:extLst>
                    <a:ext uri="{9D8B030D-6E8A-4147-A177-3AD203B41FA5}">
                      <a16:colId xmlns:a16="http://schemas.microsoft.com/office/drawing/2014/main" val="38410005"/>
                    </a:ext>
                  </a:extLst>
                </a:gridCol>
                <a:gridCol w="948456">
                  <a:extLst>
                    <a:ext uri="{9D8B030D-6E8A-4147-A177-3AD203B41FA5}">
                      <a16:colId xmlns:a16="http://schemas.microsoft.com/office/drawing/2014/main" val="1214035125"/>
                    </a:ext>
                  </a:extLst>
                </a:gridCol>
                <a:gridCol w="1158250">
                  <a:extLst>
                    <a:ext uri="{9D8B030D-6E8A-4147-A177-3AD203B41FA5}">
                      <a16:colId xmlns:a16="http://schemas.microsoft.com/office/drawing/2014/main" val="3235565969"/>
                    </a:ext>
                  </a:extLst>
                </a:gridCol>
                <a:gridCol w="1174061">
                  <a:extLst>
                    <a:ext uri="{9D8B030D-6E8A-4147-A177-3AD203B41FA5}">
                      <a16:colId xmlns:a16="http://schemas.microsoft.com/office/drawing/2014/main" val="1118979758"/>
                    </a:ext>
                  </a:extLst>
                </a:gridCol>
                <a:gridCol w="1299957">
                  <a:extLst>
                    <a:ext uri="{9D8B030D-6E8A-4147-A177-3AD203B41FA5}">
                      <a16:colId xmlns:a16="http://schemas.microsoft.com/office/drawing/2014/main" val="4176266454"/>
                    </a:ext>
                  </a:extLst>
                </a:gridCol>
              </a:tblGrid>
              <a:tr h="2051969">
                <a:tc>
                  <a:txBody>
                    <a:bodyPr/>
                    <a:lstStyle/>
                    <a:p>
                      <a:pPr marL="0" marR="0" algn="just">
                        <a:lnSpc>
                          <a:spcPct val="107000"/>
                        </a:lnSpc>
                        <a:spcBef>
                          <a:spcPts val="0"/>
                        </a:spcBef>
                        <a:spcAft>
                          <a:spcPts val="0"/>
                        </a:spcAft>
                      </a:pPr>
                      <a:r>
                        <a:rPr lang="en-US" sz="1100" dirty="0">
                          <a:effectLst/>
                        </a:rPr>
                        <a:t> </a:t>
                      </a:r>
                    </a:p>
                    <a:p>
                      <a:pPr marL="0" marR="0" algn="just">
                        <a:lnSpc>
                          <a:spcPct val="107000"/>
                        </a:lnSpc>
                        <a:spcBef>
                          <a:spcPts val="0"/>
                        </a:spcBef>
                        <a:spcAft>
                          <a:spcPts val="0"/>
                        </a:spcAft>
                      </a:pPr>
                      <a:r>
                        <a:rPr lang="en-US" sz="1100" dirty="0">
                          <a:effectLst/>
                        </a:rPr>
                        <a:t> </a:t>
                      </a:r>
                    </a:p>
                    <a:p>
                      <a:pPr marL="0" marR="0" algn="just">
                        <a:lnSpc>
                          <a:spcPct val="107000"/>
                        </a:lnSpc>
                        <a:spcBef>
                          <a:spcPts val="0"/>
                        </a:spcBef>
                        <a:spcAft>
                          <a:spcPts val="0"/>
                        </a:spcAft>
                      </a:pPr>
                      <a:r>
                        <a:rPr lang="en-US" sz="1100" dirty="0">
                          <a:effectLst/>
                        </a:rPr>
                        <a:t> </a:t>
                      </a: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r>
                        <a:rPr lang="en-US" sz="1100" dirty="0">
                          <a:effectLst/>
                        </a:rPr>
                        <a:t>SN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 </a:t>
                      </a:r>
                    </a:p>
                    <a:p>
                      <a:pPr marL="0" marR="0" algn="just">
                        <a:lnSpc>
                          <a:spcPct val="107000"/>
                        </a:lnSpc>
                        <a:spcBef>
                          <a:spcPts val="0"/>
                        </a:spcBef>
                        <a:spcAft>
                          <a:spcPts val="0"/>
                        </a:spcAft>
                      </a:pPr>
                      <a:r>
                        <a:rPr lang="en-US" sz="1100" dirty="0">
                          <a:effectLst/>
                        </a:rPr>
                        <a:t> </a:t>
                      </a: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r>
                        <a:rPr lang="en-US" sz="1100" dirty="0">
                          <a:effectLst/>
                        </a:rPr>
                        <a:t>Accuracy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r>
                        <a:rPr lang="en-US" sz="1100" dirty="0">
                          <a:effectLst/>
                        </a:rPr>
                        <a:t>Accuracy Rating for KNN and Affected Weather Station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r>
                        <a:rPr lang="en-US" sz="1100" dirty="0">
                          <a:effectLst/>
                        </a:rPr>
                        <a:t>Accuracy Rating for DT and Affected Weather Station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endParaRPr lang="en-US" sz="1100" dirty="0">
                        <a:effectLst/>
                      </a:endParaRPr>
                    </a:p>
                    <a:p>
                      <a:pPr marL="0" marR="0" algn="just">
                        <a:lnSpc>
                          <a:spcPct val="107000"/>
                        </a:lnSpc>
                        <a:spcBef>
                          <a:spcPts val="0"/>
                        </a:spcBef>
                        <a:spcAft>
                          <a:spcPts val="0"/>
                        </a:spcAft>
                      </a:pPr>
                      <a:r>
                        <a:rPr lang="en-US" sz="1100" dirty="0">
                          <a:effectLst/>
                        </a:rPr>
                        <a:t>Accuracy Rating for ANN and Affected Weather Station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444305"/>
                  </a:ext>
                </a:extLst>
              </a:tr>
              <a:tr h="752804">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Highest 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VALENTIA: 96.3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DUSSELDORF: 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VALENTIA: 97.2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5978829"/>
                  </a:ext>
                </a:extLst>
              </a:tr>
              <a:tr h="752804">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Lowest 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BELGRADE: 85.4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STOCKHOLM: 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HEATHROW: 93.0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71398"/>
                  </a:ext>
                </a:extLst>
              </a:tr>
              <a:tr h="1139117">
                <a:tc>
                  <a:txBody>
                    <a:bodyPr/>
                    <a:lstStyle/>
                    <a:p>
                      <a:pPr marL="0" marR="0" algn="just">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Average across all stations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  89.3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94.1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94.5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824922"/>
                  </a:ext>
                </a:extLst>
              </a:tr>
            </a:tbl>
          </a:graphicData>
        </a:graphic>
      </p:graphicFrame>
      <p:sp>
        <p:nvSpPr>
          <p:cNvPr id="5" name="Scroll: Vertical 4">
            <a:extLst>
              <a:ext uri="{FF2B5EF4-FFF2-40B4-BE49-F238E27FC236}">
                <a16:creationId xmlns:a16="http://schemas.microsoft.com/office/drawing/2014/main" id="{98873B44-717C-43AE-BAE6-E863ADDF4094}"/>
              </a:ext>
            </a:extLst>
          </p:cNvPr>
          <p:cNvSpPr/>
          <p:nvPr/>
        </p:nvSpPr>
        <p:spPr>
          <a:xfrm>
            <a:off x="5611091" y="817417"/>
            <a:ext cx="3538970" cy="551410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gn="ct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Hypotheses:</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If accurate historical weather data is available, then machine learning may be employed to predict future weather conditions</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Accuracy of predictions will vary across locations based on the varied weather conditions and exact relevance of the variables in data to this purpose. </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Algorithms can learn patterns in the weather dataset to predict values for future to varying levels of accuracy based on suitability for the dataset</a:t>
            </a:r>
          </a:p>
          <a:p>
            <a:pPr marL="400050" indent="-400050">
              <a:buFont typeface="+mj-lt"/>
              <a:buAutoNum type="romanUcPeriod"/>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400050" indent="-400050">
              <a:buFont typeface="+mj-lt"/>
              <a:buAutoNum type="romanUcPeriod"/>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Scroll: Vertical 5">
            <a:extLst>
              <a:ext uri="{FF2B5EF4-FFF2-40B4-BE49-F238E27FC236}">
                <a16:creationId xmlns:a16="http://schemas.microsoft.com/office/drawing/2014/main" id="{BED8AC0A-225A-4353-A9F9-CA3CC111796B}"/>
              </a:ext>
            </a:extLst>
          </p:cNvPr>
          <p:cNvSpPr/>
          <p:nvPr/>
        </p:nvSpPr>
        <p:spPr>
          <a:xfrm>
            <a:off x="8991600" y="817419"/>
            <a:ext cx="3200400" cy="551410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Next Steps:</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Further application of unsupervised learning algorithm to the dataset (we cannot conclude yet that the option of supervised learning is the best)</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Limit the predictor variables (independent) to optimal selection for better results</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Determine how models can be used to predict specific extreme weather conditions</a:t>
            </a:r>
          </a:p>
          <a:p>
            <a:pPr marL="400050" indent="-400050">
              <a:buFont typeface="+mj-lt"/>
              <a:buAutoNum type="romanUcPeriod"/>
            </a:pPr>
            <a:r>
              <a:rPr lang="en-US" sz="1500" dirty="0">
                <a:latin typeface="Calibri" panose="020F0502020204030204" pitchFamily="34" charset="0"/>
                <a:ea typeface="Calibri" panose="020F0502020204030204" pitchFamily="34" charset="0"/>
                <a:cs typeface="Calibri" panose="020F0502020204030204" pitchFamily="34" charset="0"/>
              </a:rPr>
              <a:t>Determine how results for 18 cities can be extrapolated for entire continental Europe.</a:t>
            </a:r>
          </a:p>
        </p:txBody>
      </p:sp>
    </p:spTree>
    <p:extLst>
      <p:ext uri="{BB962C8B-B14F-4D97-AF65-F5344CB8AC3E}">
        <p14:creationId xmlns:p14="http://schemas.microsoft.com/office/powerpoint/2010/main" val="424237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3569-6609-4311-A865-663A00BF16C5}"/>
              </a:ext>
            </a:extLst>
          </p:cNvPr>
          <p:cNvSpPr>
            <a:spLocks noGrp="1"/>
          </p:cNvSpPr>
          <p:nvPr>
            <p:ph type="title"/>
          </p:nvPr>
        </p:nvSpPr>
        <p:spPr>
          <a:xfrm>
            <a:off x="1249035" y="153055"/>
            <a:ext cx="10305656" cy="1260109"/>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b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br>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            The End!</a:t>
            </a:r>
          </a:p>
        </p:txBody>
      </p:sp>
      <p:pic>
        <p:nvPicPr>
          <p:cNvPr id="4" name="Content Placeholder 3">
            <a:extLst>
              <a:ext uri="{FF2B5EF4-FFF2-40B4-BE49-F238E27FC236}">
                <a16:creationId xmlns:a16="http://schemas.microsoft.com/office/drawing/2014/main" id="{62884D9F-0983-4D0F-89BF-DE39BDF9557A}"/>
              </a:ext>
            </a:extLst>
          </p:cNvPr>
          <p:cNvPicPr>
            <a:picLocks noGrp="1" noChangeAspect="1"/>
          </p:cNvPicPr>
          <p:nvPr>
            <p:ph idx="1"/>
          </p:nvPr>
        </p:nvPicPr>
        <p:blipFill>
          <a:blip r:embed="rId2"/>
          <a:stretch>
            <a:fillRect/>
          </a:stretch>
        </p:blipFill>
        <p:spPr>
          <a:xfrm>
            <a:off x="1094960" y="1413164"/>
            <a:ext cx="3390318" cy="4627417"/>
          </a:xfrm>
          <a:prstGeom prst="rect">
            <a:avLst/>
          </a:prstGeom>
        </p:spPr>
      </p:pic>
      <p:sp>
        <p:nvSpPr>
          <p:cNvPr id="5" name="Scroll: Vertical 4">
            <a:extLst>
              <a:ext uri="{FF2B5EF4-FFF2-40B4-BE49-F238E27FC236}">
                <a16:creationId xmlns:a16="http://schemas.microsoft.com/office/drawing/2014/main" id="{589EBAA6-2DCB-40BC-AFB1-E2EC8D4E318C}"/>
              </a:ext>
            </a:extLst>
          </p:cNvPr>
          <p:cNvSpPr/>
          <p:nvPr/>
        </p:nvSpPr>
        <p:spPr>
          <a:xfrm>
            <a:off x="4045527" y="1413164"/>
            <a:ext cx="8146473" cy="495992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marL="400050" indent="-400050">
              <a:buFont typeface="+mj-lt"/>
              <a:buAutoNum type="romanUcPeriod"/>
            </a:pPr>
            <a:endParaRPr lang="en-US" b="1" dirty="0"/>
          </a:p>
          <a:p>
            <a:pPr marL="400050" indent="-400050">
              <a:buFont typeface="+mj-lt"/>
              <a:buAutoNum type="romanUcPeriod"/>
            </a:pPr>
            <a:endParaRPr lang="en-US" b="1" dirty="0"/>
          </a:p>
          <a:p>
            <a:pPr marL="400050" indent="-400050">
              <a:buFont typeface="+mj-lt"/>
              <a:buAutoNum type="romanUcPeriod"/>
            </a:pPr>
            <a:r>
              <a:rPr lang="en-US" b="1" dirty="0"/>
              <a:t>Contact</a:t>
            </a:r>
            <a:r>
              <a:rPr lang="en-US" dirty="0"/>
              <a:t>: </a:t>
            </a:r>
            <a:r>
              <a:rPr lang="en-US" dirty="0">
                <a:hlinkClick r:id="rId3"/>
              </a:rPr>
              <a:t>ayooyin2003@yahoo.com</a:t>
            </a:r>
            <a:r>
              <a:rPr lang="en-US" dirty="0"/>
              <a:t> ; </a:t>
            </a:r>
            <a:r>
              <a:rPr lang="en-US" dirty="0">
                <a:hlinkClick r:id="rId4"/>
              </a:rPr>
              <a:t>LinkedIn</a:t>
            </a:r>
            <a:endParaRPr lang="en-US" dirty="0"/>
          </a:p>
          <a:p>
            <a:pPr marL="400050" indent="-400050">
              <a:buFont typeface="+mj-lt"/>
              <a:buAutoNum type="romanUcPeriod"/>
            </a:pPr>
            <a:endParaRPr lang="en-US" b="1" dirty="0"/>
          </a:p>
          <a:p>
            <a:pPr marL="400050" indent="-400050">
              <a:buFont typeface="+mj-lt"/>
              <a:buAutoNum type="romanUcPeriod"/>
            </a:pPr>
            <a:r>
              <a:rPr lang="en-US" b="1" dirty="0"/>
              <a:t>My GitHub page for this project is:</a:t>
            </a:r>
            <a:r>
              <a:rPr lang="en-US" dirty="0"/>
              <a:t> </a:t>
            </a:r>
            <a:r>
              <a:rPr lang="en-US" dirty="0">
                <a:hlinkClick r:id="rId5"/>
              </a:rPr>
              <a:t>ay104/</a:t>
            </a:r>
            <a:r>
              <a:rPr lang="en-US" dirty="0" err="1">
                <a:hlinkClick r:id="rId5"/>
              </a:rPr>
              <a:t>ClimateWins_repo</a:t>
            </a:r>
            <a:r>
              <a:rPr lang="en-US" dirty="0">
                <a:hlinkClick r:id="rId5"/>
              </a:rPr>
              <a:t>: Machine Learning Weather Prediction by ClimateWins</a:t>
            </a:r>
            <a:r>
              <a:rPr lang="en-US" dirty="0"/>
              <a:t> </a:t>
            </a:r>
          </a:p>
          <a:p>
            <a:pPr algn="ctr"/>
            <a:endParaRPr lang="en-US" dirty="0"/>
          </a:p>
          <a:p>
            <a:pPr algn="ctr"/>
            <a:endParaRPr lang="en-US" dirty="0"/>
          </a:p>
          <a:p>
            <a:pPr algn="ctr"/>
            <a:endParaRPr lang="en-US" dirty="0"/>
          </a:p>
          <a:p>
            <a:pPr algn="ctr"/>
            <a:endParaRPr lang="en-US" dirty="0"/>
          </a:p>
          <a:p>
            <a:pPr algn="ctr"/>
            <a:r>
              <a:rPr lang="en-US" sz="4000" b="1" dirty="0"/>
              <a:t>Thank You! </a:t>
            </a:r>
          </a:p>
        </p:txBody>
      </p:sp>
    </p:spTree>
    <p:extLst>
      <p:ext uri="{BB962C8B-B14F-4D97-AF65-F5344CB8AC3E}">
        <p14:creationId xmlns:p14="http://schemas.microsoft.com/office/powerpoint/2010/main" val="244632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4C69-78E1-45F8-8717-8AE32A14C7AB}"/>
              </a:ext>
            </a:extLst>
          </p:cNvPr>
          <p:cNvSpPr>
            <a:spLocks noGrp="1"/>
          </p:cNvSpPr>
          <p:nvPr>
            <p:ph type="title"/>
          </p:nvPr>
        </p:nvSpPr>
        <p:spPr>
          <a:xfrm>
            <a:off x="385136" y="156555"/>
            <a:ext cx="11273463" cy="910246"/>
          </a:xfrm>
        </p:spPr>
        <p:txBody>
          <a:bodyPr>
            <a:normAutofit/>
          </a:bodyPr>
          <a:lstStyle/>
          <a:p>
            <a:pPr algn="l"/>
            <a:r>
              <a:rPr lang="en-US" sz="2800" b="1" dirty="0">
                <a:latin typeface="Calibri" panose="020F0502020204030204" pitchFamily="34" charset="0"/>
                <a:ea typeface="Calibri" panose="020F0502020204030204" pitchFamily="34" charset="0"/>
                <a:cs typeface="Calibri" panose="020F0502020204030204" pitchFamily="34" charset="0"/>
              </a:rPr>
              <a:t>Research Objective and Relevant Questions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92B534B-1CE3-446E-AD44-B3184DE7ABA5}"/>
              </a:ext>
            </a:extLst>
          </p:cNvPr>
          <p:cNvSpPr>
            <a:spLocks noGrp="1"/>
          </p:cNvSpPr>
          <p:nvPr>
            <p:ph sz="quarter" idx="13"/>
          </p:nvPr>
        </p:nvSpPr>
        <p:spPr>
          <a:xfrm>
            <a:off x="385136" y="1066801"/>
            <a:ext cx="11273463" cy="5634644"/>
          </a:xfrm>
        </p:spPr>
        <p:txBody>
          <a:bodyPr/>
          <a:lstStyle/>
          <a:p>
            <a:r>
              <a:rPr lang="en-US" b="1" cap="none" dirty="0">
                <a:latin typeface="Calibri" panose="020F0502020204030204" pitchFamily="34" charset="0"/>
                <a:ea typeface="Calibri" panose="020F0502020204030204" pitchFamily="34" charset="0"/>
                <a:cs typeface="Calibri" panose="020F0502020204030204" pitchFamily="34" charset="0"/>
              </a:rPr>
              <a:t>The goals of machine learning application to the weather dataset:</a:t>
            </a:r>
          </a:p>
          <a:p>
            <a:pPr>
              <a:buFont typeface="+mj-lt"/>
              <a:buAutoNum type="alphaLcPeriod"/>
            </a:pPr>
            <a:r>
              <a:rPr lang="en-US" dirty="0">
                <a:latin typeface="Calibri" panose="020F0502020204030204" pitchFamily="34" charset="0"/>
                <a:ea typeface="Calibri" panose="020F0502020204030204" pitchFamily="34" charset="0"/>
                <a:cs typeface="Calibri" panose="020F0502020204030204" pitchFamily="34" charset="0"/>
              </a:rPr>
              <a:t>How might machine learning be used to predict changes in weather conditions?</a:t>
            </a:r>
          </a:p>
          <a:p>
            <a:pPr>
              <a:buFont typeface="+mj-lt"/>
              <a:buAutoNum type="alphaLcPeriod"/>
            </a:pPr>
            <a:r>
              <a:rPr lang="en-US" cap="none" dirty="0">
                <a:latin typeface="Calibri" panose="020F0502020204030204" pitchFamily="34" charset="0"/>
                <a:ea typeface="Calibri" panose="020F0502020204030204" pitchFamily="34" charset="0"/>
                <a:cs typeface="Calibri" panose="020F0502020204030204" pitchFamily="34" charset="0"/>
              </a:rPr>
              <a:t>How might the procedure be used to accurately predict favorable or unfavorable weather conditions for a given day?</a:t>
            </a:r>
          </a:p>
          <a:p>
            <a:pPr marL="0" indent="0">
              <a:lnSpc>
                <a:spcPct val="100000"/>
              </a:lnSpc>
              <a:spcBef>
                <a:spcPts val="600"/>
              </a:spcBef>
              <a:buNone/>
            </a:pPr>
            <a:r>
              <a:rPr lang="en-US" cap="none" dirty="0">
                <a:latin typeface="Calibri" panose="020F0502020204030204" pitchFamily="34" charset="0"/>
                <a:ea typeface="Calibri" panose="020F0502020204030204" pitchFamily="34" charset="0"/>
                <a:cs typeface="Calibri" panose="020F0502020204030204" pitchFamily="34" charset="0"/>
              </a:rPr>
              <a:t>      </a:t>
            </a:r>
          </a:p>
          <a:p>
            <a:pPr marL="0" indent="0">
              <a:lnSpc>
                <a:spcPct val="100000"/>
              </a:lnSpc>
              <a:spcBef>
                <a:spcPts val="600"/>
              </a:spcBef>
              <a:buNone/>
            </a:pPr>
            <a:r>
              <a:rPr lang="en-US" b="1" dirty="0">
                <a:latin typeface="Calibri" panose="020F0502020204030204" pitchFamily="34" charset="0"/>
                <a:ea typeface="Calibri" panose="020F0502020204030204" pitchFamily="34" charset="0"/>
                <a:cs typeface="Calibri" panose="020F0502020204030204" pitchFamily="34" charset="0"/>
              </a:rPr>
              <a:t>        Research Questions</a:t>
            </a:r>
            <a:endParaRPr lang="en-US" b="1" cap="none" dirty="0">
              <a:latin typeface="Calibri" panose="020F0502020204030204" pitchFamily="34" charset="0"/>
              <a:ea typeface="Calibri" panose="020F0502020204030204" pitchFamily="34" charset="0"/>
              <a:cs typeface="Calibri" panose="020F0502020204030204" pitchFamily="34" charset="0"/>
            </a:endParaRPr>
          </a:p>
          <a:p>
            <a:pPr marL="365760" indent="-457200">
              <a:spcBef>
                <a:spcPts val="600"/>
              </a:spcBef>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What are the inherent limitations in the dataset available for analysis?</a:t>
            </a:r>
          </a:p>
          <a:p>
            <a:pPr marL="365760" indent="-457200">
              <a:spcBef>
                <a:spcPts val="600"/>
              </a:spcBef>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What hypotheses can be employed to lead analysis to the desired solution?</a:t>
            </a:r>
          </a:p>
          <a:p>
            <a:pPr marL="365760" indent="-457200">
              <a:lnSpc>
                <a:spcPct val="100000"/>
              </a:lnSpc>
              <a:spcBef>
                <a:spcPts val="600"/>
              </a:spcBef>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Which particular techniques of the procedure will be suitable for the data at hand?</a:t>
            </a:r>
          </a:p>
          <a:p>
            <a:pPr marL="457200" indent="-457200">
              <a:buFont typeface="+mj-lt"/>
              <a:buAutoNum type="arabicPeriod"/>
            </a:pP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147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E55-75F5-46C7-8AE2-63F7CA55CE3E}"/>
              </a:ext>
            </a:extLst>
          </p:cNvPr>
          <p:cNvSpPr>
            <a:spLocks noGrp="1"/>
          </p:cNvSpPr>
          <p:nvPr>
            <p:ph type="title"/>
          </p:nvPr>
        </p:nvSpPr>
        <p:spPr>
          <a:xfrm>
            <a:off x="161925" y="285270"/>
            <a:ext cx="10364451" cy="710221"/>
          </a:xfrm>
        </p:spPr>
        <p:txBody>
          <a:bodyPr>
            <a:normAutofit/>
          </a:bodyPr>
          <a:lstStyle/>
          <a:p>
            <a:pPr algn="l"/>
            <a:r>
              <a:rPr lang="en-US" sz="2800" b="1" dirty="0">
                <a:latin typeface="Calibri" panose="020F0502020204030204" pitchFamily="34" charset="0"/>
                <a:ea typeface="Calibri" panose="020F0502020204030204" pitchFamily="34" charset="0"/>
                <a:cs typeface="Calibri" panose="020F0502020204030204" pitchFamily="34" charset="0"/>
              </a:rPr>
              <a:t>Data Source and Limitations</a:t>
            </a:r>
          </a:p>
        </p:txBody>
      </p:sp>
      <p:sp>
        <p:nvSpPr>
          <p:cNvPr id="3" name="Content Placeholder 2">
            <a:extLst>
              <a:ext uri="{FF2B5EF4-FFF2-40B4-BE49-F238E27FC236}">
                <a16:creationId xmlns:a16="http://schemas.microsoft.com/office/drawing/2014/main" id="{6252C5C0-6DFF-4C1D-A6B2-D6D9068F8EC2}"/>
              </a:ext>
            </a:extLst>
          </p:cNvPr>
          <p:cNvSpPr>
            <a:spLocks noGrp="1"/>
          </p:cNvSpPr>
          <p:nvPr>
            <p:ph sz="quarter" idx="13"/>
          </p:nvPr>
        </p:nvSpPr>
        <p:spPr>
          <a:xfrm>
            <a:off x="204788" y="995491"/>
            <a:ext cx="12044363" cy="5862509"/>
          </a:xfrm>
        </p:spPr>
        <p:txBody>
          <a:bodyPr/>
          <a:lstStyle/>
          <a:p>
            <a:r>
              <a:rPr lang="en-US" cap="none" dirty="0">
                <a:latin typeface="Calibri" panose="020F0502020204030204" pitchFamily="34" charset="0"/>
                <a:ea typeface="Calibri" panose="020F0502020204030204" pitchFamily="34" charset="0"/>
                <a:cs typeface="Calibri" panose="020F0502020204030204" pitchFamily="34" charset="0"/>
              </a:rPr>
              <a:t>The dataset for this project was sourced from the </a:t>
            </a:r>
            <a:r>
              <a:rPr lang="en-US" cap="none" dirty="0">
                <a:latin typeface="Calibri" panose="020F0502020204030204" pitchFamily="34" charset="0"/>
                <a:ea typeface="Calibri" panose="020F0502020204030204" pitchFamily="34" charset="0"/>
                <a:cs typeface="Calibri" panose="020F0502020204030204" pitchFamily="34" charset="0"/>
                <a:hlinkClick r:id="rId2"/>
              </a:rPr>
              <a:t>European Climate Assessment and Dataset</a:t>
            </a:r>
            <a:r>
              <a:rPr lang="en-US" cap="none" dirty="0">
                <a:latin typeface="Calibri" panose="020F0502020204030204" pitchFamily="34" charset="0"/>
                <a:ea typeface="Calibri" panose="020F0502020204030204" pitchFamily="34" charset="0"/>
                <a:cs typeface="Calibri" panose="020F0502020204030204" pitchFamily="34" charset="0"/>
              </a:rPr>
              <a:t> project (ECA&amp;D) which was established in 1998 </a:t>
            </a:r>
          </a:p>
          <a:p>
            <a:r>
              <a:rPr lang="en-US" cap="none" dirty="0">
                <a:latin typeface="Calibri" panose="020F0502020204030204" pitchFamily="34" charset="0"/>
                <a:ea typeface="Calibri" panose="020F0502020204030204" pitchFamily="34" charset="0"/>
                <a:cs typeface="Calibri" panose="020F0502020204030204" pitchFamily="34" charset="0"/>
              </a:rPr>
              <a:t>The dataset consists of 8 to 11 variables on weather conditions measured across 18 European weather stations (</a:t>
            </a:r>
            <a:r>
              <a:rPr lang="en-US" cap="none" dirty="0">
                <a:latin typeface="Calibri" panose="020F0502020204030204" pitchFamily="34" charset="0"/>
                <a:ea typeface="Calibri" panose="020F0502020204030204" pitchFamily="34" charset="0"/>
                <a:cs typeface="Calibri" panose="020F0502020204030204" pitchFamily="34" charset="0"/>
                <a:hlinkClick r:id="rId3"/>
              </a:rPr>
              <a:t>Dataset</a:t>
            </a:r>
            <a:r>
              <a:rPr lang="en-US" cap="none" dirty="0">
                <a:latin typeface="Calibri" panose="020F0502020204030204" pitchFamily="34" charset="0"/>
                <a:ea typeface="Calibri" panose="020F0502020204030204" pitchFamily="34" charset="0"/>
                <a:cs typeface="Calibri" panose="020F0502020204030204" pitchFamily="34" charset="0"/>
              </a:rPr>
              <a:t>)</a:t>
            </a:r>
          </a:p>
          <a:p>
            <a:r>
              <a:rPr lang="en-US" b="1" cap="none" dirty="0">
                <a:latin typeface="Calibri" panose="020F0502020204030204" pitchFamily="34" charset="0"/>
                <a:ea typeface="Calibri" panose="020F0502020204030204" pitchFamily="34" charset="0"/>
                <a:cs typeface="Calibri" panose="020F0502020204030204" pitchFamily="34" charset="0"/>
              </a:rPr>
              <a:t>  </a:t>
            </a:r>
            <a:r>
              <a:rPr lang="en-US" sz="2000" b="1" cap="none" dirty="0">
                <a:latin typeface="Calibri" panose="020F0502020204030204" pitchFamily="34" charset="0"/>
                <a:ea typeface="Calibri" panose="020F0502020204030204" pitchFamily="34" charset="0"/>
                <a:cs typeface="Calibri" panose="020F0502020204030204" pitchFamily="34" charset="0"/>
              </a:rPr>
              <a:t>Data Limitation and Biases</a:t>
            </a:r>
          </a:p>
          <a:p>
            <a:pPr marL="400050" indent="-400050">
              <a:buFont typeface="+mj-lt"/>
              <a:buAutoNum type="romanLcPeriod"/>
            </a:pP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Age of Data and Concern for Accuracy</a:t>
            </a:r>
            <a:r>
              <a:rPr lang="en-US" dirty="0">
                <a:latin typeface="Calibri" panose="020F0502020204030204" pitchFamily="34" charset="0"/>
                <a:ea typeface="Calibri" panose="020F0502020204030204" pitchFamily="34" charset="0"/>
                <a:cs typeface="Calibri" panose="020F0502020204030204" pitchFamily="34" charset="0"/>
              </a:rPr>
              <a:t> – dataset dates back to 1960 whereas  ECA&amp;D was established in 1998</a:t>
            </a:r>
          </a:p>
          <a:p>
            <a:pPr marL="400050" indent="-400050">
              <a:buFont typeface="+mj-lt"/>
              <a:buAutoNum type="romanLcPeriod"/>
            </a:pPr>
            <a:r>
              <a:rPr lang="en-US" b="1" dirty="0">
                <a:latin typeface="Calibri" panose="020F0502020204030204" pitchFamily="34" charset="0"/>
                <a:ea typeface="Calibri" panose="020F0502020204030204" pitchFamily="34" charset="0"/>
                <a:cs typeface="Calibri" panose="020F0502020204030204" pitchFamily="34" charset="0"/>
              </a:rPr>
              <a:t>Regional and Cultural Biases</a:t>
            </a:r>
            <a:r>
              <a:rPr lang="en-US" dirty="0">
                <a:latin typeface="Calibri" panose="020F0502020204030204" pitchFamily="34" charset="0"/>
                <a:ea typeface="Calibri" panose="020F0502020204030204" pitchFamily="34" charset="0"/>
                <a:cs typeface="Calibri" panose="020F0502020204030204" pitchFamily="34" charset="0"/>
              </a:rPr>
              <a:t> – there have to be procedures to ensure that conclusions from data from only  18 locations 							can be extrapolated to represent the entire continent</a:t>
            </a:r>
          </a:p>
          <a:p>
            <a:pPr marL="400050" indent="-400050">
              <a:buFont typeface="+mj-lt"/>
              <a:buAutoNum type="romanLcPeriod"/>
            </a:pPr>
            <a:r>
              <a:rPr lang="en-US" b="1" dirty="0">
                <a:latin typeface="Calibri" panose="020F0502020204030204" pitchFamily="34" charset="0"/>
                <a:ea typeface="Calibri" panose="020F0502020204030204" pitchFamily="34" charset="0"/>
                <a:cs typeface="Calibri" panose="020F0502020204030204" pitchFamily="34" charset="0"/>
              </a:rPr>
              <a:t>Human Bias in Existing Data</a:t>
            </a:r>
            <a:r>
              <a:rPr lang="en-US" dirty="0">
                <a:latin typeface="Calibri" panose="020F0502020204030204" pitchFamily="34" charset="0"/>
                <a:ea typeface="Calibri" panose="020F0502020204030204" pitchFamily="34" charset="0"/>
                <a:cs typeface="Calibri" panose="020F0502020204030204" pitchFamily="34" charset="0"/>
              </a:rPr>
              <a:t> – assurances need to be ascertained that data collection equipment and human  actions    								present the same level of accuracy across the 60 + year period    </a:t>
            </a:r>
          </a:p>
          <a:p>
            <a:pPr marL="400050" indent="-400050">
              <a:buFont typeface="+mj-lt"/>
              <a:buAutoNum type="romanLcPeriod"/>
            </a:pPr>
            <a:r>
              <a:rPr lang="en-US" b="1" cap="none" dirty="0">
                <a:latin typeface="Calibri" panose="020F0502020204030204" pitchFamily="34" charset="0"/>
                <a:ea typeface="Calibri" panose="020F0502020204030204" pitchFamily="34" charset="0"/>
                <a:cs typeface="Calibri" panose="020F0502020204030204" pitchFamily="34" charset="0"/>
              </a:rPr>
              <a:t>Potential for Erroneous and Misleading Conclusions</a:t>
            </a:r>
            <a:r>
              <a:rPr lang="en-US" cap="none" dirty="0">
                <a:latin typeface="Calibri" panose="020F0502020204030204" pitchFamily="34" charset="0"/>
                <a:ea typeface="Calibri" panose="020F0502020204030204" pitchFamily="34" charset="0"/>
                <a:cs typeface="Calibri" panose="020F0502020204030204" pitchFamily="34" charset="0"/>
              </a:rPr>
              <a:t> – extremes in weather conditions caused by global warming are more  												recent than the entire age of the dataset, opening up concern for 												validity of using the entire historical data for current purpose </a:t>
            </a:r>
          </a:p>
        </p:txBody>
      </p:sp>
    </p:spTree>
    <p:extLst>
      <p:ext uri="{BB962C8B-B14F-4D97-AF65-F5344CB8AC3E}">
        <p14:creationId xmlns:p14="http://schemas.microsoft.com/office/powerpoint/2010/main" val="328926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E55-75F5-46C7-8AE2-63F7CA55CE3E}"/>
              </a:ext>
            </a:extLst>
          </p:cNvPr>
          <p:cNvSpPr>
            <a:spLocks noGrp="1"/>
          </p:cNvSpPr>
          <p:nvPr>
            <p:ph type="title"/>
          </p:nvPr>
        </p:nvSpPr>
        <p:spPr>
          <a:xfrm>
            <a:off x="161925" y="285270"/>
            <a:ext cx="10364451" cy="710221"/>
          </a:xfrm>
        </p:spPr>
        <p:txBody>
          <a:bodyPr>
            <a:normAutofit/>
          </a:bodyPr>
          <a:lstStyle/>
          <a:p>
            <a:pPr algn="l"/>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Research Hypotheses</a:t>
            </a:r>
          </a:p>
        </p:txBody>
      </p:sp>
      <p:sp>
        <p:nvSpPr>
          <p:cNvPr id="4" name="Scroll: Vertical 3">
            <a:extLst>
              <a:ext uri="{FF2B5EF4-FFF2-40B4-BE49-F238E27FC236}">
                <a16:creationId xmlns:a16="http://schemas.microsoft.com/office/drawing/2014/main" id="{DAA52C04-057D-4A8E-A1AB-40430B4CF7A5}"/>
              </a:ext>
            </a:extLst>
          </p:cNvPr>
          <p:cNvSpPr/>
          <p:nvPr/>
        </p:nvSpPr>
        <p:spPr>
          <a:xfrm>
            <a:off x="1218335" y="2257426"/>
            <a:ext cx="3200400" cy="375761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Hypothesis 1:</a:t>
            </a:r>
          </a:p>
          <a:p>
            <a:r>
              <a:rPr lang="en-US" dirty="0">
                <a:latin typeface="Calibri" panose="020F0502020204030204" pitchFamily="34" charset="0"/>
                <a:ea typeface="Calibri" panose="020F0502020204030204" pitchFamily="34" charset="0"/>
                <a:cs typeface="Calibri" panose="020F0502020204030204" pitchFamily="34" charset="0"/>
              </a:rPr>
              <a:t>If accurate historical weather data is available then machine learning may be employed to predict future weather conditions</a:t>
            </a:r>
          </a:p>
        </p:txBody>
      </p:sp>
      <p:sp>
        <p:nvSpPr>
          <p:cNvPr id="5" name="Content Placeholder 4">
            <a:extLst>
              <a:ext uri="{FF2B5EF4-FFF2-40B4-BE49-F238E27FC236}">
                <a16:creationId xmlns:a16="http://schemas.microsoft.com/office/drawing/2014/main" id="{81F64CF9-7F76-4D89-B6BF-7CE020F65E9B}"/>
              </a:ext>
            </a:extLst>
          </p:cNvPr>
          <p:cNvSpPr>
            <a:spLocks noGrp="1"/>
          </p:cNvSpPr>
          <p:nvPr>
            <p:ph sz="quarter" idx="13"/>
          </p:nvPr>
        </p:nvSpPr>
        <p:spPr>
          <a:xfrm>
            <a:off x="4776355" y="2257426"/>
            <a:ext cx="3200400" cy="375761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normAutofit/>
          </a:bodyPr>
          <a:lstStyle/>
          <a:p>
            <a:pPr marL="0" indent="0" algn="ctr">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Hypothesis 2:</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Accuracy of predictions will vary across locations based on the varied weather conditions and exact relevance of the variables in data to this purpose. </a:t>
            </a:r>
          </a:p>
        </p:txBody>
      </p:sp>
      <p:sp>
        <p:nvSpPr>
          <p:cNvPr id="6" name="Scroll: Vertical 5">
            <a:extLst>
              <a:ext uri="{FF2B5EF4-FFF2-40B4-BE49-F238E27FC236}">
                <a16:creationId xmlns:a16="http://schemas.microsoft.com/office/drawing/2014/main" id="{4043F4AF-BF8A-4641-870A-05D5486DEB82}"/>
              </a:ext>
            </a:extLst>
          </p:cNvPr>
          <p:cNvSpPr/>
          <p:nvPr/>
        </p:nvSpPr>
        <p:spPr>
          <a:xfrm>
            <a:off x="8334375" y="2257426"/>
            <a:ext cx="3200400" cy="375761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Hypothesis 3:</a:t>
            </a:r>
          </a:p>
          <a:p>
            <a:r>
              <a:rPr lang="en-US" dirty="0">
                <a:latin typeface="Calibri" panose="020F0502020204030204" pitchFamily="34" charset="0"/>
                <a:ea typeface="Calibri" panose="020F0502020204030204" pitchFamily="34" charset="0"/>
                <a:cs typeface="Calibri" panose="020F0502020204030204" pitchFamily="34" charset="0"/>
              </a:rPr>
              <a:t>Algorithms can learn patterns in the weather dataset to predict values for future to varying levels of accuracy based on suitability for the dataset</a:t>
            </a:r>
          </a:p>
        </p:txBody>
      </p:sp>
    </p:spTree>
    <p:extLst>
      <p:ext uri="{BB962C8B-B14F-4D97-AF65-F5344CB8AC3E}">
        <p14:creationId xmlns:p14="http://schemas.microsoft.com/office/powerpoint/2010/main" val="1862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9F1D-667E-473C-BFDB-DE78178923A5}"/>
              </a:ext>
            </a:extLst>
          </p:cNvPr>
          <p:cNvSpPr>
            <a:spLocks noGrp="1"/>
          </p:cNvSpPr>
          <p:nvPr>
            <p:ph type="title"/>
          </p:nvPr>
        </p:nvSpPr>
        <p:spPr>
          <a:xfrm>
            <a:off x="687388" y="66677"/>
            <a:ext cx="5407023" cy="690562"/>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               Optimization Technique</a:t>
            </a:r>
          </a:p>
        </p:txBody>
      </p:sp>
      <p:sp>
        <p:nvSpPr>
          <p:cNvPr id="4" name="Text Placeholder 3">
            <a:extLst>
              <a:ext uri="{FF2B5EF4-FFF2-40B4-BE49-F238E27FC236}">
                <a16:creationId xmlns:a16="http://schemas.microsoft.com/office/drawing/2014/main" id="{C20C54A0-A77B-4E11-83C2-AD1DBA043193}"/>
              </a:ext>
            </a:extLst>
          </p:cNvPr>
          <p:cNvSpPr>
            <a:spLocks noGrp="1"/>
          </p:cNvSpPr>
          <p:nvPr>
            <p:ph type="body" sz="half" idx="2"/>
          </p:nvPr>
        </p:nvSpPr>
        <p:spPr>
          <a:xfrm>
            <a:off x="687388" y="1277144"/>
            <a:ext cx="5407023" cy="5414963"/>
          </a:xfrm>
        </p:spPr>
        <p:txBody>
          <a:bodyPr>
            <a:normAutofit fontScale="85000" lnSpcReduction="20000"/>
          </a:bodyPr>
          <a:lstStyle/>
          <a:p>
            <a:r>
              <a:rPr lang="en-US" sz="2400" b="1" dirty="0">
                <a:latin typeface="Calibri" panose="020F0502020204030204" pitchFamily="34" charset="0"/>
                <a:ea typeface="Calibri" panose="020F0502020204030204" pitchFamily="34" charset="0"/>
                <a:cs typeface="Calibri" panose="020F0502020204030204" pitchFamily="34" charset="0"/>
              </a:rPr>
              <a:t>Gradient Descent</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Optimization is a necessary technique done to understand the type(s) of relationship or patterns in the data so the task of predicting those relationships is feasible at an optimal efficiency of money (computing resources) and time costs</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Gradient descent algorithm is a first-order type used  to find the local minimums or maximums in the data landscape by taking the derivatives/slopes of the non-linear relationships in this dataset(slope has value zero at these points).</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This aided the algorithm to converge near zero in loss function (distance to solution desired), using a combination of influences of the variables (weights) and approximating the solution by limiting errors from end to beginning in repeats/iterations (backpropagation) </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hyperparameter called learning rate/step size would be applied by me, when needed, to determine what difference the algorithm should make in the set of values of the learning parameters above between successive runs of iterations. </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figure to the right shows how the loss converged near zero for the variables for Dusseldorf weather station in the data values for year 2020. </a:t>
            </a:r>
          </a:p>
          <a:p>
            <a:pPr marL="285750" indent="-285750">
              <a:buFont typeface="Wingdings" panose="05000000000000000000" pitchFamily="2" charset="2"/>
              <a:buChar char="Ø"/>
            </a:pPr>
            <a:r>
              <a:rPr lang="en-US" sz="1500" b="1" dirty="0">
                <a:latin typeface="Calibri" panose="020F0502020204030204" pitchFamily="34" charset="0"/>
                <a:ea typeface="Calibri" panose="020F0502020204030204" pitchFamily="34" charset="0"/>
                <a:cs typeface="Calibri" panose="020F0502020204030204" pitchFamily="34" charset="0"/>
              </a:rPr>
              <a:t>θ₀</a:t>
            </a:r>
            <a:r>
              <a:rPr lang="en-US" sz="1500" dirty="0">
                <a:latin typeface="Calibri" panose="020F0502020204030204" pitchFamily="34" charset="0"/>
                <a:ea typeface="Calibri" panose="020F0502020204030204" pitchFamily="34" charset="0"/>
                <a:cs typeface="Calibri" panose="020F0502020204030204" pitchFamily="34" charset="0"/>
              </a:rPr>
              <a:t> is a bias or offset that adjusts the baseline of the nonlinear function, and </a:t>
            </a:r>
            <a:r>
              <a:rPr lang="en-US" sz="1500" b="1" dirty="0">
                <a:latin typeface="Calibri" panose="020F0502020204030204" pitchFamily="34" charset="0"/>
                <a:ea typeface="Calibri" panose="020F0502020204030204" pitchFamily="34" charset="0"/>
                <a:cs typeface="Calibri" panose="020F0502020204030204" pitchFamily="34" charset="0"/>
              </a:rPr>
              <a:t>θ₁</a:t>
            </a:r>
            <a:r>
              <a:rPr lang="en-US" sz="1500" dirty="0">
                <a:latin typeface="Calibri" panose="020F0502020204030204" pitchFamily="34" charset="0"/>
                <a:ea typeface="Calibri" panose="020F0502020204030204" pitchFamily="34" charset="0"/>
                <a:cs typeface="Calibri" panose="020F0502020204030204" pitchFamily="34" charset="0"/>
              </a:rPr>
              <a:t> is a weight that scales the influence of a specific feature or term. They are optimized to shape the nonlinear relationship between inputs and outputs, minimizing the prediction error</a:t>
            </a: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117624F-9B93-479D-9DD1-BF8B13733823}"/>
              </a:ext>
            </a:extLst>
          </p:cNvPr>
          <p:cNvPicPr>
            <a:picLocks noGrp="1"/>
          </p:cNvPicPr>
          <p:nvPr>
            <p:ph idx="1"/>
          </p:nvPr>
        </p:nvPicPr>
        <p:blipFill rotWithShape="1">
          <a:blip r:embed="rId2"/>
          <a:srcRect l="24198" t="34208" r="43590" b="22463"/>
          <a:stretch/>
        </p:blipFill>
        <p:spPr bwMode="auto">
          <a:xfrm>
            <a:off x="6586538" y="1277143"/>
            <a:ext cx="5243511" cy="49522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27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9F1D-667E-473C-BFDB-DE78178923A5}"/>
              </a:ext>
            </a:extLst>
          </p:cNvPr>
          <p:cNvSpPr>
            <a:spLocks noGrp="1"/>
          </p:cNvSpPr>
          <p:nvPr>
            <p:ph type="title"/>
          </p:nvPr>
        </p:nvSpPr>
        <p:spPr>
          <a:xfrm>
            <a:off x="687388" y="66677"/>
            <a:ext cx="5407023" cy="604836"/>
          </a:xfrm>
        </p:spPr>
        <p:txBody>
          <a:bodyPr>
            <a:normAutofit fontScale="90000"/>
          </a:bodyPr>
          <a:lstStyle/>
          <a:p>
            <a:pPr algn="ctr"/>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 Optimization Parameters Values Used</a:t>
            </a:r>
          </a:p>
        </p:txBody>
      </p:sp>
      <p:sp>
        <p:nvSpPr>
          <p:cNvPr id="4" name="Text Placeholder 3">
            <a:extLst>
              <a:ext uri="{FF2B5EF4-FFF2-40B4-BE49-F238E27FC236}">
                <a16:creationId xmlns:a16="http://schemas.microsoft.com/office/drawing/2014/main" id="{C20C54A0-A77B-4E11-83C2-AD1DBA043193}"/>
              </a:ext>
            </a:extLst>
          </p:cNvPr>
          <p:cNvSpPr>
            <a:spLocks noGrp="1"/>
          </p:cNvSpPr>
          <p:nvPr>
            <p:ph type="body" sz="half" idx="2"/>
          </p:nvPr>
        </p:nvSpPr>
        <p:spPr>
          <a:xfrm>
            <a:off x="687388" y="1277144"/>
            <a:ext cx="5407023" cy="5414963"/>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Gradient Descent</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Table to the left shows the set of parameters values involved for the three weather stations used as sample study for local data landscapes of the specified weather stations.</a:t>
            </a: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C0ADC50F-DA0D-4855-942E-757E45124D09}"/>
              </a:ext>
            </a:extLst>
          </p:cNvPr>
          <p:cNvGraphicFramePr>
            <a:graphicFrameLocks noGrp="1"/>
          </p:cNvGraphicFramePr>
          <p:nvPr>
            <p:ph idx="1"/>
            <p:extLst>
              <p:ext uri="{D42A27DB-BD31-4B8C-83A1-F6EECF244321}">
                <p14:modId xmlns:p14="http://schemas.microsoft.com/office/powerpoint/2010/main" val="3703526196"/>
              </p:ext>
            </p:extLst>
          </p:nvPr>
        </p:nvGraphicFramePr>
        <p:xfrm>
          <a:off x="6323013" y="1277143"/>
          <a:ext cx="5764214" cy="5414967"/>
        </p:xfrm>
        <a:graphic>
          <a:graphicData uri="http://schemas.openxmlformats.org/drawingml/2006/table">
            <a:tbl>
              <a:tblPr firstRow="1" firstCol="1" bandRow="1">
                <a:tableStyleId>{5C22544A-7EE6-4342-B048-85BDC9FD1C3A}</a:tableStyleId>
              </a:tblPr>
              <a:tblGrid>
                <a:gridCol w="960497">
                  <a:extLst>
                    <a:ext uri="{9D8B030D-6E8A-4147-A177-3AD203B41FA5}">
                      <a16:colId xmlns:a16="http://schemas.microsoft.com/office/drawing/2014/main" val="633379127"/>
                    </a:ext>
                  </a:extLst>
                </a:gridCol>
                <a:gridCol w="960497">
                  <a:extLst>
                    <a:ext uri="{9D8B030D-6E8A-4147-A177-3AD203B41FA5}">
                      <a16:colId xmlns:a16="http://schemas.microsoft.com/office/drawing/2014/main" val="3750443363"/>
                    </a:ext>
                  </a:extLst>
                </a:gridCol>
                <a:gridCol w="960497">
                  <a:extLst>
                    <a:ext uri="{9D8B030D-6E8A-4147-A177-3AD203B41FA5}">
                      <a16:colId xmlns:a16="http://schemas.microsoft.com/office/drawing/2014/main" val="1296377732"/>
                    </a:ext>
                  </a:extLst>
                </a:gridCol>
                <a:gridCol w="960497">
                  <a:extLst>
                    <a:ext uri="{9D8B030D-6E8A-4147-A177-3AD203B41FA5}">
                      <a16:colId xmlns:a16="http://schemas.microsoft.com/office/drawing/2014/main" val="3272942630"/>
                    </a:ext>
                  </a:extLst>
                </a:gridCol>
                <a:gridCol w="961113">
                  <a:extLst>
                    <a:ext uri="{9D8B030D-6E8A-4147-A177-3AD203B41FA5}">
                      <a16:colId xmlns:a16="http://schemas.microsoft.com/office/drawing/2014/main" val="2433403401"/>
                    </a:ext>
                  </a:extLst>
                </a:gridCol>
                <a:gridCol w="961113">
                  <a:extLst>
                    <a:ext uri="{9D8B030D-6E8A-4147-A177-3AD203B41FA5}">
                      <a16:colId xmlns:a16="http://schemas.microsoft.com/office/drawing/2014/main" val="3693857504"/>
                    </a:ext>
                  </a:extLst>
                </a:gridCol>
              </a:tblGrid>
              <a:tr h="1006092">
                <a:tc>
                  <a:txBody>
                    <a:bodyPr/>
                    <a:lstStyle/>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Weather Station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 </a:t>
                      </a: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Year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 </a:t>
                      </a: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Theta0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 </a:t>
                      </a: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Theta1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 </a:t>
                      </a: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Iterations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 </a:t>
                      </a: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endParaRPr lang="en-US" sz="1000" dirty="0">
                        <a:effectLst/>
                      </a:endParaRPr>
                    </a:p>
                    <a:p>
                      <a:pPr marL="0" marR="0">
                        <a:lnSpc>
                          <a:spcPct val="107000"/>
                        </a:lnSpc>
                        <a:spcBef>
                          <a:spcPts val="0"/>
                        </a:spcBef>
                        <a:spcAft>
                          <a:spcPts val="0"/>
                        </a:spcAft>
                      </a:pPr>
                      <a:r>
                        <a:rPr lang="en-US" sz="1000" dirty="0">
                          <a:effectLst/>
                        </a:rPr>
                        <a:t>Step Size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072493684"/>
                  </a:ext>
                </a:extLst>
              </a:tr>
              <a:tr h="489875">
                <a:tc>
                  <a:txBody>
                    <a:bodyPr/>
                    <a:lstStyle/>
                    <a:p>
                      <a:pPr marL="0" marR="0">
                        <a:lnSpc>
                          <a:spcPct val="107000"/>
                        </a:lnSpc>
                        <a:spcBef>
                          <a:spcPts val="0"/>
                        </a:spcBef>
                        <a:spcAft>
                          <a:spcPts val="0"/>
                        </a:spcAft>
                      </a:pPr>
                      <a:r>
                        <a:rPr lang="en-US" sz="1000">
                          <a:effectLst/>
                        </a:rPr>
                        <a:t>Belgrade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1980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950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840004628"/>
                  </a:ext>
                </a:extLst>
              </a:tr>
              <a:tr h="489875">
                <a:tc>
                  <a:txBody>
                    <a:bodyPr/>
                    <a:lstStyle/>
                    <a:p>
                      <a:pPr marL="0" marR="0">
                        <a:lnSpc>
                          <a:spcPct val="107000"/>
                        </a:lnSpc>
                        <a:spcBef>
                          <a:spcPts val="0"/>
                        </a:spcBef>
                        <a:spcAft>
                          <a:spcPts val="0"/>
                        </a:spcAft>
                      </a:pPr>
                      <a:r>
                        <a:rPr lang="en-US" sz="1000">
                          <a:effectLst/>
                        </a:rPr>
                        <a:t>Belgrade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950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718392955"/>
                  </a:ext>
                </a:extLst>
              </a:tr>
              <a:tr h="489875">
                <a:tc>
                  <a:txBody>
                    <a:bodyPr/>
                    <a:lstStyle/>
                    <a:p>
                      <a:pPr marL="0" marR="0">
                        <a:lnSpc>
                          <a:spcPct val="107000"/>
                        </a:lnSpc>
                        <a:spcBef>
                          <a:spcPts val="0"/>
                        </a:spcBef>
                        <a:spcAft>
                          <a:spcPts val="0"/>
                        </a:spcAft>
                      </a:pPr>
                      <a:r>
                        <a:rPr lang="en-US" sz="1000">
                          <a:effectLst/>
                        </a:rPr>
                        <a:t>Belgrade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550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601284280"/>
                  </a:ext>
                </a:extLst>
              </a:tr>
              <a:tr h="489875">
                <a:tc>
                  <a:txBody>
                    <a:bodyPr/>
                    <a:lstStyle/>
                    <a:p>
                      <a:pPr marL="0" marR="0">
                        <a:lnSpc>
                          <a:spcPct val="107000"/>
                        </a:lnSpc>
                        <a:spcBef>
                          <a:spcPts val="0"/>
                        </a:spcBef>
                        <a:spcAft>
                          <a:spcPts val="0"/>
                        </a:spcAft>
                      </a:pPr>
                      <a:r>
                        <a:rPr lang="en-US" sz="1000">
                          <a:effectLst/>
                        </a:rPr>
                        <a:t>Düsseldorf</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1980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360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550035894"/>
                  </a:ext>
                </a:extLst>
              </a:tr>
              <a:tr h="489875">
                <a:tc>
                  <a:txBody>
                    <a:bodyPr/>
                    <a:lstStyle/>
                    <a:p>
                      <a:pPr marL="0" marR="0">
                        <a:lnSpc>
                          <a:spcPct val="107000"/>
                        </a:lnSpc>
                        <a:spcBef>
                          <a:spcPts val="0"/>
                        </a:spcBef>
                        <a:spcAft>
                          <a:spcPts val="0"/>
                        </a:spcAft>
                      </a:pPr>
                      <a:r>
                        <a:rPr lang="en-US" sz="1000">
                          <a:effectLst/>
                        </a:rPr>
                        <a:t>Düsseldorf</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500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281253950"/>
                  </a:ext>
                </a:extLst>
              </a:tr>
              <a:tr h="489875">
                <a:tc>
                  <a:txBody>
                    <a:bodyPr/>
                    <a:lstStyle/>
                    <a:p>
                      <a:pPr marL="0" marR="0">
                        <a:lnSpc>
                          <a:spcPct val="107000"/>
                        </a:lnSpc>
                        <a:spcBef>
                          <a:spcPts val="0"/>
                        </a:spcBef>
                        <a:spcAft>
                          <a:spcPts val="0"/>
                        </a:spcAft>
                      </a:pPr>
                      <a:r>
                        <a:rPr lang="en-US" sz="1000">
                          <a:effectLst/>
                        </a:rPr>
                        <a:t>Düsseldorf</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700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851059588"/>
                  </a:ext>
                </a:extLst>
              </a:tr>
              <a:tr h="489875">
                <a:tc>
                  <a:txBody>
                    <a:bodyPr/>
                    <a:lstStyle/>
                    <a:p>
                      <a:pPr marL="0" marR="0">
                        <a:lnSpc>
                          <a:spcPct val="107000"/>
                        </a:lnSpc>
                        <a:spcBef>
                          <a:spcPts val="0"/>
                        </a:spcBef>
                        <a:spcAft>
                          <a:spcPts val="0"/>
                        </a:spcAft>
                      </a:pPr>
                      <a:r>
                        <a:rPr lang="en-US" sz="1000">
                          <a:effectLst/>
                        </a:rPr>
                        <a:t>Heathrow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1980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350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4276750325"/>
                  </a:ext>
                </a:extLst>
              </a:tr>
              <a:tr h="489875">
                <a:tc>
                  <a:txBody>
                    <a:bodyPr/>
                    <a:lstStyle/>
                    <a:p>
                      <a:pPr marL="0" marR="0">
                        <a:lnSpc>
                          <a:spcPct val="107000"/>
                        </a:lnSpc>
                        <a:spcBef>
                          <a:spcPts val="0"/>
                        </a:spcBef>
                        <a:spcAft>
                          <a:spcPts val="0"/>
                        </a:spcAft>
                      </a:pPr>
                      <a:r>
                        <a:rPr lang="en-US" sz="1000">
                          <a:effectLst/>
                        </a:rPr>
                        <a:t>Heathrow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450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432273036"/>
                  </a:ext>
                </a:extLst>
              </a:tr>
              <a:tr h="489875">
                <a:tc>
                  <a:txBody>
                    <a:bodyPr/>
                    <a:lstStyle/>
                    <a:p>
                      <a:pPr marL="0" marR="0">
                        <a:lnSpc>
                          <a:spcPct val="107000"/>
                        </a:lnSpc>
                        <a:spcBef>
                          <a:spcPts val="0"/>
                        </a:spcBef>
                        <a:spcAft>
                          <a:spcPts val="0"/>
                        </a:spcAft>
                      </a:pPr>
                      <a:r>
                        <a:rPr lang="en-US" sz="1000">
                          <a:effectLst/>
                        </a:rPr>
                        <a:t>Heathrow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a:effectLst/>
                        </a:rPr>
                        <a:t>950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nSpc>
                          <a:spcPct val="107000"/>
                        </a:lnSpc>
                        <a:spcBef>
                          <a:spcPts val="0"/>
                        </a:spcBef>
                        <a:spcAft>
                          <a:spcPts val="0"/>
                        </a:spcAft>
                      </a:pPr>
                      <a:r>
                        <a:rPr lang="en-US" sz="1000" dirty="0">
                          <a:effectLst/>
                        </a:rPr>
                        <a:t>0.01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922709923"/>
                  </a:ext>
                </a:extLst>
              </a:tr>
            </a:tbl>
          </a:graphicData>
        </a:graphic>
      </p:graphicFrame>
    </p:spTree>
    <p:extLst>
      <p:ext uri="{BB962C8B-B14F-4D97-AF65-F5344CB8AC3E}">
        <p14:creationId xmlns:p14="http://schemas.microsoft.com/office/powerpoint/2010/main" val="342899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9F1D-667E-473C-BFDB-DE78178923A5}"/>
              </a:ext>
            </a:extLst>
          </p:cNvPr>
          <p:cNvSpPr>
            <a:spLocks noGrp="1"/>
          </p:cNvSpPr>
          <p:nvPr>
            <p:ph type="title"/>
          </p:nvPr>
        </p:nvSpPr>
        <p:spPr>
          <a:xfrm>
            <a:off x="687388" y="66676"/>
            <a:ext cx="5407023" cy="647699"/>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Machine Learning Model – 1 (KNN)</a:t>
            </a:r>
          </a:p>
        </p:txBody>
      </p:sp>
      <p:sp>
        <p:nvSpPr>
          <p:cNvPr id="4" name="Text Placeholder 3">
            <a:extLst>
              <a:ext uri="{FF2B5EF4-FFF2-40B4-BE49-F238E27FC236}">
                <a16:creationId xmlns:a16="http://schemas.microsoft.com/office/drawing/2014/main" id="{C20C54A0-A77B-4E11-83C2-AD1DBA043193}"/>
              </a:ext>
            </a:extLst>
          </p:cNvPr>
          <p:cNvSpPr>
            <a:spLocks noGrp="1"/>
          </p:cNvSpPr>
          <p:nvPr>
            <p:ph type="body" sz="half" idx="2"/>
          </p:nvPr>
        </p:nvSpPr>
        <p:spPr>
          <a:xfrm>
            <a:off x="687388" y="1277144"/>
            <a:ext cx="5407023" cy="5414963"/>
          </a:xfrm>
        </p:spPr>
        <p:txBody>
          <a:bodyPr>
            <a:normAutofit fontScale="92500" lnSpcReduction="20000"/>
          </a:bodyPr>
          <a:lstStyle/>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Because the relationship between the variables in the dataset is nonlinear, it is only a classification model (and not regression) that can be used for predicting weather conditions in this supervised learning study.</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first model considered used the classification algorithm K-nearest neighbor (KNN), working by calculating respective distances between neighboring datapoints to determine the class/group each belongs.  </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 parameter, k, determines the number of layers of neighbors the algorithm considered (this model used 1</a:t>
            </a:r>
            <a:r>
              <a:rPr lang="en-US" sz="1800" baseline="30000" dirty="0">
                <a:latin typeface="Calibri" panose="020F0502020204030204" pitchFamily="34" charset="0"/>
                <a:ea typeface="Calibri" panose="020F0502020204030204" pitchFamily="34" charset="0"/>
                <a:cs typeface="Calibri" panose="020F0502020204030204" pitchFamily="34" charset="0"/>
              </a:rPr>
              <a:t>st</a:t>
            </a:r>
            <a:r>
              <a:rPr lang="en-US" sz="1800" dirty="0">
                <a:latin typeface="Calibri" panose="020F0502020204030204" pitchFamily="34" charset="0"/>
                <a:ea typeface="Calibri" panose="020F0502020204030204" pitchFamily="34" charset="0"/>
                <a:cs typeface="Calibri" panose="020F0502020204030204" pitchFamily="34" charset="0"/>
              </a:rPr>
              <a:t> to 3</a:t>
            </a:r>
            <a:r>
              <a:rPr lang="en-US" sz="1800" baseline="30000" dirty="0">
                <a:latin typeface="Calibri" panose="020F0502020204030204" pitchFamily="34" charset="0"/>
                <a:ea typeface="Calibri" panose="020F0502020204030204" pitchFamily="34" charset="0"/>
                <a:cs typeface="Calibri" panose="020F0502020204030204" pitchFamily="34" charset="0"/>
              </a:rPr>
              <a:t>rd</a:t>
            </a:r>
            <a:r>
              <a:rPr lang="en-US" sz="1800" dirty="0">
                <a:latin typeface="Calibri" panose="020F0502020204030204" pitchFamily="34" charset="0"/>
                <a:ea typeface="Calibri" panose="020F0502020204030204" pitchFamily="34" charset="0"/>
                <a:cs typeface="Calibri" panose="020F0502020204030204" pitchFamily="34" charset="0"/>
              </a:rPr>
              <a:t>, that is k = 1,2, and 3)</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For the training scenario: training and testing accuracies were respectively 57% and 45%</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average prediction accuracy across the weather stations, for true instances of pleasant and unpleasant daily weather, was 89.3% for this model.</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Table to the right shows station specific situations.</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data was scaled to remove varying effects of individual scales of measure and ensure no particular variable magnitude dominate and bias the model </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9C20AE05-C9E2-4B5A-9CFE-55F2F31F954E}"/>
              </a:ext>
            </a:extLst>
          </p:cNvPr>
          <p:cNvGraphicFramePr>
            <a:graphicFrameLocks noGrp="1"/>
          </p:cNvGraphicFramePr>
          <p:nvPr>
            <p:ph idx="1"/>
            <p:extLst>
              <p:ext uri="{D42A27DB-BD31-4B8C-83A1-F6EECF244321}">
                <p14:modId xmlns:p14="http://schemas.microsoft.com/office/powerpoint/2010/main" val="3220601780"/>
              </p:ext>
            </p:extLst>
          </p:nvPr>
        </p:nvGraphicFramePr>
        <p:xfrm>
          <a:off x="6329363" y="714376"/>
          <a:ext cx="5657852" cy="5786439"/>
        </p:xfrm>
        <a:graphic>
          <a:graphicData uri="http://schemas.openxmlformats.org/drawingml/2006/table">
            <a:tbl>
              <a:tblPr firstRow="1" firstCol="1" bandRow="1">
                <a:tableStyleId>{5C22544A-7EE6-4342-B048-85BDC9FD1C3A}</a:tableStyleId>
              </a:tblPr>
              <a:tblGrid>
                <a:gridCol w="369122">
                  <a:extLst>
                    <a:ext uri="{9D8B030D-6E8A-4147-A177-3AD203B41FA5}">
                      <a16:colId xmlns:a16="http://schemas.microsoft.com/office/drawing/2014/main" val="729168560"/>
                    </a:ext>
                  </a:extLst>
                </a:gridCol>
                <a:gridCol w="1098288">
                  <a:extLst>
                    <a:ext uri="{9D8B030D-6E8A-4147-A177-3AD203B41FA5}">
                      <a16:colId xmlns:a16="http://schemas.microsoft.com/office/drawing/2014/main" val="7057716"/>
                    </a:ext>
                  </a:extLst>
                </a:gridCol>
                <a:gridCol w="980291">
                  <a:extLst>
                    <a:ext uri="{9D8B030D-6E8A-4147-A177-3AD203B41FA5}">
                      <a16:colId xmlns:a16="http://schemas.microsoft.com/office/drawing/2014/main" val="1976422734"/>
                    </a:ext>
                  </a:extLst>
                </a:gridCol>
                <a:gridCol w="1183611">
                  <a:extLst>
                    <a:ext uri="{9D8B030D-6E8A-4147-A177-3AD203B41FA5}">
                      <a16:colId xmlns:a16="http://schemas.microsoft.com/office/drawing/2014/main" val="3849366963"/>
                    </a:ext>
                  </a:extLst>
                </a:gridCol>
                <a:gridCol w="901021">
                  <a:extLst>
                    <a:ext uri="{9D8B030D-6E8A-4147-A177-3AD203B41FA5}">
                      <a16:colId xmlns:a16="http://schemas.microsoft.com/office/drawing/2014/main" val="824665802"/>
                    </a:ext>
                  </a:extLst>
                </a:gridCol>
                <a:gridCol w="1125519">
                  <a:extLst>
                    <a:ext uri="{9D8B030D-6E8A-4147-A177-3AD203B41FA5}">
                      <a16:colId xmlns:a16="http://schemas.microsoft.com/office/drawing/2014/main" val="1031593842"/>
                    </a:ext>
                  </a:extLst>
                </a:gridCol>
              </a:tblGrid>
              <a:tr h="1081431">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SN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Weather Station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TP (True Positive) Count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FN (False Negative) Count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TP + FN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dirty="0">
                          <a:effectLst/>
                        </a:rPr>
                        <a:t> </a:t>
                      </a: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Accuracy: (TP/TP+FN)*100%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4108337251"/>
                  </a:ext>
                </a:extLst>
              </a:tr>
              <a:tr h="259825">
                <a:tc>
                  <a:txBody>
                    <a:bodyPr/>
                    <a:lstStyle/>
                    <a:p>
                      <a:pPr marL="0" marR="0" algn="just">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BASEL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5084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654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88.6 %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062904585"/>
                  </a:ext>
                </a:extLst>
              </a:tr>
              <a:tr h="259825">
                <a:tc>
                  <a:txBody>
                    <a:bodyPr/>
                    <a:lstStyle/>
                    <a:p>
                      <a:pPr marL="0" marR="0" algn="just">
                        <a:lnSpc>
                          <a:spcPct val="107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BELGRADE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4899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878301546"/>
                  </a:ext>
                </a:extLst>
              </a:tr>
              <a:tr h="259825">
                <a:tc>
                  <a:txBody>
                    <a:bodyPr/>
                    <a:lstStyle/>
                    <a:p>
                      <a:pPr marL="0" marR="0" algn="just">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BUDAPEST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4958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780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474788641"/>
                  </a:ext>
                </a:extLst>
              </a:tr>
              <a:tr h="259825">
                <a:tc>
                  <a:txBody>
                    <a:bodyPr/>
                    <a:lstStyle/>
                    <a:p>
                      <a:pPr marL="0" marR="0" algn="just">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DEBILT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5180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089560277"/>
                  </a:ext>
                </a:extLst>
              </a:tr>
              <a:tr h="259825">
                <a:tc>
                  <a:txBody>
                    <a:bodyPr/>
                    <a:lstStyle/>
                    <a:p>
                      <a:pPr marL="0" marR="0" algn="just">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DUSSELDORF</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592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701552193"/>
                  </a:ext>
                </a:extLst>
              </a:tr>
              <a:tr h="259825">
                <a:tc>
                  <a:txBody>
                    <a:bodyPr/>
                    <a:lstStyle/>
                    <a:p>
                      <a:pPr marL="0" marR="0" algn="just">
                        <a:lnSpc>
                          <a:spcPct val="107000"/>
                        </a:lnSpc>
                        <a:spcBef>
                          <a:spcPts val="0"/>
                        </a:spcBef>
                        <a:spcAft>
                          <a:spcPts val="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HEATHROW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737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619928103"/>
                  </a:ext>
                </a:extLst>
              </a:tr>
              <a:tr h="259825">
                <a:tc>
                  <a:txBody>
                    <a:bodyPr/>
                    <a:lstStyle/>
                    <a:p>
                      <a:pPr marL="0" marR="0" algn="just">
                        <a:lnSpc>
                          <a:spcPct val="107000"/>
                        </a:lnSpc>
                        <a:spcBef>
                          <a:spcPts val="0"/>
                        </a:spcBef>
                        <a:spcAft>
                          <a:spcPts val="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KASSEL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5248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490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889124183"/>
                  </a:ext>
                </a:extLst>
              </a:tr>
              <a:tr h="259825">
                <a:tc>
                  <a:txBody>
                    <a:bodyPr/>
                    <a:lstStyle/>
                    <a:p>
                      <a:pPr marL="0" marR="0" algn="just">
                        <a:lnSpc>
                          <a:spcPct val="107000"/>
                        </a:lnSpc>
                        <a:spcBef>
                          <a:spcPts val="0"/>
                        </a:spcBef>
                        <a:spcAft>
                          <a:spcPts val="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LJUBLJANA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721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87.4%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047571084"/>
                  </a:ext>
                </a:extLst>
              </a:tr>
              <a:tr h="259825">
                <a:tc>
                  <a:txBody>
                    <a:bodyPr/>
                    <a:lstStyle/>
                    <a:p>
                      <a:pPr marL="0" marR="0" algn="just">
                        <a:lnSpc>
                          <a:spcPct val="107000"/>
                        </a:lnSpc>
                        <a:spcBef>
                          <a:spcPts val="0"/>
                        </a:spcBef>
                        <a:spcAft>
                          <a:spcPts val="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MAASTRICHT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90.6%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013972657"/>
                  </a:ext>
                </a:extLst>
              </a:tr>
              <a:tr h="259825">
                <a:tc>
                  <a:txBody>
                    <a:bodyPr/>
                    <a:lstStyle/>
                    <a:p>
                      <a:pPr marL="0" marR="0" algn="just">
                        <a:lnSpc>
                          <a:spcPct val="107000"/>
                        </a:lnSpc>
                        <a:spcBef>
                          <a:spcPts val="0"/>
                        </a:spcBef>
                        <a:spcAft>
                          <a:spcPts val="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MADRID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731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87.3%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704908359"/>
                  </a:ext>
                </a:extLst>
              </a:tr>
              <a:tr h="259825">
                <a:tc>
                  <a:txBody>
                    <a:bodyPr/>
                    <a:lstStyle/>
                    <a:p>
                      <a:pPr marL="0" marR="0" algn="just">
                        <a:lnSpc>
                          <a:spcPct val="107000"/>
                        </a:lnSpc>
                        <a:spcBef>
                          <a:spcPts val="0"/>
                        </a:spcBef>
                        <a:spcAft>
                          <a:spcPts val="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MUNCHENB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620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89.2%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771676532"/>
                  </a:ext>
                </a:extLst>
              </a:tr>
              <a:tr h="259825">
                <a:tc>
                  <a:txBody>
                    <a:bodyPr/>
                    <a:lstStyle/>
                    <a:p>
                      <a:pPr marL="0" marR="0" algn="just">
                        <a:lnSpc>
                          <a:spcPct val="107000"/>
                        </a:lnSpc>
                        <a:spcBef>
                          <a:spcPts val="0"/>
                        </a:spcBef>
                        <a:spcAft>
                          <a:spcPts val="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OSLO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5195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4195000221"/>
                  </a:ext>
                </a:extLst>
              </a:tr>
              <a:tr h="533729">
                <a:tc>
                  <a:txBody>
                    <a:bodyPr/>
                    <a:lstStyle/>
                    <a:p>
                      <a:pPr marL="0" marR="0" algn="just">
                        <a:lnSpc>
                          <a:spcPct val="107000"/>
                        </a:lnSpc>
                        <a:spcBef>
                          <a:spcPts val="0"/>
                        </a:spcBef>
                        <a:spcAft>
                          <a:spcPts val="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SOONBLICK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gridSpan="2">
                  <a:txBody>
                    <a:bodyPr/>
                    <a:lstStyle/>
                    <a:p>
                      <a:pPr marL="0" marR="0" algn="just">
                        <a:lnSpc>
                          <a:spcPct val="107000"/>
                        </a:lnSpc>
                        <a:spcBef>
                          <a:spcPts val="0"/>
                        </a:spcBef>
                        <a:spcAft>
                          <a:spcPts val="0"/>
                        </a:spcAft>
                      </a:pPr>
                      <a:r>
                        <a:rPr lang="en-US" sz="1000">
                          <a:effectLst/>
                        </a:rPr>
                        <a:t>Incomplete coding of y dataset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hMerge="1">
                  <a:txBody>
                    <a:bodyPr/>
                    <a:lstStyle/>
                    <a:p>
                      <a:endParaRPr lang="en-US"/>
                    </a:p>
                  </a:txBody>
                  <a:tcPr/>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089297863"/>
                  </a:ext>
                </a:extLst>
              </a:tr>
              <a:tr h="259825">
                <a:tc>
                  <a:txBody>
                    <a:bodyPr/>
                    <a:lstStyle/>
                    <a:p>
                      <a:pPr marL="0" marR="0" algn="just">
                        <a:lnSpc>
                          <a:spcPct val="107000"/>
                        </a:lnSpc>
                        <a:spcBef>
                          <a:spcPts val="0"/>
                        </a:spcBef>
                        <a:spcAft>
                          <a:spcPts val="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STOCKHOLM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5121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617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89.2%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89144724"/>
                  </a:ext>
                </a:extLst>
              </a:tr>
              <a:tr h="259825">
                <a:tc>
                  <a:txBody>
                    <a:bodyPr/>
                    <a:lstStyle/>
                    <a:p>
                      <a:pPr marL="0" marR="0" algn="just">
                        <a:lnSpc>
                          <a:spcPct val="107000"/>
                        </a:lnSpc>
                        <a:spcBef>
                          <a:spcPts val="0"/>
                        </a:spcBef>
                        <a:spcAft>
                          <a:spcPts val="0"/>
                        </a:spcAft>
                      </a:pPr>
                      <a:r>
                        <a:rPr lang="en-US"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VALENTIA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5525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213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5,738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just">
                        <a:lnSpc>
                          <a:spcPct val="107000"/>
                        </a:lnSpc>
                        <a:spcBef>
                          <a:spcPts val="0"/>
                        </a:spcBef>
                        <a:spcAft>
                          <a:spcPts val="0"/>
                        </a:spcAft>
                      </a:pPr>
                      <a:r>
                        <a:rPr lang="en-US" sz="1000">
                          <a:effectLst/>
                        </a:rPr>
                        <a:t>96.3%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467286598"/>
                  </a:ext>
                </a:extLst>
              </a:tr>
              <a:tr h="533729">
                <a:tc>
                  <a:txBody>
                    <a:bodyPr/>
                    <a:lstStyle/>
                    <a:p>
                      <a:pPr marL="0" marR="0" algn="just">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gridSpan="4">
                  <a:txBody>
                    <a:bodyPr/>
                    <a:lstStyle/>
                    <a:p>
                      <a:pPr marL="0" marR="0" algn="just">
                        <a:lnSpc>
                          <a:spcPct val="107000"/>
                        </a:lnSpc>
                        <a:spcBef>
                          <a:spcPts val="0"/>
                        </a:spcBef>
                        <a:spcAft>
                          <a:spcPts val="0"/>
                        </a:spcAft>
                      </a:pPr>
                      <a:r>
                        <a:rPr lang="en-US" sz="1000" dirty="0">
                          <a:effectLst/>
                        </a:rPr>
                        <a:t>                                                                   Average accuracy of       															prediction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07000"/>
                        </a:lnSpc>
                        <a:spcBef>
                          <a:spcPts val="0"/>
                        </a:spcBef>
                        <a:spcAft>
                          <a:spcPts val="0"/>
                        </a:spcAft>
                      </a:pPr>
                      <a:r>
                        <a:rPr lang="en-US" sz="1000" dirty="0">
                          <a:effectLst/>
                        </a:rPr>
                        <a:t>89.3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849875686"/>
                  </a:ext>
                </a:extLst>
              </a:tr>
            </a:tbl>
          </a:graphicData>
        </a:graphic>
      </p:graphicFrame>
    </p:spTree>
    <p:extLst>
      <p:ext uri="{BB962C8B-B14F-4D97-AF65-F5344CB8AC3E}">
        <p14:creationId xmlns:p14="http://schemas.microsoft.com/office/powerpoint/2010/main" val="383482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9F1D-667E-473C-BFDB-DE78178923A5}"/>
              </a:ext>
            </a:extLst>
          </p:cNvPr>
          <p:cNvSpPr>
            <a:spLocks noGrp="1"/>
          </p:cNvSpPr>
          <p:nvPr>
            <p:ph type="title"/>
          </p:nvPr>
        </p:nvSpPr>
        <p:spPr>
          <a:xfrm>
            <a:off x="687388" y="66676"/>
            <a:ext cx="5407023" cy="647699"/>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Machine Learning Model – 2 (DT)</a:t>
            </a:r>
          </a:p>
        </p:txBody>
      </p:sp>
      <p:sp>
        <p:nvSpPr>
          <p:cNvPr id="4" name="Text Placeholder 3">
            <a:extLst>
              <a:ext uri="{FF2B5EF4-FFF2-40B4-BE49-F238E27FC236}">
                <a16:creationId xmlns:a16="http://schemas.microsoft.com/office/drawing/2014/main" id="{C20C54A0-A77B-4E11-83C2-AD1DBA043193}"/>
              </a:ext>
            </a:extLst>
          </p:cNvPr>
          <p:cNvSpPr>
            <a:spLocks noGrp="1"/>
          </p:cNvSpPr>
          <p:nvPr>
            <p:ph type="body" sz="half" idx="2"/>
          </p:nvPr>
        </p:nvSpPr>
        <p:spPr>
          <a:xfrm>
            <a:off x="687388" y="1277144"/>
            <a:ext cx="5407023" cy="5414963"/>
          </a:xfrm>
        </p:spPr>
        <p:txBody>
          <a:bodyPr>
            <a:normAutofit fontScale="92500" lnSpcReduction="20000"/>
          </a:bodyPr>
          <a:lstStyle/>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next algorithm tried on the dataset was the Decision Tree (DT). It mimics the way humans reason by using line of ‘yes or no’ answers to logically reach the answer to a question or solution to a problem.</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It actually resembles a real tree in that the starting question is the </a:t>
            </a:r>
            <a:r>
              <a:rPr lang="en-US" sz="1800" i="1" dirty="0">
                <a:latin typeface="Calibri" panose="020F0502020204030204" pitchFamily="34" charset="0"/>
                <a:ea typeface="Calibri" panose="020F0502020204030204" pitchFamily="34" charset="0"/>
                <a:cs typeface="Calibri" panose="020F0502020204030204" pitchFamily="34" charset="0"/>
              </a:rPr>
              <a:t>root</a:t>
            </a:r>
            <a:r>
              <a:rPr lang="en-US" sz="1800" dirty="0">
                <a:latin typeface="Calibri" panose="020F0502020204030204" pitchFamily="34" charset="0"/>
                <a:ea typeface="Calibri" panose="020F0502020204030204" pitchFamily="34" charset="0"/>
                <a:cs typeface="Calibri" panose="020F0502020204030204" pitchFamily="34" charset="0"/>
              </a:rPr>
              <a:t> of the ‘tree’, the forking series of ‘yes/no’ represent the </a:t>
            </a:r>
            <a:r>
              <a:rPr lang="en-US" sz="1800" i="1" dirty="0">
                <a:latin typeface="Calibri" panose="020F0502020204030204" pitchFamily="34" charset="0"/>
                <a:ea typeface="Calibri" panose="020F0502020204030204" pitchFamily="34" charset="0"/>
                <a:cs typeface="Calibri" panose="020F0502020204030204" pitchFamily="34" charset="0"/>
              </a:rPr>
              <a:t>branches </a:t>
            </a:r>
            <a:r>
              <a:rPr lang="en-US" sz="1800" dirty="0">
                <a:latin typeface="Calibri" panose="020F0502020204030204" pitchFamily="34" charset="0"/>
                <a:ea typeface="Calibri" panose="020F0502020204030204" pitchFamily="34" charset="0"/>
                <a:cs typeface="Calibri" panose="020F0502020204030204" pitchFamily="34" charset="0"/>
              </a:rPr>
              <a:t>while</a:t>
            </a:r>
            <a:r>
              <a:rPr lang="en-US" sz="1800" i="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logical termination point of each branch is a </a:t>
            </a:r>
            <a:r>
              <a:rPr lang="en-US" sz="1800" i="1" dirty="0">
                <a:latin typeface="Calibri" panose="020F0502020204030204" pitchFamily="34" charset="0"/>
                <a:ea typeface="Calibri" panose="020F0502020204030204" pitchFamily="34" charset="0"/>
                <a:cs typeface="Calibri" panose="020F0502020204030204" pitchFamily="34" charset="0"/>
              </a:rPr>
              <a:t>leaf</a:t>
            </a:r>
            <a:r>
              <a:rPr lang="en-US" sz="1800" dirty="0">
                <a:latin typeface="Calibri" panose="020F0502020204030204" pitchFamily="34" charset="0"/>
                <a:ea typeface="Calibri" panose="020F0502020204030204" pitchFamily="34" charset="0"/>
                <a:cs typeface="Calibri" panose="020F0502020204030204" pitchFamily="34" charset="0"/>
              </a:rPr>
              <a:t> or leaf node</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In the parameters used for this study, limits were not set as to the precise number of decision nodes (branches) and leaf nodes, the tree has grown to incorporate some stretch not particularly relevant to the main solution desired – pruning is required.</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For the training scenario: training and testing accuracies were respectively 59.2% and 61.9%</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average prediction accuracy across the weather stations, for true instances of pleasant and unpleasant daily weather, was 94.1% for this model.</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Figure to the right shows the output.</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data was scaled to remove varying effects of individual scales of measure and ensure no particular variable magnitude dominate and bias the model </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45D82768-C91C-4E4C-9C71-5AE8D69A7728}"/>
              </a:ext>
            </a:extLst>
          </p:cNvPr>
          <p:cNvPicPr>
            <a:picLocks noGrp="1"/>
          </p:cNvPicPr>
          <p:nvPr>
            <p:ph idx="1"/>
          </p:nvPr>
        </p:nvPicPr>
        <p:blipFill rotWithShape="1">
          <a:blip r:embed="rId2"/>
          <a:srcRect l="22540" t="26803" r="22523" b="5850"/>
          <a:stretch/>
        </p:blipFill>
        <p:spPr bwMode="auto">
          <a:xfrm>
            <a:off x="6272213" y="1277144"/>
            <a:ext cx="5919787" cy="5414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016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9F1D-667E-473C-BFDB-DE78178923A5}"/>
              </a:ext>
            </a:extLst>
          </p:cNvPr>
          <p:cNvSpPr>
            <a:spLocks noGrp="1"/>
          </p:cNvSpPr>
          <p:nvPr>
            <p:ph type="title"/>
          </p:nvPr>
        </p:nvSpPr>
        <p:spPr>
          <a:xfrm>
            <a:off x="687388" y="66676"/>
            <a:ext cx="5407023" cy="647699"/>
          </a:xfrm>
        </p:spPr>
        <p:txBody>
          <a:bodyPr>
            <a:normAutofit/>
          </a:bodyPr>
          <a:lstStyle/>
          <a:p>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Machine Learning Model – 3 (ANN)</a:t>
            </a:r>
          </a:p>
        </p:txBody>
      </p:sp>
      <p:sp>
        <p:nvSpPr>
          <p:cNvPr id="4" name="Text Placeholder 3">
            <a:extLst>
              <a:ext uri="{FF2B5EF4-FFF2-40B4-BE49-F238E27FC236}">
                <a16:creationId xmlns:a16="http://schemas.microsoft.com/office/drawing/2014/main" id="{C20C54A0-A77B-4E11-83C2-AD1DBA043193}"/>
              </a:ext>
            </a:extLst>
          </p:cNvPr>
          <p:cNvSpPr>
            <a:spLocks noGrp="1"/>
          </p:cNvSpPr>
          <p:nvPr>
            <p:ph type="body" sz="half" idx="2"/>
          </p:nvPr>
        </p:nvSpPr>
        <p:spPr>
          <a:xfrm>
            <a:off x="687388" y="1277144"/>
            <a:ext cx="5407023" cy="5414963"/>
          </a:xfrm>
        </p:spPr>
        <p:txBody>
          <a:bodyPr>
            <a:normAutofit fontScale="92500" lnSpcReduction="10000"/>
          </a:bodyPr>
          <a:lstStyle/>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third classification algorithm tried on the dataset was the Artificial Neural Network (ANN). It is a powerful algorithm in converging on machine learning solution.</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It can combine a maximum of 3 hidden layers (&gt; 3 is AI configuration), nodes within these layers and options of iterations and tolerance to converge on a solution.</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Several scenarios of these combinations were tried and the optimal scenario is the third as shown in figure to the left (bottom)</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For the optimal scenario: training and testing accuracies were respectively 66.7% and 58.3%</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average prediction accuracy across the weather stations, for true instances of pleasant and unpleasant daily weather, was 94.5% for this model.</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Figure to the right (top) shows the confusion matrix for the optimal scenario.</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data was scaled to remove varying effects of individual scales of measure and ensure no particular variable magnitude dominate and bias the model </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Content Placeholder 5">
            <a:extLst>
              <a:ext uri="{FF2B5EF4-FFF2-40B4-BE49-F238E27FC236}">
                <a16:creationId xmlns:a16="http://schemas.microsoft.com/office/drawing/2014/main" id="{56D21DDD-767F-49F6-BAD1-6BB03590BA0A}"/>
              </a:ext>
            </a:extLst>
          </p:cNvPr>
          <p:cNvGraphicFramePr>
            <a:graphicFrameLocks noGrp="1"/>
          </p:cNvGraphicFramePr>
          <p:nvPr>
            <p:ph idx="1"/>
            <p:extLst>
              <p:ext uri="{D42A27DB-BD31-4B8C-83A1-F6EECF244321}">
                <p14:modId xmlns:p14="http://schemas.microsoft.com/office/powerpoint/2010/main" val="4077497185"/>
              </p:ext>
            </p:extLst>
          </p:nvPr>
        </p:nvGraphicFramePr>
        <p:xfrm>
          <a:off x="6351588" y="3219352"/>
          <a:ext cx="5735636" cy="3472754"/>
        </p:xfrm>
        <a:graphic>
          <a:graphicData uri="http://schemas.openxmlformats.org/drawingml/2006/table">
            <a:tbl>
              <a:tblPr firstRow="1" firstCol="1" bandRow="1">
                <a:tableStyleId>{5C22544A-7EE6-4342-B048-85BDC9FD1C3A}</a:tableStyleId>
              </a:tblPr>
              <a:tblGrid>
                <a:gridCol w="383398">
                  <a:extLst>
                    <a:ext uri="{9D8B030D-6E8A-4147-A177-3AD203B41FA5}">
                      <a16:colId xmlns:a16="http://schemas.microsoft.com/office/drawing/2014/main" val="444076725"/>
                    </a:ext>
                  </a:extLst>
                </a:gridCol>
                <a:gridCol w="938559">
                  <a:extLst>
                    <a:ext uri="{9D8B030D-6E8A-4147-A177-3AD203B41FA5}">
                      <a16:colId xmlns:a16="http://schemas.microsoft.com/office/drawing/2014/main" val="1019948420"/>
                    </a:ext>
                  </a:extLst>
                </a:gridCol>
                <a:gridCol w="2119425">
                  <a:extLst>
                    <a:ext uri="{9D8B030D-6E8A-4147-A177-3AD203B41FA5}">
                      <a16:colId xmlns:a16="http://schemas.microsoft.com/office/drawing/2014/main" val="3363145441"/>
                    </a:ext>
                  </a:extLst>
                </a:gridCol>
                <a:gridCol w="1147127">
                  <a:extLst>
                    <a:ext uri="{9D8B030D-6E8A-4147-A177-3AD203B41FA5}">
                      <a16:colId xmlns:a16="http://schemas.microsoft.com/office/drawing/2014/main" val="3799058753"/>
                    </a:ext>
                  </a:extLst>
                </a:gridCol>
                <a:gridCol w="1147127">
                  <a:extLst>
                    <a:ext uri="{9D8B030D-6E8A-4147-A177-3AD203B41FA5}">
                      <a16:colId xmlns:a16="http://schemas.microsoft.com/office/drawing/2014/main" val="1752611896"/>
                    </a:ext>
                  </a:extLst>
                </a:gridCol>
              </a:tblGrid>
              <a:tr h="325353">
                <a:tc>
                  <a:txBody>
                    <a:bodyPr/>
                    <a:lstStyle/>
                    <a:p>
                      <a:pPr marL="0" marR="0" algn="just">
                        <a:lnSpc>
                          <a:spcPct val="107000"/>
                        </a:lnSpc>
                        <a:spcBef>
                          <a:spcPts val="0"/>
                        </a:spcBef>
                        <a:spcAft>
                          <a:spcPts val="0"/>
                        </a:spcAft>
                      </a:pPr>
                      <a:r>
                        <a:rPr lang="en-US" sz="12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Scenario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ANN specification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y_pred_test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y_test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extLst>
                  <a:ext uri="{0D108BD9-81ED-4DB2-BD59-A6C34878D82A}">
                    <a16:rowId xmlns:a16="http://schemas.microsoft.com/office/drawing/2014/main" val="2984584972"/>
                  </a:ext>
                </a:extLst>
              </a:tr>
              <a:tr h="659429">
                <a:tc>
                  <a:txBody>
                    <a:bodyPr/>
                    <a:lstStyle/>
                    <a:p>
                      <a:pPr marL="0" marR="0" algn="just">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2 hidden layers (10, 10 nodes), max_iterations of 500 and tolerance of 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49.40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49.90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extLst>
                  <a:ext uri="{0D108BD9-81ED-4DB2-BD59-A6C34878D82A}">
                    <a16:rowId xmlns:a16="http://schemas.microsoft.com/office/drawing/2014/main" val="1857684199"/>
                  </a:ext>
                </a:extLst>
              </a:tr>
              <a:tr h="659429">
                <a:tc>
                  <a:txBody>
                    <a:bodyPr/>
                    <a:lstStyle/>
                    <a:p>
                      <a:pPr marL="0" marR="0" algn="just">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2 hidden layers (20, 20 nodes), max_iterations of 400 and tolerance of 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57.26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55.72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extLst>
                  <a:ext uri="{0D108BD9-81ED-4DB2-BD59-A6C34878D82A}">
                    <a16:rowId xmlns:a16="http://schemas.microsoft.com/office/drawing/2014/main" val="1085410352"/>
                  </a:ext>
                </a:extLst>
              </a:tr>
              <a:tr h="659429">
                <a:tc>
                  <a:txBody>
                    <a:bodyPr/>
                    <a:lstStyle/>
                    <a:p>
                      <a:pPr marL="0" marR="0" algn="just">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3 hidden layers (100, 50, 25 nodes), max_iterations of 400 and tolerance of 0.0002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66.65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58.29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extLst>
                  <a:ext uri="{0D108BD9-81ED-4DB2-BD59-A6C34878D82A}">
                    <a16:rowId xmlns:a16="http://schemas.microsoft.com/office/drawing/2014/main" val="2649215951"/>
                  </a:ext>
                </a:extLst>
              </a:tr>
              <a:tr h="659429">
                <a:tc>
                  <a:txBody>
                    <a:bodyPr/>
                    <a:lstStyle/>
                    <a:p>
                      <a:pPr marL="0" marR="0" algn="just">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3 hidden layers (100, 50, 25 nodes), max_iterations of 600 and tolerance of 0.0005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a:effectLst/>
                        </a:rPr>
                        <a:t>65.37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tc>
                  <a:txBody>
                    <a:bodyPr/>
                    <a:lstStyle/>
                    <a:p>
                      <a:pPr marL="0" marR="0" algn="just">
                        <a:lnSpc>
                          <a:spcPct val="107000"/>
                        </a:lnSpc>
                        <a:spcBef>
                          <a:spcPts val="0"/>
                        </a:spcBef>
                        <a:spcAft>
                          <a:spcPts val="0"/>
                        </a:spcAft>
                      </a:pPr>
                      <a:r>
                        <a:rPr lang="en-US" sz="1200" dirty="0">
                          <a:effectLst/>
                        </a:rPr>
                        <a:t>58.02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1" marR="66251" marT="0" marB="0"/>
                </a:tc>
                <a:extLst>
                  <a:ext uri="{0D108BD9-81ED-4DB2-BD59-A6C34878D82A}">
                    <a16:rowId xmlns:a16="http://schemas.microsoft.com/office/drawing/2014/main" val="2564380450"/>
                  </a:ext>
                </a:extLst>
              </a:tr>
            </a:tbl>
          </a:graphicData>
        </a:graphic>
      </p:graphicFrame>
      <p:pic>
        <p:nvPicPr>
          <p:cNvPr id="9" name="Picture 8">
            <a:extLst>
              <a:ext uri="{FF2B5EF4-FFF2-40B4-BE49-F238E27FC236}">
                <a16:creationId xmlns:a16="http://schemas.microsoft.com/office/drawing/2014/main" id="{A862D04F-BF5C-48DE-93FF-B70D3687541D}"/>
              </a:ext>
            </a:extLst>
          </p:cNvPr>
          <p:cNvPicPr/>
          <p:nvPr/>
        </p:nvPicPr>
        <p:blipFill rotWithShape="1">
          <a:blip r:embed="rId2">
            <a:extLst>
              <a:ext uri="{28A0092B-C50C-407E-A947-70E740481C1C}">
                <a14:useLocalDpi xmlns:a14="http://schemas.microsoft.com/office/drawing/2010/main" val="0"/>
              </a:ext>
            </a:extLst>
          </a:blip>
          <a:srcRect l="22648" t="25817" r="20454" b="14017"/>
          <a:stretch/>
        </p:blipFill>
        <p:spPr bwMode="auto">
          <a:xfrm>
            <a:off x="6351588" y="165894"/>
            <a:ext cx="5735636" cy="3053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877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869</TotalTime>
  <Words>1853</Words>
  <Application>Microsoft Office PowerPoint</Application>
  <PresentationFormat>Widescreen</PresentationFormat>
  <Paragraphs>378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Wisp</vt:lpstr>
      <vt:lpstr>Using Machine Learning To Predict Weather Changes</vt:lpstr>
      <vt:lpstr>Research Objective and Relevant Questions</vt:lpstr>
      <vt:lpstr>Data Source and Limitations</vt:lpstr>
      <vt:lpstr>Research Hypotheses</vt:lpstr>
      <vt:lpstr>               Optimization Technique</vt:lpstr>
      <vt:lpstr> Optimization Parameters Values Used</vt:lpstr>
      <vt:lpstr>Machine Learning Model – 1 (KNN)</vt:lpstr>
      <vt:lpstr>Machine Learning Model – 2 (DT)</vt:lpstr>
      <vt:lpstr>Machine Learning Model – 3 (ANN)</vt:lpstr>
      <vt:lpstr>Summary and Next Steps</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Ayodeji Oyinloye</dc:creator>
  <cp:lastModifiedBy>Ayodeji Oyinloye</cp:lastModifiedBy>
  <cp:revision>52</cp:revision>
  <dcterms:created xsi:type="dcterms:W3CDTF">2025-04-29T21:50:28Z</dcterms:created>
  <dcterms:modified xsi:type="dcterms:W3CDTF">2025-04-30T23:55:59Z</dcterms:modified>
</cp:coreProperties>
</file>