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c17c08f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c17c08f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b0d648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b0d648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aff22e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aff22e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aff22e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aff22e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aff22e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aff22e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aff22e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aff22e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9bd7990b1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9bd7990b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627851a68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627851a68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627851a6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627851a6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27851a6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27851a6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27851a6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27851a6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 the dataset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Text mining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aff22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aff22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98f65135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98f65135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aff22e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aff22e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b0d648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b0d648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b0d648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b0d648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b0d648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b0d648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5" y="143200"/>
            <a:ext cx="8748000" cy="478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973800" y="509875"/>
            <a:ext cx="7887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oscar movies release during the end of the year</a:t>
            </a:r>
            <a:endParaRPr b="1" sz="2200"/>
          </a:p>
        </p:txBody>
      </p:sp>
      <p:pic>
        <p:nvPicPr>
          <p:cNvPr id="285" name="Google Shape;2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50" y="1107150"/>
            <a:ext cx="5586900" cy="31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2"/>
          <p:cNvSpPr txBox="1"/>
          <p:nvPr>
            <p:ph type="title"/>
          </p:nvPr>
        </p:nvSpPr>
        <p:spPr>
          <a:xfrm>
            <a:off x="188250" y="187675"/>
            <a:ext cx="75057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3.1.5  VISUALIZATION- Release Time</a:t>
            </a:r>
            <a:endParaRPr sz="1200"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1967925" y="4192875"/>
            <a:ext cx="67206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Release month of all movies over years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785400" y="72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Critics Choice and BAFTA Nominees have 63.84% and 85.19% </a:t>
            </a:r>
            <a:r>
              <a:rPr b="1"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likelihood </a:t>
            </a:r>
            <a:r>
              <a:rPr b="1"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get oscar nomination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3"/>
          <p:cNvSpPr txBox="1"/>
          <p:nvPr>
            <p:ph type="title"/>
          </p:nvPr>
        </p:nvSpPr>
        <p:spPr>
          <a:xfrm>
            <a:off x="211650" y="211100"/>
            <a:ext cx="75057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3.1.4  VISUALIZATION- Genre</a:t>
            </a:r>
            <a:endParaRPr sz="1200"/>
          </a:p>
        </p:txBody>
      </p:sp>
      <p:pic>
        <p:nvPicPr>
          <p:cNvPr id="294" name="Google Shape;294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600" y="1754900"/>
            <a:ext cx="3762900" cy="23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50" y="1776549"/>
            <a:ext cx="3692850" cy="22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209575" y="203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3.2 Text Mining</a:t>
            </a:r>
            <a:endParaRPr sz="2400"/>
          </a:p>
        </p:txBody>
      </p:sp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677000" y="912689"/>
            <a:ext cx="35211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3.2.1 LDA Model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 txBox="1"/>
          <p:nvPr>
            <p:ph idx="2" type="body"/>
          </p:nvPr>
        </p:nvSpPr>
        <p:spPr>
          <a:xfrm>
            <a:off x="4205050" y="1233100"/>
            <a:ext cx="48156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Oscar Nominated Movies' Topics are More Positive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5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5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25" y="1662475"/>
            <a:ext cx="4118901" cy="296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24"/>
          <p:cNvGrpSpPr/>
          <p:nvPr/>
        </p:nvGrpSpPr>
        <p:grpSpPr>
          <a:xfrm>
            <a:off x="734716" y="1406088"/>
            <a:ext cx="2608081" cy="1412387"/>
            <a:chOff x="1496716" y="1253688"/>
            <a:chExt cx="2608081" cy="1412387"/>
          </a:xfrm>
        </p:grpSpPr>
        <p:sp>
          <p:nvSpPr>
            <p:cNvPr id="305" name="Google Shape;305;p24"/>
            <p:cNvSpPr/>
            <p:nvPr/>
          </p:nvSpPr>
          <p:spPr>
            <a:xfrm>
              <a:off x="1572076" y="1311069"/>
              <a:ext cx="2532721" cy="1355005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496716" y="1336826"/>
              <a:ext cx="2554800" cy="48180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1640941" y="1253688"/>
              <a:ext cx="2264031" cy="299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Unique Topics for Oscar Nominees</a:t>
              </a:r>
              <a:endParaRPr>
                <a:solidFill>
                  <a:srgbClr val="233A4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 rot="5400000">
              <a:off x="2676706" y="1749660"/>
              <a:ext cx="172721" cy="346902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507760" y="1871894"/>
              <a:ext cx="2532721" cy="481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“Racism”, “Gay”, ‘Biography”, etc. </a:t>
              </a:r>
              <a:endPara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24"/>
          <p:cNvGrpSpPr/>
          <p:nvPr/>
        </p:nvGrpSpPr>
        <p:grpSpPr>
          <a:xfrm>
            <a:off x="734764" y="3209687"/>
            <a:ext cx="2656788" cy="1342184"/>
            <a:chOff x="1496764" y="3057287"/>
            <a:chExt cx="2656788" cy="1342184"/>
          </a:xfrm>
        </p:grpSpPr>
        <p:sp>
          <p:nvSpPr>
            <p:cNvPr id="311" name="Google Shape;311;p24"/>
            <p:cNvSpPr/>
            <p:nvPr/>
          </p:nvSpPr>
          <p:spPr>
            <a:xfrm>
              <a:off x="1573523" y="3057287"/>
              <a:ext cx="2580029" cy="1342184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496764" y="3082805"/>
              <a:ext cx="2602521" cy="410108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643675" y="3265642"/>
              <a:ext cx="2306320" cy="296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Unique Topics for Not Oscar Nominees</a:t>
              </a:r>
              <a:endParaRPr sz="1300">
                <a:solidFill>
                  <a:srgbClr val="233A4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 rot="5400000">
              <a:off x="2701217" y="3423038"/>
              <a:ext cx="171087" cy="353382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1535142" y="3615759"/>
              <a:ext cx="2580029" cy="477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“Blood”, “Violence”, “Murder”, etc.  </a:t>
              </a:r>
              <a:endParaRPr b="1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4198100" y="912689"/>
            <a:ext cx="35211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3.2.2 Sentiment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428425" y="1744925"/>
            <a:ext cx="3092400" cy="1631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5"/>
                </a:solidFill>
              </a:rPr>
              <a:t>Logistic</a:t>
            </a:r>
            <a:r>
              <a:rPr b="1" i="1" lang="en" sz="1600">
                <a:solidFill>
                  <a:schemeClr val="accent5"/>
                </a:solidFill>
              </a:rPr>
              <a:t> Regression Model</a:t>
            </a:r>
            <a:r>
              <a:rPr lang="en" sz="1600">
                <a:solidFill>
                  <a:schemeClr val="accent5"/>
                </a:solidFill>
              </a:rPr>
              <a:t> has overall </a:t>
            </a:r>
            <a:r>
              <a:rPr lang="en" sz="1600">
                <a:solidFill>
                  <a:schemeClr val="accent2"/>
                </a:solidFill>
              </a:rPr>
              <a:t>93%</a:t>
            </a:r>
            <a:r>
              <a:rPr lang="en" sz="1600">
                <a:solidFill>
                  <a:schemeClr val="accent5"/>
                </a:solidFill>
              </a:rPr>
              <a:t> accuracy rate to </a:t>
            </a:r>
            <a:r>
              <a:rPr b="1" i="1" lang="en" sz="1600">
                <a:solidFill>
                  <a:schemeClr val="accent5"/>
                </a:solidFill>
              </a:rPr>
              <a:t>predict nominated &amp; unnominated</a:t>
            </a:r>
            <a:r>
              <a:rPr lang="en" sz="1600">
                <a:solidFill>
                  <a:schemeClr val="accent5"/>
                </a:solidFill>
              </a:rPr>
              <a:t> movies,  </a:t>
            </a:r>
            <a:r>
              <a:rPr b="1" i="1" lang="en" sz="1600">
                <a:solidFill>
                  <a:schemeClr val="accent5"/>
                </a:solidFill>
              </a:rPr>
              <a:t>Random  Forest Model</a:t>
            </a:r>
            <a:r>
              <a:rPr lang="en" sz="1600">
                <a:solidFill>
                  <a:schemeClr val="accent5"/>
                </a:solidFill>
              </a:rPr>
              <a:t> has overall </a:t>
            </a:r>
            <a:r>
              <a:rPr lang="en" sz="1600">
                <a:solidFill>
                  <a:schemeClr val="accent2"/>
                </a:solidFill>
              </a:rPr>
              <a:t>97%</a:t>
            </a:r>
            <a:r>
              <a:rPr lang="en" sz="1600">
                <a:solidFill>
                  <a:schemeClr val="accent5"/>
                </a:solidFill>
              </a:rPr>
              <a:t> accuracy rate.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22" name="Google Shape;322;p25" title="Accuracy Rate &amp; F-score of Both Models"/>
          <p:cNvPicPr preferRelativeResize="0"/>
          <p:nvPr/>
        </p:nvPicPr>
        <p:blipFill rotWithShape="1">
          <a:blip r:embed="rId3">
            <a:alphaModFix/>
          </a:blip>
          <a:srcRect b="0" l="0" r="1816" t="0"/>
          <a:stretch/>
        </p:blipFill>
        <p:spPr>
          <a:xfrm>
            <a:off x="3786750" y="1211525"/>
            <a:ext cx="4866748" cy="3367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5"/>
          <p:cNvSpPr txBox="1"/>
          <p:nvPr>
            <p:ph type="title"/>
          </p:nvPr>
        </p:nvSpPr>
        <p:spPr>
          <a:xfrm>
            <a:off x="428425" y="3338275"/>
            <a:ext cx="3240900" cy="1241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5"/>
                </a:solidFill>
              </a:rPr>
              <a:t>Logistic</a:t>
            </a:r>
            <a:r>
              <a:rPr b="1" i="1" lang="en" sz="1600">
                <a:solidFill>
                  <a:schemeClr val="accent5"/>
                </a:solidFill>
              </a:rPr>
              <a:t> Regression Model </a:t>
            </a:r>
            <a:r>
              <a:rPr lang="en" sz="1600">
                <a:solidFill>
                  <a:schemeClr val="accent5"/>
                </a:solidFill>
              </a:rPr>
              <a:t>has </a:t>
            </a:r>
            <a:r>
              <a:rPr lang="en" sz="1600">
                <a:solidFill>
                  <a:schemeClr val="accent2"/>
                </a:solidFill>
              </a:rPr>
              <a:t>62%</a:t>
            </a:r>
            <a:r>
              <a:rPr lang="en" sz="1600">
                <a:solidFill>
                  <a:schemeClr val="accent5"/>
                </a:solidFill>
              </a:rPr>
              <a:t> correct rate </a:t>
            </a:r>
            <a:r>
              <a:rPr lang="en" sz="1600">
                <a:solidFill>
                  <a:schemeClr val="accent5"/>
                </a:solidFill>
              </a:rPr>
              <a:t>(f-score) </a:t>
            </a:r>
            <a:r>
              <a:rPr lang="en" sz="1600">
                <a:solidFill>
                  <a:schemeClr val="accent5"/>
                </a:solidFill>
              </a:rPr>
              <a:t>to </a:t>
            </a:r>
            <a:r>
              <a:rPr b="1" i="1" lang="en" sz="1600">
                <a:solidFill>
                  <a:schemeClr val="accent5"/>
                </a:solidFill>
              </a:rPr>
              <a:t>predict nominated movies</a:t>
            </a:r>
            <a:r>
              <a:rPr lang="en" sz="1600">
                <a:solidFill>
                  <a:schemeClr val="accent5"/>
                </a:solidFill>
              </a:rPr>
              <a:t>,  </a:t>
            </a:r>
            <a:r>
              <a:rPr b="1" i="1" lang="en" sz="1600">
                <a:solidFill>
                  <a:schemeClr val="accent5"/>
                </a:solidFill>
              </a:rPr>
              <a:t>Random  Forest Model</a:t>
            </a:r>
            <a:r>
              <a:rPr lang="en" sz="1600">
                <a:solidFill>
                  <a:schemeClr val="accent5"/>
                </a:solidFill>
              </a:rPr>
              <a:t> has </a:t>
            </a:r>
            <a:r>
              <a:rPr lang="en" sz="1600">
                <a:solidFill>
                  <a:schemeClr val="accent2"/>
                </a:solidFill>
              </a:rPr>
              <a:t>87%</a:t>
            </a:r>
            <a:r>
              <a:rPr lang="en" sz="1600">
                <a:solidFill>
                  <a:schemeClr val="accent5"/>
                </a:solidFill>
              </a:rPr>
              <a:t> f-</a:t>
            </a:r>
            <a:r>
              <a:rPr lang="en" sz="1600">
                <a:solidFill>
                  <a:schemeClr val="accent5"/>
                </a:solidFill>
              </a:rPr>
              <a:t>score.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4" name="Google Shape;324;p25"/>
          <p:cNvSpPr txBox="1"/>
          <p:nvPr/>
        </p:nvSpPr>
        <p:spPr>
          <a:xfrm>
            <a:off x="464550" y="274375"/>
            <a:ext cx="85794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4. MODELING-Random Forest Model has higher prediction accuracy than Logistic Regression Model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464550" y="1176325"/>
            <a:ext cx="2205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Trained data: year 2000-2014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 data: year 2015-2017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316450" y="206550"/>
            <a:ext cx="85164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Roboto Medium"/>
                <a:ea typeface="Roboto Medium"/>
                <a:cs typeface="Roboto Medium"/>
                <a:sym typeface="Roboto Medium"/>
              </a:rPr>
              <a:t>4.2 Logistic Regression Model- Prediction Result</a:t>
            </a:r>
            <a:endParaRPr sz="24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200" y="837975"/>
            <a:ext cx="2287551" cy="18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200" y="2640550"/>
            <a:ext cx="2362200" cy="205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751300" y="4592250"/>
            <a:ext cx="2779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000" y="1386750"/>
            <a:ext cx="3986651" cy="28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6"/>
          <p:cNvSpPr txBox="1"/>
          <p:nvPr/>
        </p:nvSpPr>
        <p:spPr>
          <a:xfrm>
            <a:off x="681750" y="877350"/>
            <a:ext cx="22401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681750" y="819750"/>
            <a:ext cx="4165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Accuracy, Sensitivity, Precision, F-score,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ROC_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AUC_score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/>
          <p:nvPr/>
        </p:nvSpPr>
        <p:spPr>
          <a:xfrm>
            <a:off x="2619175" y="1747625"/>
            <a:ext cx="2043738" cy="1799442"/>
          </a:xfrm>
          <a:prstGeom prst="irregularSeal2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623" y="497676"/>
            <a:ext cx="3720608" cy="211000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7"/>
          <p:cNvSpPr txBox="1"/>
          <p:nvPr>
            <p:ph type="title"/>
          </p:nvPr>
        </p:nvSpPr>
        <p:spPr>
          <a:xfrm>
            <a:off x="215400" y="199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/>
              <a:t>4.2 Random forest model-Prediction Result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621250" y="906625"/>
            <a:ext cx="28683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data: 2000-2014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data: 2015-2017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50" y="1740984"/>
            <a:ext cx="1997925" cy="13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0" y="2957300"/>
            <a:ext cx="2112350" cy="15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7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4425" y="2678050"/>
            <a:ext cx="2043750" cy="2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7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538" y="2647950"/>
            <a:ext cx="2183376" cy="221977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7"/>
          <p:cNvSpPr txBox="1"/>
          <p:nvPr/>
        </p:nvSpPr>
        <p:spPr>
          <a:xfrm>
            <a:off x="5197450" y="3309100"/>
            <a:ext cx="5179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2809800" y="2288275"/>
            <a:ext cx="21123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F-Score </a:t>
            </a:r>
            <a:r>
              <a:rPr lang="en" sz="1000">
                <a:solidFill>
                  <a:srgbClr val="F3F3F3"/>
                </a:solidFill>
              </a:rPr>
              <a:t>(harmonic 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     average of the 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precision and recall) </a:t>
            </a:r>
            <a:endParaRPr sz="1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 </a:t>
            </a:r>
            <a:r>
              <a:rPr lang="en">
                <a:solidFill>
                  <a:srgbClr val="F3F3F3"/>
                </a:solidFill>
              </a:rPr>
              <a:t>= 87.5% !!!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7609000" y="3428500"/>
            <a:ext cx="356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624025" y="845600"/>
            <a:ext cx="31374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interesting factors affecting Oscar Nominations: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actors that have performance in nominated movies before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directors’ works that have be nominated before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Movie release time ( the later of a year, the higher chance…)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00" y="845600"/>
            <a:ext cx="4343176" cy="3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>
            <p:ph type="title"/>
          </p:nvPr>
        </p:nvSpPr>
        <p:spPr>
          <a:xfrm>
            <a:off x="215400" y="199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/>
              <a:t>4.2 Random forest model-Prediction Result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ctrTitle"/>
          </p:nvPr>
        </p:nvSpPr>
        <p:spPr>
          <a:xfrm>
            <a:off x="1743953" y="1795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pic>
        <p:nvPicPr>
          <p:cNvPr id="364" name="Google Shape;3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197" y="1958172"/>
            <a:ext cx="547750" cy="9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819150" y="48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Web Scraping </a:t>
            </a:r>
            <a:endParaRPr/>
          </a:p>
        </p:txBody>
      </p:sp>
      <p:sp>
        <p:nvSpPr>
          <p:cNvPr id="370" name="Google Shape;370;p30"/>
          <p:cNvSpPr txBox="1"/>
          <p:nvPr>
            <p:ph idx="1" type="body"/>
          </p:nvPr>
        </p:nvSpPr>
        <p:spPr>
          <a:xfrm>
            <a:off x="6248050" y="1142250"/>
            <a:ext cx="2148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Imdb.com</a:t>
            </a:r>
            <a:endParaRPr sz="12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Rottentomatoes.com</a:t>
            </a:r>
            <a:endParaRPr sz="12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Bafta.org</a:t>
            </a:r>
            <a:endParaRPr sz="12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Film Festivals data: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TIFF, VFF, and  SFF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Oscar Actors &amp; Directors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NUMBERS.com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 Movie Dataset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Wikipedia：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Critics Choice, Golden Globe, AFI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>
            <p:ph idx="2" type="body"/>
          </p:nvPr>
        </p:nvSpPr>
        <p:spPr>
          <a:xfrm>
            <a:off x="980200" y="1142250"/>
            <a:ext cx="53208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Target: oscar_nom (0 or 1)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46 features on movies: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Genre (categorical)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Participation times of various film festivals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Amount of nominations/winning times on other awards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Different kinds of scores/votes on movie review websites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actors/directors( amount of nominations in previous years)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Box_office (dom.&amp;intl.), budget, profit margin, release time, certificate, runtime, etc.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AND, THE</a:t>
            </a:r>
            <a:r>
              <a:rPr b="1"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NOMINATIONS ARE ...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ANALYTICS PROJECT (FALL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2018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GROUP MEMBERS: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AYUSHMAAN KUMAR, WENYUE SHI,QINCHEN SUN, ANKIT YADAV, QIAOYING YUAN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Goal: Construct a Model to Predict the N</a:t>
            </a:r>
            <a:r>
              <a:rPr lang="en"/>
              <a:t>ext Year’s O</a:t>
            </a:r>
            <a:r>
              <a:rPr lang="en"/>
              <a:t>scar Nomination Movies 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2164963" y="2857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571536" y="2566750"/>
            <a:ext cx="1755000" cy="1897977"/>
            <a:chOff x="571536" y="1957150"/>
            <a:chExt cx="1755000" cy="1897977"/>
          </a:xfrm>
        </p:grpSpPr>
        <p:sp>
          <p:nvSpPr>
            <p:cNvPr id="144" name="Google Shape;144;p15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1071026" y="1993650"/>
              <a:ext cx="756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Web Scraping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594488" y="28133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Scraping</a:t>
              </a: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data on various movie features from corresponding websites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5"/>
          <p:cNvGrpSpPr/>
          <p:nvPr/>
        </p:nvGrpSpPr>
        <p:grpSpPr>
          <a:xfrm>
            <a:off x="2699423" y="2566750"/>
            <a:ext cx="1709103" cy="1897977"/>
            <a:chOff x="2699423" y="1957150"/>
            <a:chExt cx="1709103" cy="1897977"/>
          </a:xfrm>
        </p:grpSpPr>
        <p:sp>
          <p:nvSpPr>
            <p:cNvPr id="149" name="Google Shape;149;p1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2699425" y="28133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Clean and merge data to into a final dataset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3193300" y="1989525"/>
              <a:ext cx="697200" cy="2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>
            <a:off x="4781413" y="2566750"/>
            <a:ext cx="1709120" cy="1380425"/>
            <a:chOff x="4781413" y="1957150"/>
            <a:chExt cx="1709120" cy="1380425"/>
          </a:xfrm>
        </p:grpSpPr>
        <p:sp>
          <p:nvSpPr>
            <p:cNvPr id="154" name="Google Shape;154;p15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5"/>
            <p:cNvSpPr txBox="1"/>
            <p:nvPr/>
          </p:nvSpPr>
          <p:spPr>
            <a:xfrm>
              <a:off x="4781433" y="260017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Visualization (</a:t>
              </a: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To see how each feature impact on the nomination) &amp; Text Mining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5099539" y="2093800"/>
              <a:ext cx="1072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b="1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6863413" y="2572888"/>
            <a:ext cx="1709123" cy="1368152"/>
            <a:chOff x="6863388" y="2030175"/>
            <a:chExt cx="1709123" cy="1368152"/>
          </a:xfrm>
        </p:grpSpPr>
        <p:sp>
          <p:nvSpPr>
            <p:cNvPr id="159" name="Google Shape;159;p15"/>
            <p:cNvSpPr/>
            <p:nvPr/>
          </p:nvSpPr>
          <p:spPr>
            <a:xfrm>
              <a:off x="7420811" y="2030175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6863411" y="26609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Applying Logistics</a:t>
              </a: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Model &amp; Random Forest Model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239888" y="2166825"/>
              <a:ext cx="930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8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Modeling</a:t>
              </a:r>
              <a:endParaRPr b="1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3" name="Google Shape;163;p15"/>
          <p:cNvSpPr/>
          <p:nvPr/>
        </p:nvSpPr>
        <p:spPr>
          <a:xfrm>
            <a:off x="4337175" y="28577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419150" y="28577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249925" y="-95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Cleaning &amp; Merge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9572670" y="2127897"/>
            <a:ext cx="1080823" cy="61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213375" y="4641625"/>
            <a:ext cx="7307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Movie Keyword Dataset from </a:t>
            </a:r>
            <a:r>
              <a:rPr lang="en" sz="1200"/>
              <a:t>kaggle.com is used for</a:t>
            </a:r>
            <a:r>
              <a:rPr lang="en" sz="1200"/>
              <a:t> text mining analysis. </a:t>
            </a:r>
            <a:endParaRPr sz="1200"/>
          </a:p>
        </p:txBody>
      </p:sp>
      <p:sp>
        <p:nvSpPr>
          <p:cNvPr id="172" name="Google Shape;172;p16"/>
          <p:cNvSpPr txBox="1"/>
          <p:nvPr>
            <p:ph type="title"/>
          </p:nvPr>
        </p:nvSpPr>
        <p:spPr>
          <a:xfrm>
            <a:off x="213375" y="203050"/>
            <a:ext cx="75057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Web </a:t>
            </a:r>
            <a:r>
              <a:rPr lang="en" sz="1800"/>
              <a:t>Scraping &amp; 2. Data Preparation</a:t>
            </a:r>
            <a:endParaRPr sz="1800"/>
          </a:p>
        </p:txBody>
      </p:sp>
      <p:sp>
        <p:nvSpPr>
          <p:cNvPr id="173" name="Google Shape;173;p16"/>
          <p:cNvSpPr/>
          <p:nvPr/>
        </p:nvSpPr>
        <p:spPr>
          <a:xfrm>
            <a:off x="5803357" y="6618397"/>
            <a:ext cx="1080823" cy="2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72898" y="795426"/>
            <a:ext cx="7156694" cy="3388864"/>
            <a:chOff x="415698" y="982866"/>
            <a:chExt cx="7347735" cy="3506326"/>
          </a:xfrm>
        </p:grpSpPr>
        <p:cxnSp>
          <p:nvCxnSpPr>
            <p:cNvPr id="175" name="Google Shape;175;p16"/>
            <p:cNvCxnSpPr>
              <a:stCxn id="176" idx="0"/>
              <a:endCxn id="177" idx="2"/>
            </p:cNvCxnSpPr>
            <p:nvPr/>
          </p:nvCxnSpPr>
          <p:spPr>
            <a:xfrm rot="-5400000">
              <a:off x="2069633" y="1427531"/>
              <a:ext cx="215100" cy="2461200"/>
            </a:xfrm>
            <a:prstGeom prst="bentConnector3">
              <a:avLst>
                <a:gd fmla="val 49982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178" name="Google Shape;178;p16"/>
            <p:cNvGrpSpPr/>
            <p:nvPr/>
          </p:nvGrpSpPr>
          <p:grpSpPr>
            <a:xfrm>
              <a:off x="2407911" y="2140551"/>
              <a:ext cx="1999639" cy="409883"/>
              <a:chOff x="3802938" y="543638"/>
              <a:chExt cx="1699500" cy="442527"/>
            </a:xfrm>
          </p:grpSpPr>
          <p:sp>
            <p:nvSpPr>
              <p:cNvPr id="177" name="Google Shape;177;p16"/>
              <p:cNvSpPr txBox="1"/>
              <p:nvPr/>
            </p:nvSpPr>
            <p:spPr>
              <a:xfrm>
                <a:off x="3802938" y="543665"/>
                <a:ext cx="1699500" cy="442500"/>
              </a:xfrm>
              <a:prstGeom prst="rect">
                <a:avLst/>
              </a:prstGeom>
              <a:solidFill>
                <a:srgbClr val="802017"/>
              </a:solidFill>
              <a:ln cap="flat" cmpd="sng" w="19050">
                <a:solidFill>
                  <a:srgbClr val="8020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</a:rPr>
                  <a:t>46</a:t>
                </a: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Features on Movies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3802938" y="543638"/>
                <a:ext cx="16995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6"/>
            <p:cNvSpPr/>
            <p:nvPr/>
          </p:nvSpPr>
          <p:spPr>
            <a:xfrm>
              <a:off x="2489672" y="2756171"/>
              <a:ext cx="644913" cy="864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16"/>
            <p:cNvCxnSpPr/>
            <p:nvPr/>
          </p:nvCxnSpPr>
          <p:spPr>
            <a:xfrm rot="10800000">
              <a:off x="3349214" y="2661311"/>
              <a:ext cx="2213100" cy="98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2" name="Google Shape;182;p16"/>
            <p:cNvCxnSpPr>
              <a:stCxn id="183" idx="0"/>
            </p:cNvCxnSpPr>
            <p:nvPr/>
          </p:nvCxnSpPr>
          <p:spPr>
            <a:xfrm rot="10800000">
              <a:off x="7241479" y="2528560"/>
              <a:ext cx="2100" cy="2274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4" name="Google Shape;184;p16"/>
            <p:cNvCxnSpPr>
              <a:stCxn id="185" idx="1"/>
              <a:endCxn id="186" idx="2"/>
            </p:cNvCxnSpPr>
            <p:nvPr/>
          </p:nvCxnSpPr>
          <p:spPr>
            <a:xfrm rot="10800000">
              <a:off x="5447378" y="1825881"/>
              <a:ext cx="1175700" cy="519600"/>
            </a:xfrm>
            <a:prstGeom prst="bentConnector2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187" name="Google Shape;187;p16"/>
            <p:cNvGrpSpPr/>
            <p:nvPr/>
          </p:nvGrpSpPr>
          <p:grpSpPr>
            <a:xfrm>
              <a:off x="6623068" y="2123203"/>
              <a:ext cx="1120671" cy="444530"/>
              <a:chOff x="3802950" y="543650"/>
              <a:chExt cx="1538115" cy="375924"/>
            </a:xfrm>
          </p:grpSpPr>
          <p:sp>
            <p:nvSpPr>
              <p:cNvPr id="185" name="Google Shape;185;p16"/>
              <p:cNvSpPr txBox="1"/>
              <p:nvPr/>
            </p:nvSpPr>
            <p:spPr>
              <a:xfrm>
                <a:off x="3802965" y="543674"/>
                <a:ext cx="1538100" cy="375900"/>
              </a:xfrm>
              <a:prstGeom prst="rect">
                <a:avLst/>
              </a:prstGeom>
              <a:solidFill>
                <a:srgbClr val="802017"/>
              </a:solidFill>
              <a:ln cap="flat" cmpd="sng" w="19050">
                <a:solidFill>
                  <a:srgbClr val="8020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Target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3802950" y="54365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9" name="Google Shape;189;p16"/>
            <p:cNvCxnSpPr>
              <a:stCxn id="177" idx="3"/>
              <a:endCxn id="186" idx="2"/>
            </p:cNvCxnSpPr>
            <p:nvPr/>
          </p:nvCxnSpPr>
          <p:spPr>
            <a:xfrm flipH="1" rot="10800000">
              <a:off x="4407550" y="1825906"/>
              <a:ext cx="1039800" cy="519600"/>
            </a:xfrm>
            <a:prstGeom prst="bentConnector2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190" name="Google Shape;190;p16"/>
            <p:cNvGrpSpPr/>
            <p:nvPr/>
          </p:nvGrpSpPr>
          <p:grpSpPr>
            <a:xfrm>
              <a:off x="4765822" y="982866"/>
              <a:ext cx="1363287" cy="842892"/>
              <a:chOff x="2931154" y="315060"/>
              <a:chExt cx="2409911" cy="1043700"/>
            </a:xfrm>
          </p:grpSpPr>
          <p:sp>
            <p:nvSpPr>
              <p:cNvPr id="186" name="Google Shape;186;p16"/>
              <p:cNvSpPr txBox="1"/>
              <p:nvPr/>
            </p:nvSpPr>
            <p:spPr>
              <a:xfrm>
                <a:off x="2931154" y="315060"/>
                <a:ext cx="2409900" cy="1043700"/>
              </a:xfrm>
              <a:prstGeom prst="rect">
                <a:avLst/>
              </a:prstGeom>
              <a:solidFill>
                <a:srgbClr val="802017"/>
              </a:solidFill>
              <a:ln cap="flat" cmpd="sng" w="19050">
                <a:solidFill>
                  <a:srgbClr val="80201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 Table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(</a:t>
                </a: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23,243 movies,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2000 - 2017)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2931165" y="321094"/>
                <a:ext cx="2409900" cy="121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2" name="Google Shape;192;p16"/>
            <p:cNvCxnSpPr/>
            <p:nvPr/>
          </p:nvCxnSpPr>
          <p:spPr>
            <a:xfrm rot="10800000">
              <a:off x="5446500" y="4091550"/>
              <a:ext cx="7500" cy="2082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3" name="Google Shape;193;p16"/>
            <p:cNvCxnSpPr/>
            <p:nvPr/>
          </p:nvCxnSpPr>
          <p:spPr>
            <a:xfrm rot="10800000">
              <a:off x="4532100" y="4091550"/>
              <a:ext cx="7500" cy="2082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4" name="Google Shape;194;p16"/>
            <p:cNvCxnSpPr/>
            <p:nvPr/>
          </p:nvCxnSpPr>
          <p:spPr>
            <a:xfrm rot="10800000">
              <a:off x="3693900" y="4091550"/>
              <a:ext cx="7500" cy="2082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5" name="Google Shape;195;p16"/>
            <p:cNvCxnSpPr/>
            <p:nvPr/>
          </p:nvCxnSpPr>
          <p:spPr>
            <a:xfrm rot="10800000">
              <a:off x="2779500" y="4091550"/>
              <a:ext cx="7500" cy="2082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6" name="Google Shape;196;p16"/>
            <p:cNvCxnSpPr/>
            <p:nvPr/>
          </p:nvCxnSpPr>
          <p:spPr>
            <a:xfrm rot="10800000">
              <a:off x="1818500" y="4091550"/>
              <a:ext cx="7500" cy="2082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7" name="Google Shape;197;p16"/>
            <p:cNvCxnSpPr/>
            <p:nvPr/>
          </p:nvCxnSpPr>
          <p:spPr>
            <a:xfrm rot="10800000">
              <a:off x="828350" y="4091550"/>
              <a:ext cx="7500" cy="2082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8" name="Google Shape;198;p16"/>
            <p:cNvCxnSpPr/>
            <p:nvPr/>
          </p:nvCxnSpPr>
          <p:spPr>
            <a:xfrm rot="10800000">
              <a:off x="7245700" y="4091550"/>
              <a:ext cx="7500" cy="2082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199" name="Google Shape;199;p16"/>
            <p:cNvGrpSpPr/>
            <p:nvPr/>
          </p:nvGrpSpPr>
          <p:grpSpPr>
            <a:xfrm>
              <a:off x="2226066" y="4242038"/>
              <a:ext cx="1067749" cy="239304"/>
              <a:chOff x="2112450" y="4157338"/>
              <a:chExt cx="1538100" cy="442500"/>
            </a:xfrm>
          </p:grpSpPr>
          <p:sp>
            <p:nvSpPr>
              <p:cNvPr id="200" name="Google Shape;200;p16"/>
              <p:cNvSpPr txBox="1"/>
              <p:nvPr/>
            </p:nvSpPr>
            <p:spPr>
              <a:xfrm>
                <a:off x="2112450" y="4157338"/>
                <a:ext cx="15381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wikipedia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2112450" y="415740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3378146" y="4243501"/>
              <a:ext cx="697990" cy="239304"/>
              <a:chOff x="2112450" y="4157338"/>
              <a:chExt cx="1538100" cy="442500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2112450" y="4157338"/>
                <a:ext cx="15381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Rottentomatoes.com</a:t>
                </a:r>
                <a:endParaRPr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2112450" y="415740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6"/>
            <p:cNvGrpSpPr/>
            <p:nvPr/>
          </p:nvGrpSpPr>
          <p:grpSpPr>
            <a:xfrm>
              <a:off x="4156334" y="4247788"/>
              <a:ext cx="697990" cy="239304"/>
              <a:chOff x="2112450" y="4157338"/>
              <a:chExt cx="1538100" cy="442500"/>
            </a:xfrm>
          </p:grpSpPr>
          <p:sp>
            <p:nvSpPr>
              <p:cNvPr id="206" name="Google Shape;206;p16"/>
              <p:cNvSpPr txBox="1"/>
              <p:nvPr/>
            </p:nvSpPr>
            <p:spPr>
              <a:xfrm>
                <a:off x="2112450" y="4157338"/>
                <a:ext cx="15381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wikipedia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2112450" y="415740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4964878" y="4243675"/>
              <a:ext cx="1299048" cy="239304"/>
              <a:chOff x="2112464" y="4157336"/>
              <a:chExt cx="2862600" cy="442500"/>
            </a:xfrm>
          </p:grpSpPr>
          <p:sp>
            <p:nvSpPr>
              <p:cNvPr id="209" name="Google Shape;209;p16"/>
              <p:cNvSpPr txBox="1"/>
              <p:nvPr/>
            </p:nvSpPr>
            <p:spPr>
              <a:xfrm>
                <a:off x="2112464" y="4157336"/>
                <a:ext cx="28626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wikipedia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2112464" y="4157374"/>
                <a:ext cx="27963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6"/>
            <p:cNvGrpSpPr/>
            <p:nvPr/>
          </p:nvGrpSpPr>
          <p:grpSpPr>
            <a:xfrm>
              <a:off x="6723683" y="4246885"/>
              <a:ext cx="1039740" cy="239304"/>
              <a:chOff x="2112459" y="4157330"/>
              <a:chExt cx="3079800" cy="442500"/>
            </a:xfrm>
          </p:grpSpPr>
          <p:sp>
            <p:nvSpPr>
              <p:cNvPr id="212" name="Google Shape;212;p16"/>
              <p:cNvSpPr txBox="1"/>
              <p:nvPr/>
            </p:nvSpPr>
            <p:spPr>
              <a:xfrm>
                <a:off x="2112459" y="4157330"/>
                <a:ext cx="30798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wikipedia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2112464" y="4157374"/>
                <a:ext cx="27963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6"/>
            <p:cNvGrpSpPr/>
            <p:nvPr/>
          </p:nvGrpSpPr>
          <p:grpSpPr>
            <a:xfrm>
              <a:off x="415698" y="4249776"/>
              <a:ext cx="973579" cy="239304"/>
              <a:chOff x="2112450" y="4157314"/>
              <a:chExt cx="1563228" cy="442500"/>
            </a:xfrm>
          </p:grpSpPr>
          <p:sp>
            <p:nvSpPr>
              <p:cNvPr id="215" name="Google Shape;215;p16"/>
              <p:cNvSpPr txBox="1"/>
              <p:nvPr/>
            </p:nvSpPr>
            <p:spPr>
              <a:xfrm>
                <a:off x="2137578" y="4157314"/>
                <a:ext cx="15381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  Imdb.com 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2112450" y="415740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6"/>
            <p:cNvGrpSpPr/>
            <p:nvPr/>
          </p:nvGrpSpPr>
          <p:grpSpPr>
            <a:xfrm>
              <a:off x="1444440" y="4249889"/>
              <a:ext cx="726467" cy="239304"/>
              <a:chOff x="2112402" y="4157336"/>
              <a:chExt cx="1538148" cy="442500"/>
            </a:xfrm>
          </p:grpSpPr>
          <p:sp>
            <p:nvSpPr>
              <p:cNvPr id="218" name="Google Shape;218;p16"/>
              <p:cNvSpPr txBox="1"/>
              <p:nvPr/>
            </p:nvSpPr>
            <p:spPr>
              <a:xfrm>
                <a:off x="2112402" y="4157336"/>
                <a:ext cx="15381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Numbers</a:t>
                </a: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 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2112450" y="415740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6"/>
            <p:cNvGrpSpPr/>
            <p:nvPr/>
          </p:nvGrpSpPr>
          <p:grpSpPr>
            <a:xfrm>
              <a:off x="425572" y="2765633"/>
              <a:ext cx="1042018" cy="1331551"/>
              <a:chOff x="2032645" y="1748146"/>
              <a:chExt cx="1538104" cy="844531"/>
            </a:xfrm>
          </p:grpSpPr>
          <p:sp>
            <p:nvSpPr>
              <p:cNvPr id="176" name="Google Shape;176;p16"/>
              <p:cNvSpPr txBox="1"/>
              <p:nvPr/>
            </p:nvSpPr>
            <p:spPr>
              <a:xfrm>
                <a:off x="2032649" y="1748176"/>
                <a:ext cx="1538100" cy="844500"/>
              </a:xfrm>
              <a:prstGeom prst="rect">
                <a:avLst/>
              </a:prstGeom>
              <a:solidFill>
                <a:srgbClr val="A72A1E"/>
              </a:solidFill>
              <a:ln cap="flat" cmpd="sng" w="19050">
                <a:solidFill>
                  <a:srgbClr val="A72A1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Genre, imdb_scores, date, runtime, certificate, etc.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2032645" y="1748146"/>
                <a:ext cx="1538100" cy="92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6"/>
            <p:cNvGrpSpPr/>
            <p:nvPr/>
          </p:nvGrpSpPr>
          <p:grpSpPr>
            <a:xfrm>
              <a:off x="3375750" y="2750450"/>
              <a:ext cx="697993" cy="1334205"/>
              <a:chOff x="2101863" y="4157323"/>
              <a:chExt cx="1548686" cy="812400"/>
            </a:xfrm>
          </p:grpSpPr>
          <p:sp>
            <p:nvSpPr>
              <p:cNvPr id="223" name="Google Shape;223;p16"/>
              <p:cNvSpPr txBox="1"/>
              <p:nvPr/>
            </p:nvSpPr>
            <p:spPr>
              <a:xfrm>
                <a:off x="2101863" y="4157323"/>
                <a:ext cx="1548600" cy="8124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Audience score &amp; Critics score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2112449" y="4157393"/>
                <a:ext cx="1538100" cy="97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6"/>
            <p:cNvGrpSpPr/>
            <p:nvPr/>
          </p:nvGrpSpPr>
          <p:grpSpPr>
            <a:xfrm>
              <a:off x="1518478" y="2763340"/>
              <a:ext cx="601172" cy="1334055"/>
              <a:chOff x="1681544" y="4157333"/>
              <a:chExt cx="1969064" cy="823500"/>
            </a:xfrm>
          </p:grpSpPr>
          <p:sp>
            <p:nvSpPr>
              <p:cNvPr id="226" name="Google Shape;226;p16"/>
              <p:cNvSpPr txBox="1"/>
              <p:nvPr/>
            </p:nvSpPr>
            <p:spPr>
              <a:xfrm>
                <a:off x="1681544" y="4157333"/>
                <a:ext cx="1968900" cy="823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Box Office, </a:t>
                </a: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Budget</a:t>
                </a: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1681708" y="4157395"/>
                <a:ext cx="1968900" cy="87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6"/>
            <p:cNvGrpSpPr/>
            <p:nvPr/>
          </p:nvGrpSpPr>
          <p:grpSpPr>
            <a:xfrm>
              <a:off x="4123546" y="2759433"/>
              <a:ext cx="817578" cy="1333827"/>
              <a:chOff x="2060817" y="4157342"/>
              <a:chExt cx="1590000" cy="805500"/>
            </a:xfrm>
          </p:grpSpPr>
          <p:sp>
            <p:nvSpPr>
              <p:cNvPr id="229" name="Google Shape;229;p16"/>
              <p:cNvSpPr txBox="1"/>
              <p:nvPr/>
            </p:nvSpPr>
            <p:spPr>
              <a:xfrm>
                <a:off x="2060817" y="4157342"/>
                <a:ext cx="1590000" cy="805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Actors </a:t>
                </a: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&amp; Directors’ previous    nomination count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2060822" y="4157391"/>
                <a:ext cx="1589700" cy="9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6"/>
            <p:cNvGrpSpPr/>
            <p:nvPr/>
          </p:nvGrpSpPr>
          <p:grpSpPr>
            <a:xfrm>
              <a:off x="4994970" y="2749657"/>
              <a:ext cx="1268970" cy="1335376"/>
              <a:chOff x="1825248" y="4155300"/>
              <a:chExt cx="1538145" cy="442500"/>
            </a:xfrm>
          </p:grpSpPr>
          <p:sp>
            <p:nvSpPr>
              <p:cNvPr id="232" name="Google Shape;232;p16"/>
              <p:cNvSpPr txBox="1"/>
              <p:nvPr/>
            </p:nvSpPr>
            <p:spPr>
              <a:xfrm>
                <a:off x="1825248" y="4155300"/>
                <a:ext cx="15381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Winning</a:t>
                </a: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on other Awards: </a:t>
                </a: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Bafta,Golden Globe, Critics Choice, AFI award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1840293" y="4157401"/>
                <a:ext cx="1523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6"/>
            <p:cNvGrpSpPr/>
            <p:nvPr/>
          </p:nvGrpSpPr>
          <p:grpSpPr>
            <a:xfrm>
              <a:off x="6723674" y="2755882"/>
              <a:ext cx="1039760" cy="1335366"/>
              <a:chOff x="1850744" y="4157341"/>
              <a:chExt cx="2030801" cy="1235700"/>
            </a:xfrm>
          </p:grpSpPr>
          <p:sp>
            <p:nvSpPr>
              <p:cNvPr id="235" name="Google Shape;235;p16"/>
              <p:cNvSpPr txBox="1"/>
              <p:nvPr/>
            </p:nvSpPr>
            <p:spPr>
              <a:xfrm>
                <a:off x="1850744" y="4157341"/>
                <a:ext cx="2030700" cy="12357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Oscar Nomination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(0 or 1)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1850844" y="4157413"/>
                <a:ext cx="2030700" cy="15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6"/>
            <p:cNvGrpSpPr/>
            <p:nvPr/>
          </p:nvGrpSpPr>
          <p:grpSpPr>
            <a:xfrm>
              <a:off x="2197680" y="2758312"/>
              <a:ext cx="1100094" cy="1323186"/>
              <a:chOff x="2112450" y="4157338"/>
              <a:chExt cx="1538100" cy="442500"/>
            </a:xfrm>
          </p:grpSpPr>
          <p:sp>
            <p:nvSpPr>
              <p:cNvPr id="237" name="Google Shape;237;p16"/>
              <p:cNvSpPr txBox="1"/>
              <p:nvPr/>
            </p:nvSpPr>
            <p:spPr>
              <a:xfrm>
                <a:off x="2112450" y="4157338"/>
                <a:ext cx="1538100" cy="442500"/>
              </a:xfrm>
              <a:prstGeom prst="rect">
                <a:avLst/>
              </a:prstGeom>
              <a:solidFill>
                <a:srgbClr val="BE2F22"/>
              </a:solidFill>
              <a:ln cap="flat" cmpd="sng" w="19050">
                <a:solidFill>
                  <a:srgbClr val="BE2F2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Participation times of various film festivals: TIFF, VFF, and  SFF</a:t>
                </a:r>
                <a:endParaRPr sz="1000">
                  <a:solidFill>
                    <a:srgbClr val="FFFFFF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2112450" y="4157400"/>
                <a:ext cx="1538100" cy="52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Interesting Results from Analysis  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819150" y="1603625"/>
            <a:ext cx="75057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Which movie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genre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has the highest frequency of nomination?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 nominated movies have longer or shorter runtime?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 nominated movies have more positive keywords or negative keywords?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147" y="654847"/>
            <a:ext cx="547750" cy="9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211650" y="211100"/>
            <a:ext cx="75057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3.1.1 VISUALIZATION- Review Score </a:t>
            </a:r>
            <a:endParaRPr sz="1200"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560250" y="627800"/>
            <a:ext cx="8023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Oscar Nominees Have both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 Critics and Higher A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udience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 Scores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0" y="1698375"/>
            <a:ext cx="4011751" cy="25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350" y="1698375"/>
            <a:ext cx="3968399" cy="25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/>
        </p:nvSpPr>
        <p:spPr>
          <a:xfrm>
            <a:off x="724425" y="4235625"/>
            <a:ext cx="3683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Rotten Tomato Critics Score over Years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4740750" y="4235625"/>
            <a:ext cx="3888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IMDB </a:t>
            </a:r>
            <a:r>
              <a:rPr lang="en">
                <a:solidFill>
                  <a:schemeClr val="dk2"/>
                </a:solidFill>
              </a:rPr>
              <a:t>Score over Years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2881975" y="4386725"/>
            <a:ext cx="3582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Runtime of Movies over Years</a:t>
            </a:r>
            <a:endParaRPr sz="1400"/>
          </a:p>
        </p:txBody>
      </p:sp>
      <p:pic>
        <p:nvPicPr>
          <p:cNvPr id="261" name="Google Shape;2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0" y="1176625"/>
            <a:ext cx="8321151" cy="302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>
            <p:ph type="title"/>
          </p:nvPr>
        </p:nvSpPr>
        <p:spPr>
          <a:xfrm>
            <a:off x="211650" y="211100"/>
            <a:ext cx="75057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3.1.2  VISUALIZATION- Runtime</a:t>
            </a:r>
            <a:endParaRPr sz="1200"/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560250" y="576500"/>
            <a:ext cx="8023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Oscar Nominees Tend to Have Longer Runtime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819150" y="589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Oscar Nominees Usually Made More Profit in terms of Box Offices (both </a:t>
            </a:r>
            <a:r>
              <a:rPr b="1"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globally and</a:t>
            </a:r>
            <a:r>
              <a:rPr b="1"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domestically)</a:t>
            </a:r>
            <a:endParaRPr b="1"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0"/>
          <p:cNvSpPr txBox="1"/>
          <p:nvPr>
            <p:ph idx="1" type="body"/>
          </p:nvPr>
        </p:nvSpPr>
        <p:spPr>
          <a:xfrm>
            <a:off x="1858650" y="4216275"/>
            <a:ext cx="67206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G</a:t>
            </a:r>
            <a:r>
              <a:rPr lang="en" sz="1200"/>
              <a:t>lobal profit margins (top) &amp; Domestic profit margins (bottom) of movies over years </a:t>
            </a:r>
            <a:endParaRPr sz="1200"/>
          </a:p>
        </p:txBody>
      </p:sp>
      <p:pic>
        <p:nvPicPr>
          <p:cNvPr id="270" name="Google Shape;2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75" y="1445525"/>
            <a:ext cx="5475377" cy="28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>
            <p:ph type="title"/>
          </p:nvPr>
        </p:nvSpPr>
        <p:spPr>
          <a:xfrm>
            <a:off x="211650" y="211100"/>
            <a:ext cx="75057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3.1.3  VISUALIZATION- Profit Margin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819150" y="566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(Comedy, Drama, Romance)  is the Most Popular Genre Combination among Nominees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2139750" y="4479200"/>
            <a:ext cx="75057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Frequencies of genre combinations of nominees</a:t>
            </a:r>
            <a:endParaRPr sz="1200"/>
          </a:p>
        </p:txBody>
      </p:sp>
      <p:pic>
        <p:nvPicPr>
          <p:cNvPr id="278" name="Google Shape;2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50" y="1318850"/>
            <a:ext cx="7603049" cy="320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/>
          <p:nvPr>
            <p:ph type="title"/>
          </p:nvPr>
        </p:nvSpPr>
        <p:spPr>
          <a:xfrm>
            <a:off x="211650" y="211100"/>
            <a:ext cx="75057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3.1.4  VISUALIZATION- Genre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