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2" r:id="rId1"/>
  </p:sldMasterIdLst>
  <p:notesMasterIdLst>
    <p:notesMasterId r:id="rId7"/>
  </p:notesMasterIdLst>
  <p:sldIdLst>
    <p:sldId id="269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CDA225-48C7-49C9-9090-96CD576CC89B}">
          <p14:sldIdLst>
            <p14:sldId id="269"/>
          </p14:sldIdLst>
        </p14:section>
        <p14:section name="Untitled Section" id="{748473CF-C40B-4E86-A4FE-001830B78A1A}">
          <p14:sldIdLst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0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143595368821501E-2"/>
          <c:y val="0.19338888888888889"/>
          <c:w val="0.94213313879370819"/>
          <c:h val="0.576522309711286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q3-2016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q3-Oct 2016- Dec 2016</c:v>
                </c:pt>
                <c:pt idx="1">
                  <c:v>q4-Jan 2016- March 2016</c:v>
                </c:pt>
                <c:pt idx="2">
                  <c:v>q1-April 2017- June 2017</c:v>
                </c:pt>
                <c:pt idx="3">
                  <c:v>q2-July 2017- Sep 2017</c:v>
                </c:pt>
                <c:pt idx="4">
                  <c:v>q3-Oct 2017- Dec 2017</c:v>
                </c:pt>
                <c:pt idx="5">
                  <c:v>q4-Jan 2017-March 2017</c:v>
                </c:pt>
                <c:pt idx="6">
                  <c:v>q1-April 2018- June 2018</c:v>
                </c:pt>
                <c:pt idx="7">
                  <c:v>q2-Jul 2018- Sept 2018</c:v>
                </c:pt>
                <c:pt idx="8">
                  <c:v>q3-Oct 2018- Dec 2018</c:v>
                </c:pt>
                <c:pt idx="9">
                  <c:v>q4-Jan 2018- March 2018</c:v>
                </c:pt>
                <c:pt idx="10">
                  <c:v>q1-April 2019-June 2019</c:v>
                </c:pt>
                <c:pt idx="11">
                  <c:v>q2-Aug 2019- Sept 2019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</c:v>
                </c:pt>
                <c:pt idx="1">
                  <c:v>8.33</c:v>
                </c:pt>
                <c:pt idx="2">
                  <c:v>16</c:v>
                </c:pt>
                <c:pt idx="3">
                  <c:v>66.6666666666667</c:v>
                </c:pt>
                <c:pt idx="4">
                  <c:v>16.666666666666668</c:v>
                </c:pt>
                <c:pt idx="5">
                  <c:v>41.666666666666664</c:v>
                </c:pt>
                <c:pt idx="6">
                  <c:v>33.333333333333336</c:v>
                </c:pt>
                <c:pt idx="7">
                  <c:v>50</c:v>
                </c:pt>
                <c:pt idx="8">
                  <c:v>50</c:v>
                </c:pt>
                <c:pt idx="9">
                  <c:v>41.666666666666664</c:v>
                </c:pt>
                <c:pt idx="10">
                  <c:v>58.333333333333336</c:v>
                </c:pt>
                <c:pt idx="11">
                  <c:v>33.333333333333336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A8-46B5-9520-E6E0ACD9A3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q4-2016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q3-Oct 2016- Dec 2016</c:v>
                </c:pt>
                <c:pt idx="1">
                  <c:v>q4-Jan 2016- March 2016</c:v>
                </c:pt>
                <c:pt idx="2">
                  <c:v>q1-April 2017- June 2017</c:v>
                </c:pt>
                <c:pt idx="3">
                  <c:v>q2-July 2017- Sep 2017</c:v>
                </c:pt>
                <c:pt idx="4">
                  <c:v>q3-Oct 2017- Dec 2017</c:v>
                </c:pt>
                <c:pt idx="5">
                  <c:v>q4-Jan 2017-March 2017</c:v>
                </c:pt>
                <c:pt idx="6">
                  <c:v>q1-April 2018- June 2018</c:v>
                </c:pt>
                <c:pt idx="7">
                  <c:v>q2-Jul 2018- Sept 2018</c:v>
                </c:pt>
                <c:pt idx="8">
                  <c:v>q3-Oct 2018- Dec 2018</c:v>
                </c:pt>
                <c:pt idx="9">
                  <c:v>q4-Jan 2018- March 2018</c:v>
                </c:pt>
                <c:pt idx="10">
                  <c:v>q1-April 2019-June 2019</c:v>
                </c:pt>
                <c:pt idx="11">
                  <c:v>q2-Aug 2019- Sept 2019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9.3023255813953494</c:v>
                </c:pt>
                <c:pt idx="3">
                  <c:v>13.953488372093023</c:v>
                </c:pt>
                <c:pt idx="4">
                  <c:v>11.627906976744185</c:v>
                </c:pt>
                <c:pt idx="5">
                  <c:v>9.3023255813953494</c:v>
                </c:pt>
                <c:pt idx="6">
                  <c:v>4.6511627906976747</c:v>
                </c:pt>
                <c:pt idx="7">
                  <c:v>16.279069767441861</c:v>
                </c:pt>
                <c:pt idx="8">
                  <c:v>25.581395348837209</c:v>
                </c:pt>
                <c:pt idx="9">
                  <c:v>18.604651162790699</c:v>
                </c:pt>
                <c:pt idx="10">
                  <c:v>11.627906976744185</c:v>
                </c:pt>
                <c:pt idx="11">
                  <c:v>18.604651162790699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A8-46B5-9520-E6E0ACD9A3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q1-2017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q3-Oct 2016- Dec 2016</c:v>
                </c:pt>
                <c:pt idx="1">
                  <c:v>q4-Jan 2016- March 2016</c:v>
                </c:pt>
                <c:pt idx="2">
                  <c:v>q1-April 2017- June 2017</c:v>
                </c:pt>
                <c:pt idx="3">
                  <c:v>q2-July 2017- Sep 2017</c:v>
                </c:pt>
                <c:pt idx="4">
                  <c:v>q3-Oct 2017- Dec 2017</c:v>
                </c:pt>
                <c:pt idx="5">
                  <c:v>q4-Jan 2017-March 2017</c:v>
                </c:pt>
                <c:pt idx="6">
                  <c:v>q1-April 2018- June 2018</c:v>
                </c:pt>
                <c:pt idx="7">
                  <c:v>q2-Jul 2018- Sept 2018</c:v>
                </c:pt>
                <c:pt idx="8">
                  <c:v>q3-Oct 2018- Dec 2018</c:v>
                </c:pt>
                <c:pt idx="9">
                  <c:v>q4-Jan 2018- March 2018</c:v>
                </c:pt>
                <c:pt idx="10">
                  <c:v>q1-April 2019-June 2019</c:v>
                </c:pt>
                <c:pt idx="11">
                  <c:v>q2-Aug 2019- Sept 2019</c:v>
                </c:pt>
              </c:strCache>
            </c:strRef>
          </c:cat>
          <c:val>
            <c:numRef>
              <c:f>Sheet1!$D$2:$D$13</c:f>
              <c:numCache>
                <c:formatCode>0.0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1.6666666666666667</c:v>
                </c:pt>
                <c:pt idx="4">
                  <c:v>8.3333333333333339</c:v>
                </c:pt>
                <c:pt idx="5">
                  <c:v>6.7</c:v>
                </c:pt>
                <c:pt idx="6">
                  <c:v>5</c:v>
                </c:pt>
                <c:pt idx="7">
                  <c:v>5</c:v>
                </c:pt>
                <c:pt idx="8">
                  <c:v>6.7</c:v>
                </c:pt>
                <c:pt idx="9">
                  <c:v>8.3333333333333339</c:v>
                </c:pt>
                <c:pt idx="10">
                  <c:v>5</c:v>
                </c:pt>
                <c:pt idx="11">
                  <c:v>11.7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A8-46B5-9520-E6E0ACD9A3A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q2-2017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q3-Oct 2016- Dec 2016</c:v>
                </c:pt>
                <c:pt idx="1">
                  <c:v>q4-Jan 2016- March 2016</c:v>
                </c:pt>
                <c:pt idx="2">
                  <c:v>q1-April 2017- June 2017</c:v>
                </c:pt>
                <c:pt idx="3">
                  <c:v>q2-July 2017- Sep 2017</c:v>
                </c:pt>
                <c:pt idx="4">
                  <c:v>q3-Oct 2017- Dec 2017</c:v>
                </c:pt>
                <c:pt idx="5">
                  <c:v>q4-Jan 2017-March 2017</c:v>
                </c:pt>
                <c:pt idx="6">
                  <c:v>q1-April 2018- June 2018</c:v>
                </c:pt>
                <c:pt idx="7">
                  <c:v>q2-Jul 2018- Sept 2018</c:v>
                </c:pt>
                <c:pt idx="8">
                  <c:v>q3-Oct 2018- Dec 2018</c:v>
                </c:pt>
                <c:pt idx="9">
                  <c:v>q4-Jan 2018- March 2018</c:v>
                </c:pt>
                <c:pt idx="10">
                  <c:v>q1-April 2019-June 2019</c:v>
                </c:pt>
                <c:pt idx="11">
                  <c:v>q2-Aug 2019- Sept 2019</c:v>
                </c:pt>
              </c:strCache>
            </c:strRef>
          </c:cat>
          <c:val>
            <c:numRef>
              <c:f>Sheet1!$E$2:$E$13</c:f>
              <c:numCache>
                <c:formatCode>0.0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11.25</c:v>
                </c:pt>
                <c:pt idx="5">
                  <c:v>10</c:v>
                </c:pt>
                <c:pt idx="6">
                  <c:v>11.25</c:v>
                </c:pt>
                <c:pt idx="7">
                  <c:v>10</c:v>
                </c:pt>
                <c:pt idx="8">
                  <c:v>17.5</c:v>
                </c:pt>
                <c:pt idx="9">
                  <c:v>15</c:v>
                </c:pt>
                <c:pt idx="10">
                  <c:v>22.5</c:v>
                </c:pt>
                <c:pt idx="11">
                  <c:v>22.5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BA8-46B5-9520-E6E0ACD9A3A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q3-2017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q3-Oct 2016- Dec 2016</c:v>
                </c:pt>
                <c:pt idx="1">
                  <c:v>q4-Jan 2016- March 2016</c:v>
                </c:pt>
                <c:pt idx="2">
                  <c:v>q1-April 2017- June 2017</c:v>
                </c:pt>
                <c:pt idx="3">
                  <c:v>q2-July 2017- Sep 2017</c:v>
                </c:pt>
                <c:pt idx="4">
                  <c:v>q3-Oct 2017- Dec 2017</c:v>
                </c:pt>
                <c:pt idx="5">
                  <c:v>q4-Jan 2017-March 2017</c:v>
                </c:pt>
                <c:pt idx="6">
                  <c:v>q1-April 2018- June 2018</c:v>
                </c:pt>
                <c:pt idx="7">
                  <c:v>q2-Jul 2018- Sept 2018</c:v>
                </c:pt>
                <c:pt idx="8">
                  <c:v>q3-Oct 2018- Dec 2018</c:v>
                </c:pt>
                <c:pt idx="9">
                  <c:v>q4-Jan 2018- March 2018</c:v>
                </c:pt>
                <c:pt idx="10">
                  <c:v>q1-April 2019-June 2019</c:v>
                </c:pt>
                <c:pt idx="11">
                  <c:v>q2-Aug 2019- Sept 2019</c:v>
                </c:pt>
              </c:strCache>
            </c:strRef>
          </c:cat>
          <c:val>
            <c:numRef>
              <c:f>Sheet1!$F$2:$F$13</c:f>
              <c:numCache>
                <c:formatCode>0.0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9.5652173913043477</c:v>
                </c:pt>
                <c:pt idx="5">
                  <c:v>11.304347826086957</c:v>
                </c:pt>
                <c:pt idx="6" formatCode="0">
                  <c:v>10.4</c:v>
                </c:pt>
                <c:pt idx="7">
                  <c:v>14.782608695652174</c:v>
                </c:pt>
                <c:pt idx="8">
                  <c:v>20</c:v>
                </c:pt>
                <c:pt idx="9">
                  <c:v>25.217391304347824</c:v>
                </c:pt>
                <c:pt idx="10">
                  <c:v>18.260869565217391</c:v>
                </c:pt>
                <c:pt idx="11">
                  <c:v>21.739130434782609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BA8-46B5-9520-E6E0ACD9A3A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q4-2017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q3-Oct 2016- Dec 2016</c:v>
                </c:pt>
                <c:pt idx="1">
                  <c:v>q4-Jan 2016- March 2016</c:v>
                </c:pt>
                <c:pt idx="2">
                  <c:v>q1-April 2017- June 2017</c:v>
                </c:pt>
                <c:pt idx="3">
                  <c:v>q2-July 2017- Sep 2017</c:v>
                </c:pt>
                <c:pt idx="4">
                  <c:v>q3-Oct 2017- Dec 2017</c:v>
                </c:pt>
                <c:pt idx="5">
                  <c:v>q4-Jan 2017-March 2017</c:v>
                </c:pt>
                <c:pt idx="6">
                  <c:v>q1-April 2018- June 2018</c:v>
                </c:pt>
                <c:pt idx="7">
                  <c:v>q2-Jul 2018- Sept 2018</c:v>
                </c:pt>
                <c:pt idx="8">
                  <c:v>q3-Oct 2018- Dec 2018</c:v>
                </c:pt>
                <c:pt idx="9">
                  <c:v>q4-Jan 2018- March 2018</c:v>
                </c:pt>
                <c:pt idx="10">
                  <c:v>q1-April 2019-June 2019</c:v>
                </c:pt>
                <c:pt idx="11">
                  <c:v>q2-Aug 2019- Sept 2019</c:v>
                </c:pt>
              </c:strCache>
            </c:strRef>
          </c:cat>
          <c:val>
            <c:numRef>
              <c:f>Sheet1!$G$2:$G$13</c:f>
              <c:numCache>
                <c:formatCode>0.0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6.4516129032258061</c:v>
                </c:pt>
                <c:pt idx="6">
                  <c:v>6.4516129032258061</c:v>
                </c:pt>
                <c:pt idx="7">
                  <c:v>9.67741935483871</c:v>
                </c:pt>
                <c:pt idx="8">
                  <c:v>22.119815668202765</c:v>
                </c:pt>
                <c:pt idx="9">
                  <c:v>19.35483870967742</c:v>
                </c:pt>
                <c:pt idx="10">
                  <c:v>20.276497695852534</c:v>
                </c:pt>
                <c:pt idx="11">
                  <c:v>26.267281105990783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BA8-46B5-9520-E6E0ACD9A3A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q1-2018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q3-Oct 2016- Dec 2016</c:v>
                </c:pt>
                <c:pt idx="1">
                  <c:v>q4-Jan 2016- March 2016</c:v>
                </c:pt>
                <c:pt idx="2">
                  <c:v>q1-April 2017- June 2017</c:v>
                </c:pt>
                <c:pt idx="3">
                  <c:v>q2-July 2017- Sep 2017</c:v>
                </c:pt>
                <c:pt idx="4">
                  <c:v>q3-Oct 2017- Dec 2017</c:v>
                </c:pt>
                <c:pt idx="5">
                  <c:v>q4-Jan 2017-March 2017</c:v>
                </c:pt>
                <c:pt idx="6">
                  <c:v>q1-April 2018- June 2018</c:v>
                </c:pt>
                <c:pt idx="7">
                  <c:v>q2-Jul 2018- Sept 2018</c:v>
                </c:pt>
                <c:pt idx="8">
                  <c:v>q3-Oct 2018- Dec 2018</c:v>
                </c:pt>
                <c:pt idx="9">
                  <c:v>q4-Jan 2018- March 2018</c:v>
                </c:pt>
                <c:pt idx="10">
                  <c:v>q1-April 2019-June 2019</c:v>
                </c:pt>
                <c:pt idx="11">
                  <c:v>q2-Aug 2019- Sept 2019</c:v>
                </c:pt>
              </c:strCache>
            </c:strRef>
          </c:cat>
          <c:val>
            <c:numRef>
              <c:f>Sheet1!$H$2:$H$13</c:f>
              <c:numCache>
                <c:formatCode>0.0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8.0168776371308024</c:v>
                </c:pt>
                <c:pt idx="7">
                  <c:v>5.9071729957805905</c:v>
                </c:pt>
                <c:pt idx="8">
                  <c:v>14.767932489451477</c:v>
                </c:pt>
                <c:pt idx="9">
                  <c:v>15.611814345991561</c:v>
                </c:pt>
                <c:pt idx="10">
                  <c:v>14.345991561181435</c:v>
                </c:pt>
                <c:pt idx="11">
                  <c:v>18.565400843881857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BA8-46B5-9520-E6E0ACD9A3A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q2-2018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q3-Oct 2016- Dec 2016</c:v>
                </c:pt>
                <c:pt idx="1">
                  <c:v>q4-Jan 2016- March 2016</c:v>
                </c:pt>
                <c:pt idx="2">
                  <c:v>q1-April 2017- June 2017</c:v>
                </c:pt>
                <c:pt idx="3">
                  <c:v>q2-July 2017- Sep 2017</c:v>
                </c:pt>
                <c:pt idx="4">
                  <c:v>q3-Oct 2017- Dec 2017</c:v>
                </c:pt>
                <c:pt idx="5">
                  <c:v>q4-Jan 2017-March 2017</c:v>
                </c:pt>
                <c:pt idx="6">
                  <c:v>q1-April 2018- June 2018</c:v>
                </c:pt>
                <c:pt idx="7">
                  <c:v>q2-Jul 2018- Sept 2018</c:v>
                </c:pt>
                <c:pt idx="8">
                  <c:v>q3-Oct 2018- Dec 2018</c:v>
                </c:pt>
                <c:pt idx="9">
                  <c:v>q4-Jan 2018- March 2018</c:v>
                </c:pt>
                <c:pt idx="10">
                  <c:v>q1-April 2019-June 2019</c:v>
                </c:pt>
                <c:pt idx="11">
                  <c:v>q2-Aug 2019- Sept 2019</c:v>
                </c:pt>
              </c:strCache>
            </c:strRef>
          </c:cat>
          <c:val>
            <c:numRef>
              <c:f>Sheet1!$I$2:$I$13</c:f>
              <c:numCache>
                <c:formatCode>0.0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5.5727554179566567</c:v>
                </c:pt>
                <c:pt idx="8">
                  <c:v>14.551083591331269</c:v>
                </c:pt>
                <c:pt idx="9">
                  <c:v>11.455108359133128</c:v>
                </c:pt>
                <c:pt idx="10">
                  <c:v>10.216718266253871</c:v>
                </c:pt>
                <c:pt idx="11">
                  <c:v>13.622291021671826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BA8-46B5-9520-E6E0ACD9A3A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q3-2018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q3-Oct 2016- Dec 2016</c:v>
                </c:pt>
                <c:pt idx="1">
                  <c:v>q4-Jan 2016- March 2016</c:v>
                </c:pt>
                <c:pt idx="2">
                  <c:v>q1-April 2017- June 2017</c:v>
                </c:pt>
                <c:pt idx="3">
                  <c:v>q2-July 2017- Sep 2017</c:v>
                </c:pt>
                <c:pt idx="4">
                  <c:v>q3-Oct 2017- Dec 2017</c:v>
                </c:pt>
                <c:pt idx="5">
                  <c:v>q4-Jan 2017-March 2017</c:v>
                </c:pt>
                <c:pt idx="6">
                  <c:v>q1-April 2018- June 2018</c:v>
                </c:pt>
                <c:pt idx="7">
                  <c:v>q2-Jul 2018- Sept 2018</c:v>
                </c:pt>
                <c:pt idx="8">
                  <c:v>q3-Oct 2018- Dec 2018</c:v>
                </c:pt>
                <c:pt idx="9">
                  <c:v>q4-Jan 2018- March 2018</c:v>
                </c:pt>
                <c:pt idx="10">
                  <c:v>q1-April 2019-June 2019</c:v>
                </c:pt>
                <c:pt idx="11">
                  <c:v>q2-Aug 2019- Sept 2019</c:v>
                </c:pt>
              </c:strCache>
            </c:strRef>
          </c:cat>
          <c:val>
            <c:numRef>
              <c:f>Sheet1!$J$2:$J$13</c:f>
              <c:numCache>
                <c:formatCode>0.0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10.122699386503067</c:v>
                </c:pt>
                <c:pt idx="9">
                  <c:v>14.110429447852761</c:v>
                </c:pt>
                <c:pt idx="10">
                  <c:v>12.576687116564417</c:v>
                </c:pt>
                <c:pt idx="11">
                  <c:v>13.190184049079754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BA8-46B5-9520-E6E0ACD9A3AA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q4-2018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q3-Oct 2016- Dec 2016</c:v>
                </c:pt>
                <c:pt idx="1">
                  <c:v>q4-Jan 2016- March 2016</c:v>
                </c:pt>
                <c:pt idx="2">
                  <c:v>q1-April 2017- June 2017</c:v>
                </c:pt>
                <c:pt idx="3">
                  <c:v>q2-July 2017- Sep 2017</c:v>
                </c:pt>
                <c:pt idx="4">
                  <c:v>q3-Oct 2017- Dec 2017</c:v>
                </c:pt>
                <c:pt idx="5">
                  <c:v>q4-Jan 2017-March 2017</c:v>
                </c:pt>
                <c:pt idx="6">
                  <c:v>q1-April 2018- June 2018</c:v>
                </c:pt>
                <c:pt idx="7">
                  <c:v>q2-Jul 2018- Sept 2018</c:v>
                </c:pt>
                <c:pt idx="8">
                  <c:v>q3-Oct 2018- Dec 2018</c:v>
                </c:pt>
                <c:pt idx="9">
                  <c:v>q4-Jan 2018- March 2018</c:v>
                </c:pt>
                <c:pt idx="10">
                  <c:v>q1-April 2019-June 2019</c:v>
                </c:pt>
                <c:pt idx="11">
                  <c:v>q2-Aug 2019- Sept 2019</c:v>
                </c:pt>
              </c:strCache>
            </c:strRef>
          </c:cat>
          <c:val>
            <c:numRef>
              <c:f>Sheet1!$K$2:$K$13</c:f>
              <c:numCache>
                <c:formatCode>0.0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6.9444444444444446</c:v>
                </c:pt>
                <c:pt idx="10">
                  <c:v>10.763888888888889</c:v>
                </c:pt>
                <c:pt idx="11">
                  <c:v>15.625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BA8-46B5-9520-E6E0ACD9A3AA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q1-2019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q3-Oct 2016- Dec 2016</c:v>
                </c:pt>
                <c:pt idx="1">
                  <c:v>q4-Jan 2016- March 2016</c:v>
                </c:pt>
                <c:pt idx="2">
                  <c:v>q1-April 2017- June 2017</c:v>
                </c:pt>
                <c:pt idx="3">
                  <c:v>q2-July 2017- Sep 2017</c:v>
                </c:pt>
                <c:pt idx="4">
                  <c:v>q3-Oct 2017- Dec 2017</c:v>
                </c:pt>
                <c:pt idx="5">
                  <c:v>q4-Jan 2017-March 2017</c:v>
                </c:pt>
                <c:pt idx="6">
                  <c:v>q1-April 2018- June 2018</c:v>
                </c:pt>
                <c:pt idx="7">
                  <c:v>q2-Jul 2018- Sept 2018</c:v>
                </c:pt>
                <c:pt idx="8">
                  <c:v>q3-Oct 2018- Dec 2018</c:v>
                </c:pt>
                <c:pt idx="9">
                  <c:v>q4-Jan 2018- March 2018</c:v>
                </c:pt>
                <c:pt idx="10">
                  <c:v>q1-April 2019-June 2019</c:v>
                </c:pt>
                <c:pt idx="11">
                  <c:v>q2-Aug 2019- Sept 2019</c:v>
                </c:pt>
              </c:strCache>
            </c:strRef>
          </c:cat>
          <c:val>
            <c:numRef>
              <c:f>Sheet1!$L$2:$L$13</c:f>
              <c:numCache>
                <c:formatCode>0.0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6.7567567567567597</c:v>
                </c:pt>
                <c:pt idx="11">
                  <c:v>13.513513513513514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BA8-46B5-9520-E6E0ACD9A3AA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q2-2019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q3-Oct 2016- Dec 2016</c:v>
                </c:pt>
                <c:pt idx="1">
                  <c:v>q4-Jan 2016- March 2016</c:v>
                </c:pt>
                <c:pt idx="2">
                  <c:v>q1-April 2017- June 2017</c:v>
                </c:pt>
                <c:pt idx="3">
                  <c:v>q2-July 2017- Sep 2017</c:v>
                </c:pt>
                <c:pt idx="4">
                  <c:v>q3-Oct 2017- Dec 2017</c:v>
                </c:pt>
                <c:pt idx="5">
                  <c:v>q4-Jan 2017-March 2017</c:v>
                </c:pt>
                <c:pt idx="6">
                  <c:v>q1-April 2018- June 2018</c:v>
                </c:pt>
                <c:pt idx="7">
                  <c:v>q2-Jul 2018- Sept 2018</c:v>
                </c:pt>
                <c:pt idx="8">
                  <c:v>q3-Oct 2018- Dec 2018</c:v>
                </c:pt>
                <c:pt idx="9">
                  <c:v>q4-Jan 2018- March 2018</c:v>
                </c:pt>
                <c:pt idx="10">
                  <c:v>q1-April 2019-June 2019</c:v>
                </c:pt>
                <c:pt idx="11">
                  <c:v>q2-Aug 2019- Sept 2019</c:v>
                </c:pt>
              </c:strCache>
            </c:strRef>
          </c:cat>
          <c:val>
            <c:numRef>
              <c:f>Sheet1!$M$2:$M$13</c:f>
              <c:numCache>
                <c:formatCode>0.0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0.000">
                  <c:v>8.1081081081081088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BA8-46B5-9520-E6E0ACD9A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6302520"/>
        <c:axId val="446302848"/>
      </c:lineChart>
      <c:catAx>
        <c:axId val="44630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302848"/>
        <c:crosses val="autoZero"/>
        <c:auto val="1"/>
        <c:lblAlgn val="ctr"/>
        <c:lblOffset val="100"/>
        <c:noMultiLvlLbl val="0"/>
      </c:catAx>
      <c:valAx>
        <c:axId val="44630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30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0.63896</cdr:y>
    </cdr:from>
    <cdr:to>
      <cdr:x>1</cdr:x>
      <cdr:y>0.63896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9B36F915-A24B-4375-96F3-154DF18FAAE0}"/>
            </a:ext>
          </a:extLst>
        </cdr:cNvPr>
        <cdr:cNvCxnSpPr/>
      </cdr:nvCxnSpPr>
      <cdr:spPr>
        <a:xfrm xmlns:a="http://schemas.openxmlformats.org/drawingml/2006/main">
          <a:off x="-1235034" y="2921330"/>
          <a:ext cx="10770919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0.75965</cdr:x>
      <cdr:y>0.01818</cdr:y>
    </cdr:from>
    <cdr:to>
      <cdr:x>0.97537</cdr:x>
      <cdr:y>0.17922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9A77B9F5-5C33-41A9-A689-AB94C5733398}"/>
            </a:ext>
          </a:extLst>
        </cdr:cNvPr>
        <cdr:cNvSpPr/>
      </cdr:nvSpPr>
      <cdr:spPr>
        <a:xfrm xmlns:a="http://schemas.openxmlformats.org/drawingml/2006/main">
          <a:off x="7234885" y="82478"/>
          <a:ext cx="2054541" cy="730534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# Customer’s Count=2260</a:t>
          </a:r>
        </a:p>
        <a:p xmlns:a="http://schemas.openxmlformats.org/drawingml/2006/main">
          <a:r>
            <a:rPr lang="en-US" dirty="0"/>
            <a:t>#Bounce Count=360</a:t>
          </a:r>
        </a:p>
        <a:p xmlns:a="http://schemas.openxmlformats.org/drawingml/2006/main">
          <a:r>
            <a:rPr lang="en-US" dirty="0"/>
            <a:t>% Average Bounce =16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F684-56B8-457D-8A5D-D010EA37B071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AEA06-A5B2-4D0E-B603-63ACB10C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AEA06-A5B2-4D0E-B603-63ACB10C1E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1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4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9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135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98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41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1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8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1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2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5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9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0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0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0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25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921D-7D65-4839-BD14-959B3638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COHORT ANALYSIS</a:t>
            </a:r>
          </a:p>
        </p:txBody>
      </p:sp>
    </p:spTree>
    <p:extLst>
      <p:ext uri="{BB962C8B-B14F-4D97-AF65-F5344CB8AC3E}">
        <p14:creationId xmlns:p14="http://schemas.microsoft.com/office/powerpoint/2010/main" val="88051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518426-40AF-4A45-A411-D90C27FEAEBF}"/>
              </a:ext>
            </a:extLst>
          </p:cNvPr>
          <p:cNvSpPr/>
          <p:nvPr/>
        </p:nvSpPr>
        <p:spPr>
          <a:xfrm>
            <a:off x="295422" y="208336"/>
            <a:ext cx="100865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                           Vintage Curve</a:t>
            </a:r>
          </a:p>
          <a:p>
            <a:r>
              <a:rPr lang="en-US" sz="1200" dirty="0">
                <a:solidFill>
                  <a:srgbClr val="FFFF00"/>
                </a:solidFill>
              </a:rPr>
              <a:t>1,The black line passing horizontally through the curves  representing the quarters  below and above  (15.9 Bounce %) Average</a:t>
            </a:r>
          </a:p>
          <a:p>
            <a:r>
              <a:rPr lang="en-US" sz="1200" dirty="0">
                <a:solidFill>
                  <a:srgbClr val="FFFF00"/>
                </a:solidFill>
              </a:rPr>
              <a:t>2,The present data is based on present live customer’s data.</a:t>
            </a:r>
          </a:p>
          <a:p>
            <a:r>
              <a:rPr lang="en-US" sz="1200" dirty="0">
                <a:solidFill>
                  <a:srgbClr val="FFFF00"/>
                </a:solidFill>
              </a:rPr>
              <a:t>Note:</a:t>
            </a:r>
          </a:p>
          <a:p>
            <a:r>
              <a:rPr lang="en-US" sz="1200" dirty="0">
                <a:solidFill>
                  <a:srgbClr val="FFFF00"/>
                </a:solidFill>
              </a:rPr>
              <a:t>          The Customer’s belonging to [</a:t>
            </a:r>
            <a:r>
              <a:rPr lang="en-US" sz="1200" b="1" dirty="0">
                <a:solidFill>
                  <a:schemeClr val="accent3"/>
                </a:solidFill>
                <a:highlight>
                  <a:srgbClr val="000000"/>
                </a:highlight>
              </a:rPr>
              <a:t>Q3-2016,Q4-2016,Q2-2017,Q3-2017,Q4-2017,Q1-2018,Q4-2018</a:t>
            </a:r>
            <a:r>
              <a:rPr lang="en-US" sz="1200" dirty="0">
                <a:solidFill>
                  <a:srgbClr val="FFFF00"/>
                </a:solidFill>
              </a:rPr>
              <a:t>]  are above average bounce %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77BFFC-75D1-4997-A0D4-386D80B724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476433"/>
              </p:ext>
            </p:extLst>
          </p:nvPr>
        </p:nvGraphicFramePr>
        <p:xfrm>
          <a:off x="649358" y="1881808"/>
          <a:ext cx="10529708" cy="4638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934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311B43-11BA-4A45-8504-368075557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73456"/>
              </p:ext>
            </p:extLst>
          </p:nvPr>
        </p:nvGraphicFramePr>
        <p:xfrm>
          <a:off x="543340" y="801794"/>
          <a:ext cx="9709929" cy="5532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04">
                  <a:extLst>
                    <a:ext uri="{9D8B030D-6E8A-4147-A177-3AD203B41FA5}">
                      <a16:colId xmlns:a16="http://schemas.microsoft.com/office/drawing/2014/main" val="1897963391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95584641"/>
                    </a:ext>
                  </a:extLst>
                </a:gridCol>
                <a:gridCol w="480386">
                  <a:extLst>
                    <a:ext uri="{9D8B030D-6E8A-4147-A177-3AD203B41FA5}">
                      <a16:colId xmlns:a16="http://schemas.microsoft.com/office/drawing/2014/main" val="2238459672"/>
                    </a:ext>
                  </a:extLst>
                </a:gridCol>
                <a:gridCol w="480386">
                  <a:extLst>
                    <a:ext uri="{9D8B030D-6E8A-4147-A177-3AD203B41FA5}">
                      <a16:colId xmlns:a16="http://schemas.microsoft.com/office/drawing/2014/main" val="3892517666"/>
                    </a:ext>
                  </a:extLst>
                </a:gridCol>
                <a:gridCol w="480386">
                  <a:extLst>
                    <a:ext uri="{9D8B030D-6E8A-4147-A177-3AD203B41FA5}">
                      <a16:colId xmlns:a16="http://schemas.microsoft.com/office/drawing/2014/main" val="102379503"/>
                    </a:ext>
                  </a:extLst>
                </a:gridCol>
                <a:gridCol w="480386">
                  <a:extLst>
                    <a:ext uri="{9D8B030D-6E8A-4147-A177-3AD203B41FA5}">
                      <a16:colId xmlns:a16="http://schemas.microsoft.com/office/drawing/2014/main" val="2502467714"/>
                    </a:ext>
                  </a:extLst>
                </a:gridCol>
                <a:gridCol w="480386">
                  <a:extLst>
                    <a:ext uri="{9D8B030D-6E8A-4147-A177-3AD203B41FA5}">
                      <a16:colId xmlns:a16="http://schemas.microsoft.com/office/drawing/2014/main" val="3976320251"/>
                    </a:ext>
                  </a:extLst>
                </a:gridCol>
                <a:gridCol w="480386">
                  <a:extLst>
                    <a:ext uri="{9D8B030D-6E8A-4147-A177-3AD203B41FA5}">
                      <a16:colId xmlns:a16="http://schemas.microsoft.com/office/drawing/2014/main" val="370426311"/>
                    </a:ext>
                  </a:extLst>
                </a:gridCol>
                <a:gridCol w="480386">
                  <a:extLst>
                    <a:ext uri="{9D8B030D-6E8A-4147-A177-3AD203B41FA5}">
                      <a16:colId xmlns:a16="http://schemas.microsoft.com/office/drawing/2014/main" val="3894717455"/>
                    </a:ext>
                  </a:extLst>
                </a:gridCol>
                <a:gridCol w="480386">
                  <a:extLst>
                    <a:ext uri="{9D8B030D-6E8A-4147-A177-3AD203B41FA5}">
                      <a16:colId xmlns:a16="http://schemas.microsoft.com/office/drawing/2014/main" val="1993870150"/>
                    </a:ext>
                  </a:extLst>
                </a:gridCol>
                <a:gridCol w="480386">
                  <a:extLst>
                    <a:ext uri="{9D8B030D-6E8A-4147-A177-3AD203B41FA5}">
                      <a16:colId xmlns:a16="http://schemas.microsoft.com/office/drawing/2014/main" val="1903043757"/>
                    </a:ext>
                  </a:extLst>
                </a:gridCol>
                <a:gridCol w="480386">
                  <a:extLst>
                    <a:ext uri="{9D8B030D-6E8A-4147-A177-3AD203B41FA5}">
                      <a16:colId xmlns:a16="http://schemas.microsoft.com/office/drawing/2014/main" val="3764002528"/>
                    </a:ext>
                  </a:extLst>
                </a:gridCol>
                <a:gridCol w="480386">
                  <a:extLst>
                    <a:ext uri="{9D8B030D-6E8A-4147-A177-3AD203B41FA5}">
                      <a16:colId xmlns:a16="http://schemas.microsoft.com/office/drawing/2014/main" val="1125183714"/>
                    </a:ext>
                  </a:extLst>
                </a:gridCol>
                <a:gridCol w="704960">
                  <a:extLst>
                    <a:ext uri="{9D8B030D-6E8A-4147-A177-3AD203B41FA5}">
                      <a16:colId xmlns:a16="http://schemas.microsoft.com/office/drawing/2014/main" val="481096790"/>
                    </a:ext>
                  </a:extLst>
                </a:gridCol>
                <a:gridCol w="721593">
                  <a:extLst>
                    <a:ext uri="{9D8B030D-6E8A-4147-A177-3AD203B41FA5}">
                      <a16:colId xmlns:a16="http://schemas.microsoft.com/office/drawing/2014/main" val="2583813095"/>
                    </a:ext>
                  </a:extLst>
                </a:gridCol>
                <a:gridCol w="631763">
                  <a:extLst>
                    <a:ext uri="{9D8B030D-6E8A-4147-A177-3AD203B41FA5}">
                      <a16:colId xmlns:a16="http://schemas.microsoft.com/office/drawing/2014/main" val="889721519"/>
                    </a:ext>
                  </a:extLst>
                </a:gridCol>
                <a:gridCol w="603486">
                  <a:extLst>
                    <a:ext uri="{9D8B030D-6E8A-4147-A177-3AD203B41FA5}">
                      <a16:colId xmlns:a16="http://schemas.microsoft.com/office/drawing/2014/main" val="1346035093"/>
                    </a:ext>
                  </a:extLst>
                </a:gridCol>
                <a:gridCol w="721593">
                  <a:extLst>
                    <a:ext uri="{9D8B030D-6E8A-4147-A177-3AD203B41FA5}">
                      <a16:colId xmlns:a16="http://schemas.microsoft.com/office/drawing/2014/main" val="3772424335"/>
                    </a:ext>
                  </a:extLst>
                </a:gridCol>
              </a:tblGrid>
              <a:tr h="323404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Quarter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2" marR="4192" marT="4192" marB="0" anchor="b"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Bounce Count #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2" marR="4192" marT="419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Customer Count #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2" marR="4192" marT="4192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Bounce 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2" marR="4192" marT="419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47015"/>
                  </a:ext>
                </a:extLst>
              </a:tr>
              <a:tr h="645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q3-2016</a:t>
                      </a:r>
                      <a:endParaRPr lang="en-US" sz="1200" b="1" i="0" u="none" strike="noStrike" kern="1400" spc="0" baseline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q4-2016</a:t>
                      </a:r>
                      <a:endParaRPr lang="en-US" sz="1200" b="1" i="0" u="none" strike="noStrike" kern="1400" spc="0" baseline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q1-2017</a:t>
                      </a:r>
                      <a:endParaRPr lang="en-US" sz="1200" b="1" i="0" u="none" strike="noStrike" kern="1400" spc="0" baseline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q2-2017</a:t>
                      </a:r>
                      <a:endParaRPr lang="en-US" sz="1200" b="1" i="0" u="none" strike="noStrike" kern="1400" spc="0" baseline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q3-2017</a:t>
                      </a:r>
                      <a:endParaRPr lang="en-US" sz="1200" b="1" i="0" u="none" strike="noStrike" kern="1400" spc="0" baseline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q4-2017</a:t>
                      </a:r>
                      <a:endParaRPr lang="en-US" sz="1200" b="1" i="0" u="none" strike="noStrike" kern="1400" spc="0" baseline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q1-2018</a:t>
                      </a:r>
                      <a:endParaRPr lang="en-US" sz="1200" b="1" i="0" u="none" strike="noStrike" kern="1400" spc="0" baseline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q2-2018</a:t>
                      </a:r>
                      <a:endParaRPr lang="en-US" sz="1200" b="1" i="0" u="none" strike="noStrike" kern="1400" spc="0" baseline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q3-2018</a:t>
                      </a:r>
                      <a:endParaRPr lang="en-US" sz="1200" b="1" i="0" u="none" strike="noStrike" kern="1400" spc="0" baseline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q4-2018</a:t>
                      </a:r>
                      <a:endParaRPr lang="en-US" sz="1200" b="1" i="0" u="none" strike="noStrike" kern="1400" spc="0" baseline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q1-2019</a:t>
                      </a:r>
                      <a:endParaRPr lang="en-US" sz="1200" b="1" i="0" u="none" strike="noStrike" kern="1400" spc="0" baseline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q2-2019</a:t>
                      </a:r>
                      <a:endParaRPr lang="en-US" sz="1200" b="1" i="0" u="none" strike="noStrike" kern="1400" spc="0" baseline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q2 2019 #</a:t>
                      </a:r>
                      <a:endParaRPr lang="en-US" sz="1200" b="1" i="0" u="none" strike="noStrike" kern="1400" spc="0" baseline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q3 2018  Bounce %</a:t>
                      </a:r>
                      <a:endParaRPr lang="en-US" sz="1200" b="1" i="0" u="none" strike="noStrike" kern="1400" spc="0" baseline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 q4 2018 Bounce  %</a:t>
                      </a:r>
                      <a:endParaRPr lang="en-US" sz="1200" b="1" i="0" u="none" strike="noStrike" kern="1400" spc="0" baseline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q1 2019 Bounce  %</a:t>
                      </a:r>
                      <a:endParaRPr lang="en-US" sz="1200" b="1" i="0" u="none" strike="noStrike" kern="1400" spc="0" baseline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kern="1400" spc="0" baseline="0" dirty="0">
                          <a:effectLst/>
                        </a:rPr>
                        <a:t>q2 2019 Bounce %</a:t>
                      </a:r>
                      <a:endParaRPr lang="en-US" sz="1200" b="1" i="0" u="none" strike="noStrike" kern="1400" spc="0" baseline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3060788430"/>
                  </a:ext>
                </a:extLst>
              </a:tr>
              <a:tr h="38028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u="none" strike="noStrike" dirty="0">
                          <a:effectLst/>
                        </a:rPr>
                        <a:t>q3-2016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41.7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33.3</a:t>
                      </a:r>
                    </a:p>
                  </a:txBody>
                  <a:tcPr marL="4192" marR="4192" marT="4192" marB="0" anchor="b"/>
                </a:tc>
                <a:extLst>
                  <a:ext uri="{0D108BD9-81ED-4DB2-BD59-A6C34878D82A}">
                    <a16:rowId xmlns:a16="http://schemas.microsoft.com/office/drawing/2014/main" val="47325568"/>
                  </a:ext>
                </a:extLst>
              </a:tr>
              <a:tr h="38028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u="none" strike="noStrike" dirty="0">
                          <a:effectLst/>
                        </a:rPr>
                        <a:t>q4- 2016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25.6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18.6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18.6</a:t>
                      </a:r>
                    </a:p>
                  </a:txBody>
                  <a:tcPr marL="4192" marR="4192" marT="4192" marB="0" anchor="b"/>
                </a:tc>
                <a:extLst>
                  <a:ext uri="{0D108BD9-81ED-4DB2-BD59-A6C34878D82A}">
                    <a16:rowId xmlns:a16="http://schemas.microsoft.com/office/drawing/2014/main" val="719995566"/>
                  </a:ext>
                </a:extLst>
              </a:tr>
              <a:tr h="38028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u="none" strike="noStrike" dirty="0">
                          <a:effectLst/>
                        </a:rPr>
                        <a:t>q1- 2017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</a:t>
                      </a:r>
                    </a:p>
                  </a:txBody>
                  <a:tcPr marL="4192" marR="4192" marT="4192" marB="0" anchor="b"/>
                </a:tc>
                <a:extLst>
                  <a:ext uri="{0D108BD9-81ED-4DB2-BD59-A6C34878D82A}">
                    <a16:rowId xmlns:a16="http://schemas.microsoft.com/office/drawing/2014/main" val="1880362124"/>
                  </a:ext>
                </a:extLst>
              </a:tr>
              <a:tr h="38028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u="none" strike="noStrike">
                          <a:effectLst/>
                        </a:rPr>
                        <a:t>q2- 2017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4192" marR="4192" marT="4192" marB="0" anchor="b"/>
                </a:tc>
                <a:extLst>
                  <a:ext uri="{0D108BD9-81ED-4DB2-BD59-A6C34878D82A}">
                    <a16:rowId xmlns:a16="http://schemas.microsoft.com/office/drawing/2014/main" val="3431072912"/>
                  </a:ext>
                </a:extLst>
              </a:tr>
              <a:tr h="38028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u="none" strike="noStrike" dirty="0">
                          <a:effectLst/>
                        </a:rPr>
                        <a:t>q3-2017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25.2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21.7</a:t>
                      </a:r>
                    </a:p>
                  </a:txBody>
                  <a:tcPr marL="4192" marR="4192" marT="4192" marB="0" anchor="b"/>
                </a:tc>
                <a:extLst>
                  <a:ext uri="{0D108BD9-81ED-4DB2-BD59-A6C34878D82A}">
                    <a16:rowId xmlns:a16="http://schemas.microsoft.com/office/drawing/2014/main" val="3207193517"/>
                  </a:ext>
                </a:extLst>
              </a:tr>
              <a:tr h="38028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u="none" strike="noStrike" dirty="0">
                          <a:effectLst/>
                        </a:rPr>
                        <a:t>q4- 2017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22.1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26.3</a:t>
                      </a:r>
                    </a:p>
                  </a:txBody>
                  <a:tcPr marL="4192" marR="4192" marT="4192" marB="0" anchor="b"/>
                </a:tc>
                <a:extLst>
                  <a:ext uri="{0D108BD9-81ED-4DB2-BD59-A6C34878D82A}">
                    <a16:rowId xmlns:a16="http://schemas.microsoft.com/office/drawing/2014/main" val="1707431589"/>
                  </a:ext>
                </a:extLst>
              </a:tr>
              <a:tr h="38028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u="none" strike="noStrike" dirty="0">
                          <a:effectLst/>
                        </a:rPr>
                        <a:t>q1-2018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15.6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18.6</a:t>
                      </a:r>
                    </a:p>
                  </a:txBody>
                  <a:tcPr marL="4192" marR="4192" marT="4192" marB="0" anchor="b"/>
                </a:tc>
                <a:extLst>
                  <a:ext uri="{0D108BD9-81ED-4DB2-BD59-A6C34878D82A}">
                    <a16:rowId xmlns:a16="http://schemas.microsoft.com/office/drawing/2014/main" val="4000474197"/>
                  </a:ext>
                </a:extLst>
              </a:tr>
              <a:tr h="38028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u="none" strike="noStrike" dirty="0">
                          <a:effectLst/>
                        </a:rPr>
                        <a:t>q2-2018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13.6</a:t>
                      </a:r>
                    </a:p>
                  </a:txBody>
                  <a:tcPr marL="4192" marR="4192" marT="4192" marB="0" anchor="b"/>
                </a:tc>
                <a:extLst>
                  <a:ext uri="{0D108BD9-81ED-4DB2-BD59-A6C34878D82A}">
                    <a16:rowId xmlns:a16="http://schemas.microsoft.com/office/drawing/2014/main" val="4051028829"/>
                  </a:ext>
                </a:extLst>
              </a:tr>
              <a:tr h="38028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u="none" strike="noStrike" dirty="0">
                          <a:effectLst/>
                        </a:rPr>
                        <a:t>q3-2018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14.1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</a:t>
                      </a:r>
                    </a:p>
                  </a:txBody>
                  <a:tcPr marL="4192" marR="4192" marT="4192" marB="0" anchor="b"/>
                </a:tc>
                <a:extLst>
                  <a:ext uri="{0D108BD9-81ED-4DB2-BD59-A6C34878D82A}">
                    <a16:rowId xmlns:a16="http://schemas.microsoft.com/office/drawing/2014/main" val="4162584438"/>
                  </a:ext>
                </a:extLst>
              </a:tr>
              <a:tr h="38028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u="none" strike="noStrike" dirty="0">
                          <a:effectLst/>
                        </a:rPr>
                        <a:t>q4- 2018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15.6</a:t>
                      </a:r>
                    </a:p>
                  </a:txBody>
                  <a:tcPr marL="4192" marR="4192" marT="4192" marB="0" anchor="b"/>
                </a:tc>
                <a:extLst>
                  <a:ext uri="{0D108BD9-81ED-4DB2-BD59-A6C34878D82A}">
                    <a16:rowId xmlns:a16="http://schemas.microsoft.com/office/drawing/2014/main" val="2944262433"/>
                  </a:ext>
                </a:extLst>
              </a:tr>
              <a:tr h="38028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u="none" strike="noStrike" dirty="0">
                          <a:effectLst/>
                        </a:rPr>
                        <a:t>q1- 2019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13.5</a:t>
                      </a:r>
                    </a:p>
                  </a:txBody>
                  <a:tcPr marL="4192" marR="4192" marT="4192" marB="0" anchor="b"/>
                </a:tc>
                <a:extLst>
                  <a:ext uri="{0D108BD9-81ED-4DB2-BD59-A6C34878D82A}">
                    <a16:rowId xmlns:a16="http://schemas.microsoft.com/office/drawing/2014/main" val="617729647"/>
                  </a:ext>
                </a:extLst>
              </a:tr>
              <a:tr h="38028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u="none" strike="noStrike" dirty="0">
                          <a:effectLst/>
                        </a:rPr>
                        <a:t>q2-2019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192" marR="4192" marT="4192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</a:t>
                      </a:r>
                    </a:p>
                  </a:txBody>
                  <a:tcPr marL="4192" marR="4192" marT="4192" marB="0" anchor="b"/>
                </a:tc>
                <a:extLst>
                  <a:ext uri="{0D108BD9-81ED-4DB2-BD59-A6C34878D82A}">
                    <a16:rowId xmlns:a16="http://schemas.microsoft.com/office/drawing/2014/main" val="585453073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8B75C9-F942-4EE8-8BC4-197AB33CD09F}"/>
              </a:ext>
            </a:extLst>
          </p:cNvPr>
          <p:cNvSpPr/>
          <p:nvPr/>
        </p:nvSpPr>
        <p:spPr>
          <a:xfrm>
            <a:off x="2031758" y="322852"/>
            <a:ext cx="7209183" cy="3048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 of vintage curve</a:t>
            </a:r>
          </a:p>
        </p:txBody>
      </p:sp>
    </p:spTree>
    <p:extLst>
      <p:ext uri="{BB962C8B-B14F-4D97-AF65-F5344CB8AC3E}">
        <p14:creationId xmlns:p14="http://schemas.microsoft.com/office/powerpoint/2010/main" val="292110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87A6B-55E9-49CF-AEC1-7DFAAB199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57330"/>
              </p:ext>
            </p:extLst>
          </p:nvPr>
        </p:nvGraphicFramePr>
        <p:xfrm>
          <a:off x="344557" y="480060"/>
          <a:ext cx="11370431" cy="589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847">
                  <a:extLst>
                    <a:ext uri="{9D8B030D-6E8A-4147-A177-3AD203B41FA5}">
                      <a16:colId xmlns:a16="http://schemas.microsoft.com/office/drawing/2014/main" val="3943738897"/>
                    </a:ext>
                  </a:extLst>
                </a:gridCol>
                <a:gridCol w="1239118">
                  <a:extLst>
                    <a:ext uri="{9D8B030D-6E8A-4147-A177-3AD203B41FA5}">
                      <a16:colId xmlns:a16="http://schemas.microsoft.com/office/drawing/2014/main" val="2879376329"/>
                    </a:ext>
                  </a:extLst>
                </a:gridCol>
                <a:gridCol w="801406">
                  <a:extLst>
                    <a:ext uri="{9D8B030D-6E8A-4147-A177-3AD203B41FA5}">
                      <a16:colId xmlns:a16="http://schemas.microsoft.com/office/drawing/2014/main" val="2934525466"/>
                    </a:ext>
                  </a:extLst>
                </a:gridCol>
                <a:gridCol w="801406">
                  <a:extLst>
                    <a:ext uri="{9D8B030D-6E8A-4147-A177-3AD203B41FA5}">
                      <a16:colId xmlns:a16="http://schemas.microsoft.com/office/drawing/2014/main" val="208605109"/>
                    </a:ext>
                  </a:extLst>
                </a:gridCol>
                <a:gridCol w="801406">
                  <a:extLst>
                    <a:ext uri="{9D8B030D-6E8A-4147-A177-3AD203B41FA5}">
                      <a16:colId xmlns:a16="http://schemas.microsoft.com/office/drawing/2014/main" val="4246509745"/>
                    </a:ext>
                  </a:extLst>
                </a:gridCol>
                <a:gridCol w="801406">
                  <a:extLst>
                    <a:ext uri="{9D8B030D-6E8A-4147-A177-3AD203B41FA5}">
                      <a16:colId xmlns:a16="http://schemas.microsoft.com/office/drawing/2014/main" val="2207064486"/>
                    </a:ext>
                  </a:extLst>
                </a:gridCol>
                <a:gridCol w="801406">
                  <a:extLst>
                    <a:ext uri="{9D8B030D-6E8A-4147-A177-3AD203B41FA5}">
                      <a16:colId xmlns:a16="http://schemas.microsoft.com/office/drawing/2014/main" val="278509386"/>
                    </a:ext>
                  </a:extLst>
                </a:gridCol>
                <a:gridCol w="801406">
                  <a:extLst>
                    <a:ext uri="{9D8B030D-6E8A-4147-A177-3AD203B41FA5}">
                      <a16:colId xmlns:a16="http://schemas.microsoft.com/office/drawing/2014/main" val="1130342698"/>
                    </a:ext>
                  </a:extLst>
                </a:gridCol>
                <a:gridCol w="801406">
                  <a:extLst>
                    <a:ext uri="{9D8B030D-6E8A-4147-A177-3AD203B41FA5}">
                      <a16:colId xmlns:a16="http://schemas.microsoft.com/office/drawing/2014/main" val="2427734776"/>
                    </a:ext>
                  </a:extLst>
                </a:gridCol>
                <a:gridCol w="801406">
                  <a:extLst>
                    <a:ext uri="{9D8B030D-6E8A-4147-A177-3AD203B41FA5}">
                      <a16:colId xmlns:a16="http://schemas.microsoft.com/office/drawing/2014/main" val="1799618493"/>
                    </a:ext>
                  </a:extLst>
                </a:gridCol>
                <a:gridCol w="801406">
                  <a:extLst>
                    <a:ext uri="{9D8B030D-6E8A-4147-A177-3AD203B41FA5}">
                      <a16:colId xmlns:a16="http://schemas.microsoft.com/office/drawing/2014/main" val="1501072268"/>
                    </a:ext>
                  </a:extLst>
                </a:gridCol>
                <a:gridCol w="801406">
                  <a:extLst>
                    <a:ext uri="{9D8B030D-6E8A-4147-A177-3AD203B41FA5}">
                      <a16:colId xmlns:a16="http://schemas.microsoft.com/office/drawing/2014/main" val="2091876282"/>
                    </a:ext>
                  </a:extLst>
                </a:gridCol>
                <a:gridCol w="801406">
                  <a:extLst>
                    <a:ext uri="{9D8B030D-6E8A-4147-A177-3AD203B41FA5}">
                      <a16:colId xmlns:a16="http://schemas.microsoft.com/office/drawing/2014/main" val="2533048477"/>
                    </a:ext>
                  </a:extLst>
                </a:gridCol>
              </a:tblGrid>
              <a:tr h="366149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Quarter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77" marR="13677" marT="13677" marB="0" anchor="b"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Bounce Count #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77" marR="13677" marT="1367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06887"/>
                  </a:ext>
                </a:extLst>
              </a:tr>
              <a:tr h="7438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q3-2016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q4-2016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>
                          <a:effectLst/>
                        </a:rPr>
                        <a:t>q1-2017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q2-2017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q3-2017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q4-2017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q1-2018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q2-2018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q3-2018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q4-2018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q1-2019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q2-2019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extLst>
                  <a:ext uri="{0D108BD9-81ED-4DB2-BD59-A6C34878D82A}">
                    <a16:rowId xmlns:a16="http://schemas.microsoft.com/office/drawing/2014/main" val="1200836745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q3-2016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3677" marR="13677" marT="13677" marB="0" anchor="b"/>
                </a:tc>
                <a:extLst>
                  <a:ext uri="{0D108BD9-81ED-4DB2-BD59-A6C34878D82A}">
                    <a16:rowId xmlns:a16="http://schemas.microsoft.com/office/drawing/2014/main" val="2399657882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>
                          <a:effectLst/>
                        </a:rPr>
                        <a:t>q4- 2016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677" marR="13677" marT="13677" marB="0" anchor="b"/>
                </a:tc>
                <a:extLst>
                  <a:ext uri="{0D108BD9-81ED-4DB2-BD59-A6C34878D82A}">
                    <a16:rowId xmlns:a16="http://schemas.microsoft.com/office/drawing/2014/main" val="2007824987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q1- 2017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3677" marR="13677" marT="13677" marB="0" anchor="b"/>
                </a:tc>
                <a:extLst>
                  <a:ext uri="{0D108BD9-81ED-4DB2-BD59-A6C34878D82A}">
                    <a16:rowId xmlns:a16="http://schemas.microsoft.com/office/drawing/2014/main" val="2324515686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q2- 2017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13677" marR="13677" marT="13677" marB="0" anchor="b"/>
                </a:tc>
                <a:extLst>
                  <a:ext uri="{0D108BD9-81ED-4DB2-BD59-A6C34878D82A}">
                    <a16:rowId xmlns:a16="http://schemas.microsoft.com/office/drawing/2014/main" val="1377710283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q3-2017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13677" marR="13677" marT="13677" marB="0" anchor="b"/>
                </a:tc>
                <a:extLst>
                  <a:ext uri="{0D108BD9-81ED-4DB2-BD59-A6C34878D82A}">
                    <a16:rowId xmlns:a16="http://schemas.microsoft.com/office/drawing/2014/main" val="3440700527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q4- 2017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</a:txBody>
                  <a:tcPr marL="13677" marR="13677" marT="13677" marB="0" anchor="b"/>
                </a:tc>
                <a:extLst>
                  <a:ext uri="{0D108BD9-81ED-4DB2-BD59-A6C34878D82A}">
                    <a16:rowId xmlns:a16="http://schemas.microsoft.com/office/drawing/2014/main" val="3798989115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q1-2018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13677" marR="13677" marT="13677" marB="0" anchor="b"/>
                </a:tc>
                <a:extLst>
                  <a:ext uri="{0D108BD9-81ED-4DB2-BD59-A6C34878D82A}">
                    <a16:rowId xmlns:a16="http://schemas.microsoft.com/office/drawing/2014/main" val="3975717034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q2-2018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13677" marR="13677" marT="13677" marB="0" anchor="b"/>
                </a:tc>
                <a:extLst>
                  <a:ext uri="{0D108BD9-81ED-4DB2-BD59-A6C34878D82A}">
                    <a16:rowId xmlns:a16="http://schemas.microsoft.com/office/drawing/2014/main" val="3461665571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q3-2018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3677" marR="13677" marT="13677" marB="0" anchor="b"/>
                </a:tc>
                <a:extLst>
                  <a:ext uri="{0D108BD9-81ED-4DB2-BD59-A6C34878D82A}">
                    <a16:rowId xmlns:a16="http://schemas.microsoft.com/office/drawing/2014/main" val="4264630261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q4- 2018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13677" marR="13677" marT="13677" marB="0" anchor="b"/>
                </a:tc>
                <a:extLst>
                  <a:ext uri="{0D108BD9-81ED-4DB2-BD59-A6C34878D82A}">
                    <a16:rowId xmlns:a16="http://schemas.microsoft.com/office/drawing/2014/main" val="1072222741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q1- 2019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13677" marR="13677" marT="13677" marB="0" anchor="b"/>
                </a:tc>
                <a:extLst>
                  <a:ext uri="{0D108BD9-81ED-4DB2-BD59-A6C34878D82A}">
                    <a16:rowId xmlns:a16="http://schemas.microsoft.com/office/drawing/2014/main" val="2882520762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u="none" strike="noStrike" dirty="0">
                          <a:effectLst/>
                        </a:rPr>
                        <a:t>q2-2019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3677" marR="13677" marT="13677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13677" marR="13677" marT="13677" marB="0" anchor="b"/>
                </a:tc>
                <a:extLst>
                  <a:ext uri="{0D108BD9-81ED-4DB2-BD59-A6C34878D82A}">
                    <a16:rowId xmlns:a16="http://schemas.microsoft.com/office/drawing/2014/main" val="98057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79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15C6A7-6440-4139-B174-81BC611E9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28383"/>
              </p:ext>
            </p:extLst>
          </p:nvPr>
        </p:nvGraphicFramePr>
        <p:xfrm>
          <a:off x="1813809" y="1364342"/>
          <a:ext cx="8456625" cy="4188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593">
                  <a:extLst>
                    <a:ext uri="{9D8B030D-6E8A-4147-A177-3AD203B41FA5}">
                      <a16:colId xmlns:a16="http://schemas.microsoft.com/office/drawing/2014/main" val="982010286"/>
                    </a:ext>
                  </a:extLst>
                </a:gridCol>
                <a:gridCol w="2275142">
                  <a:extLst>
                    <a:ext uri="{9D8B030D-6E8A-4147-A177-3AD203B41FA5}">
                      <a16:colId xmlns:a16="http://schemas.microsoft.com/office/drawing/2014/main" val="2062148840"/>
                    </a:ext>
                  </a:extLst>
                </a:gridCol>
                <a:gridCol w="1953169">
                  <a:extLst>
                    <a:ext uri="{9D8B030D-6E8A-4147-A177-3AD203B41FA5}">
                      <a16:colId xmlns:a16="http://schemas.microsoft.com/office/drawing/2014/main" val="2038405303"/>
                    </a:ext>
                  </a:extLst>
                </a:gridCol>
                <a:gridCol w="2303721">
                  <a:extLst>
                    <a:ext uri="{9D8B030D-6E8A-4147-A177-3AD203B41FA5}">
                      <a16:colId xmlns:a16="http://schemas.microsoft.com/office/drawing/2014/main" val="2115058653"/>
                    </a:ext>
                  </a:extLst>
                </a:gridCol>
              </a:tblGrid>
              <a:tr h="42806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Above % Bounce Average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Below  % Bounce Average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39240"/>
                  </a:ext>
                </a:extLst>
              </a:tr>
              <a:tr h="763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Quarter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% Average Bounce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Quarter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% Average Bounce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extLst>
                  <a:ext uri="{0D108BD9-81ED-4DB2-BD59-A6C34878D82A}">
                    <a16:rowId xmlns:a16="http://schemas.microsoft.com/office/drawing/2014/main" val="1303258081"/>
                  </a:ext>
                </a:extLst>
              </a:tr>
              <a:tr h="428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q3-2016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q1-2017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extLst>
                  <a:ext uri="{0D108BD9-81ED-4DB2-BD59-A6C34878D82A}">
                    <a16:rowId xmlns:a16="http://schemas.microsoft.com/office/drawing/2014/main" val="2311624058"/>
                  </a:ext>
                </a:extLst>
              </a:tr>
              <a:tr h="428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q4-2016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q2-2018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extLst>
                  <a:ext uri="{0D108BD9-81ED-4DB2-BD59-A6C34878D82A}">
                    <a16:rowId xmlns:a16="http://schemas.microsoft.com/office/drawing/2014/main" val="2139296379"/>
                  </a:ext>
                </a:extLst>
              </a:tr>
              <a:tr h="428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q2-2017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q3-2018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extLst>
                  <a:ext uri="{0D108BD9-81ED-4DB2-BD59-A6C34878D82A}">
                    <a16:rowId xmlns:a16="http://schemas.microsoft.com/office/drawing/2014/main" val="2019704536"/>
                  </a:ext>
                </a:extLst>
              </a:tr>
              <a:tr h="428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q3-2017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q1-2019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extLst>
                  <a:ext uri="{0D108BD9-81ED-4DB2-BD59-A6C34878D82A}">
                    <a16:rowId xmlns:a16="http://schemas.microsoft.com/office/drawing/2014/main" val="3657574147"/>
                  </a:ext>
                </a:extLst>
              </a:tr>
              <a:tr h="428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q4-2017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26.3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q2-2019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extLst>
                  <a:ext uri="{0D108BD9-81ED-4DB2-BD59-A6C34878D82A}">
                    <a16:rowId xmlns:a16="http://schemas.microsoft.com/office/drawing/2014/main" val="3031295364"/>
                  </a:ext>
                </a:extLst>
              </a:tr>
              <a:tr h="428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q1-2018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extLst>
                  <a:ext uri="{0D108BD9-81ED-4DB2-BD59-A6C34878D82A}">
                    <a16:rowId xmlns:a16="http://schemas.microsoft.com/office/drawing/2014/main" val="2998947991"/>
                  </a:ext>
                </a:extLst>
              </a:tr>
              <a:tr h="428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q4-2018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35" marR="14735" marT="14735" marB="0" anchor="b"/>
                </a:tc>
                <a:extLst>
                  <a:ext uri="{0D108BD9-81ED-4DB2-BD59-A6C34878D82A}">
                    <a16:rowId xmlns:a16="http://schemas.microsoft.com/office/drawing/2014/main" val="761578292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F139DE-E0A0-45A0-8627-BA60D1AD6E5F}"/>
              </a:ext>
            </a:extLst>
          </p:cNvPr>
          <p:cNvSpPr/>
          <p:nvPr/>
        </p:nvSpPr>
        <p:spPr>
          <a:xfrm>
            <a:off x="1319133" y="257329"/>
            <a:ext cx="8686257" cy="63056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The Above table mentioned below represents the quarter belonging to above and below [Average Bounce % =16.0 ]</a:t>
            </a:r>
          </a:p>
        </p:txBody>
      </p:sp>
    </p:spTree>
    <p:extLst>
      <p:ext uri="{BB962C8B-B14F-4D97-AF65-F5344CB8AC3E}">
        <p14:creationId xmlns:p14="http://schemas.microsoft.com/office/powerpoint/2010/main" val="4294063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589</Words>
  <Application>Microsoft Office PowerPoint</Application>
  <PresentationFormat>Widescreen</PresentationFormat>
  <Paragraphs>454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COHORT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ANALYSIS</dc:title>
  <dc:creator>pc</dc:creator>
  <cp:lastModifiedBy>pc</cp:lastModifiedBy>
  <cp:revision>6</cp:revision>
  <dcterms:created xsi:type="dcterms:W3CDTF">2018-11-20T13:32:12Z</dcterms:created>
  <dcterms:modified xsi:type="dcterms:W3CDTF">2018-11-20T13:46:00Z</dcterms:modified>
</cp:coreProperties>
</file>