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\Downloads\FB%20(1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from year 2015-2019</a:t>
            </a:r>
          </a:p>
        </c:rich>
      </c:tx>
      <c:layout>
        <c:manualLayout>
          <c:xMode val="edge"/>
          <c:yMode val="edge"/>
          <c:x val="0.467752545570150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3">
                    <a:lumMod val="40000"/>
                    <a:lumOff val="6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Sheet3!$B$2:$F$2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Sheet3!$B$3:$F$3</c:f>
              <c:numCache>
                <c:formatCode>#,##0</c:formatCode>
                <c:ptCount val="5"/>
                <c:pt idx="0">
                  <c:v>17928</c:v>
                </c:pt>
                <c:pt idx="1">
                  <c:v>27638</c:v>
                </c:pt>
                <c:pt idx="2">
                  <c:v>40653</c:v>
                </c:pt>
                <c:pt idx="3">
                  <c:v>55838</c:v>
                </c:pt>
                <c:pt idx="4">
                  <c:v>70697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FB-4E5A-B136-1BCD1871AA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78087647"/>
        <c:axId val="1856376063"/>
      </c:barChart>
      <c:catAx>
        <c:axId val="177808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376063"/>
        <c:crosses val="autoZero"/>
        <c:auto val="1"/>
        <c:lblAlgn val="ctr"/>
        <c:lblOffset val="100"/>
        <c:noMultiLvlLbl val="0"/>
      </c:catAx>
      <c:valAx>
        <c:axId val="185637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08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revenue change for Facebook from Year 2015-2019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53874375484603"/>
          <c:y val="0.21303345975562443"/>
          <c:w val="0.86383587872024259"/>
          <c:h val="0.6316866327728109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Sheet3!$G$1:$J$2</c:f>
              <c:multiLvlStrCache>
                <c:ptCount val="4"/>
                <c:lvl>
                  <c:pt idx="0">
                    <c:v>2016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2019</c:v>
                  </c:pt>
                </c:lvl>
                <c:lvl>
                  <c:pt idx="0">
                    <c:v>% Revenue change for each year</c:v>
                  </c:pt>
                </c:lvl>
              </c:multiLvlStrCache>
            </c:multiLvlStrRef>
          </c:cat>
          <c:val>
            <c:numRef>
              <c:f>Sheet3!$G$3:$J$3</c:f>
              <c:numCache>
                <c:formatCode>General</c:formatCode>
                <c:ptCount val="4"/>
                <c:pt idx="0">
                  <c:v>54.161088799643018</c:v>
                </c:pt>
                <c:pt idx="1">
                  <c:v>47.090961719371876</c:v>
                </c:pt>
                <c:pt idx="2">
                  <c:v>37.352716896661995</c:v>
                </c:pt>
                <c:pt idx="3">
                  <c:v>26.610910132884417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B-4AA4-B073-3C3E4BBC18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upDownBars>
          <c:gapWidth val="219"/>
          <c:upBars>
            <c:spPr>
              <a:solidFill>
                <a:schemeClr val="lt1">
                  <a:lumMod val="95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35000"/>
                  <a:lumOff val="65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downBars>
        </c:upDownBars>
        <c:smooth val="0"/>
        <c:axId val="1783878431"/>
        <c:axId val="1772485359"/>
      </c:lineChart>
      <c:catAx>
        <c:axId val="17838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485359"/>
        <c:crosses val="autoZero"/>
        <c:auto val="1"/>
        <c:lblAlgn val="ctr"/>
        <c:lblOffset val="100"/>
        <c:noMultiLvlLbl val="0"/>
      </c:catAx>
      <c:valAx>
        <c:axId val="177248535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838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Net-income of Facebook from year 2015-2019</a:t>
            </a:r>
          </a:p>
        </c:rich>
      </c:tx>
      <c:layout>
        <c:manualLayout>
          <c:xMode val="edge"/>
          <c:yMode val="edge"/>
          <c:x val="0.33269680592034362"/>
          <c:y val="7.1015464688840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042984354477592"/>
          <c:y val="0.16988854036956602"/>
          <c:w val="0.68471533179532185"/>
          <c:h val="0.650278393149980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Sheet3!$B$2:$F$2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Sheet3!$B$7:$F$7</c:f>
              <c:numCache>
                <c:formatCode>#,##0</c:formatCode>
                <c:ptCount val="5"/>
                <c:pt idx="0">
                  <c:v>3688</c:v>
                </c:pt>
                <c:pt idx="1">
                  <c:v>10217</c:v>
                </c:pt>
                <c:pt idx="2">
                  <c:v>15934</c:v>
                </c:pt>
                <c:pt idx="3">
                  <c:v>22112</c:v>
                </c:pt>
                <c:pt idx="4">
                  <c:v>18485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CF-401A-A824-02FDC709E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0731087"/>
        <c:axId val="1752662335"/>
      </c:barChart>
      <c:catAx>
        <c:axId val="1770731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2015-2019</a:t>
                </a:r>
              </a:p>
            </c:rich>
          </c:tx>
          <c:layout>
            <c:manualLayout>
              <c:xMode val="edge"/>
              <c:yMode val="edge"/>
              <c:x val="0.45899890638670165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662335"/>
        <c:crosses val="autoZero"/>
        <c:auto val="1"/>
        <c:lblAlgn val="ctr"/>
        <c:lblOffset val="100"/>
        <c:noMultiLvlLbl val="0"/>
      </c:catAx>
      <c:valAx>
        <c:axId val="175266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Net-income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731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of decline in net-income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3986220472440942E-2"/>
                  <c:y val="-4.16666666666667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AE-43E4-860A-8A4DF906943D}"/>
                </c:ext>
              </c:extLst>
            </c:dLbl>
            <c:dLbl>
              <c:idx val="1"/>
              <c:layout>
                <c:manualLayout>
                  <c:x val="-6.7875109361329886E-2"/>
                  <c:y val="-6.0185185185185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AE-43E4-860A-8A4DF906943D}"/>
                </c:ext>
              </c:extLst>
            </c:dLbl>
            <c:dLbl>
              <c:idx val="2"/>
              <c:layout>
                <c:manualLayout>
                  <c:x val="-7.5430664916885395E-2"/>
                  <c:y val="-4.62962962962962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AE-43E4-860A-8A4DF906943D}"/>
                </c:ext>
              </c:extLst>
            </c:dLbl>
            <c:dLbl>
              <c:idx val="3"/>
              <c:layout>
                <c:manualLayout>
                  <c:x val="-2.4295494313210847E-2"/>
                  <c:y val="-8.3333333333333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AE-43E4-860A-8A4DF90694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Sheet3!$G$2:$J$2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Sheet3!$G$7:$J$7</c:f>
              <c:numCache>
                <c:formatCode>General</c:formatCode>
                <c:ptCount val="4"/>
                <c:pt idx="0">
                  <c:v>177.03362255965294</c:v>
                </c:pt>
                <c:pt idx="1">
                  <c:v>55.955760007830087</c:v>
                </c:pt>
                <c:pt idx="2">
                  <c:v>38.772436299736412</c:v>
                </c:pt>
                <c:pt idx="3">
                  <c:v>-16.402858176555718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DAE-43E4-860A-8A4DF90694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46747919"/>
        <c:axId val="1746343039"/>
      </c:lineChart>
      <c:catAx>
        <c:axId val="18467479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343039"/>
        <c:crosses val="autoZero"/>
        <c:auto val="1"/>
        <c:lblAlgn val="ctr"/>
        <c:lblOffset val="100"/>
        <c:noMultiLvlLbl val="0"/>
      </c:catAx>
      <c:valAx>
        <c:axId val="174634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74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Stock</a:t>
            </a:r>
            <a:r>
              <a:rPr lang="en-US" baseline="0"/>
              <a:t> Market Analysis from Oct 2019-Sept 2020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2274715660542"/>
          <c:y val="0.17171296296296296"/>
          <c:w val="0.85743241469816278"/>
          <c:h val="0.50263342082239715"/>
        </c:manualLayout>
      </c:layout>
      <c:lineChart>
        <c:grouping val="standard"/>
        <c:varyColors val="0"/>
        <c:ser>
          <c:idx val="0"/>
          <c:order val="0"/>
          <c:tx>
            <c:strRef>
              <c:f>'FB (1)'!$B$1</c:f>
              <c:strCache>
                <c:ptCount val="1"/>
                <c:pt idx="0">
                  <c:v>Open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'FB (1)'!$A$2:$A$14</c:f>
              <c:numCache>
                <c:formatCode>m/d/yyyy</c:formatCode>
                <c:ptCount val="13"/>
                <c:pt idx="0">
                  <c:v>43739</c:v>
                </c:pt>
                <c:pt idx="1">
                  <c:v>43770</c:v>
                </c:pt>
                <c:pt idx="2">
                  <c:v>43800</c:v>
                </c:pt>
                <c:pt idx="3">
                  <c:v>43831</c:v>
                </c:pt>
                <c:pt idx="4">
                  <c:v>43862</c:v>
                </c:pt>
                <c:pt idx="5">
                  <c:v>43891</c:v>
                </c:pt>
                <c:pt idx="6">
                  <c:v>43922</c:v>
                </c:pt>
                <c:pt idx="7">
                  <c:v>43952</c:v>
                </c:pt>
                <c:pt idx="8">
                  <c:v>43983</c:v>
                </c:pt>
                <c:pt idx="9">
                  <c:v>44013</c:v>
                </c:pt>
                <c:pt idx="10">
                  <c:v>44044</c:v>
                </c:pt>
                <c:pt idx="11">
                  <c:v>44075</c:v>
                </c:pt>
              </c:numCache>
            </c:numRef>
          </c:cat>
          <c:val>
            <c:numRef>
              <c:f>'FB (1)'!$B$2:$B$14</c:f>
              <c:numCache>
                <c:formatCode>General</c:formatCode>
                <c:ptCount val="13"/>
                <c:pt idx="0">
                  <c:v>179.14999399999999</c:v>
                </c:pt>
                <c:pt idx="1">
                  <c:v>192.85000600000001</c:v>
                </c:pt>
                <c:pt idx="2">
                  <c:v>202.13000500000001</c:v>
                </c:pt>
                <c:pt idx="3">
                  <c:v>206.75</c:v>
                </c:pt>
                <c:pt idx="4">
                  <c:v>203.44000199999999</c:v>
                </c:pt>
                <c:pt idx="5">
                  <c:v>194.029999</c:v>
                </c:pt>
                <c:pt idx="6">
                  <c:v>161.61999499999999</c:v>
                </c:pt>
                <c:pt idx="7">
                  <c:v>201.60000600000001</c:v>
                </c:pt>
                <c:pt idx="8">
                  <c:v>224.58999600000001</c:v>
                </c:pt>
                <c:pt idx="9">
                  <c:v>228.5</c:v>
                </c:pt>
                <c:pt idx="10">
                  <c:v>252.64999399999999</c:v>
                </c:pt>
                <c:pt idx="11">
                  <c:v>294.709991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DB-44EE-9C3F-3257500D178D}"/>
            </c:ext>
          </c:extLst>
        </c:ser>
        <c:ser>
          <c:idx val="1"/>
          <c:order val="1"/>
          <c:tx>
            <c:strRef>
              <c:f>'FB (1)'!$C$1</c:f>
              <c:strCache>
                <c:ptCount val="1"/>
                <c:pt idx="0">
                  <c:v>High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'FB (1)'!$A$2:$A$14</c:f>
              <c:numCache>
                <c:formatCode>m/d/yyyy</c:formatCode>
                <c:ptCount val="13"/>
                <c:pt idx="0">
                  <c:v>43739</c:v>
                </c:pt>
                <c:pt idx="1">
                  <c:v>43770</c:v>
                </c:pt>
                <c:pt idx="2">
                  <c:v>43800</c:v>
                </c:pt>
                <c:pt idx="3">
                  <c:v>43831</c:v>
                </c:pt>
                <c:pt idx="4">
                  <c:v>43862</c:v>
                </c:pt>
                <c:pt idx="5">
                  <c:v>43891</c:v>
                </c:pt>
                <c:pt idx="6">
                  <c:v>43922</c:v>
                </c:pt>
                <c:pt idx="7">
                  <c:v>43952</c:v>
                </c:pt>
                <c:pt idx="8">
                  <c:v>43983</c:v>
                </c:pt>
                <c:pt idx="9">
                  <c:v>44013</c:v>
                </c:pt>
                <c:pt idx="10">
                  <c:v>44044</c:v>
                </c:pt>
                <c:pt idx="11">
                  <c:v>44075</c:v>
                </c:pt>
              </c:numCache>
            </c:numRef>
          </c:cat>
          <c:val>
            <c:numRef>
              <c:f>'FB (1)'!$C$2:$C$14</c:f>
              <c:numCache>
                <c:formatCode>General</c:formatCode>
                <c:ptCount val="13"/>
                <c:pt idx="0">
                  <c:v>198.08999600000001</c:v>
                </c:pt>
                <c:pt idx="1">
                  <c:v>203.800003</c:v>
                </c:pt>
                <c:pt idx="2">
                  <c:v>208.929993</c:v>
                </c:pt>
                <c:pt idx="3">
                  <c:v>224.199997</c:v>
                </c:pt>
                <c:pt idx="4">
                  <c:v>218.770004</c:v>
                </c:pt>
                <c:pt idx="5">
                  <c:v>197.240005</c:v>
                </c:pt>
                <c:pt idx="6">
                  <c:v>209.69000199999999</c:v>
                </c:pt>
                <c:pt idx="7">
                  <c:v>240.89999399999999</c:v>
                </c:pt>
                <c:pt idx="8">
                  <c:v>245.19000199999999</c:v>
                </c:pt>
                <c:pt idx="9">
                  <c:v>255.85000600000001</c:v>
                </c:pt>
                <c:pt idx="10">
                  <c:v>304.67001299999998</c:v>
                </c:pt>
                <c:pt idx="11">
                  <c:v>303.60000600000001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DB-44EE-9C3F-3257500D178D}"/>
            </c:ext>
          </c:extLst>
        </c:ser>
        <c:ser>
          <c:idx val="2"/>
          <c:order val="2"/>
          <c:tx>
            <c:strRef>
              <c:f>'FB (1)'!$D$1</c:f>
              <c:strCache>
                <c:ptCount val="1"/>
                <c:pt idx="0">
                  <c:v>Low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'FB (1)'!$A$2:$A$14</c:f>
              <c:numCache>
                <c:formatCode>m/d/yyyy</c:formatCode>
                <c:ptCount val="13"/>
                <c:pt idx="0">
                  <c:v>43739</c:v>
                </c:pt>
                <c:pt idx="1">
                  <c:v>43770</c:v>
                </c:pt>
                <c:pt idx="2">
                  <c:v>43800</c:v>
                </c:pt>
                <c:pt idx="3">
                  <c:v>43831</c:v>
                </c:pt>
                <c:pt idx="4">
                  <c:v>43862</c:v>
                </c:pt>
                <c:pt idx="5">
                  <c:v>43891</c:v>
                </c:pt>
                <c:pt idx="6">
                  <c:v>43922</c:v>
                </c:pt>
                <c:pt idx="7">
                  <c:v>43952</c:v>
                </c:pt>
                <c:pt idx="8">
                  <c:v>43983</c:v>
                </c:pt>
                <c:pt idx="9">
                  <c:v>44013</c:v>
                </c:pt>
                <c:pt idx="10">
                  <c:v>44044</c:v>
                </c:pt>
                <c:pt idx="11">
                  <c:v>44075</c:v>
                </c:pt>
              </c:numCache>
            </c:numRef>
          </c:cat>
          <c:val>
            <c:numRef>
              <c:f>'FB (1)'!$D$2:$D$14</c:f>
              <c:numCache>
                <c:formatCode>General</c:formatCode>
                <c:ptCount val="13"/>
                <c:pt idx="0">
                  <c:v>173.08999600000001</c:v>
                </c:pt>
                <c:pt idx="1">
                  <c:v>188.53999300000001</c:v>
                </c:pt>
                <c:pt idx="2">
                  <c:v>193.16999799999999</c:v>
                </c:pt>
                <c:pt idx="3">
                  <c:v>201.05999800000001</c:v>
                </c:pt>
                <c:pt idx="4">
                  <c:v>181.820007</c:v>
                </c:pt>
                <c:pt idx="5">
                  <c:v>137.10000600000001</c:v>
                </c:pt>
                <c:pt idx="6">
                  <c:v>150.83000200000001</c:v>
                </c:pt>
                <c:pt idx="7">
                  <c:v>198.759995</c:v>
                </c:pt>
                <c:pt idx="8">
                  <c:v>207.11000100000001</c:v>
                </c:pt>
                <c:pt idx="9">
                  <c:v>226.89999399999999</c:v>
                </c:pt>
                <c:pt idx="10">
                  <c:v>247.429993</c:v>
                </c:pt>
                <c:pt idx="11">
                  <c:v>262.64001500000001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DB-44EE-9C3F-3257500D178D}"/>
            </c:ext>
          </c:extLst>
        </c:ser>
        <c:ser>
          <c:idx val="3"/>
          <c:order val="3"/>
          <c:tx>
            <c:strRef>
              <c:f>'FB (1)'!$E$1</c:f>
              <c:strCache>
                <c:ptCount val="1"/>
                <c:pt idx="0">
                  <c:v>Close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'FB (1)'!$A$2:$A$14</c:f>
              <c:numCache>
                <c:formatCode>m/d/yyyy</c:formatCode>
                <c:ptCount val="13"/>
                <c:pt idx="0">
                  <c:v>43739</c:v>
                </c:pt>
                <c:pt idx="1">
                  <c:v>43770</c:v>
                </c:pt>
                <c:pt idx="2">
                  <c:v>43800</c:v>
                </c:pt>
                <c:pt idx="3">
                  <c:v>43831</c:v>
                </c:pt>
                <c:pt idx="4">
                  <c:v>43862</c:v>
                </c:pt>
                <c:pt idx="5">
                  <c:v>43891</c:v>
                </c:pt>
                <c:pt idx="6">
                  <c:v>43922</c:v>
                </c:pt>
                <c:pt idx="7">
                  <c:v>43952</c:v>
                </c:pt>
                <c:pt idx="8">
                  <c:v>43983</c:v>
                </c:pt>
                <c:pt idx="9">
                  <c:v>44013</c:v>
                </c:pt>
                <c:pt idx="10">
                  <c:v>44044</c:v>
                </c:pt>
                <c:pt idx="11">
                  <c:v>44075</c:v>
                </c:pt>
              </c:numCache>
            </c:numRef>
          </c:cat>
          <c:val>
            <c:numRef>
              <c:f>'FB (1)'!$E$2:$E$14</c:f>
              <c:numCache>
                <c:formatCode>General</c:formatCode>
                <c:ptCount val="13"/>
                <c:pt idx="0">
                  <c:v>191.64999399999999</c:v>
                </c:pt>
                <c:pt idx="1">
                  <c:v>201.63999899999999</c:v>
                </c:pt>
                <c:pt idx="2">
                  <c:v>205.25</c:v>
                </c:pt>
                <c:pt idx="3">
                  <c:v>201.91000399999999</c:v>
                </c:pt>
                <c:pt idx="4">
                  <c:v>192.470001</c:v>
                </c:pt>
                <c:pt idx="5">
                  <c:v>166.800003</c:v>
                </c:pt>
                <c:pt idx="6">
                  <c:v>204.71000699999999</c:v>
                </c:pt>
                <c:pt idx="7">
                  <c:v>225.08999600000001</c:v>
                </c:pt>
                <c:pt idx="8">
                  <c:v>227.070007</c:v>
                </c:pt>
                <c:pt idx="9">
                  <c:v>253.66999799999999</c:v>
                </c:pt>
                <c:pt idx="10">
                  <c:v>293.20001200000002</c:v>
                </c:pt>
                <c:pt idx="11">
                  <c:v>272.42001299999998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DB-44EE-9C3F-3257500D1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5744336"/>
        <c:axId val="1668976032"/>
      </c:lineChart>
      <c:dateAx>
        <c:axId val="16057443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976032"/>
        <c:crosses val="autoZero"/>
        <c:auto val="1"/>
        <c:lblOffset val="100"/>
        <c:baseTimeUnit val="months"/>
      </c:dateAx>
      <c:valAx>
        <c:axId val="1668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74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Forecasting of Revenue for year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1714785651792"/>
          <c:y val="0.13930555555555557"/>
          <c:w val="0.85862729658792647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395888013998247E-2"/>
                  <c:y val="-3.2407407407407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92-429E-A4D9-8010696F2D7A}"/>
                </c:ext>
              </c:extLst>
            </c:dLbl>
            <c:dLbl>
              <c:idx val="1"/>
              <c:layout>
                <c:manualLayout>
                  <c:x val="-5.8395888013998302E-2"/>
                  <c:y val="-3.2407407407407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92-429E-A4D9-8010696F2D7A}"/>
                </c:ext>
              </c:extLst>
            </c:dLbl>
            <c:dLbl>
              <c:idx val="2"/>
              <c:layout>
                <c:manualLayout>
                  <c:x val="-7.5062554680664861E-2"/>
                  <c:y val="-6.0185185185185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92-429E-A4D9-8010696F2D7A}"/>
                </c:ext>
              </c:extLst>
            </c:dLbl>
            <c:dLbl>
              <c:idx val="3"/>
              <c:layout>
                <c:manualLayout>
                  <c:x val="-7.5062554680664917E-2"/>
                  <c:y val="-5.09259259259259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92-429E-A4D9-8010696F2D7A}"/>
                </c:ext>
              </c:extLst>
            </c:dLbl>
            <c:dLbl>
              <c:idx val="4"/>
              <c:layout>
                <c:manualLayout>
                  <c:x val="-6.9506999125109464E-2"/>
                  <c:y val="-5.55555555555555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492-429E-A4D9-8010696F2D7A}"/>
                </c:ext>
              </c:extLst>
            </c:dLbl>
            <c:dLbl>
              <c:idx val="5"/>
              <c:layout>
                <c:manualLayout>
                  <c:x val="-7.2066272965879363E-2"/>
                  <c:y val="-3.24074074074074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92-429E-A4D9-8010696F2D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Sheet4!$B$2:$B$7</c:f>
              <c:numCache>
                <c:formatCode>#,##0</c:formatCode>
                <c:ptCount val="6"/>
                <c:pt idx="0">
                  <c:v>17928</c:v>
                </c:pt>
                <c:pt idx="1">
                  <c:v>27638</c:v>
                </c:pt>
                <c:pt idx="2">
                  <c:v>40653</c:v>
                </c:pt>
                <c:pt idx="3">
                  <c:v>55838</c:v>
                </c:pt>
                <c:pt idx="4">
                  <c:v>70697</c:v>
                </c:pt>
                <c:pt idx="5" formatCode="General">
                  <c:v>82672.20000000298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492-429E-A4D9-8010696F2D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1846750319"/>
        <c:axId val="1746344703"/>
      </c:lineChart>
      <c:catAx>
        <c:axId val="1846750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344703"/>
        <c:crosses val="autoZero"/>
        <c:auto val="1"/>
        <c:lblAlgn val="ctr"/>
        <c:lblOffset val="100"/>
        <c:noMultiLvlLbl val="0"/>
      </c:catAx>
      <c:valAx>
        <c:axId val="174634470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750319"/>
        <c:crosses val="autoZero"/>
        <c:crossBetween val="between"/>
      </c:valAx>
      <c:spPr>
        <a:solidFill>
          <a:srgbClr val="C00000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9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4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1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2935A7-D798-4D96-B056-93728F337A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01D4-4B87-4FFC-870E-5F6DDC6B9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5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CA1D-20E8-4C32-BFD6-21153A424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Facebook 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1971503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39B2E2-62A9-49A8-9393-0503FB3F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6" y="299387"/>
            <a:ext cx="5696589" cy="43212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Facebook Revenue From Year 2015-2019</a:t>
            </a: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 the bar chart it is clearly visible Facebook revenues are growing every year, The question </a:t>
            </a:r>
            <a:r>
              <a:rPr lang="en-US" sz="1700" dirty="0"/>
              <a:t>her is , Facebook revenues are really growing , Lets check out this in next</a:t>
            </a:r>
            <a:br>
              <a:rPr lang="en-US" sz="1700" dirty="0"/>
            </a:br>
            <a:r>
              <a:rPr lang="en-US" sz="1700" dirty="0"/>
              <a:t>slide.</a:t>
            </a: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5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0F4C8F56-4BA3-41C7-8CFA-1774F6AAD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911772"/>
              </p:ext>
            </p:extLst>
          </p:nvPr>
        </p:nvGraphicFramePr>
        <p:xfrm>
          <a:off x="5656726" y="1205103"/>
          <a:ext cx="5450557" cy="556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6A61D5-DDE4-4097-9512-63E488D1C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50796"/>
              </p:ext>
            </p:extLst>
          </p:nvPr>
        </p:nvGraphicFramePr>
        <p:xfrm>
          <a:off x="281266" y="2105311"/>
          <a:ext cx="4911523" cy="112874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12087">
                  <a:extLst>
                    <a:ext uri="{9D8B030D-6E8A-4147-A177-3AD203B41FA5}">
                      <a16:colId xmlns:a16="http://schemas.microsoft.com/office/drawing/2014/main" val="1658824613"/>
                    </a:ext>
                  </a:extLst>
                </a:gridCol>
                <a:gridCol w="529782">
                  <a:extLst>
                    <a:ext uri="{9D8B030D-6E8A-4147-A177-3AD203B41FA5}">
                      <a16:colId xmlns:a16="http://schemas.microsoft.com/office/drawing/2014/main" val="1913710197"/>
                    </a:ext>
                  </a:extLst>
                </a:gridCol>
                <a:gridCol w="529782">
                  <a:extLst>
                    <a:ext uri="{9D8B030D-6E8A-4147-A177-3AD203B41FA5}">
                      <a16:colId xmlns:a16="http://schemas.microsoft.com/office/drawing/2014/main" val="3252208227"/>
                    </a:ext>
                  </a:extLst>
                </a:gridCol>
                <a:gridCol w="529782">
                  <a:extLst>
                    <a:ext uri="{9D8B030D-6E8A-4147-A177-3AD203B41FA5}">
                      <a16:colId xmlns:a16="http://schemas.microsoft.com/office/drawing/2014/main" val="3613994827"/>
                    </a:ext>
                  </a:extLst>
                </a:gridCol>
                <a:gridCol w="529782">
                  <a:extLst>
                    <a:ext uri="{9D8B030D-6E8A-4147-A177-3AD203B41FA5}">
                      <a16:colId xmlns:a16="http://schemas.microsoft.com/office/drawing/2014/main" val="3916385567"/>
                    </a:ext>
                  </a:extLst>
                </a:gridCol>
                <a:gridCol w="1280308">
                  <a:extLst>
                    <a:ext uri="{9D8B030D-6E8A-4147-A177-3AD203B41FA5}">
                      <a16:colId xmlns:a16="http://schemas.microsoft.com/office/drawing/2014/main" val="3884923339"/>
                    </a:ext>
                  </a:extLst>
                </a:gridCol>
              </a:tblGrid>
              <a:tr h="564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6366433"/>
                  </a:ext>
                </a:extLst>
              </a:tr>
              <a:tr h="564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Revenue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17,928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27,638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40,653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55,838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70,697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58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6DF-2597-4352-9C57-7BC14D9A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Percentage of revenue change for Facebook from Year(2015-2019)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6EC8-4C84-4908-8B04-B55B0D88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5"/>
            <a:ext cx="5286071" cy="4176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Based on 4 years data we have calculated % of revenue change.</a:t>
            </a:r>
          </a:p>
          <a:p>
            <a:r>
              <a:rPr lang="en-US" dirty="0"/>
              <a:t>Formula to calculate % of revenue change.</a:t>
            </a:r>
          </a:p>
          <a:p>
            <a:pPr marL="0" indent="0">
              <a:buNone/>
            </a:pPr>
            <a:r>
              <a:rPr lang="en-US" dirty="0"/>
              <a:t>    (Current Year-Previous          Year)*100/Previous Year</a:t>
            </a:r>
          </a:p>
          <a:p>
            <a:r>
              <a:rPr lang="en-US" dirty="0"/>
              <a:t>We can see that % of revenue decreased for Facebook from year 2015-2019.</a:t>
            </a:r>
          </a:p>
          <a:p>
            <a:r>
              <a:rPr lang="en-US" dirty="0"/>
              <a:t>We can see a constant decline of Facebook percentage revenue from 2015-2019 year.</a:t>
            </a:r>
          </a:p>
          <a:p>
            <a:r>
              <a:rPr lang="en-US" dirty="0"/>
              <a:t>In 2019 we can see the revenue has a decline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9193BF-7EF3-49CB-B68C-86AC12B2F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821448"/>
              </p:ext>
            </p:extLst>
          </p:nvPr>
        </p:nvGraphicFramePr>
        <p:xfrm>
          <a:off x="636915" y="2052213"/>
          <a:ext cx="5451627" cy="4196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41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B01D-5FE0-42EE-A85C-BEC71516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452718"/>
            <a:ext cx="9261987" cy="471514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   Net-Income of Facebook from year 2015-2019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3414F8-C105-4CE3-ABE8-2ED01CCF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159412"/>
            <a:ext cx="6715432" cy="2393659"/>
          </a:xfrm>
        </p:spPr>
        <p:txBody>
          <a:bodyPr>
            <a:normAutofit fontScale="92500"/>
          </a:bodyPr>
          <a:lstStyle/>
          <a:p>
            <a:r>
              <a:rPr lang="en-US" sz="1500" dirty="0"/>
              <a:t>We can see in the year 2019 the Facebook Net income was 18.49 billion US Dollars.</a:t>
            </a:r>
          </a:p>
          <a:p>
            <a:r>
              <a:rPr lang="en-US" sz="1500" dirty="0"/>
              <a:t>We can see that there is decline of Net-Income for year 2019</a:t>
            </a:r>
          </a:p>
          <a:p>
            <a:r>
              <a:rPr lang="en-US" sz="1500" dirty="0"/>
              <a:t>Let calculate and how much % of change in decline for net income.</a:t>
            </a:r>
          </a:p>
          <a:p>
            <a:r>
              <a:rPr lang="en-US" sz="1500" dirty="0"/>
              <a:t>We can see that in the year 2019 the net-income of Facebook declined from 38% to -16 % </a:t>
            </a:r>
          </a:p>
          <a:p>
            <a:r>
              <a:rPr lang="en-US" sz="1500" dirty="0"/>
              <a:t>From year 2015-2019 the decline of net-income has been common sign for Facebook though the revenue grows.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1" name="Content Placeholder 15">
            <a:extLst>
              <a:ext uri="{FF2B5EF4-FFF2-40B4-BE49-F238E27FC236}">
                <a16:creationId xmlns:a16="http://schemas.microsoft.com/office/drawing/2014/main" id="{73B3E16B-F5C6-4986-B5AA-65F4609EF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56790"/>
              </p:ext>
            </p:extLst>
          </p:nvPr>
        </p:nvGraphicFramePr>
        <p:xfrm>
          <a:off x="6417596" y="1107419"/>
          <a:ext cx="5196348" cy="459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3AD5519-F186-4993-A356-91388A3C6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90720"/>
              </p:ext>
            </p:extLst>
          </p:nvPr>
        </p:nvGraphicFramePr>
        <p:xfrm>
          <a:off x="791497" y="3736258"/>
          <a:ext cx="5196348" cy="266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43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6CD1-9F8F-4ABE-804C-025AEC9B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452718"/>
            <a:ext cx="6413500" cy="741082"/>
          </a:xfrm>
        </p:spPr>
        <p:txBody>
          <a:bodyPr/>
          <a:lstStyle/>
          <a:p>
            <a:r>
              <a:rPr lang="en-US" sz="2000" dirty="0"/>
              <a:t>Stock Market analysis of Facebook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8182-9124-40B2-A8F3-205B10E9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" y="1784350"/>
            <a:ext cx="5243830" cy="3289300"/>
          </a:xfrm>
        </p:spPr>
        <p:txBody>
          <a:bodyPr>
            <a:normAutofit/>
          </a:bodyPr>
          <a:lstStyle/>
          <a:p>
            <a:r>
              <a:rPr lang="en-US" sz="1500" dirty="0"/>
              <a:t>We can see from above graph that the stock value of Facebook  has grown by 49% from Oct 2019-Sep 2020</a:t>
            </a:r>
          </a:p>
          <a:p>
            <a:r>
              <a:rPr lang="en-US" sz="1500" dirty="0"/>
              <a:t>Only  times in total month the stock was closed very low compared to opening stock.</a:t>
            </a:r>
          </a:p>
          <a:p>
            <a:r>
              <a:rPr lang="en-US" sz="1500" dirty="0"/>
              <a:t>In </a:t>
            </a:r>
            <a:r>
              <a:rPr lang="en-US" sz="1500" dirty="0" err="1"/>
              <a:t>Jan,Feb,March</a:t>
            </a:r>
            <a:r>
              <a:rPr lang="en-US" sz="1500" dirty="0"/>
              <a:t> were consecutive months were stocks are closed low.</a:t>
            </a:r>
          </a:p>
          <a:p>
            <a:r>
              <a:rPr lang="en-US" sz="1500" dirty="0"/>
              <a:t>March being the months were stock closing difference was highest with 27.23</a:t>
            </a:r>
          </a:p>
          <a:p>
            <a:pPr marL="0" indent="0">
              <a:buNone/>
            </a:pPr>
            <a:r>
              <a:rPr lang="en-US" sz="1500" dirty="0"/>
              <a:t>    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70F7AB-6991-4A8A-A0B3-94FEBEC19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18609"/>
              </p:ext>
            </p:extLst>
          </p:nvPr>
        </p:nvGraphicFramePr>
        <p:xfrm>
          <a:off x="5568950" y="1562100"/>
          <a:ext cx="6285230" cy="410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5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87D0-B2AC-49CF-B980-238925B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Forecasting of Revenues and Income of Facebook for Year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6EB6-EB9F-4230-8CF6-9EC2C7C1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 have used linear technique to forecast the revenue of Facebook for year 2020.</a:t>
            </a:r>
          </a:p>
          <a:p>
            <a:r>
              <a:rPr lang="en-US" dirty="0"/>
              <a:t>The reason I have used linear because the </a:t>
            </a:r>
            <a:r>
              <a:rPr lang="en-US" dirty="0" err="1"/>
              <a:t>the</a:t>
            </a:r>
            <a:r>
              <a:rPr lang="en-US" dirty="0"/>
              <a:t> data is in linear format.</a:t>
            </a:r>
          </a:p>
          <a:p>
            <a:r>
              <a:rPr lang="en-US" dirty="0"/>
              <a:t>So according to linear forecast model the revenue for the year 2020 is 82672.2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DB9459D-2FEB-416B-ACFE-9BC08B999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555792"/>
              </p:ext>
            </p:extLst>
          </p:nvPr>
        </p:nvGraphicFramePr>
        <p:xfrm>
          <a:off x="636915" y="2052213"/>
          <a:ext cx="5451627" cy="4196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344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</vt:lpstr>
      <vt:lpstr>Facebook Financial Analysis</vt:lpstr>
      <vt:lpstr>Facebook Revenue From Year 2015-2019  From the bar chart it is clearly visible Facebook revenues are growing every year, The question her is , Facebook revenues are really growing , Lets check out this in next slide.               </vt:lpstr>
      <vt:lpstr>Percentage of revenue change for Facebook from Year(2015-2019)</vt:lpstr>
      <vt:lpstr>                                 Net-Income of Facebook from year 2015-2019</vt:lpstr>
      <vt:lpstr>Stock Market analysis of Facebook share</vt:lpstr>
      <vt:lpstr>Forecasting of Revenues and Income of Facebook for Year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Financial Analysis</dc:title>
  <dc:creator>Arun Yarram</dc:creator>
  <cp:lastModifiedBy>Arun Yarram</cp:lastModifiedBy>
  <cp:revision>4</cp:revision>
  <dcterms:created xsi:type="dcterms:W3CDTF">2020-09-17T01:24:20Z</dcterms:created>
  <dcterms:modified xsi:type="dcterms:W3CDTF">2020-09-17T02:21:06Z</dcterms:modified>
</cp:coreProperties>
</file>