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85" r:id="rId8"/>
    <p:sldId id="286" r:id="rId9"/>
    <p:sldId id="263" r:id="rId10"/>
    <p:sldId id="264" r:id="rId11"/>
    <p:sldId id="265" r:id="rId12"/>
    <p:sldId id="270" r:id="rId13"/>
    <p:sldId id="271" r:id="rId14"/>
    <p:sldId id="273" r:id="rId15"/>
    <p:sldId id="276" r:id="rId16"/>
    <p:sldId id="277" r:id="rId17"/>
    <p:sldId id="279" r:id="rId18"/>
    <p:sldId id="287" r:id="rId19"/>
    <p:sldId id="280" r:id="rId20"/>
    <p:sldId id="282" r:id="rId21"/>
    <p:sldId id="288" r:id="rId22"/>
    <p:sldId id="289"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p:restoredTop sz="94654"/>
  </p:normalViewPr>
  <p:slideViewPr>
    <p:cSldViewPr snapToGrid="0" snapToObjects="1">
      <p:cViewPr varScale="1">
        <p:scale>
          <a:sx n="104" d="100"/>
          <a:sy n="104" d="100"/>
        </p:scale>
        <p:origin x="10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nil\Documents\ArunProject\lendingloans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a:t>
            </a:r>
            <a:r>
              <a:rPr lang="en-US" baseline="0"/>
              <a:t> Wise Trends in issuing loans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680446194225717E-2"/>
          <c:y val="0.19483814523184603"/>
          <c:w val="0.86487510936132983"/>
          <c:h val="0.72094889180519106"/>
        </c:manualLayout>
      </c:layout>
      <c:lineChart>
        <c:grouping val="standard"/>
        <c:varyColors val="0"/>
        <c:ser>
          <c:idx val="0"/>
          <c:order val="0"/>
          <c:spPr>
            <a:ln w="28575" cap="rnd">
              <a:solidFill>
                <a:schemeClr val="accent1"/>
              </a:solidFill>
              <a:round/>
            </a:ln>
            <a:effectLst/>
          </c:spPr>
          <c:marker>
            <c:symbol val="none"/>
          </c:marker>
          <c:cat>
            <c:strRef>
              <c:f>Sheet1!$E$3:$E$14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Sheet1!$F$3:$F$14</c:f>
              <c:numCache>
                <c:formatCode>General</c:formatCode>
                <c:ptCount val="12"/>
                <c:pt idx="0">
                  <c:v>5217</c:v>
                </c:pt>
                <c:pt idx="1">
                  <c:v>4675</c:v>
                </c:pt>
                <c:pt idx="2">
                  <c:v>5565</c:v>
                </c:pt>
                <c:pt idx="3">
                  <c:v>6441</c:v>
                </c:pt>
                <c:pt idx="4">
                  <c:v>6954</c:v>
                </c:pt>
                <c:pt idx="5">
                  <c:v>6124</c:v>
                </c:pt>
                <c:pt idx="6">
                  <c:v>6383</c:v>
                </c:pt>
                <c:pt idx="7">
                  <c:v>8033</c:v>
                </c:pt>
                <c:pt idx="8">
                  <c:v>22196</c:v>
                </c:pt>
                <c:pt idx="9">
                  <c:v>46305</c:v>
                </c:pt>
                <c:pt idx="10">
                  <c:v>41973</c:v>
                </c:pt>
                <c:pt idx="11">
                  <c:v>40134</c:v>
                </c:pt>
              </c:numCache>
            </c:numRef>
          </c:val>
          <c:smooth val="0"/>
          <c:extLst>
            <c:ext xmlns:c16="http://schemas.microsoft.com/office/drawing/2014/chart" uri="{C3380CC4-5D6E-409C-BE32-E72D297353CC}">
              <c16:uniqueId val="{00000000-FE4F-6741-A440-6437CEF2D900}"/>
            </c:ext>
          </c:extLst>
        </c:ser>
        <c:dLbls>
          <c:showLegendKey val="0"/>
          <c:showVal val="0"/>
          <c:showCatName val="0"/>
          <c:showSerName val="0"/>
          <c:showPercent val="0"/>
          <c:showBubbleSize val="0"/>
        </c:dLbls>
        <c:smooth val="0"/>
        <c:axId val="867450800"/>
        <c:axId val="1008989328"/>
      </c:lineChart>
      <c:catAx>
        <c:axId val="86745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989328"/>
        <c:crosses val="autoZero"/>
        <c:auto val="1"/>
        <c:lblAlgn val="ctr"/>
        <c:lblOffset val="100"/>
        <c:noMultiLvlLbl val="0"/>
      </c:catAx>
      <c:valAx>
        <c:axId val="100898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450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BC1EF-E72B-4A0A-97A0-01E32AED5D2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D280F03-32E0-49D0-B8D8-98B91F6EF190}">
      <dgm:prSet/>
      <dgm:spPr/>
      <dgm:t>
        <a:bodyPr/>
        <a:lstStyle/>
        <a:p>
          <a:r>
            <a:rPr lang="en-US"/>
            <a:t>Loan Amount ranges from 1000$-40000$ as per dataset.</a:t>
          </a:r>
        </a:p>
      </dgm:t>
    </dgm:pt>
    <dgm:pt modelId="{3D81EE63-9546-436E-B944-E871A460A573}" type="parTrans" cxnId="{B720D2F1-E877-49FF-AE45-47CCEBC791A8}">
      <dgm:prSet/>
      <dgm:spPr/>
      <dgm:t>
        <a:bodyPr/>
        <a:lstStyle/>
        <a:p>
          <a:endParaRPr lang="en-US"/>
        </a:p>
      </dgm:t>
    </dgm:pt>
    <dgm:pt modelId="{FCCF1F12-4A56-44E4-B463-82FCB4CE7148}" type="sibTrans" cxnId="{B720D2F1-E877-49FF-AE45-47CCEBC791A8}">
      <dgm:prSet/>
      <dgm:spPr/>
      <dgm:t>
        <a:bodyPr/>
        <a:lstStyle/>
        <a:p>
          <a:endParaRPr lang="en-US"/>
        </a:p>
      </dgm:t>
    </dgm:pt>
    <dgm:pt modelId="{C0CD7F00-1E9B-4E84-9E4E-82B5F248C5FA}">
      <dgm:prSet/>
      <dgm:spPr/>
      <dgm:t>
        <a:bodyPr/>
        <a:lstStyle/>
        <a:p>
          <a:r>
            <a:rPr lang="en-US"/>
            <a:t>From the IQR technique, 50 % of the loan distribution is between 8000$-21000$</a:t>
          </a:r>
        </a:p>
      </dgm:t>
    </dgm:pt>
    <dgm:pt modelId="{3AAEA92C-02BE-4A39-A05F-992F43B52977}" type="parTrans" cxnId="{1764DB65-DCEE-4E23-BCD5-E6A03763BBFB}">
      <dgm:prSet/>
      <dgm:spPr/>
      <dgm:t>
        <a:bodyPr/>
        <a:lstStyle/>
        <a:p>
          <a:endParaRPr lang="en-US"/>
        </a:p>
      </dgm:t>
    </dgm:pt>
    <dgm:pt modelId="{C66B53DC-0BE2-4DB7-848E-6F06583C19B8}" type="sibTrans" cxnId="{1764DB65-DCEE-4E23-BCD5-E6A03763BBFB}">
      <dgm:prSet/>
      <dgm:spPr/>
      <dgm:t>
        <a:bodyPr/>
        <a:lstStyle/>
        <a:p>
          <a:endParaRPr lang="en-US"/>
        </a:p>
      </dgm:t>
    </dgm:pt>
    <dgm:pt modelId="{5312CDE3-44DB-4058-BEA3-CBEFBE50CAB4}">
      <dgm:prSet/>
      <dgm:spPr/>
      <dgm:t>
        <a:bodyPr/>
        <a:lstStyle/>
        <a:p>
          <a:r>
            <a:rPr lang="en-US" dirty="0"/>
            <a:t>25 % of the loan distribution is between 1000$-7999$</a:t>
          </a:r>
        </a:p>
      </dgm:t>
    </dgm:pt>
    <dgm:pt modelId="{324A267F-1887-453C-B385-3AA6976A9CB7}" type="parTrans" cxnId="{9AD12D5D-4D5D-4141-B2BE-164D0F0DE7BF}">
      <dgm:prSet/>
      <dgm:spPr/>
      <dgm:t>
        <a:bodyPr/>
        <a:lstStyle/>
        <a:p>
          <a:endParaRPr lang="en-US"/>
        </a:p>
      </dgm:t>
    </dgm:pt>
    <dgm:pt modelId="{1E483D4E-10B4-4B86-BBB4-00E67A42C601}" type="sibTrans" cxnId="{9AD12D5D-4D5D-4141-B2BE-164D0F0DE7BF}">
      <dgm:prSet/>
      <dgm:spPr/>
      <dgm:t>
        <a:bodyPr/>
        <a:lstStyle/>
        <a:p>
          <a:endParaRPr lang="en-US"/>
        </a:p>
      </dgm:t>
    </dgm:pt>
    <dgm:pt modelId="{A584954F-2222-4D9E-AC18-B1F3E9B774A3}">
      <dgm:prSet/>
      <dgm:spPr/>
      <dgm:t>
        <a:bodyPr/>
        <a:lstStyle/>
        <a:p>
          <a:r>
            <a:rPr lang="en-US" dirty="0"/>
            <a:t>25 % of the loan distribution is between 21001$-40000$</a:t>
          </a:r>
        </a:p>
      </dgm:t>
    </dgm:pt>
    <dgm:pt modelId="{FAAD725C-0B67-48B2-9E5C-71B102E03575}" type="parTrans" cxnId="{A01E598E-860C-4C4E-A77E-7A49274FC44B}">
      <dgm:prSet/>
      <dgm:spPr/>
      <dgm:t>
        <a:bodyPr/>
        <a:lstStyle/>
        <a:p>
          <a:endParaRPr lang="en-US"/>
        </a:p>
      </dgm:t>
    </dgm:pt>
    <dgm:pt modelId="{E0F9D83A-7607-41F0-9160-0FCE6D76FE38}" type="sibTrans" cxnId="{A01E598E-860C-4C4E-A77E-7A49274FC44B}">
      <dgm:prSet/>
      <dgm:spPr/>
      <dgm:t>
        <a:bodyPr/>
        <a:lstStyle/>
        <a:p>
          <a:endParaRPr lang="en-US"/>
        </a:p>
      </dgm:t>
    </dgm:pt>
    <dgm:pt modelId="{5C36967F-0DC2-7945-B6A7-7E481956CE27}" type="pres">
      <dgm:prSet presAssocID="{44CBC1EF-E72B-4A0A-97A0-01E32AED5D24}" presName="diagram" presStyleCnt="0">
        <dgm:presLayoutVars>
          <dgm:dir/>
          <dgm:resizeHandles val="exact"/>
        </dgm:presLayoutVars>
      </dgm:prSet>
      <dgm:spPr/>
    </dgm:pt>
    <dgm:pt modelId="{DA9D2C68-E998-0E42-A293-6E738D3C98CE}" type="pres">
      <dgm:prSet presAssocID="{8D280F03-32E0-49D0-B8D8-98B91F6EF190}" presName="node" presStyleLbl="node1" presStyleIdx="0" presStyleCnt="4">
        <dgm:presLayoutVars>
          <dgm:bulletEnabled val="1"/>
        </dgm:presLayoutVars>
      </dgm:prSet>
      <dgm:spPr/>
    </dgm:pt>
    <dgm:pt modelId="{135F3A05-6233-A240-A805-C4AB96E60873}" type="pres">
      <dgm:prSet presAssocID="{FCCF1F12-4A56-44E4-B463-82FCB4CE7148}" presName="sibTrans" presStyleCnt="0"/>
      <dgm:spPr/>
    </dgm:pt>
    <dgm:pt modelId="{6C31DC6E-D14E-F543-AD44-4F584B1983EF}" type="pres">
      <dgm:prSet presAssocID="{C0CD7F00-1E9B-4E84-9E4E-82B5F248C5FA}" presName="node" presStyleLbl="node1" presStyleIdx="1" presStyleCnt="4">
        <dgm:presLayoutVars>
          <dgm:bulletEnabled val="1"/>
        </dgm:presLayoutVars>
      </dgm:prSet>
      <dgm:spPr/>
    </dgm:pt>
    <dgm:pt modelId="{7CBCC20E-253B-5242-8D90-76B34F293483}" type="pres">
      <dgm:prSet presAssocID="{C66B53DC-0BE2-4DB7-848E-6F06583C19B8}" presName="sibTrans" presStyleCnt="0"/>
      <dgm:spPr/>
    </dgm:pt>
    <dgm:pt modelId="{6806D239-BF4F-C34E-A69F-5FE187B71EE0}" type="pres">
      <dgm:prSet presAssocID="{5312CDE3-44DB-4058-BEA3-CBEFBE50CAB4}" presName="node" presStyleLbl="node1" presStyleIdx="2" presStyleCnt="4">
        <dgm:presLayoutVars>
          <dgm:bulletEnabled val="1"/>
        </dgm:presLayoutVars>
      </dgm:prSet>
      <dgm:spPr/>
    </dgm:pt>
    <dgm:pt modelId="{E7D42F67-11DD-5349-8950-CDF969F097F4}" type="pres">
      <dgm:prSet presAssocID="{1E483D4E-10B4-4B86-BBB4-00E67A42C601}" presName="sibTrans" presStyleCnt="0"/>
      <dgm:spPr/>
    </dgm:pt>
    <dgm:pt modelId="{7C6E31B1-7486-BF41-B00E-E0EE3405BE6F}" type="pres">
      <dgm:prSet presAssocID="{A584954F-2222-4D9E-AC18-B1F3E9B774A3}" presName="node" presStyleLbl="node1" presStyleIdx="3" presStyleCnt="4">
        <dgm:presLayoutVars>
          <dgm:bulletEnabled val="1"/>
        </dgm:presLayoutVars>
      </dgm:prSet>
      <dgm:spPr/>
    </dgm:pt>
  </dgm:ptLst>
  <dgm:cxnLst>
    <dgm:cxn modelId="{EF131D28-D7CF-3749-B6C3-BCF6B9BD00DE}" type="presOf" srcId="{A584954F-2222-4D9E-AC18-B1F3E9B774A3}" destId="{7C6E31B1-7486-BF41-B00E-E0EE3405BE6F}" srcOrd="0" destOrd="0" presId="urn:microsoft.com/office/officeart/2005/8/layout/default"/>
    <dgm:cxn modelId="{B2DE665B-6099-7344-B232-131D393033B7}" type="presOf" srcId="{C0CD7F00-1E9B-4E84-9E4E-82B5F248C5FA}" destId="{6C31DC6E-D14E-F543-AD44-4F584B1983EF}" srcOrd="0" destOrd="0" presId="urn:microsoft.com/office/officeart/2005/8/layout/default"/>
    <dgm:cxn modelId="{9AD12D5D-4D5D-4141-B2BE-164D0F0DE7BF}" srcId="{44CBC1EF-E72B-4A0A-97A0-01E32AED5D24}" destId="{5312CDE3-44DB-4058-BEA3-CBEFBE50CAB4}" srcOrd="2" destOrd="0" parTransId="{324A267F-1887-453C-B385-3AA6976A9CB7}" sibTransId="{1E483D4E-10B4-4B86-BBB4-00E67A42C601}"/>
    <dgm:cxn modelId="{1764DB65-DCEE-4E23-BCD5-E6A03763BBFB}" srcId="{44CBC1EF-E72B-4A0A-97A0-01E32AED5D24}" destId="{C0CD7F00-1E9B-4E84-9E4E-82B5F248C5FA}" srcOrd="1" destOrd="0" parTransId="{3AAEA92C-02BE-4A39-A05F-992F43B52977}" sibTransId="{C66B53DC-0BE2-4DB7-848E-6F06583C19B8}"/>
    <dgm:cxn modelId="{7E0DA58B-CC5D-8B4E-ADF1-7FED38DB3A23}" type="presOf" srcId="{5312CDE3-44DB-4058-BEA3-CBEFBE50CAB4}" destId="{6806D239-BF4F-C34E-A69F-5FE187B71EE0}" srcOrd="0" destOrd="0" presId="urn:microsoft.com/office/officeart/2005/8/layout/default"/>
    <dgm:cxn modelId="{A01E598E-860C-4C4E-A77E-7A49274FC44B}" srcId="{44CBC1EF-E72B-4A0A-97A0-01E32AED5D24}" destId="{A584954F-2222-4D9E-AC18-B1F3E9B774A3}" srcOrd="3" destOrd="0" parTransId="{FAAD725C-0B67-48B2-9E5C-71B102E03575}" sibTransId="{E0F9D83A-7607-41F0-9160-0FCE6D76FE38}"/>
    <dgm:cxn modelId="{82D8F3D0-8682-0C4F-8E25-73A12696A227}" type="presOf" srcId="{8D280F03-32E0-49D0-B8D8-98B91F6EF190}" destId="{DA9D2C68-E998-0E42-A293-6E738D3C98CE}" srcOrd="0" destOrd="0" presId="urn:microsoft.com/office/officeart/2005/8/layout/default"/>
    <dgm:cxn modelId="{B720D2F1-E877-49FF-AE45-47CCEBC791A8}" srcId="{44CBC1EF-E72B-4A0A-97A0-01E32AED5D24}" destId="{8D280F03-32E0-49D0-B8D8-98B91F6EF190}" srcOrd="0" destOrd="0" parTransId="{3D81EE63-9546-436E-B944-E871A460A573}" sibTransId="{FCCF1F12-4A56-44E4-B463-82FCB4CE7148}"/>
    <dgm:cxn modelId="{DA53E5FB-4CCE-BE40-B3FE-09F04EBBEC51}" type="presOf" srcId="{44CBC1EF-E72B-4A0A-97A0-01E32AED5D24}" destId="{5C36967F-0DC2-7945-B6A7-7E481956CE27}" srcOrd="0" destOrd="0" presId="urn:microsoft.com/office/officeart/2005/8/layout/default"/>
    <dgm:cxn modelId="{91D1C45F-2410-2142-964E-DA921D332188}" type="presParOf" srcId="{5C36967F-0DC2-7945-B6A7-7E481956CE27}" destId="{DA9D2C68-E998-0E42-A293-6E738D3C98CE}" srcOrd="0" destOrd="0" presId="urn:microsoft.com/office/officeart/2005/8/layout/default"/>
    <dgm:cxn modelId="{04989C37-4F86-E94F-96F4-BFA1DFA7E23C}" type="presParOf" srcId="{5C36967F-0DC2-7945-B6A7-7E481956CE27}" destId="{135F3A05-6233-A240-A805-C4AB96E60873}" srcOrd="1" destOrd="0" presId="urn:microsoft.com/office/officeart/2005/8/layout/default"/>
    <dgm:cxn modelId="{17FB6AAE-26AC-764D-9279-900DDF981CA4}" type="presParOf" srcId="{5C36967F-0DC2-7945-B6A7-7E481956CE27}" destId="{6C31DC6E-D14E-F543-AD44-4F584B1983EF}" srcOrd="2" destOrd="0" presId="urn:microsoft.com/office/officeart/2005/8/layout/default"/>
    <dgm:cxn modelId="{D78A1799-C600-624D-B7CD-F85E08A0567B}" type="presParOf" srcId="{5C36967F-0DC2-7945-B6A7-7E481956CE27}" destId="{7CBCC20E-253B-5242-8D90-76B34F293483}" srcOrd="3" destOrd="0" presId="urn:microsoft.com/office/officeart/2005/8/layout/default"/>
    <dgm:cxn modelId="{5DFF08AF-DFC1-AB43-98B6-F570948A796B}" type="presParOf" srcId="{5C36967F-0DC2-7945-B6A7-7E481956CE27}" destId="{6806D239-BF4F-C34E-A69F-5FE187B71EE0}" srcOrd="4" destOrd="0" presId="urn:microsoft.com/office/officeart/2005/8/layout/default"/>
    <dgm:cxn modelId="{6066D6E5-2A6C-D541-AD54-E39BEFDD52A3}" type="presParOf" srcId="{5C36967F-0DC2-7945-B6A7-7E481956CE27}" destId="{E7D42F67-11DD-5349-8950-CDF969F097F4}" srcOrd="5" destOrd="0" presId="urn:microsoft.com/office/officeart/2005/8/layout/default"/>
    <dgm:cxn modelId="{49895B7C-B51F-A140-8231-21E154115A9E}" type="presParOf" srcId="{5C36967F-0DC2-7945-B6A7-7E481956CE27}" destId="{7C6E31B1-7486-BF41-B00E-E0EE3405BE6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D2C68-E998-0E42-A293-6E738D3C98CE}">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Loan Amount ranges from 1000$-40000$ as per dataset.</a:t>
          </a:r>
        </a:p>
      </dsp:txBody>
      <dsp:txXfrm>
        <a:off x="1748064" y="2975"/>
        <a:ext cx="3342605" cy="2005563"/>
      </dsp:txXfrm>
    </dsp:sp>
    <dsp:sp modelId="{6C31DC6E-D14E-F543-AD44-4F584B1983EF}">
      <dsp:nvSpPr>
        <dsp:cNvPr id="0" name=""/>
        <dsp:cNvSpPr/>
      </dsp:nvSpPr>
      <dsp:spPr>
        <a:xfrm>
          <a:off x="5424930" y="2975"/>
          <a:ext cx="3342605" cy="200556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From the IQR technique, 50 % of the loan distribution is between 8000$-21000$</a:t>
          </a:r>
        </a:p>
      </dsp:txBody>
      <dsp:txXfrm>
        <a:off x="5424930" y="2975"/>
        <a:ext cx="3342605" cy="2005563"/>
      </dsp:txXfrm>
    </dsp:sp>
    <dsp:sp modelId="{6806D239-BF4F-C34E-A69F-5FE187B71EE0}">
      <dsp:nvSpPr>
        <dsp:cNvPr id="0" name=""/>
        <dsp:cNvSpPr/>
      </dsp:nvSpPr>
      <dsp:spPr>
        <a:xfrm>
          <a:off x="1748064" y="2342799"/>
          <a:ext cx="3342605" cy="200556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25 % of the loan distribution is between 1000$-7999$</a:t>
          </a:r>
        </a:p>
      </dsp:txBody>
      <dsp:txXfrm>
        <a:off x="1748064" y="2342799"/>
        <a:ext cx="3342605" cy="2005563"/>
      </dsp:txXfrm>
    </dsp:sp>
    <dsp:sp modelId="{7C6E31B1-7486-BF41-B00E-E0EE3405BE6F}">
      <dsp:nvSpPr>
        <dsp:cNvPr id="0" name=""/>
        <dsp:cNvSpPr/>
      </dsp:nvSpPr>
      <dsp:spPr>
        <a:xfrm>
          <a:off x="5424930" y="2342799"/>
          <a:ext cx="3342605" cy="20055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25 % of the loan distribution is between 21001$-40000$</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E4F7-369D-404B-8F8D-7AEB008E0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C20CD2-C0BF-4F49-88FE-54567D232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61E6F-F19A-7348-8E1C-8DE4FE77AF4C}"/>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B560BB64-14D5-A843-8229-6A00D7729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B9E61-AD02-7D46-8641-3F1D726E5B87}"/>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36522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2FC4-CF7D-F543-AC68-EBEAFCD20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47A2A-A670-3A45-92D3-1D14FD605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AEE40-25F3-DB43-9E9B-CAFC7E105F29}"/>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786C40B8-C894-1342-9EE5-9002FA4A0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C5124-C2D2-9A48-800C-298B401E80CF}"/>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143760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0844A-86B8-E040-AEA0-5BA6B3EEAE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EB68A-A699-EC4B-9066-81F14DC0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71DB5-1C42-F244-A414-4511FE5B9A1E}"/>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4991B618-4A4D-6F43-8A64-5266A4B59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4AE41-D858-1148-9181-D59DAB1C92A9}"/>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77063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0663-922E-DD41-A4C8-DD2E14002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F6BDC-49C4-CA4E-AAAF-637F8520B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142DA-9566-0A40-A7A1-D6FCF0FE0C66}"/>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F5569D04-BB77-394C-85BD-7CD3979DA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0F11-D95A-1C49-AF3C-45246F398185}"/>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79394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EC10-315A-4045-8245-777E24250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26529D-EAD3-A34E-8EA3-9D6B3303D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6D92F-D8D3-AB4E-B89B-98EBA0274D41}"/>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13E638A2-2FAB-AE4F-94A7-E20D54EA5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A910-AAA4-014F-8496-6407E97ADB4E}"/>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67952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EB02-A624-D344-8C4B-3835F6801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2C79B-EC63-3A4C-AFC2-FD54CAFAF6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0EEC8-254F-6E4F-8C4F-E22611E29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C9FE5-9454-8540-80E2-4588297AB64A}"/>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6" name="Footer Placeholder 5">
            <a:extLst>
              <a:ext uri="{FF2B5EF4-FFF2-40B4-BE49-F238E27FC236}">
                <a16:creationId xmlns:a16="http://schemas.microsoft.com/office/drawing/2014/main" id="{59555B0D-CC8C-B142-9708-8379371EA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C9761-087C-8C4C-9236-C9023E2053C1}"/>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34681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9826-DB22-0341-B25B-2B5BDFA47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80758-162F-B54F-A59E-F5DECA099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29D3B-93C6-D941-91F3-D3AEA51A10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3528F-31B9-EF46-98FF-220F1D2D6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A1195-A6E0-6646-A396-CA5FB414B2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68F46-FCF5-F145-839A-3A6F4C659C09}"/>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8" name="Footer Placeholder 7">
            <a:extLst>
              <a:ext uri="{FF2B5EF4-FFF2-40B4-BE49-F238E27FC236}">
                <a16:creationId xmlns:a16="http://schemas.microsoft.com/office/drawing/2014/main" id="{4C9A98ED-BE91-7E42-AA61-04BB627DD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E9C141-E290-CB4E-996E-E270AA11564B}"/>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352945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5230-A57C-1E40-819B-F4EC727316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A5A92-95E1-0D42-B963-39F44802B22B}"/>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4" name="Footer Placeholder 3">
            <a:extLst>
              <a:ext uri="{FF2B5EF4-FFF2-40B4-BE49-F238E27FC236}">
                <a16:creationId xmlns:a16="http://schemas.microsoft.com/office/drawing/2014/main" id="{2F967FB0-C5F7-AB43-A426-161DB6CB8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AD9B5-2AA1-924C-8AB7-F14560853DAD}"/>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15115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6A0EDC-D655-A04B-BC61-9B8296EBB353}"/>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3" name="Footer Placeholder 2">
            <a:extLst>
              <a:ext uri="{FF2B5EF4-FFF2-40B4-BE49-F238E27FC236}">
                <a16:creationId xmlns:a16="http://schemas.microsoft.com/office/drawing/2014/main" id="{B69CB84B-7DC8-2C4C-BCB3-2E8B3F7BD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6020C5-B65F-B049-9093-7E784CBCA491}"/>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215297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C0F-CE95-3E4F-82F0-F0093890F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93D3E9-4BCE-0147-BBB0-E619BF7D3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65F7F-FADE-2049-8700-53B47E745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6B7A8-92DB-3241-967B-C422C8C52103}"/>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6" name="Footer Placeholder 5">
            <a:extLst>
              <a:ext uri="{FF2B5EF4-FFF2-40B4-BE49-F238E27FC236}">
                <a16:creationId xmlns:a16="http://schemas.microsoft.com/office/drawing/2014/main" id="{48AAFA3E-F31E-A948-92F8-E15A96F69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FD6D-C25C-E544-8A89-B03DBCCD2877}"/>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58686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87DD-A148-114D-8F25-A4D4D0F31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5A97C-E2C1-7C4F-A80B-730B7B3B48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B253E-8C71-B541-8853-5E3E3A23F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AA37C-3EF7-4149-90A4-72A7AD4ACED1}"/>
              </a:ext>
            </a:extLst>
          </p:cNvPr>
          <p:cNvSpPr>
            <a:spLocks noGrp="1"/>
          </p:cNvSpPr>
          <p:nvPr>
            <p:ph type="dt" sz="half" idx="10"/>
          </p:nvPr>
        </p:nvSpPr>
        <p:spPr/>
        <p:txBody>
          <a:bodyPr/>
          <a:lstStyle/>
          <a:p>
            <a:fld id="{F4263554-A2ED-C848-AE46-9FE67110EC52}" type="datetimeFigureOut">
              <a:rPr lang="en-US" smtClean="0"/>
              <a:t>5/10/20</a:t>
            </a:fld>
            <a:endParaRPr lang="en-US"/>
          </a:p>
        </p:txBody>
      </p:sp>
      <p:sp>
        <p:nvSpPr>
          <p:cNvPr id="6" name="Footer Placeholder 5">
            <a:extLst>
              <a:ext uri="{FF2B5EF4-FFF2-40B4-BE49-F238E27FC236}">
                <a16:creationId xmlns:a16="http://schemas.microsoft.com/office/drawing/2014/main" id="{CF46BB15-F028-0F4E-82EB-F1FF23E66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3B9FA-C356-4F4F-B2A6-53EF17FB0DCD}"/>
              </a:ext>
            </a:extLst>
          </p:cNvPr>
          <p:cNvSpPr>
            <a:spLocks noGrp="1"/>
          </p:cNvSpPr>
          <p:nvPr>
            <p:ph type="sldNum" sz="quarter" idx="12"/>
          </p:nvPr>
        </p:nvSpPr>
        <p:spPr/>
        <p:txBody>
          <a:bodyPr/>
          <a:lstStyle/>
          <a:p>
            <a:fld id="{10814DB4-4442-0A42-8F76-1996E7082C90}" type="slidenum">
              <a:rPr lang="en-US" smtClean="0"/>
              <a:t>‹#›</a:t>
            </a:fld>
            <a:endParaRPr lang="en-US"/>
          </a:p>
        </p:txBody>
      </p:sp>
    </p:spTree>
    <p:extLst>
      <p:ext uri="{BB962C8B-B14F-4D97-AF65-F5344CB8AC3E}">
        <p14:creationId xmlns:p14="http://schemas.microsoft.com/office/powerpoint/2010/main" val="329549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235AD-5374-1241-9BA6-809CE1714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DEA0A2-1EF9-974E-A7F2-2A2B2A3D26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3432C-46E4-AD41-8E8E-D439635EB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63554-A2ED-C848-AE46-9FE67110EC52}" type="datetimeFigureOut">
              <a:rPr lang="en-US" smtClean="0"/>
              <a:t>5/10/20</a:t>
            </a:fld>
            <a:endParaRPr lang="en-US"/>
          </a:p>
        </p:txBody>
      </p:sp>
      <p:sp>
        <p:nvSpPr>
          <p:cNvPr id="5" name="Footer Placeholder 4">
            <a:extLst>
              <a:ext uri="{FF2B5EF4-FFF2-40B4-BE49-F238E27FC236}">
                <a16:creationId xmlns:a16="http://schemas.microsoft.com/office/drawing/2014/main" id="{0BC43DFD-7BB3-BD42-A1A6-7DC9822B6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E4260-E93C-4B45-8D07-11618DE31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14DB4-4442-0A42-8F76-1996E7082C90}" type="slidenum">
              <a:rPr lang="en-US" smtClean="0"/>
              <a:t>‹#›</a:t>
            </a:fld>
            <a:endParaRPr lang="en-US"/>
          </a:p>
        </p:txBody>
      </p:sp>
    </p:spTree>
    <p:extLst>
      <p:ext uri="{BB962C8B-B14F-4D97-AF65-F5344CB8AC3E}">
        <p14:creationId xmlns:p14="http://schemas.microsoft.com/office/powerpoint/2010/main" val="454333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263FCC-695F-4994-AFE7-65D70BD0E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755226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093D2-8849-FB4A-9EAA-92763AFEC4DD}"/>
              </a:ext>
            </a:extLst>
          </p:cNvPr>
          <p:cNvSpPr>
            <a:spLocks noGrp="1"/>
          </p:cNvSpPr>
          <p:nvPr>
            <p:ph type="ctrTitle"/>
          </p:nvPr>
        </p:nvSpPr>
        <p:spPr>
          <a:xfrm>
            <a:off x="637594" y="-391277"/>
            <a:ext cx="6274591" cy="3262068"/>
          </a:xfrm>
        </p:spPr>
        <p:txBody>
          <a:bodyPr vert="horz" lIns="91440" tIns="45720" rIns="91440" bIns="45720" rtlCol="0">
            <a:normAutofit/>
          </a:bodyPr>
          <a:lstStyle/>
          <a:p>
            <a:pPr algn="l"/>
            <a:r>
              <a:rPr lang="en-US" kern="1200" dirty="0">
                <a:solidFill>
                  <a:schemeClr val="bg1"/>
                </a:solidFill>
                <a:latin typeface="+mj-lt"/>
                <a:ea typeface="+mj-ea"/>
                <a:cs typeface="+mj-cs"/>
              </a:rPr>
              <a:t>LENDING CLUB DATA ANALYSIS</a:t>
            </a: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                 </a:t>
            </a:r>
            <a:r>
              <a:rPr lang="en-US" sz="1600" kern="1200" dirty="0">
                <a:solidFill>
                  <a:schemeClr val="bg1"/>
                </a:solidFill>
                <a:latin typeface="+mj-lt"/>
                <a:ea typeface="+mj-ea"/>
                <a:cs typeface="+mj-cs"/>
              </a:rPr>
              <a:t>under the guidance of Professor </a:t>
            </a:r>
            <a:r>
              <a:rPr lang="en-US" sz="1600" kern="1200" dirty="0" err="1">
                <a:solidFill>
                  <a:schemeClr val="bg1"/>
                </a:solidFill>
                <a:latin typeface="+mj-lt"/>
                <a:ea typeface="+mj-ea"/>
                <a:cs typeface="+mj-cs"/>
              </a:rPr>
              <a:t>Yegin</a:t>
            </a:r>
            <a:r>
              <a:rPr lang="en-US" sz="1600" kern="1200" dirty="0">
                <a:solidFill>
                  <a:schemeClr val="bg1"/>
                </a:solidFill>
                <a:latin typeface="+mj-lt"/>
                <a:ea typeface="+mj-ea"/>
                <a:cs typeface="+mj-cs"/>
              </a:rPr>
              <a:t> </a:t>
            </a:r>
            <a:r>
              <a:rPr lang="en-US" sz="1600" kern="1200" dirty="0" err="1">
                <a:solidFill>
                  <a:schemeClr val="bg1"/>
                </a:solidFill>
                <a:latin typeface="+mj-lt"/>
                <a:ea typeface="+mj-ea"/>
                <a:cs typeface="+mj-cs"/>
              </a:rPr>
              <a:t>Genc</a:t>
            </a:r>
            <a:endParaRPr lang="en-US" sz="16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C7C82B9B-C830-8C4D-B84A-E2D1C2336E99}"/>
              </a:ext>
            </a:extLst>
          </p:cNvPr>
          <p:cNvSpPr>
            <a:spLocks noGrp="1"/>
          </p:cNvSpPr>
          <p:nvPr>
            <p:ph type="subTitle" idx="1"/>
          </p:nvPr>
        </p:nvSpPr>
        <p:spPr>
          <a:xfrm>
            <a:off x="4104166" y="4721902"/>
            <a:ext cx="2808019" cy="1496019"/>
          </a:xfrm>
        </p:spPr>
        <p:txBody>
          <a:bodyPr vert="horz" lIns="91440" tIns="45720" rIns="91440" bIns="45720" rtlCol="0">
            <a:normAutofit/>
          </a:bodyPr>
          <a:lstStyle/>
          <a:p>
            <a:pPr algn="l"/>
            <a:r>
              <a:rPr lang="en-US" sz="1700" dirty="0">
                <a:solidFill>
                  <a:schemeClr val="bg1"/>
                </a:solidFill>
              </a:rPr>
              <a:t>BY</a:t>
            </a:r>
          </a:p>
          <a:p>
            <a:pPr algn="l"/>
            <a:r>
              <a:rPr lang="en-US" sz="1700" dirty="0">
                <a:solidFill>
                  <a:schemeClr val="bg1"/>
                </a:solidFill>
              </a:rPr>
              <a:t>SRAVYA KODAVATI</a:t>
            </a:r>
          </a:p>
          <a:p>
            <a:pPr algn="l"/>
            <a:r>
              <a:rPr lang="en-US" sz="1700" dirty="0">
                <a:solidFill>
                  <a:schemeClr val="bg1"/>
                </a:solidFill>
              </a:rPr>
              <a:t>ARUN YARRAM</a:t>
            </a:r>
          </a:p>
          <a:p>
            <a:pPr algn="l"/>
            <a:r>
              <a:rPr lang="en-US" sz="1700" dirty="0">
                <a:solidFill>
                  <a:schemeClr val="bg1"/>
                </a:solidFill>
              </a:rPr>
              <a:t>CHANDANA NADENDLA</a:t>
            </a:r>
          </a:p>
        </p:txBody>
      </p:sp>
      <p:pic>
        <p:nvPicPr>
          <p:cNvPr id="20" name="Picture 19" descr="A close up of a book&#10;&#10;Description automatically generated">
            <a:extLst>
              <a:ext uri="{FF2B5EF4-FFF2-40B4-BE49-F238E27FC236}">
                <a16:creationId xmlns:a16="http://schemas.microsoft.com/office/drawing/2014/main" id="{FCF79FA7-7CEB-4E84-8694-4C0F9EA3BCDA}"/>
              </a:ext>
            </a:extLst>
          </p:cNvPr>
          <p:cNvPicPr>
            <a:picLocks noChangeAspect="1"/>
          </p:cNvPicPr>
          <p:nvPr/>
        </p:nvPicPr>
        <p:blipFill rotWithShape="1">
          <a:blip r:embed="rId2"/>
          <a:srcRect l="14911" r="40243" b="-1"/>
          <a:stretch/>
        </p:blipFill>
        <p:spPr>
          <a:xfrm>
            <a:off x="7549780" y="10"/>
            <a:ext cx="4642220" cy="6857990"/>
          </a:xfrm>
          <a:prstGeom prst="rect">
            <a:avLst/>
          </a:prstGeom>
        </p:spPr>
      </p:pic>
    </p:spTree>
    <p:extLst>
      <p:ext uri="{BB962C8B-B14F-4D97-AF65-F5344CB8AC3E}">
        <p14:creationId xmlns:p14="http://schemas.microsoft.com/office/powerpoint/2010/main" val="90935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F5BA7-AA56-314D-AC49-40D8FA2D3A0E}"/>
              </a:ext>
            </a:extLst>
          </p:cNvPr>
          <p:cNvSpPr>
            <a:spLocks noGrp="1"/>
          </p:cNvSpPr>
          <p:nvPr>
            <p:ph type="title"/>
          </p:nvPr>
        </p:nvSpPr>
        <p:spPr>
          <a:xfrm>
            <a:off x="838200" y="585216"/>
            <a:ext cx="10515600" cy="1325563"/>
          </a:xfrm>
        </p:spPr>
        <p:txBody>
          <a:bodyPr vert="horz" lIns="91440" tIns="45720" rIns="91440" bIns="45720" rtlCol="0">
            <a:noAutofit/>
          </a:bodyPr>
          <a:lstStyle/>
          <a:p>
            <a:br>
              <a:rPr lang="en-US" u="sng" dirty="0">
                <a:solidFill>
                  <a:schemeClr val="bg1"/>
                </a:solidFill>
              </a:rPr>
            </a:br>
            <a:br>
              <a:rPr lang="en-US" u="sng" dirty="0">
                <a:solidFill>
                  <a:schemeClr val="bg1"/>
                </a:solidFill>
              </a:rPr>
            </a:br>
            <a:br>
              <a:rPr lang="en-US" u="sng" dirty="0">
                <a:solidFill>
                  <a:schemeClr val="bg1"/>
                </a:solidFill>
              </a:rPr>
            </a:br>
            <a:br>
              <a:rPr lang="en-US" u="sng"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err="1">
                <a:solidFill>
                  <a:schemeClr val="bg1"/>
                </a:solidFill>
              </a:rPr>
              <a:t>Issue_d</a:t>
            </a:r>
            <a:r>
              <a:rPr lang="en-US" dirty="0">
                <a:solidFill>
                  <a:schemeClr val="bg1"/>
                </a:solidFill>
              </a:rPr>
              <a:t> Variable:</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sp>
        <p:nvSpPr>
          <p:cNvPr id="45" name="Content Placeholder 44">
            <a:extLst>
              <a:ext uri="{FF2B5EF4-FFF2-40B4-BE49-F238E27FC236}">
                <a16:creationId xmlns:a16="http://schemas.microsoft.com/office/drawing/2014/main" id="{8AD7280C-A855-4FB0-BC79-AAA05E09C6D1}"/>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Based on issued date variable, which month has highest no of loan amount?</a:t>
            </a:r>
            <a:br>
              <a:rPr lang="en-US" sz="2200" dirty="0"/>
            </a:br>
            <a:br>
              <a:rPr lang="en-US" sz="2200" dirty="0"/>
            </a:br>
            <a:r>
              <a:rPr lang="en-US" sz="2200" dirty="0"/>
              <a:t>Most number of loans are being issued in Oct, Nov, Dec due to the events, sales and offers</a:t>
            </a:r>
          </a:p>
        </p:txBody>
      </p:sp>
      <p:graphicFrame>
        <p:nvGraphicFramePr>
          <p:cNvPr id="6" name="Chart 5">
            <a:extLst>
              <a:ext uri="{FF2B5EF4-FFF2-40B4-BE49-F238E27FC236}">
                <a16:creationId xmlns:a16="http://schemas.microsoft.com/office/drawing/2014/main" id="{8E2AC2D5-0181-E640-957F-70BC00C66E9C}"/>
              </a:ext>
            </a:extLst>
          </p:cNvPr>
          <p:cNvGraphicFramePr>
            <a:graphicFrameLocks/>
          </p:cNvGraphicFramePr>
          <p:nvPr>
            <p:extLst>
              <p:ext uri="{D42A27DB-BD31-4B8C-83A1-F6EECF244321}">
                <p14:modId xmlns:p14="http://schemas.microsoft.com/office/powerpoint/2010/main" val="271217931"/>
              </p:ext>
            </p:extLst>
          </p:nvPr>
        </p:nvGraphicFramePr>
        <p:xfrm>
          <a:off x="838201" y="2743201"/>
          <a:ext cx="5500115" cy="3336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396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3A066-ECE9-AC4B-BC1C-B79F3ACA829A}"/>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a:solidFill>
                  <a:schemeClr val="bg1"/>
                </a:solidFill>
              </a:rPr>
              <a:t>Home Ownership Variable</a:t>
            </a:r>
          </a:p>
        </p:txBody>
      </p:sp>
      <p:pic>
        <p:nvPicPr>
          <p:cNvPr id="5" name="Content Placeholder 4" descr="A screenshot of a cell phone&#10;&#10;Description automatically generated">
            <a:extLst>
              <a:ext uri="{FF2B5EF4-FFF2-40B4-BE49-F238E27FC236}">
                <a16:creationId xmlns:a16="http://schemas.microsoft.com/office/drawing/2014/main" id="{1D937326-1701-F448-B563-9B5AECDA171C}"/>
              </a:ext>
            </a:extLst>
          </p:cNvPr>
          <p:cNvPicPr>
            <a:picLocks noChangeAspect="1"/>
          </p:cNvPicPr>
          <p:nvPr/>
        </p:nvPicPr>
        <p:blipFill rotWithShape="1">
          <a:blip r:embed="rId2"/>
          <a:srcRect t="4677" r="3" b="4681"/>
          <a:stretch/>
        </p:blipFill>
        <p:spPr>
          <a:xfrm>
            <a:off x="841248" y="2516777"/>
            <a:ext cx="6236208" cy="3660185"/>
          </a:xfrm>
          <a:prstGeom prst="rect">
            <a:avLst/>
          </a:prstGeom>
        </p:spPr>
      </p:pic>
      <p:sp>
        <p:nvSpPr>
          <p:cNvPr id="41" name="Content Placeholder 40">
            <a:extLst>
              <a:ext uri="{FF2B5EF4-FFF2-40B4-BE49-F238E27FC236}">
                <a16:creationId xmlns:a16="http://schemas.microsoft.com/office/drawing/2014/main" id="{3F7D1BCF-95A6-48F6-BD62-0854DD270576}"/>
              </a:ext>
            </a:extLst>
          </p:cNvPr>
          <p:cNvSpPr>
            <a:spLocks noGrp="1"/>
          </p:cNvSpPr>
          <p:nvPr>
            <p:ph idx="1"/>
          </p:nvPr>
        </p:nvSpPr>
        <p:spPr>
          <a:xfrm>
            <a:off x="7546848" y="2516777"/>
            <a:ext cx="3803904" cy="3660185"/>
          </a:xfrm>
        </p:spPr>
        <p:txBody>
          <a:bodyPr anchor="ctr">
            <a:normAutofit/>
          </a:bodyPr>
          <a:lstStyle/>
          <a:p>
            <a:r>
              <a:rPr lang="en-US" sz="2200" dirty="0"/>
              <a:t>From the distribution, we can say that customers who are having mortgage loans have taken highest no of loans.</a:t>
            </a:r>
          </a:p>
        </p:txBody>
      </p:sp>
    </p:spTree>
    <p:extLst>
      <p:ext uri="{BB962C8B-B14F-4D97-AF65-F5344CB8AC3E}">
        <p14:creationId xmlns:p14="http://schemas.microsoft.com/office/powerpoint/2010/main" val="411187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372C-9105-1C47-A551-F2002B5605F6}"/>
              </a:ext>
            </a:extLst>
          </p:cNvPr>
          <p:cNvSpPr>
            <a:spLocks noGrp="1"/>
          </p:cNvSpPr>
          <p:nvPr>
            <p:ph type="title"/>
          </p:nvPr>
        </p:nvSpPr>
        <p:spPr>
          <a:xfrm>
            <a:off x="648928" y="4675886"/>
            <a:ext cx="3685032" cy="1608328"/>
          </a:xfrm>
        </p:spPr>
        <p:txBody>
          <a:bodyPr>
            <a:normAutofit/>
          </a:bodyPr>
          <a:lstStyle/>
          <a:p>
            <a:r>
              <a:rPr lang="en-US" sz="3600"/>
              <a:t>Verification Variable:</a:t>
            </a:r>
          </a:p>
        </p:txBody>
      </p:sp>
      <p:sp>
        <p:nvSpPr>
          <p:cNvPr id="34" name="Rectangle 3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040"/>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8C6C6876-A08C-E546-BA94-C85B0C12B95C}"/>
              </a:ext>
            </a:extLst>
          </p:cNvPr>
          <p:cNvPicPr>
            <a:picLocks noChangeAspect="1"/>
          </p:cNvPicPr>
          <p:nvPr/>
        </p:nvPicPr>
        <p:blipFill>
          <a:blip r:embed="rId2"/>
          <a:stretch>
            <a:fillRect/>
          </a:stretch>
        </p:blipFill>
        <p:spPr>
          <a:xfrm>
            <a:off x="640080" y="690305"/>
            <a:ext cx="5276088" cy="319139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504868A-76CB-BA49-8437-1E0CC0F4F00B}"/>
              </a:ext>
            </a:extLst>
          </p:cNvPr>
          <p:cNvPicPr>
            <a:picLocks noChangeAspect="1"/>
          </p:cNvPicPr>
          <p:nvPr/>
        </p:nvPicPr>
        <p:blipFill>
          <a:blip r:embed="rId3"/>
          <a:stretch>
            <a:fillRect/>
          </a:stretch>
        </p:blipFill>
        <p:spPr>
          <a:xfrm>
            <a:off x="5916168" y="1300163"/>
            <a:ext cx="5954268" cy="2128837"/>
          </a:xfrm>
          <a:prstGeom prst="rect">
            <a:avLst/>
          </a:prstGeom>
        </p:spPr>
      </p:pic>
      <p:sp>
        <p:nvSpPr>
          <p:cNvPr id="9" name="Content Placeholder 8">
            <a:extLst>
              <a:ext uri="{FF2B5EF4-FFF2-40B4-BE49-F238E27FC236}">
                <a16:creationId xmlns:a16="http://schemas.microsoft.com/office/drawing/2014/main" id="{C68E3A47-B651-40BC-907B-D86351B1B37B}"/>
              </a:ext>
            </a:extLst>
          </p:cNvPr>
          <p:cNvSpPr>
            <a:spLocks noGrp="1"/>
          </p:cNvSpPr>
          <p:nvPr>
            <p:ph idx="1"/>
          </p:nvPr>
        </p:nvSpPr>
        <p:spPr>
          <a:xfrm>
            <a:off x="4864100" y="4675886"/>
            <a:ext cx="6675627" cy="1605083"/>
          </a:xfrm>
        </p:spPr>
        <p:txBody>
          <a:bodyPr anchor="ctr">
            <a:normAutofit/>
          </a:bodyPr>
          <a:lstStyle/>
          <a:p>
            <a:r>
              <a:rPr lang="en-US" sz="2000" u="sng"/>
              <a:t>QUESTION</a:t>
            </a:r>
            <a:r>
              <a:rPr lang="en-US" sz="2000"/>
              <a:t>:Does the applicant needs to be verified to get a loan?</a:t>
            </a:r>
          </a:p>
          <a:p>
            <a:r>
              <a:rPr lang="en-US" sz="2000"/>
              <a:t>From the plot we can say that most of the customers incomes are verified and one does not need to be verified to get a loan.</a:t>
            </a:r>
          </a:p>
          <a:p>
            <a:endParaRPr lang="en-US" sz="2000"/>
          </a:p>
        </p:txBody>
      </p:sp>
    </p:spTree>
    <p:extLst>
      <p:ext uri="{BB962C8B-B14F-4D97-AF65-F5344CB8AC3E}">
        <p14:creationId xmlns:p14="http://schemas.microsoft.com/office/powerpoint/2010/main" val="60851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9FD9-E375-FA42-8680-217D57677509}"/>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Application Type Variable:</a:t>
            </a:r>
          </a:p>
        </p:txBody>
      </p:sp>
      <p:sp>
        <p:nvSpPr>
          <p:cNvPr id="20" name="Content Placeholder 19">
            <a:extLst>
              <a:ext uri="{FF2B5EF4-FFF2-40B4-BE49-F238E27FC236}">
                <a16:creationId xmlns:a16="http://schemas.microsoft.com/office/drawing/2014/main" id="{B73BF520-C8EA-42D5-BC1D-823E11B37926}"/>
              </a:ext>
            </a:extLst>
          </p:cNvPr>
          <p:cNvSpPr>
            <a:spLocks noGrp="1"/>
          </p:cNvSpPr>
          <p:nvPr>
            <p:ph idx="1"/>
          </p:nvPr>
        </p:nvSpPr>
        <p:spPr>
          <a:xfrm>
            <a:off x="990600" y="1419083"/>
            <a:ext cx="10210800" cy="528429"/>
          </a:xfrm>
        </p:spPr>
        <p:txBody>
          <a:bodyPr vert="horz" lIns="91440" tIns="45720" rIns="91440" bIns="45720" rtlCol="0">
            <a:normAutofit/>
          </a:bodyPr>
          <a:lstStyle/>
          <a:p>
            <a:pPr marL="0" indent="0" algn="ctr">
              <a:buNone/>
            </a:pPr>
            <a:r>
              <a:rPr lang="en-US" sz="2400"/>
              <a:t>From the barplot, we can say that individual type of applications are more</a:t>
            </a:r>
          </a:p>
        </p:txBody>
      </p:sp>
      <p:sp>
        <p:nvSpPr>
          <p:cNvPr id="42" name="Rectangle 4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24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0215FC5-9FFA-C64F-BF5A-34227F23AEEF}"/>
              </a:ext>
            </a:extLst>
          </p:cNvPr>
          <p:cNvPicPr>
            <a:picLocks noChangeAspect="1"/>
          </p:cNvPicPr>
          <p:nvPr/>
        </p:nvPicPr>
        <p:blipFill rotWithShape="1">
          <a:blip r:embed="rId2"/>
          <a:srcRect t="2667" r="3" b="2671"/>
          <a:stretch/>
        </p:blipFill>
        <p:spPr>
          <a:xfrm>
            <a:off x="639148" y="2928544"/>
            <a:ext cx="4974336" cy="2919546"/>
          </a:xfrm>
          <a:prstGeom prst="rect">
            <a:avLst/>
          </a:prstGeom>
        </p:spPr>
      </p:pic>
      <p:sp>
        <p:nvSpPr>
          <p:cNvPr id="4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C52F8435-C014-174E-BFCE-48A4D82E0FBA}"/>
              </a:ext>
            </a:extLst>
          </p:cNvPr>
          <p:cNvPicPr>
            <a:picLocks noChangeAspect="1"/>
          </p:cNvPicPr>
          <p:nvPr/>
        </p:nvPicPr>
        <p:blipFill>
          <a:blip r:embed="rId3"/>
          <a:stretch>
            <a:fillRect/>
          </a:stretch>
        </p:blipFill>
        <p:spPr>
          <a:xfrm>
            <a:off x="6252717" y="3071813"/>
            <a:ext cx="5615601" cy="2600325"/>
          </a:xfrm>
          <a:prstGeom prst="rect">
            <a:avLst/>
          </a:prstGeom>
        </p:spPr>
      </p:pic>
    </p:spTree>
    <p:extLst>
      <p:ext uri="{BB962C8B-B14F-4D97-AF65-F5344CB8AC3E}">
        <p14:creationId xmlns:p14="http://schemas.microsoft.com/office/powerpoint/2010/main" val="247189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77559-6827-BE4A-BC77-CF2F19C6D215}"/>
              </a:ext>
            </a:extLst>
          </p:cNvPr>
          <p:cNvSpPr>
            <a:spLocks noGrp="1"/>
          </p:cNvSpPr>
          <p:nvPr>
            <p:ph type="title"/>
          </p:nvPr>
        </p:nvSpPr>
        <p:spPr>
          <a:xfrm>
            <a:off x="838200" y="585216"/>
            <a:ext cx="10515600" cy="1325563"/>
          </a:xfrm>
        </p:spPr>
        <p:txBody>
          <a:bodyPr>
            <a:normAutofit/>
          </a:bodyPr>
          <a:lstStyle/>
          <a:p>
            <a:r>
              <a:rPr lang="en-US">
                <a:solidFill>
                  <a:schemeClr val="bg1"/>
                </a:solidFill>
              </a:rPr>
              <a:t>State Variable:</a:t>
            </a:r>
          </a:p>
        </p:txBody>
      </p:sp>
      <p:pic>
        <p:nvPicPr>
          <p:cNvPr id="5" name="Content Placeholder 4" descr="A screenshot of a cell phone&#10;&#10;Description automatically generated">
            <a:extLst>
              <a:ext uri="{FF2B5EF4-FFF2-40B4-BE49-F238E27FC236}">
                <a16:creationId xmlns:a16="http://schemas.microsoft.com/office/drawing/2014/main" id="{7CED7883-D56E-8745-8564-EAAA28B93F6F}"/>
              </a:ext>
            </a:extLst>
          </p:cNvPr>
          <p:cNvPicPr>
            <a:picLocks noChangeAspect="1"/>
          </p:cNvPicPr>
          <p:nvPr/>
        </p:nvPicPr>
        <p:blipFill rotWithShape="1">
          <a:blip r:embed="rId2"/>
          <a:srcRect l="1785" r="584" b="2"/>
          <a:stretch/>
        </p:blipFill>
        <p:spPr>
          <a:xfrm>
            <a:off x="180753" y="2516777"/>
            <a:ext cx="6157563" cy="4096674"/>
          </a:xfrm>
          <a:prstGeom prst="rect">
            <a:avLst/>
          </a:prstGeom>
        </p:spPr>
      </p:pic>
      <p:sp>
        <p:nvSpPr>
          <p:cNvPr id="20" name="Content Placeholder 8">
            <a:extLst>
              <a:ext uri="{FF2B5EF4-FFF2-40B4-BE49-F238E27FC236}">
                <a16:creationId xmlns:a16="http://schemas.microsoft.com/office/drawing/2014/main" id="{591EB797-6ACF-4F56-A8AB-40A1C50F346F}"/>
              </a:ext>
            </a:extLst>
          </p:cNvPr>
          <p:cNvSpPr>
            <a:spLocks noGrp="1"/>
          </p:cNvSpPr>
          <p:nvPr>
            <p:ph idx="1"/>
          </p:nvPr>
        </p:nvSpPr>
        <p:spPr>
          <a:xfrm>
            <a:off x="6338316" y="2516777"/>
            <a:ext cx="5015484" cy="3660185"/>
          </a:xfrm>
        </p:spPr>
        <p:txBody>
          <a:bodyPr anchor="ctr">
            <a:normAutofit/>
          </a:bodyPr>
          <a:lstStyle/>
          <a:p>
            <a:r>
              <a:rPr lang="en-US" sz="2200" u="sng"/>
              <a:t>QUESTION</a:t>
            </a:r>
            <a:r>
              <a:rPr lang="en-US" sz="2200"/>
              <a:t>: Which states have taken highest no of loans?</a:t>
            </a:r>
          </a:p>
          <a:p>
            <a:r>
              <a:rPr lang="en-US" sz="2200"/>
              <a:t>From barplot, we can say that California, Texas and New York have highest customers.</a:t>
            </a:r>
          </a:p>
        </p:txBody>
      </p:sp>
    </p:spTree>
    <p:extLst>
      <p:ext uri="{BB962C8B-B14F-4D97-AF65-F5344CB8AC3E}">
        <p14:creationId xmlns:p14="http://schemas.microsoft.com/office/powerpoint/2010/main" val="256668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CE7EB-82EA-184E-9E52-E2BD45E45733}"/>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Distribution of Annual income WRT Grades by Status:</a:t>
            </a:r>
          </a:p>
        </p:txBody>
      </p:sp>
      <p:sp>
        <p:nvSpPr>
          <p:cNvPr id="15" name="Content Placeholder 8">
            <a:extLst>
              <a:ext uri="{FF2B5EF4-FFF2-40B4-BE49-F238E27FC236}">
                <a16:creationId xmlns:a16="http://schemas.microsoft.com/office/drawing/2014/main" id="{073CEB4D-C729-4315-A413-CFE9E3A519E5}"/>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How does the loan status affect based on an annual income of a customer with relative to grades?</a:t>
            </a:r>
          </a:p>
          <a:p>
            <a:r>
              <a:rPr lang="en-US" sz="2200" dirty="0"/>
              <a:t>We can say that the distribution of bad loans income are in fixed ranges with respect to grades compared to good loans, where many outliers are present.</a:t>
            </a:r>
          </a:p>
        </p:txBody>
      </p:sp>
      <p:pic>
        <p:nvPicPr>
          <p:cNvPr id="7" name="Picture 6" descr="A screenshot of a social media post&#10;&#10;Description automatically generated">
            <a:extLst>
              <a:ext uri="{FF2B5EF4-FFF2-40B4-BE49-F238E27FC236}">
                <a16:creationId xmlns:a16="http://schemas.microsoft.com/office/drawing/2014/main" id="{ECCD7136-71D7-B34F-BD14-97D15A2B1D7B}"/>
              </a:ext>
            </a:extLst>
          </p:cNvPr>
          <p:cNvPicPr>
            <a:picLocks noChangeAspect="1"/>
          </p:cNvPicPr>
          <p:nvPr/>
        </p:nvPicPr>
        <p:blipFill>
          <a:blip r:embed="rId2"/>
          <a:stretch>
            <a:fillRect/>
          </a:stretch>
        </p:blipFill>
        <p:spPr>
          <a:xfrm>
            <a:off x="425303" y="2386584"/>
            <a:ext cx="5913014" cy="4024849"/>
          </a:xfrm>
          <a:prstGeom prst="rect">
            <a:avLst/>
          </a:prstGeom>
        </p:spPr>
      </p:pic>
    </p:spTree>
    <p:extLst>
      <p:ext uri="{BB962C8B-B14F-4D97-AF65-F5344CB8AC3E}">
        <p14:creationId xmlns:p14="http://schemas.microsoft.com/office/powerpoint/2010/main" val="91807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3DD98-D5BB-3349-833E-782C8D75B1E3}"/>
              </a:ext>
            </a:extLst>
          </p:cNvPr>
          <p:cNvSpPr>
            <a:spLocks noGrp="1"/>
          </p:cNvSpPr>
          <p:nvPr>
            <p:ph type="title"/>
          </p:nvPr>
        </p:nvSpPr>
        <p:spPr>
          <a:xfrm>
            <a:off x="838200" y="585216"/>
            <a:ext cx="10515600" cy="1325563"/>
          </a:xfrm>
        </p:spPr>
        <p:txBody>
          <a:bodyPr>
            <a:normAutofit/>
          </a:bodyPr>
          <a:lstStyle/>
          <a:p>
            <a:r>
              <a:rPr lang="en-US" dirty="0" err="1">
                <a:solidFill>
                  <a:schemeClr val="bg1"/>
                </a:solidFill>
              </a:rPr>
              <a:t>Home_Ownership</a:t>
            </a:r>
            <a:r>
              <a:rPr lang="en-US" dirty="0">
                <a:solidFill>
                  <a:schemeClr val="bg1"/>
                </a:solidFill>
              </a:rPr>
              <a:t> Variable:</a:t>
            </a:r>
          </a:p>
        </p:txBody>
      </p:sp>
      <p:pic>
        <p:nvPicPr>
          <p:cNvPr id="5" name="Content Placeholder 4" descr="A screenshot of a social media post&#10;&#10;Description automatically generated">
            <a:extLst>
              <a:ext uri="{FF2B5EF4-FFF2-40B4-BE49-F238E27FC236}">
                <a16:creationId xmlns:a16="http://schemas.microsoft.com/office/drawing/2014/main" id="{7D75AE27-7C2F-F74D-91D0-271FD2F8719F}"/>
              </a:ext>
            </a:extLst>
          </p:cNvPr>
          <p:cNvPicPr>
            <a:picLocks noChangeAspect="1"/>
          </p:cNvPicPr>
          <p:nvPr/>
        </p:nvPicPr>
        <p:blipFill rotWithShape="1">
          <a:blip r:embed="rId2"/>
          <a:srcRect r="997"/>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0A71319B-6712-4C5C-95C4-93DD649E443B}"/>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Which category of home ownership affecting the loan status more?</a:t>
            </a:r>
          </a:p>
          <a:p>
            <a:r>
              <a:rPr lang="en-US" sz="2200" dirty="0"/>
              <a:t>From above stacked </a:t>
            </a:r>
            <a:r>
              <a:rPr lang="en-US" sz="2200" dirty="0" err="1"/>
              <a:t>Barplot</a:t>
            </a:r>
            <a:r>
              <a:rPr lang="en-US" sz="2200" dirty="0"/>
              <a:t>, customers who are in mortgage and rent category are more liable to </a:t>
            </a:r>
            <a:r>
              <a:rPr lang="en-US" sz="2200" dirty="0" err="1"/>
              <a:t>deliquent</a:t>
            </a:r>
            <a:r>
              <a:rPr lang="en-US" sz="2200" dirty="0"/>
              <a:t>.</a:t>
            </a:r>
          </a:p>
        </p:txBody>
      </p:sp>
    </p:spTree>
    <p:extLst>
      <p:ext uri="{BB962C8B-B14F-4D97-AF65-F5344CB8AC3E}">
        <p14:creationId xmlns:p14="http://schemas.microsoft.com/office/powerpoint/2010/main" val="140232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77EFE-30C9-BD41-BE40-876C8477F385}"/>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Loan purpose Variable:</a:t>
            </a:r>
          </a:p>
        </p:txBody>
      </p:sp>
      <p:pic>
        <p:nvPicPr>
          <p:cNvPr id="7" name="Picture 6" descr="A screenshot of a cell phone&#10;&#10;Description automatically generated">
            <a:extLst>
              <a:ext uri="{FF2B5EF4-FFF2-40B4-BE49-F238E27FC236}">
                <a16:creationId xmlns:a16="http://schemas.microsoft.com/office/drawing/2014/main" id="{9E0D4217-3E67-BA49-89C5-F2F752E5681F}"/>
              </a:ext>
            </a:extLst>
          </p:cNvPr>
          <p:cNvPicPr>
            <a:picLocks noChangeAspect="1"/>
          </p:cNvPicPr>
          <p:nvPr/>
        </p:nvPicPr>
        <p:blipFill rotWithShape="1">
          <a:blip r:embed="rId2"/>
          <a:srcRect r="1" b="868"/>
          <a:stretch/>
        </p:blipFill>
        <p:spPr>
          <a:xfrm>
            <a:off x="841248" y="2516777"/>
            <a:ext cx="6236208" cy="3660185"/>
          </a:xfrm>
          <a:prstGeom prst="rect">
            <a:avLst/>
          </a:prstGeom>
        </p:spPr>
      </p:pic>
      <p:sp>
        <p:nvSpPr>
          <p:cNvPr id="9" name="Content Placeholder 8">
            <a:extLst>
              <a:ext uri="{FF2B5EF4-FFF2-40B4-BE49-F238E27FC236}">
                <a16:creationId xmlns:a16="http://schemas.microsoft.com/office/drawing/2014/main" id="{7E2401E7-3029-47BB-92E9-CDBE4AD271DF}"/>
              </a:ext>
            </a:extLst>
          </p:cNvPr>
          <p:cNvSpPr>
            <a:spLocks noGrp="1"/>
          </p:cNvSpPr>
          <p:nvPr>
            <p:ph idx="1"/>
          </p:nvPr>
        </p:nvSpPr>
        <p:spPr>
          <a:xfrm>
            <a:off x="7546848" y="2516777"/>
            <a:ext cx="3803904" cy="3660185"/>
          </a:xfrm>
        </p:spPr>
        <p:txBody>
          <a:bodyPr anchor="ctr">
            <a:normAutofit/>
          </a:bodyPr>
          <a:lstStyle/>
          <a:p>
            <a:r>
              <a:rPr lang="en-US" sz="2000" u="sng" dirty="0"/>
              <a:t>QUESTION</a:t>
            </a:r>
            <a:r>
              <a:rPr lang="en-US" sz="2000" dirty="0"/>
              <a:t>: For what purpose, highest loans are being issued?</a:t>
            </a:r>
          </a:p>
          <a:p>
            <a:r>
              <a:rPr lang="en-US" sz="2000" dirty="0"/>
              <a:t>From the stacked </a:t>
            </a:r>
            <a:r>
              <a:rPr lang="en-US" sz="2000" dirty="0" err="1"/>
              <a:t>barplot</a:t>
            </a:r>
            <a:r>
              <a:rPr lang="en-US" sz="2000" dirty="0"/>
              <a:t>, </a:t>
            </a:r>
            <a:r>
              <a:rPr lang="en-US" sz="2000" dirty="0" err="1"/>
              <a:t>debt_consolidation</a:t>
            </a:r>
            <a:r>
              <a:rPr lang="en-US" sz="2000" dirty="0"/>
              <a:t> and credit card purpose have been issued highest no of loans.</a:t>
            </a:r>
          </a:p>
          <a:p>
            <a:r>
              <a:rPr lang="en-US" sz="2000" dirty="0"/>
              <a:t>Since the loan is being issued more for </a:t>
            </a:r>
            <a:r>
              <a:rPr lang="en-US" sz="2000" dirty="0" err="1"/>
              <a:t>debt_consolidation</a:t>
            </a:r>
            <a:r>
              <a:rPr lang="en-US" sz="2000" dirty="0"/>
              <a:t> and credit </a:t>
            </a:r>
            <a:r>
              <a:rPr lang="en-US" sz="2000" dirty="0" err="1"/>
              <a:t>card,so</a:t>
            </a:r>
            <a:r>
              <a:rPr lang="en-US" sz="2000" dirty="0"/>
              <a:t> there will be more no of bad loans under these purposes.</a:t>
            </a:r>
          </a:p>
        </p:txBody>
      </p:sp>
    </p:spTree>
    <p:extLst>
      <p:ext uri="{BB962C8B-B14F-4D97-AF65-F5344CB8AC3E}">
        <p14:creationId xmlns:p14="http://schemas.microsoft.com/office/powerpoint/2010/main" val="215155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E3ED-DC9D-7049-AEEC-4DBB824EF5AF}"/>
              </a:ext>
            </a:extLst>
          </p:cNvPr>
          <p:cNvSpPr>
            <a:spLocks noGrp="1"/>
          </p:cNvSpPr>
          <p:nvPr>
            <p:ph type="title"/>
          </p:nvPr>
        </p:nvSpPr>
        <p:spPr>
          <a:xfrm>
            <a:off x="818867" y="365126"/>
            <a:ext cx="10631605" cy="1040594"/>
          </a:xfrm>
        </p:spPr>
        <p:txBody>
          <a:bodyPr/>
          <a:lstStyle/>
          <a:p>
            <a:r>
              <a:rPr lang="en-US" dirty="0"/>
              <a:t>Table Distribution of Purpose v/s Status</a:t>
            </a:r>
          </a:p>
        </p:txBody>
      </p:sp>
      <p:pic>
        <p:nvPicPr>
          <p:cNvPr id="9" name="Content Placeholder 8" descr="A screenshot of a cell phone&#10;&#10;Description automatically generated">
            <a:extLst>
              <a:ext uri="{FF2B5EF4-FFF2-40B4-BE49-F238E27FC236}">
                <a16:creationId xmlns:a16="http://schemas.microsoft.com/office/drawing/2014/main" id="{C9634A92-B11F-5140-810E-E67FECDEA6B7}"/>
              </a:ext>
            </a:extLst>
          </p:cNvPr>
          <p:cNvPicPr>
            <a:picLocks noGrp="1" noChangeAspect="1"/>
          </p:cNvPicPr>
          <p:nvPr>
            <p:ph idx="1"/>
          </p:nvPr>
        </p:nvPicPr>
        <p:blipFill>
          <a:blip r:embed="rId2"/>
          <a:stretch>
            <a:fillRect/>
          </a:stretch>
        </p:blipFill>
        <p:spPr>
          <a:xfrm>
            <a:off x="818867" y="1405720"/>
            <a:ext cx="10768082" cy="5087155"/>
          </a:xfrm>
        </p:spPr>
      </p:pic>
    </p:spTree>
    <p:extLst>
      <p:ext uri="{BB962C8B-B14F-4D97-AF65-F5344CB8AC3E}">
        <p14:creationId xmlns:p14="http://schemas.microsoft.com/office/powerpoint/2010/main" val="2946619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4B459-69E4-E24F-B29E-F5E4CFE3D91E}"/>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dirty="0">
                <a:solidFill>
                  <a:schemeClr val="bg1"/>
                </a:solidFill>
              </a:rPr>
              <a:t>Loan Status v/s Verification Status</a:t>
            </a:r>
          </a:p>
        </p:txBody>
      </p:sp>
      <p:sp>
        <p:nvSpPr>
          <p:cNvPr id="26" name="Content Placeholder 19">
            <a:extLst>
              <a:ext uri="{FF2B5EF4-FFF2-40B4-BE49-F238E27FC236}">
                <a16:creationId xmlns:a16="http://schemas.microsoft.com/office/drawing/2014/main" id="{86D52381-8AB3-4636-81E8-5AE2155C2B90}"/>
              </a:ext>
            </a:extLst>
          </p:cNvPr>
          <p:cNvSpPr>
            <a:spLocks noGrp="1"/>
          </p:cNvSpPr>
          <p:nvPr>
            <p:ph idx="1"/>
          </p:nvPr>
        </p:nvSpPr>
        <p:spPr>
          <a:xfrm>
            <a:off x="7546848" y="2516777"/>
            <a:ext cx="3803904" cy="3660185"/>
          </a:xfrm>
        </p:spPr>
        <p:txBody>
          <a:bodyPr anchor="ctr">
            <a:normAutofit/>
          </a:bodyPr>
          <a:lstStyle/>
          <a:p>
            <a:r>
              <a:rPr lang="en-US" sz="2200" dirty="0"/>
              <a:t>Even after the verification is done, there are chances for the customer to be derogatory.</a:t>
            </a:r>
          </a:p>
        </p:txBody>
      </p:sp>
      <p:pic>
        <p:nvPicPr>
          <p:cNvPr id="7" name="Picture 6" descr="A screenshot of a social media post&#10;&#10;Description automatically generated">
            <a:extLst>
              <a:ext uri="{FF2B5EF4-FFF2-40B4-BE49-F238E27FC236}">
                <a16:creationId xmlns:a16="http://schemas.microsoft.com/office/drawing/2014/main" id="{EA8D3015-857B-FA4C-8CE4-8CFB4FDCD16C}"/>
              </a:ext>
            </a:extLst>
          </p:cNvPr>
          <p:cNvPicPr>
            <a:picLocks noChangeAspect="1"/>
          </p:cNvPicPr>
          <p:nvPr/>
        </p:nvPicPr>
        <p:blipFill>
          <a:blip r:embed="rId2"/>
          <a:stretch>
            <a:fillRect/>
          </a:stretch>
        </p:blipFill>
        <p:spPr>
          <a:xfrm>
            <a:off x="1106606" y="2516777"/>
            <a:ext cx="6181298" cy="3660184"/>
          </a:xfrm>
          <a:prstGeom prst="rect">
            <a:avLst/>
          </a:prstGeom>
        </p:spPr>
      </p:pic>
    </p:spTree>
    <p:extLst>
      <p:ext uri="{BB962C8B-B14F-4D97-AF65-F5344CB8AC3E}">
        <p14:creationId xmlns:p14="http://schemas.microsoft.com/office/powerpoint/2010/main" val="188572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a:extLst>
              <a:ext uri="{FF2B5EF4-FFF2-40B4-BE49-F238E27FC236}">
                <a16:creationId xmlns:a16="http://schemas.microsoft.com/office/drawing/2014/main" id="{3AE1A8D9-87DA-4947-BAA7-4E07DDE12902}"/>
              </a:ext>
            </a:extLst>
          </p:cNvPr>
          <p:cNvPicPr>
            <a:picLocks noChangeAspect="1"/>
          </p:cNvPicPr>
          <p:nvPr/>
        </p:nvPicPr>
        <p:blipFill rotWithShape="1">
          <a:blip r:embed="rId2"/>
          <a:srcRect l="4649" r="24242"/>
          <a:stretch/>
        </p:blipFill>
        <p:spPr>
          <a:xfrm>
            <a:off x="3866046" y="10"/>
            <a:ext cx="8669532" cy="6857990"/>
          </a:xfrm>
          <a:prstGeom prst="rect">
            <a:avLst/>
          </a:prstGeom>
        </p:spPr>
      </p:pic>
      <p:sp>
        <p:nvSpPr>
          <p:cNvPr id="18"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499A66-ED80-6E42-B0DD-15E033ED033A}"/>
              </a:ext>
            </a:extLst>
          </p:cNvPr>
          <p:cNvSpPr>
            <a:spLocks noGrp="1"/>
          </p:cNvSpPr>
          <p:nvPr>
            <p:ph type="title"/>
          </p:nvPr>
        </p:nvSpPr>
        <p:spPr>
          <a:xfrm>
            <a:off x="371094" y="1161288"/>
            <a:ext cx="3438144" cy="1124712"/>
          </a:xfrm>
        </p:spPr>
        <p:txBody>
          <a:bodyPr anchor="b">
            <a:normAutofit/>
          </a:bodyPr>
          <a:lstStyle/>
          <a:p>
            <a:r>
              <a:rPr lang="en-US" sz="2800"/>
              <a:t>PURPOSE OF THE PROJECT</a:t>
            </a:r>
          </a:p>
        </p:txBody>
      </p:sp>
      <p:sp>
        <p:nvSpPr>
          <p:cNvPr id="19"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AD7133-0CE1-8C41-B941-A5F215CED715}"/>
              </a:ext>
            </a:extLst>
          </p:cNvPr>
          <p:cNvSpPr>
            <a:spLocks noGrp="1"/>
          </p:cNvSpPr>
          <p:nvPr>
            <p:ph idx="1"/>
          </p:nvPr>
        </p:nvSpPr>
        <p:spPr>
          <a:xfrm>
            <a:off x="371094" y="2718054"/>
            <a:ext cx="3438906" cy="3207258"/>
          </a:xfrm>
        </p:spPr>
        <p:txBody>
          <a:bodyPr anchor="t">
            <a:normAutofit/>
          </a:bodyPr>
          <a:lstStyle/>
          <a:p>
            <a:r>
              <a:rPr lang="en-US" sz="1700" dirty="0"/>
              <a:t>The purpose of this project is to find out the </a:t>
            </a:r>
            <a:r>
              <a:rPr lang="en-US" sz="1700" dirty="0" err="1"/>
              <a:t>lendee</a:t>
            </a:r>
            <a:r>
              <a:rPr lang="en-US" sz="1700" dirty="0"/>
              <a:t> characteristics by doing exploratory data analysis.</a:t>
            </a:r>
          </a:p>
          <a:p>
            <a:r>
              <a:rPr lang="en-US" sz="1700" dirty="0"/>
              <a:t>This EDA is done by studying variables like  Loan amount, Grade, Installment, term, Employment Length, Loan Status, Address state, Homeownership.</a:t>
            </a:r>
          </a:p>
          <a:p>
            <a:pPr marL="0" indent="0">
              <a:buNone/>
            </a:pPr>
            <a:endParaRPr lang="en-US" sz="1700" dirty="0"/>
          </a:p>
          <a:p>
            <a:pPr marL="0" indent="0">
              <a:buNone/>
            </a:pPr>
            <a:r>
              <a:rPr lang="en-US" sz="1700" dirty="0"/>
              <a:t> </a:t>
            </a:r>
          </a:p>
        </p:txBody>
      </p:sp>
    </p:spTree>
    <p:extLst>
      <p:ext uri="{BB962C8B-B14F-4D97-AF65-F5344CB8AC3E}">
        <p14:creationId xmlns:p14="http://schemas.microsoft.com/office/powerpoint/2010/main" val="17017349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1DFF-2D20-814E-B1C7-C75214D9F01C}"/>
              </a:ext>
            </a:extLst>
          </p:cNvPr>
          <p:cNvSpPr>
            <a:spLocks noGrp="1"/>
          </p:cNvSpPr>
          <p:nvPr>
            <p:ph type="title"/>
          </p:nvPr>
        </p:nvSpPr>
        <p:spPr>
          <a:xfrm>
            <a:off x="1318436" y="365126"/>
            <a:ext cx="8612373" cy="730028"/>
          </a:xfrm>
        </p:spPr>
        <p:txBody>
          <a:bodyPr>
            <a:normAutofit fontScale="90000"/>
          </a:bodyPr>
          <a:lstStyle/>
          <a:p>
            <a:r>
              <a:rPr lang="en-US"/>
              <a:t>Table Distribution of Status v/s Home Ownership WRT Grades </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E9600A7C-09F2-0143-8510-01059D03F77B}"/>
              </a:ext>
            </a:extLst>
          </p:cNvPr>
          <p:cNvPicPr>
            <a:picLocks noGrp="1" noChangeAspect="1"/>
          </p:cNvPicPr>
          <p:nvPr>
            <p:ph idx="1"/>
          </p:nvPr>
        </p:nvPicPr>
        <p:blipFill>
          <a:blip r:embed="rId2"/>
          <a:stretch>
            <a:fillRect/>
          </a:stretch>
        </p:blipFill>
        <p:spPr>
          <a:xfrm>
            <a:off x="329609" y="1339702"/>
            <a:ext cx="11589489" cy="5316279"/>
          </a:xfrm>
        </p:spPr>
      </p:pic>
    </p:spTree>
    <p:extLst>
      <p:ext uri="{BB962C8B-B14F-4D97-AF65-F5344CB8AC3E}">
        <p14:creationId xmlns:p14="http://schemas.microsoft.com/office/powerpoint/2010/main" val="197119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F317-1C87-0243-9F33-08F3C32D51B2}"/>
              </a:ext>
            </a:extLst>
          </p:cNvPr>
          <p:cNvSpPr>
            <a:spLocks noGrp="1"/>
          </p:cNvSpPr>
          <p:nvPr>
            <p:ph type="title"/>
          </p:nvPr>
        </p:nvSpPr>
        <p:spPr/>
        <p:txBody>
          <a:bodyPr/>
          <a:lstStyle/>
          <a:p>
            <a:r>
              <a:rPr lang="en-US" dirty="0"/>
              <a:t>Line Plot of Status:</a:t>
            </a:r>
          </a:p>
        </p:txBody>
      </p:sp>
      <p:pic>
        <p:nvPicPr>
          <p:cNvPr id="5" name="Content Placeholder 4" descr="A screenshot of a cell phone&#10;&#10;Description automatically generated">
            <a:extLst>
              <a:ext uri="{FF2B5EF4-FFF2-40B4-BE49-F238E27FC236}">
                <a16:creationId xmlns:a16="http://schemas.microsoft.com/office/drawing/2014/main" id="{68F0098C-9B27-774D-BC2E-7D61A00F4048}"/>
              </a:ext>
            </a:extLst>
          </p:cNvPr>
          <p:cNvPicPr>
            <a:picLocks noGrp="1" noChangeAspect="1"/>
          </p:cNvPicPr>
          <p:nvPr>
            <p:ph idx="1"/>
          </p:nvPr>
        </p:nvPicPr>
        <p:blipFill>
          <a:blip r:embed="rId2"/>
          <a:stretch>
            <a:fillRect/>
          </a:stretch>
        </p:blipFill>
        <p:spPr>
          <a:xfrm>
            <a:off x="1678674" y="1690688"/>
            <a:ext cx="8297839" cy="4246087"/>
          </a:xfrm>
        </p:spPr>
      </p:pic>
    </p:spTree>
    <p:extLst>
      <p:ext uri="{BB962C8B-B14F-4D97-AF65-F5344CB8AC3E}">
        <p14:creationId xmlns:p14="http://schemas.microsoft.com/office/powerpoint/2010/main" val="284393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25E85-72AF-3447-8B8B-AAC4D4FC29FB}"/>
              </a:ext>
            </a:extLst>
          </p:cNvPr>
          <p:cNvSpPr>
            <a:spLocks noGrp="1"/>
          </p:cNvSpPr>
          <p:nvPr>
            <p:ph type="title"/>
          </p:nvPr>
        </p:nvSpPr>
        <p:spPr>
          <a:xfrm>
            <a:off x="838200" y="621792"/>
            <a:ext cx="4795157" cy="5413248"/>
          </a:xfrm>
        </p:spPr>
        <p:txBody>
          <a:bodyPr>
            <a:normAutofit/>
          </a:bodyPr>
          <a:lstStyle/>
          <a:p>
            <a:r>
              <a:rPr lang="en-US" sz="5200">
                <a:solidFill>
                  <a:schemeClr val="bg1"/>
                </a:solidFill>
              </a:rPr>
              <a:t>Conculsion:</a:t>
            </a:r>
          </a:p>
        </p:txBody>
      </p:sp>
      <p:sp>
        <p:nvSpPr>
          <p:cNvPr id="36" name="Content Placeholder 2">
            <a:extLst>
              <a:ext uri="{FF2B5EF4-FFF2-40B4-BE49-F238E27FC236}">
                <a16:creationId xmlns:a16="http://schemas.microsoft.com/office/drawing/2014/main" id="{EC7DD788-8381-154B-9E4B-7C3DD8DA5260}"/>
              </a:ext>
            </a:extLst>
          </p:cNvPr>
          <p:cNvSpPr>
            <a:spLocks noGrp="1"/>
          </p:cNvSpPr>
          <p:nvPr>
            <p:ph idx="1"/>
          </p:nvPr>
        </p:nvSpPr>
        <p:spPr>
          <a:xfrm>
            <a:off x="6521450" y="621792"/>
            <a:ext cx="4832349" cy="5413248"/>
          </a:xfrm>
        </p:spPr>
        <p:txBody>
          <a:bodyPr anchor="ctr">
            <a:normAutofit/>
          </a:bodyPr>
          <a:lstStyle/>
          <a:p>
            <a:pPr marL="0" indent="0">
              <a:buNone/>
            </a:pPr>
            <a:r>
              <a:rPr lang="en-US" sz="2400" dirty="0"/>
              <a:t>In summary we found out the following characteristics for </a:t>
            </a:r>
            <a:r>
              <a:rPr lang="en-US" sz="2400" dirty="0" err="1"/>
              <a:t>lendees</a:t>
            </a:r>
            <a:r>
              <a:rPr lang="en-US" sz="2400" dirty="0"/>
              <a:t>:</a:t>
            </a:r>
          </a:p>
          <a:p>
            <a:r>
              <a:rPr lang="en-US" sz="2400" dirty="0"/>
              <a:t> Most from CA And TX.</a:t>
            </a:r>
          </a:p>
          <a:p>
            <a:r>
              <a:rPr lang="en-US" sz="2400" dirty="0"/>
              <a:t> Employed for more than 10 years.</a:t>
            </a:r>
          </a:p>
          <a:p>
            <a:r>
              <a:rPr lang="en-US" sz="2400" dirty="0"/>
              <a:t> Paying mortgage.</a:t>
            </a:r>
          </a:p>
          <a:p>
            <a:r>
              <a:rPr lang="en-US" sz="2400" dirty="0"/>
              <a:t>Interested in 36 months term.</a:t>
            </a:r>
          </a:p>
          <a:p>
            <a:r>
              <a:rPr lang="en-US" sz="2400" dirty="0"/>
              <a:t>Most have taken loans in the months of October, November, December.</a:t>
            </a:r>
          </a:p>
          <a:p>
            <a:r>
              <a:rPr lang="en-US" sz="2400" dirty="0"/>
              <a:t>Who belong to Grade D and G are consistent in paying loan amount.</a:t>
            </a:r>
          </a:p>
        </p:txBody>
      </p:sp>
    </p:spTree>
    <p:extLst>
      <p:ext uri="{BB962C8B-B14F-4D97-AF65-F5344CB8AC3E}">
        <p14:creationId xmlns:p14="http://schemas.microsoft.com/office/powerpoint/2010/main" val="84468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23FD-C6F2-F04D-AFB2-24389347CCA8}"/>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6600" kern="1200" dirty="0">
                <a:solidFill>
                  <a:schemeClr val="bg1">
                    <a:lumMod val="85000"/>
                    <a:lumOff val="15000"/>
                  </a:schemeClr>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6E77D5CC-0D5E-4D9E-B563-0B489F3AE2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415908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271F8-6CB7-B845-947E-49F8988B5186}"/>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INTRODUCTION</a:t>
            </a:r>
          </a:p>
        </p:txBody>
      </p:sp>
      <p:sp>
        <p:nvSpPr>
          <p:cNvPr id="3" name="Content Placeholder 2">
            <a:extLst>
              <a:ext uri="{FF2B5EF4-FFF2-40B4-BE49-F238E27FC236}">
                <a16:creationId xmlns:a16="http://schemas.microsoft.com/office/drawing/2014/main" id="{D5CF58A8-9487-EE49-8BA4-0914E43B083B}"/>
              </a:ext>
            </a:extLst>
          </p:cNvPr>
          <p:cNvSpPr>
            <a:spLocks noGrp="1"/>
          </p:cNvSpPr>
          <p:nvPr>
            <p:ph idx="1"/>
          </p:nvPr>
        </p:nvSpPr>
        <p:spPr>
          <a:xfrm>
            <a:off x="838200" y="2015406"/>
            <a:ext cx="10515600" cy="4065986"/>
          </a:xfrm>
        </p:spPr>
        <p:txBody>
          <a:bodyPr anchor="ctr">
            <a:normAutofit/>
          </a:bodyPr>
          <a:lstStyle/>
          <a:p>
            <a:r>
              <a:rPr lang="en-US" sz="2000"/>
              <a:t>Lending club is a peer-to-peer lending company that matches borrowers with investors through an online platform. It services people that need personal loans between $1,000 and $40,000. Borrowers receive the full amount of the issued loan minus the origination fee, which is paid to the Company. The company shares data about all loans issued through its platform during certain time periods.</a:t>
            </a:r>
          </a:p>
        </p:txBody>
      </p:sp>
    </p:spTree>
    <p:extLst>
      <p:ext uri="{BB962C8B-B14F-4D97-AF65-F5344CB8AC3E}">
        <p14:creationId xmlns:p14="http://schemas.microsoft.com/office/powerpoint/2010/main" val="8205218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549EE-D8CF-D54A-92C9-744F17AB3E2A}"/>
              </a:ext>
            </a:extLst>
          </p:cNvPr>
          <p:cNvSpPr>
            <a:spLocks noGrp="1"/>
          </p:cNvSpPr>
          <p:nvPr>
            <p:ph type="title"/>
          </p:nvPr>
        </p:nvSpPr>
        <p:spPr>
          <a:xfrm>
            <a:off x="838200" y="365760"/>
            <a:ext cx="10515600" cy="1325563"/>
          </a:xfrm>
        </p:spPr>
        <p:txBody>
          <a:bodyPr>
            <a:normAutofit/>
          </a:bodyPr>
          <a:lstStyle/>
          <a:p>
            <a:r>
              <a:rPr lang="en-US" dirty="0">
                <a:solidFill>
                  <a:schemeClr val="bg1"/>
                </a:solidFill>
              </a:rPr>
              <a:t>GRADE VARIABLE:</a:t>
            </a:r>
            <a:br>
              <a:rPr lang="en-US" dirty="0">
                <a:solidFill>
                  <a:schemeClr val="bg1"/>
                </a:solidFill>
              </a:rPr>
            </a:br>
            <a:endParaRPr lang="en-US" dirty="0">
              <a:solidFill>
                <a:schemeClr val="bg1"/>
              </a:solidFill>
            </a:endParaRPr>
          </a:p>
        </p:txBody>
      </p:sp>
      <p:pic>
        <p:nvPicPr>
          <p:cNvPr id="5" name="Content Placeholder 4">
            <a:extLst>
              <a:ext uri="{FF2B5EF4-FFF2-40B4-BE49-F238E27FC236}">
                <a16:creationId xmlns:a16="http://schemas.microsoft.com/office/drawing/2014/main" id="{746911FF-91E7-9D4A-A18C-08EBE2DD2501}"/>
              </a:ext>
            </a:extLst>
          </p:cNvPr>
          <p:cNvPicPr>
            <a:picLocks noChangeAspect="1"/>
          </p:cNvPicPr>
          <p:nvPr/>
        </p:nvPicPr>
        <p:blipFill rotWithShape="1">
          <a:blip r:embed="rId2"/>
          <a:srcRect l="1046" r="9900" b="1"/>
          <a:stretch/>
        </p:blipFill>
        <p:spPr>
          <a:xfrm>
            <a:off x="841248" y="2276857"/>
            <a:ext cx="5015484" cy="3900106"/>
          </a:xfrm>
          <a:prstGeom prst="rect">
            <a:avLst/>
          </a:prstGeom>
        </p:spPr>
      </p:pic>
      <p:sp>
        <p:nvSpPr>
          <p:cNvPr id="17" name="Content Placeholder 8">
            <a:extLst>
              <a:ext uri="{FF2B5EF4-FFF2-40B4-BE49-F238E27FC236}">
                <a16:creationId xmlns:a16="http://schemas.microsoft.com/office/drawing/2014/main" id="{3AA0336E-B83F-46CD-A9A6-1F1B5D168B9E}"/>
              </a:ext>
            </a:extLst>
          </p:cNvPr>
          <p:cNvSpPr>
            <a:spLocks noGrp="1"/>
          </p:cNvSpPr>
          <p:nvPr>
            <p:ph idx="1"/>
          </p:nvPr>
        </p:nvSpPr>
        <p:spPr>
          <a:xfrm>
            <a:off x="6335270" y="2276857"/>
            <a:ext cx="5015484" cy="3900106"/>
          </a:xfrm>
        </p:spPr>
        <p:txBody>
          <a:bodyPr anchor="ctr">
            <a:normAutofit lnSpcReduction="10000"/>
          </a:bodyPr>
          <a:lstStyle/>
          <a:p>
            <a:r>
              <a:rPr lang="en-US" sz="2200" u="sng" dirty="0"/>
              <a:t>QUESTION</a:t>
            </a:r>
            <a:r>
              <a:rPr lang="en-US" sz="2200" dirty="0"/>
              <a:t>: Customers under which grades have highest and lowest no of loans?</a:t>
            </a:r>
            <a:endParaRPr lang="en-US" sz="2200" u="sng" dirty="0"/>
          </a:p>
          <a:p>
            <a:r>
              <a:rPr lang="en-US" sz="2200" dirty="0"/>
              <a:t>This distribution represents grade vs date of loan issued.</a:t>
            </a:r>
          </a:p>
          <a:p>
            <a:r>
              <a:rPr lang="en-US" sz="2200" dirty="0"/>
              <a:t>In the data visualization, it clearly shows that people who belong to grades E,F,G are least in count of borrowers compared to A,B,C,D.</a:t>
            </a:r>
          </a:p>
          <a:p>
            <a:r>
              <a:rPr lang="en-US" sz="2200" dirty="0"/>
              <a:t>Loans issued to grades E and F grades customers are least and customers belonging to A,B,C grades are highest.</a:t>
            </a:r>
          </a:p>
        </p:txBody>
      </p:sp>
    </p:spTree>
    <p:extLst>
      <p:ext uri="{BB962C8B-B14F-4D97-AF65-F5344CB8AC3E}">
        <p14:creationId xmlns:p14="http://schemas.microsoft.com/office/powerpoint/2010/main" val="157742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29CB9-C11F-5447-ADCF-582D218C4D8C}"/>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INSTALLMENT VARIABLE:</a:t>
            </a:r>
          </a:p>
        </p:txBody>
      </p:sp>
      <p:pic>
        <p:nvPicPr>
          <p:cNvPr id="5" name="Content Placeholder 4" descr="A screenshot of a cell phone&#10;&#10;Description automatically generated">
            <a:extLst>
              <a:ext uri="{FF2B5EF4-FFF2-40B4-BE49-F238E27FC236}">
                <a16:creationId xmlns:a16="http://schemas.microsoft.com/office/drawing/2014/main" id="{A430D244-703C-074D-ACD3-F3FD1B0D86AD}"/>
              </a:ext>
            </a:extLst>
          </p:cNvPr>
          <p:cNvPicPr>
            <a:picLocks noChangeAspect="1"/>
          </p:cNvPicPr>
          <p:nvPr/>
        </p:nvPicPr>
        <p:blipFill rotWithShape="1">
          <a:blip r:embed="rId2"/>
          <a:srcRect r="5110" b="3"/>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9FDEAEB8-0973-4EB2-A02C-899E06C72F73}"/>
              </a:ext>
            </a:extLst>
          </p:cNvPr>
          <p:cNvSpPr>
            <a:spLocks noGrp="1"/>
          </p:cNvSpPr>
          <p:nvPr>
            <p:ph idx="1"/>
          </p:nvPr>
        </p:nvSpPr>
        <p:spPr>
          <a:xfrm>
            <a:off x="6338316" y="2516777"/>
            <a:ext cx="5015484" cy="3660185"/>
          </a:xfrm>
        </p:spPr>
        <p:txBody>
          <a:bodyPr anchor="ctr">
            <a:normAutofit/>
          </a:bodyPr>
          <a:lstStyle/>
          <a:p>
            <a:r>
              <a:rPr lang="en-US" sz="2200" u="sng" dirty="0"/>
              <a:t>QUESTION</a:t>
            </a:r>
            <a:r>
              <a:rPr lang="en-US" sz="2200" dirty="0"/>
              <a:t>: Which installment term has been opted by customers?</a:t>
            </a:r>
          </a:p>
          <a:p>
            <a:r>
              <a:rPr lang="en-US" sz="2200" dirty="0"/>
              <a:t>From the visualization we can say that customers are more interested in paying their Emi in short span of time which is 36 months.</a:t>
            </a:r>
          </a:p>
        </p:txBody>
      </p:sp>
    </p:spTree>
    <p:extLst>
      <p:ext uri="{BB962C8B-B14F-4D97-AF65-F5344CB8AC3E}">
        <p14:creationId xmlns:p14="http://schemas.microsoft.com/office/powerpoint/2010/main" val="39636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4EB74-AF76-A548-AF1E-304FAFEAB90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LOAN AMOUNT DISTRIBUTION:</a:t>
            </a:r>
          </a:p>
        </p:txBody>
      </p:sp>
      <p:sp>
        <p:nvSpPr>
          <p:cNvPr id="9" name="Content Placeholder 8">
            <a:extLst>
              <a:ext uri="{FF2B5EF4-FFF2-40B4-BE49-F238E27FC236}">
                <a16:creationId xmlns:a16="http://schemas.microsoft.com/office/drawing/2014/main" id="{12E652AE-2374-40C7-9684-A29189B17958}"/>
              </a:ext>
            </a:extLst>
          </p:cNvPr>
          <p:cNvSpPr>
            <a:spLocks noGrp="1"/>
          </p:cNvSpPr>
          <p:nvPr>
            <p:ph idx="1"/>
          </p:nvPr>
        </p:nvSpPr>
        <p:spPr>
          <a:xfrm>
            <a:off x="643468" y="2638043"/>
            <a:ext cx="3363974" cy="3415623"/>
          </a:xfrm>
        </p:spPr>
        <p:txBody>
          <a:bodyPr>
            <a:normAutofit/>
          </a:bodyPr>
          <a:lstStyle/>
          <a:p>
            <a:r>
              <a:rPr lang="en-US" sz="2000" u="sng" dirty="0" err="1"/>
              <a:t>QUESTION</a:t>
            </a:r>
            <a:r>
              <a:rPr lang="en-US" sz="2000" dirty="0" err="1"/>
              <a:t>:What</a:t>
            </a:r>
            <a:r>
              <a:rPr lang="en-US" sz="2000" dirty="0"/>
              <a:t> is the range of loan amount variable?</a:t>
            </a:r>
          </a:p>
          <a:p>
            <a:r>
              <a:rPr lang="en-US" sz="2000" u="sng" dirty="0" err="1"/>
              <a:t>QUESTION</a:t>
            </a:r>
            <a:r>
              <a:rPr lang="en-US" sz="2000" dirty="0" err="1"/>
              <a:t>:Which</a:t>
            </a:r>
            <a:r>
              <a:rPr lang="en-US" sz="2000" dirty="0"/>
              <a:t> range of loan amount has highest no of customers</a:t>
            </a:r>
          </a:p>
        </p:txBody>
      </p:sp>
      <p:pic>
        <p:nvPicPr>
          <p:cNvPr id="7" name="Picture 6" descr="A screenshot of a cell phone&#10;&#10;Description automatically generated">
            <a:extLst>
              <a:ext uri="{FF2B5EF4-FFF2-40B4-BE49-F238E27FC236}">
                <a16:creationId xmlns:a16="http://schemas.microsoft.com/office/drawing/2014/main" id="{3EA86183-7AB3-F147-95C7-0AA28EEF9B76}"/>
              </a:ext>
            </a:extLst>
          </p:cNvPr>
          <p:cNvPicPr>
            <a:picLocks noChangeAspect="1"/>
          </p:cNvPicPr>
          <p:nvPr/>
        </p:nvPicPr>
        <p:blipFill>
          <a:blip r:embed="rId2"/>
          <a:stretch>
            <a:fillRect/>
          </a:stretch>
        </p:blipFill>
        <p:spPr>
          <a:xfrm>
            <a:off x="5297763" y="2473458"/>
            <a:ext cx="6250769" cy="1750216"/>
          </a:xfrm>
          <a:prstGeom prst="rect">
            <a:avLst/>
          </a:prstGeom>
        </p:spPr>
      </p:pic>
    </p:spTree>
    <p:extLst>
      <p:ext uri="{BB962C8B-B14F-4D97-AF65-F5344CB8AC3E}">
        <p14:creationId xmlns:p14="http://schemas.microsoft.com/office/powerpoint/2010/main" val="20652572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9B0241-A798-46F7-A9FF-F747ECE34909}"/>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E1A9D28-B54B-0042-931A-C26F773D52E6}"/>
              </a:ext>
            </a:extLst>
          </p:cNvPr>
          <p:cNvSpPr>
            <a:spLocks noGrp="1"/>
          </p:cNvSpPr>
          <p:nvPr>
            <p:ph type="title"/>
          </p:nvPr>
        </p:nvSpPr>
        <p:spPr>
          <a:xfrm>
            <a:off x="838200" y="365125"/>
            <a:ext cx="10515600" cy="1325563"/>
          </a:xfrm>
        </p:spPr>
        <p:txBody>
          <a:bodyPr>
            <a:normAutofit/>
          </a:bodyPr>
          <a:lstStyle/>
          <a:p>
            <a:br>
              <a:rPr lang="en-US" sz="2800"/>
            </a:br>
            <a:r>
              <a:rPr lang="en-US" sz="2800" u="sng"/>
              <a:t>Loan Amount Distribution using IQR</a:t>
            </a:r>
            <a:r>
              <a:rPr lang="en-US" sz="2800"/>
              <a:t>:</a:t>
            </a:r>
            <a:br>
              <a:rPr lang="en-US" sz="2800"/>
            </a:br>
            <a:endParaRPr lang="en-US" sz="2800"/>
          </a:p>
        </p:txBody>
      </p:sp>
      <p:graphicFrame>
        <p:nvGraphicFramePr>
          <p:cNvPr id="16" name="Content Placeholder 5">
            <a:extLst>
              <a:ext uri="{FF2B5EF4-FFF2-40B4-BE49-F238E27FC236}">
                <a16:creationId xmlns:a16="http://schemas.microsoft.com/office/drawing/2014/main" id="{41BE6849-823F-417F-A489-489B72B409A5}"/>
              </a:ext>
            </a:extLst>
          </p:cNvPr>
          <p:cNvGraphicFramePr>
            <a:graphicFrameLocks noGrp="1"/>
          </p:cNvGraphicFramePr>
          <p:nvPr>
            <p:ph idx="1"/>
            <p:extLst>
              <p:ext uri="{D42A27DB-BD31-4B8C-83A1-F6EECF244321}">
                <p14:modId xmlns:p14="http://schemas.microsoft.com/office/powerpoint/2010/main" val="42782674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69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F7D13B7-DE99-9340-84BC-C1E6AE841317}"/>
              </a:ext>
            </a:extLst>
          </p:cNvPr>
          <p:cNvSpPr>
            <a:spLocks noGrp="1"/>
          </p:cNvSpPr>
          <p:nvPr>
            <p:ph type="title"/>
          </p:nvPr>
        </p:nvSpPr>
        <p:spPr>
          <a:xfrm>
            <a:off x="841248" y="932688"/>
            <a:ext cx="4892040" cy="1773936"/>
          </a:xfrm>
        </p:spPr>
        <p:txBody>
          <a:bodyPr vert="horz" lIns="91440" tIns="45720" rIns="91440" bIns="45720" rtlCol="0" anchor="b">
            <a:normAutofit/>
          </a:bodyPr>
          <a:lstStyle/>
          <a:p>
            <a:r>
              <a:rPr lang="en-US" sz="4000" dirty="0"/>
              <a:t>Employment Length Variable:</a:t>
            </a:r>
          </a:p>
        </p:txBody>
      </p:sp>
      <p:sp>
        <p:nvSpPr>
          <p:cNvPr id="16" name="Content Placeholder 15">
            <a:extLst>
              <a:ext uri="{FF2B5EF4-FFF2-40B4-BE49-F238E27FC236}">
                <a16:creationId xmlns:a16="http://schemas.microsoft.com/office/drawing/2014/main" id="{1A692209-DAA1-4E2E-8787-474BD64D8697}"/>
              </a:ext>
            </a:extLst>
          </p:cNvPr>
          <p:cNvSpPr>
            <a:spLocks noGrp="1"/>
          </p:cNvSpPr>
          <p:nvPr>
            <p:ph idx="1"/>
          </p:nvPr>
        </p:nvSpPr>
        <p:spPr>
          <a:xfrm>
            <a:off x="841248" y="2898648"/>
            <a:ext cx="4892040" cy="3209544"/>
          </a:xfrm>
        </p:spPr>
        <p:txBody>
          <a:bodyPr anchor="t">
            <a:normAutofit/>
          </a:bodyPr>
          <a:lstStyle/>
          <a:p>
            <a:r>
              <a:rPr lang="en-US" sz="2000" u="sng" dirty="0"/>
              <a:t>QUESTION</a:t>
            </a:r>
            <a:r>
              <a:rPr lang="en-US" sz="2000" dirty="0"/>
              <a:t>: Which customers are taking highest no of loans by length of employment?</a:t>
            </a:r>
          </a:p>
          <a:p>
            <a:r>
              <a:rPr lang="en-US" sz="2000" dirty="0"/>
              <a:t>From the Bar chart, customer’s with 10+ years have taken highest no of loans and non-salaried customers have taken lowest no of loans.</a:t>
            </a:r>
          </a:p>
        </p:txBody>
      </p:sp>
      <p:cxnSp>
        <p:nvCxnSpPr>
          <p:cNvPr id="35" name="Straight Connector 27">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drawing, table&#10;&#10;Description automatically generated">
            <a:extLst>
              <a:ext uri="{FF2B5EF4-FFF2-40B4-BE49-F238E27FC236}">
                <a16:creationId xmlns:a16="http://schemas.microsoft.com/office/drawing/2014/main" id="{5332CD54-B8B4-A046-B034-88AFAF56A38A}"/>
              </a:ext>
            </a:extLst>
          </p:cNvPr>
          <p:cNvPicPr>
            <a:picLocks noChangeAspect="1"/>
          </p:cNvPicPr>
          <p:nvPr/>
        </p:nvPicPr>
        <p:blipFill rotWithShape="1">
          <a:blip r:embed="rId2"/>
          <a:srcRect t="2373" r="-3" b="6"/>
          <a:stretch/>
        </p:blipFill>
        <p:spPr>
          <a:xfrm>
            <a:off x="6748272" y="1747196"/>
            <a:ext cx="5025525" cy="3372752"/>
          </a:xfrm>
          <a:prstGeom prst="rect">
            <a:avLst/>
          </a:prstGeom>
        </p:spPr>
      </p:pic>
    </p:spTree>
    <p:extLst>
      <p:ext uri="{BB962C8B-B14F-4D97-AF65-F5344CB8AC3E}">
        <p14:creationId xmlns:p14="http://schemas.microsoft.com/office/powerpoint/2010/main" val="23230606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A7694-0E2A-164B-84B4-72AA84D84EF2}"/>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Loan Status Variable:</a:t>
            </a:r>
          </a:p>
        </p:txBody>
      </p:sp>
      <p:pic>
        <p:nvPicPr>
          <p:cNvPr id="5" name="Content Placeholder 4" descr="A screenshot of a cell phone&#10;&#10;Description automatically generated">
            <a:extLst>
              <a:ext uri="{FF2B5EF4-FFF2-40B4-BE49-F238E27FC236}">
                <a16:creationId xmlns:a16="http://schemas.microsoft.com/office/drawing/2014/main" id="{B7CD87BE-1B2F-A742-838B-0FE5FC18CB05}"/>
              </a:ext>
            </a:extLst>
          </p:cNvPr>
          <p:cNvPicPr>
            <a:picLocks noChangeAspect="1"/>
          </p:cNvPicPr>
          <p:nvPr/>
        </p:nvPicPr>
        <p:blipFill rotWithShape="1">
          <a:blip r:embed="rId2"/>
          <a:srcRect l="3738" r="3" b="3"/>
          <a:stretch/>
        </p:blipFill>
        <p:spPr>
          <a:xfrm>
            <a:off x="841248" y="2516777"/>
            <a:ext cx="5015484" cy="3660185"/>
          </a:xfrm>
          <a:prstGeom prst="rect">
            <a:avLst/>
          </a:prstGeom>
        </p:spPr>
      </p:pic>
      <p:sp>
        <p:nvSpPr>
          <p:cNvPr id="9" name="Content Placeholder 8">
            <a:extLst>
              <a:ext uri="{FF2B5EF4-FFF2-40B4-BE49-F238E27FC236}">
                <a16:creationId xmlns:a16="http://schemas.microsoft.com/office/drawing/2014/main" id="{7282E402-0F0B-44AD-8924-2D41775791DC}"/>
              </a:ext>
            </a:extLst>
          </p:cNvPr>
          <p:cNvSpPr>
            <a:spLocks noGrp="1"/>
          </p:cNvSpPr>
          <p:nvPr>
            <p:ph idx="1"/>
          </p:nvPr>
        </p:nvSpPr>
        <p:spPr>
          <a:xfrm>
            <a:off x="6338316" y="2516777"/>
            <a:ext cx="5015484" cy="3660185"/>
          </a:xfrm>
        </p:spPr>
        <p:txBody>
          <a:bodyPr anchor="ctr">
            <a:normAutofit/>
          </a:bodyPr>
          <a:lstStyle/>
          <a:p>
            <a:r>
              <a:rPr lang="en-US" sz="2200" dirty="0"/>
              <a:t>Customers who are paying the installments regularly are comparatively very high(In real world good loans are more than the bad loans).</a:t>
            </a:r>
          </a:p>
          <a:p>
            <a:r>
              <a:rPr lang="en-US" sz="2200" dirty="0"/>
              <a:t>Current and Fully paid are considered as ‘Good loans’.</a:t>
            </a:r>
          </a:p>
          <a:p>
            <a:r>
              <a:rPr lang="en-US" sz="2200" dirty="0"/>
              <a:t>Default, charged off, In grace period, late(16-30 days,31-120 days) are considered ‘Bad loans’.</a:t>
            </a:r>
          </a:p>
        </p:txBody>
      </p:sp>
    </p:spTree>
    <p:extLst>
      <p:ext uri="{BB962C8B-B14F-4D97-AF65-F5344CB8AC3E}">
        <p14:creationId xmlns:p14="http://schemas.microsoft.com/office/powerpoint/2010/main" val="3733491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918</Words>
  <Application>Microsoft Macintosh PowerPoint</Application>
  <PresentationFormat>Widescreen</PresentationFormat>
  <Paragraphs>72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Tw Cen MT</vt:lpstr>
      <vt:lpstr>Office Theme</vt:lpstr>
      <vt:lpstr>LENDING CLUB DATA ANALYSIS                  under the guidance of Professor Yegin Genc</vt:lpstr>
      <vt:lpstr>PURPOSE OF THE PROJECT</vt:lpstr>
      <vt:lpstr>INTRODUCTION</vt:lpstr>
      <vt:lpstr>GRADE VARIABLE: </vt:lpstr>
      <vt:lpstr>INSTALLMENT VARIABLE:</vt:lpstr>
      <vt:lpstr>LOAN AMOUNT DISTRIBUTION:</vt:lpstr>
      <vt:lpstr> Loan Amount Distribution using IQR: </vt:lpstr>
      <vt:lpstr>Employment Length Variable:</vt:lpstr>
      <vt:lpstr>Loan Status Variable:</vt:lpstr>
      <vt:lpstr>       Issue_d Variable:      </vt:lpstr>
      <vt:lpstr>Home Ownership Variable</vt:lpstr>
      <vt:lpstr>Verification Variable:</vt:lpstr>
      <vt:lpstr>Application Type Variable:</vt:lpstr>
      <vt:lpstr>State Variable:</vt:lpstr>
      <vt:lpstr>Distribution of Annual income WRT Grades by Status:</vt:lpstr>
      <vt:lpstr>Home_Ownership Variable:</vt:lpstr>
      <vt:lpstr>Loan purpose Variable:</vt:lpstr>
      <vt:lpstr>Table Distribution of Purpose v/s Status</vt:lpstr>
      <vt:lpstr>Loan Status v/s Verification Status</vt:lpstr>
      <vt:lpstr>Table Distribution of Status v/s Home Ownership WRT Grades </vt:lpstr>
      <vt:lpstr>Line Plot of Status:</vt:lpstr>
      <vt:lpstr>Conculsion: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DATA ANALYSIS                  under the guidance of Professor Yegin Genc</dc:title>
  <dc:creator>Nadendla, chandana</dc:creator>
  <cp:lastModifiedBy>Nadendla, chandana</cp:lastModifiedBy>
  <cp:revision>3</cp:revision>
  <dcterms:created xsi:type="dcterms:W3CDTF">2020-05-07T20:39:29Z</dcterms:created>
  <dcterms:modified xsi:type="dcterms:W3CDTF">2020-05-10T23:22:50Z</dcterms:modified>
</cp:coreProperties>
</file>