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rchive.ics.uci.edu/ml/datasets/see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DC9B-EF6F-4A3C-9027-F8D2D7924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Agglomerative Hierarchical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48F69-B84A-4E68-A57E-6DB961F7F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9906621" cy="1614542"/>
          </a:xfrm>
        </p:spPr>
        <p:txBody>
          <a:bodyPr>
            <a:normAutofit/>
          </a:bodyPr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0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F601-2CDC-4241-BC2A-B8ADB777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6489"/>
            <a:ext cx="9403742" cy="790156"/>
          </a:xfrm>
        </p:spPr>
        <p:txBody>
          <a:bodyPr/>
          <a:lstStyle/>
          <a:p>
            <a:pPr algn="ctr"/>
            <a:r>
              <a:rPr lang="en-US" sz="4800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EB5E-B333-4829-B491-CAA7040C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6" y="896645"/>
            <a:ext cx="9499437" cy="5854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	- Unsupervised Algorithm</a:t>
            </a:r>
          </a:p>
          <a:p>
            <a:pPr marL="0" indent="0">
              <a:buNone/>
            </a:pPr>
            <a:r>
              <a:rPr lang="en-US" sz="3200" dirty="0"/>
              <a:t>	- Grouping related data together.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7FC1D-2924-41C4-864C-665169517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43" t="4720" r="19547" b="2623"/>
          <a:stretch/>
        </p:blipFill>
        <p:spPr>
          <a:xfrm>
            <a:off x="2700934" y="2223857"/>
            <a:ext cx="5294096" cy="43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6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066E-DB76-4723-A05B-918B353C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1" y="71021"/>
            <a:ext cx="9482663" cy="1358283"/>
          </a:xfrm>
        </p:spPr>
        <p:txBody>
          <a:bodyPr/>
          <a:lstStyle/>
          <a:p>
            <a:pPr algn="ctr"/>
            <a:r>
              <a:rPr lang="en-US" dirty="0"/>
              <a:t>AGGLORMERATIVE 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48DE-04AA-47FB-BE72-36F85B08C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19" y="1429304"/>
            <a:ext cx="11736279" cy="5193437"/>
          </a:xfrm>
        </p:spPr>
        <p:txBody>
          <a:bodyPr>
            <a:normAutofit/>
          </a:bodyPr>
          <a:lstStyle/>
          <a:p>
            <a:r>
              <a:rPr lang="en-US" sz="2800" dirty="0"/>
              <a:t>Build hierarchy of clusters</a:t>
            </a:r>
          </a:p>
          <a:p>
            <a:r>
              <a:rPr lang="en-US" sz="2800" dirty="0"/>
              <a:t>Initially, each point is a separate cluster</a:t>
            </a:r>
            <a:endParaRPr lang="en-US" sz="2600" dirty="0"/>
          </a:p>
          <a:p>
            <a:r>
              <a:rPr lang="en-US" sz="2600" dirty="0"/>
              <a:t>Bottom-up approach; keep merging clusters until you have a single 	 	cluster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652B3-65F7-4434-BD8A-A42B2217B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96"/>
          <a:stretch/>
        </p:blipFill>
        <p:spPr>
          <a:xfrm>
            <a:off x="3466301" y="3220764"/>
            <a:ext cx="7595275" cy="34019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F3CA2A-5786-423B-A478-3A23BBA39F7D}"/>
              </a:ext>
            </a:extLst>
          </p:cNvPr>
          <p:cNvSpPr txBox="1"/>
          <p:nvPr/>
        </p:nvSpPr>
        <p:spPr>
          <a:xfrm>
            <a:off x="166819" y="6315553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Phylogenetic Tree</a:t>
            </a:r>
          </a:p>
        </p:txBody>
      </p:sp>
    </p:spTree>
    <p:extLst>
      <p:ext uri="{BB962C8B-B14F-4D97-AF65-F5344CB8AC3E}">
        <p14:creationId xmlns:p14="http://schemas.microsoft.com/office/powerpoint/2010/main" val="38581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D735-D5B6-484A-AA10-A2395144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30185"/>
            <a:ext cx="9403742" cy="713194"/>
          </a:xfrm>
        </p:spPr>
        <p:txBody>
          <a:bodyPr/>
          <a:lstStyle/>
          <a:p>
            <a:pPr algn="ctr"/>
            <a:r>
              <a:rPr lang="en-US" dirty="0"/>
              <a:t>MATHS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275ED-F860-4508-AFC4-16BB5ED4E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2043" y="932155"/>
                <a:ext cx="11825055" cy="5681709"/>
              </a:xfrm>
            </p:spPr>
            <p:txBody>
              <a:bodyPr/>
              <a:lstStyle/>
              <a:p>
                <a:r>
                  <a:rPr lang="en-US" sz="2400" dirty="0"/>
                  <a:t>Distance between two points:</a:t>
                </a:r>
              </a:p>
              <a:p>
                <a:pPr lvl="1"/>
                <a:r>
                  <a:rPr lang="en-US" sz="2400" dirty="0"/>
                  <a:t>Euclidean Distance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Manhattan Distance : a + b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sz="2400" dirty="0"/>
                  <a:t>Distance between two clusters:</a:t>
                </a:r>
              </a:p>
              <a:p>
                <a:pPr lvl="1"/>
                <a:r>
                  <a:rPr lang="en-US" sz="2200" dirty="0"/>
                  <a:t>Minimum</a:t>
                </a:r>
                <a:r>
                  <a:rPr lang="en-US" dirty="0"/>
                  <a:t>											</a:t>
                </a:r>
                <a:r>
                  <a:rPr lang="en-US" sz="2200" dirty="0"/>
                  <a:t>Average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275ED-F860-4508-AFC4-16BB5ED4E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043" y="932155"/>
                <a:ext cx="11825055" cy="5681709"/>
              </a:xfrm>
              <a:blipFill>
                <a:blip r:embed="rId2"/>
                <a:stretch>
                  <a:fillRect l="-412" t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A1BA2B7-A97D-4124-BC57-CD5B928E87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4" t="5910" r="20337"/>
          <a:stretch/>
        </p:blipFill>
        <p:spPr>
          <a:xfrm>
            <a:off x="6604986" y="701336"/>
            <a:ext cx="3098307" cy="26112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3ED26C-4FDB-428F-BFD1-4D15E777C2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76" t="17328" r="13969" b="21845"/>
          <a:stretch/>
        </p:blipFill>
        <p:spPr>
          <a:xfrm>
            <a:off x="948419" y="4243528"/>
            <a:ext cx="4399563" cy="22164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2274E2-61C8-42D2-AEFA-59968EC784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74" t="21339" r="7935" b="6311"/>
          <a:stretch/>
        </p:blipFill>
        <p:spPr>
          <a:xfrm>
            <a:off x="7103627" y="4202596"/>
            <a:ext cx="4139954" cy="229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2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8668-4A1E-46A4-B6F0-7EC41C84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04143"/>
            <a:ext cx="9404723" cy="674746"/>
          </a:xfrm>
        </p:spPr>
        <p:txBody>
          <a:bodyPr/>
          <a:lstStyle/>
          <a:p>
            <a:pPr algn="ctr"/>
            <a:r>
              <a:rPr lang="en-US" dirty="0"/>
              <a:t>PSEUDOCODE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4BC10-5E9F-4DFD-ADEF-E7080AD12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074"/>
          <a:stretch/>
        </p:blipFill>
        <p:spPr>
          <a:xfrm>
            <a:off x="858370" y="2672178"/>
            <a:ext cx="10475260" cy="33799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7845FE-D062-4288-89DD-DA7A3B182894}"/>
              </a:ext>
            </a:extLst>
          </p:cNvPr>
          <p:cNvSpPr txBox="1"/>
          <p:nvPr/>
        </p:nvSpPr>
        <p:spPr>
          <a:xfrm>
            <a:off x="1296140" y="1793288"/>
            <a:ext cx="875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M’ is the distance matrix which stores the distances between clusters</a:t>
            </a:r>
          </a:p>
        </p:txBody>
      </p:sp>
    </p:spTree>
    <p:extLst>
      <p:ext uri="{BB962C8B-B14F-4D97-AF65-F5344CB8AC3E}">
        <p14:creationId xmlns:p14="http://schemas.microsoft.com/office/powerpoint/2010/main" val="203146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ED9E-5009-42B5-9058-FCA7FD1B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15367"/>
            <a:ext cx="9404723" cy="825666"/>
          </a:xfrm>
        </p:spPr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7E32-4043-4AC1-B316-634F39713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941033"/>
            <a:ext cx="11629747" cy="5801600"/>
          </a:xfrm>
        </p:spPr>
        <p:txBody>
          <a:bodyPr>
            <a:normAutofit/>
          </a:bodyPr>
          <a:lstStyle/>
          <a:p>
            <a:r>
              <a:rPr lang="en-US" sz="2400" dirty="0"/>
              <a:t> Seeds Dataset ( 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https://archive.ics.uci.edu/ml/datasets/seeds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/>
              <a:t>)</a:t>
            </a:r>
          </a:p>
          <a:p>
            <a:r>
              <a:rPr lang="en-US" sz="2400" dirty="0"/>
              <a:t> 7 attributes, 3 classes and 210 data points.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370F3-06B9-4AD9-AB11-654CE6E99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546" y="2050741"/>
            <a:ext cx="8386907" cy="452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9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DA91-D705-4366-B3D2-E08197C6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57410"/>
            <a:ext cx="9404723" cy="861176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865220-18DE-4D7C-93D8-83FD118C13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138200"/>
              </p:ext>
            </p:extLst>
          </p:nvPr>
        </p:nvGraphicFramePr>
        <p:xfrm>
          <a:off x="1013533" y="1546088"/>
          <a:ext cx="10164933" cy="3532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493">
                  <a:extLst>
                    <a:ext uri="{9D8B030D-6E8A-4147-A177-3AD203B41FA5}">
                      <a16:colId xmlns:a16="http://schemas.microsoft.com/office/drawing/2014/main" val="3014194079"/>
                    </a:ext>
                  </a:extLst>
                </a:gridCol>
                <a:gridCol w="3437285">
                  <a:extLst>
                    <a:ext uri="{9D8B030D-6E8A-4147-A177-3AD203B41FA5}">
                      <a16:colId xmlns:a16="http://schemas.microsoft.com/office/drawing/2014/main" val="2733985774"/>
                    </a:ext>
                  </a:extLst>
                </a:gridCol>
                <a:gridCol w="3425155">
                  <a:extLst>
                    <a:ext uri="{9D8B030D-6E8A-4147-A177-3AD203B41FA5}">
                      <a16:colId xmlns:a16="http://schemas.microsoft.com/office/drawing/2014/main" val="2418260669"/>
                    </a:ext>
                  </a:extLst>
                </a:gridCol>
              </a:tblGrid>
              <a:tr h="1171853">
                <a:tc>
                  <a:txBody>
                    <a:bodyPr/>
                    <a:lstStyle/>
                    <a:p>
                      <a:r>
                        <a:rPr lang="en-US" sz="2400" dirty="0"/>
                        <a:t>            \ Points</a:t>
                      </a:r>
                    </a:p>
                    <a:p>
                      <a:r>
                        <a:rPr lang="en-US" sz="2400" dirty="0"/>
                        <a:t>Clusters \</a:t>
                      </a:r>
                    </a:p>
                    <a:p>
                      <a:r>
                        <a:rPr lang="en-US" sz="2400" dirty="0"/>
                        <a:t>                 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Euclidean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Manhattan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47431"/>
                  </a:ext>
                </a:extLst>
              </a:tr>
              <a:tr h="11718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30.95 %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35.23 %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489279"/>
                  </a:ext>
                </a:extLst>
              </a:tr>
              <a:tr h="11718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36.19  %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81.43 %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0159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B6883F4-2C31-43A6-9CE6-C939F2A9BDE3}"/>
              </a:ext>
            </a:extLst>
          </p:cNvPr>
          <p:cNvSpPr txBox="1"/>
          <p:nvPr/>
        </p:nvSpPr>
        <p:spPr>
          <a:xfrm>
            <a:off x="-469038" y="1176756"/>
            <a:ext cx="452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Model Accuracy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4DC5ED-E71B-482D-8767-4907B474A6A9}"/>
              </a:ext>
            </a:extLst>
          </p:cNvPr>
          <p:cNvSpPr txBox="1"/>
          <p:nvPr/>
        </p:nvSpPr>
        <p:spPr>
          <a:xfrm>
            <a:off x="878889" y="5350488"/>
            <a:ext cx="994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Best Obtained Accuracy : 81.43 %</a:t>
            </a:r>
          </a:p>
        </p:txBody>
      </p:sp>
    </p:spTree>
    <p:extLst>
      <p:ext uri="{BB962C8B-B14F-4D97-AF65-F5344CB8AC3E}">
        <p14:creationId xmlns:p14="http://schemas.microsoft.com/office/powerpoint/2010/main" val="153113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545C-872C-4BDA-BEF7-5D48CEA6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92" y="834502"/>
            <a:ext cx="3557182" cy="1553590"/>
          </a:xfrm>
        </p:spPr>
        <p:txBody>
          <a:bodyPr/>
          <a:lstStyle/>
          <a:p>
            <a:pPr algn="ctr"/>
            <a:r>
              <a:rPr lang="en-US" dirty="0"/>
              <a:t>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078F29-C871-404D-826B-9F2C0FDFA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573" t="50717" r="49886" b="22354"/>
          <a:stretch/>
        </p:blipFill>
        <p:spPr>
          <a:xfrm>
            <a:off x="5264458" y="266037"/>
            <a:ext cx="5803231" cy="278699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A0B0E9-351F-4179-99F4-158440028AB7}"/>
              </a:ext>
            </a:extLst>
          </p:cNvPr>
          <p:cNvSpPr txBox="1"/>
          <p:nvPr/>
        </p:nvSpPr>
        <p:spPr>
          <a:xfrm>
            <a:off x="0" y="4119193"/>
            <a:ext cx="457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/>
              <a:t>CLASSIFICATION REPORT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CEE68E-9F43-42E3-8091-93A26F3D0E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77" t="44919" r="48639" b="34000"/>
          <a:stretch/>
        </p:blipFill>
        <p:spPr>
          <a:xfrm>
            <a:off x="5329700" y="3804967"/>
            <a:ext cx="5737989" cy="205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36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</TotalTime>
  <Words>133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Century Gothic</vt:lpstr>
      <vt:lpstr>Wingdings 3</vt:lpstr>
      <vt:lpstr>Ion</vt:lpstr>
      <vt:lpstr>Agglomerative Hierarchical Clustering</vt:lpstr>
      <vt:lpstr>CLUSTERING</vt:lpstr>
      <vt:lpstr>AGGLORMERATIVE HIERARCHICAL CLUSTERING</vt:lpstr>
      <vt:lpstr>MATHS</vt:lpstr>
      <vt:lpstr>PSEUDOCODE</vt:lpstr>
      <vt:lpstr>DATASET</vt:lpstr>
      <vt:lpstr>RESULTS </vt:lpstr>
      <vt:lpstr>CONFUSION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Agglomerative Hierarchical Clustering</dc:title>
  <dc:creator>Ayam Sharma</dc:creator>
  <cp:lastModifiedBy>Ayam Sharma</cp:lastModifiedBy>
  <cp:revision>23</cp:revision>
  <dcterms:created xsi:type="dcterms:W3CDTF">2019-03-06T00:15:25Z</dcterms:created>
  <dcterms:modified xsi:type="dcterms:W3CDTF">2019-03-07T01:48:16Z</dcterms:modified>
</cp:coreProperties>
</file>