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5166F6-7724-485A-B20D-27868A52BD26}" type="datetimeFigureOut">
              <a:rPr lang="fr-FR" smtClean="0"/>
              <a:t>24/05/2021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14988-DCB4-402A-984A-1FCA9F9962C6}"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6614988-DCB4-402A-984A-1FCA9F9962C6}" type="slidenum">
              <a:rPr lang="fr-FR" smtClean="0"/>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ED67B4B-59A1-4606-9BA7-FD1E2D10FE89}" type="datetimeFigureOut">
              <a:rPr lang="fr-FR" smtClean="0"/>
              <a:t>24/05/2021</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7801E1EB-B96E-4BB5-B2FB-EDB2DC0BDCD2}"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ED67B4B-59A1-4606-9BA7-FD1E2D10FE89}" type="datetimeFigureOut">
              <a:rPr lang="fr-FR" smtClean="0"/>
              <a:t>24/05/2021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01E1EB-B96E-4BB5-B2FB-EDB2DC0BDCD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ED67B4B-59A1-4606-9BA7-FD1E2D10FE89}" type="datetimeFigureOut">
              <a:rPr lang="fr-FR" smtClean="0"/>
              <a:t>24/05/2021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01E1EB-B96E-4BB5-B2FB-EDB2DC0BDCD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ED67B4B-59A1-4606-9BA7-FD1E2D10FE89}" type="datetimeFigureOut">
              <a:rPr lang="fr-FR" smtClean="0"/>
              <a:t>24/05/2021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01E1EB-B96E-4BB5-B2FB-EDB2DC0BDCD2}"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BED67B4B-59A1-4606-9BA7-FD1E2D10FE89}" type="datetimeFigureOut">
              <a:rPr lang="fr-FR" smtClean="0"/>
              <a:t>24/05/2021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01E1EB-B96E-4BB5-B2FB-EDB2DC0BDCD2}"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ED67B4B-59A1-4606-9BA7-FD1E2D10FE89}" type="datetimeFigureOut">
              <a:rPr lang="fr-FR" smtClean="0"/>
              <a:t>24/05/2021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01E1EB-B96E-4BB5-B2FB-EDB2DC0BDCD2}"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BED67B4B-59A1-4606-9BA7-FD1E2D10FE89}" type="datetimeFigureOut">
              <a:rPr lang="fr-FR" smtClean="0"/>
              <a:t>24/05/2021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801E1EB-B96E-4BB5-B2FB-EDB2DC0BDCD2}"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BED67B4B-59A1-4606-9BA7-FD1E2D10FE89}" type="datetimeFigureOut">
              <a:rPr lang="fr-FR" smtClean="0"/>
              <a:t>24/05/2021</a:t>
            </a:fld>
            <a:endParaRPr lang="fr-FR"/>
          </a:p>
        </p:txBody>
      </p:sp>
      <p:sp>
        <p:nvSpPr>
          <p:cNvPr id="8" name="Espace réservé du numéro de diapositive 7"/>
          <p:cNvSpPr>
            <a:spLocks noGrp="1"/>
          </p:cNvSpPr>
          <p:nvPr>
            <p:ph type="sldNum" sz="quarter" idx="11"/>
          </p:nvPr>
        </p:nvSpPr>
        <p:spPr/>
        <p:txBody>
          <a:bodyPr/>
          <a:lstStyle/>
          <a:p>
            <a:fld id="{7801E1EB-B96E-4BB5-B2FB-EDB2DC0BDCD2}" type="slidenum">
              <a:rPr lang="fr-FR" smtClean="0"/>
              <a:t>‹N°›</a:t>
            </a:fld>
            <a:endParaRPr lang="fr-FR"/>
          </a:p>
        </p:txBody>
      </p:sp>
      <p:sp>
        <p:nvSpPr>
          <p:cNvPr id="9" name="Espace réservé du pied de page 8"/>
          <p:cNvSpPr>
            <a:spLocks noGrp="1"/>
          </p:cNvSpPr>
          <p:nvPr>
            <p:ph type="ftr" sz="quarter" idx="12"/>
          </p:nvPr>
        </p:nvSpPr>
        <p:spPr/>
        <p:txBody>
          <a:bodyPr/>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ED67B4B-59A1-4606-9BA7-FD1E2D10FE89}" type="datetimeFigureOut">
              <a:rPr lang="fr-FR" smtClean="0"/>
              <a:t>24/05/2021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801E1EB-B96E-4BB5-B2FB-EDB2DC0BDCD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ED67B4B-59A1-4606-9BA7-FD1E2D10FE89}" type="datetimeFigureOut">
              <a:rPr lang="fr-FR" smtClean="0"/>
              <a:t>24/05/2021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156448" y="6422064"/>
            <a:ext cx="762000" cy="365125"/>
          </a:xfrm>
        </p:spPr>
        <p:txBody>
          <a:bodyPr/>
          <a:lstStyle/>
          <a:p>
            <a:fld id="{7801E1EB-B96E-4BB5-B2FB-EDB2DC0BDCD2}"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fld id="{BED67B4B-59A1-4606-9BA7-FD1E2D10FE89}" type="datetimeFigureOut">
              <a:rPr lang="fr-FR" smtClean="0"/>
              <a:t>24/05/2021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01E1EB-B96E-4BB5-B2FB-EDB2DC0BDCD2}"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ED67B4B-59A1-4606-9BA7-FD1E2D10FE89}" type="datetimeFigureOut">
              <a:rPr lang="fr-FR" smtClean="0"/>
              <a:t>24/05/2021</a:t>
            </a:fld>
            <a:endParaRPr lang="fr-FR"/>
          </a:p>
        </p:txBody>
      </p:sp>
      <p:sp>
        <p:nvSpPr>
          <p:cNvPr id="22" name="Espace réservé du pied de page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fr-FR"/>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801E1EB-B96E-4BB5-B2FB-EDB2DC0BDCD2}"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6600" dirty="0" smtClean="0">
                <a:solidFill>
                  <a:schemeClr val="accent1"/>
                </a:solidFill>
                <a:latin typeface="Microsoft Uighur" panose="02000000000000000000" pitchFamily="2" charset="-78"/>
                <a:cs typeface="Microsoft Uighur" panose="02000000000000000000" pitchFamily="2" charset="-78"/>
              </a:rPr>
              <a:t>          My</a:t>
            </a:r>
            <a:r>
              <a:rPr lang="fr-FR" sz="6600" dirty="0" smtClean="0">
                <a:solidFill>
                  <a:schemeClr val="accent4">
                    <a:lumMod val="60000"/>
                    <a:lumOff val="40000"/>
                  </a:schemeClr>
                </a:solidFill>
                <a:latin typeface="Microsoft Uighur" panose="02000000000000000000" pitchFamily="2" charset="-78"/>
                <a:cs typeface="Microsoft Uighur" panose="02000000000000000000" pitchFamily="2" charset="-78"/>
              </a:rPr>
              <a:t>SQL</a:t>
            </a:r>
            <a:endParaRPr lang="fr-FR" sz="6600" dirty="0"/>
          </a:p>
        </p:txBody>
      </p:sp>
      <p:sp>
        <p:nvSpPr>
          <p:cNvPr id="3" name="Espace réservé du contenu 2"/>
          <p:cNvSpPr>
            <a:spLocks noGrp="1"/>
          </p:cNvSpPr>
          <p:nvPr>
            <p:ph idx="1"/>
          </p:nvPr>
        </p:nvSpPr>
        <p:spPr/>
        <p:txBody>
          <a:bodyPr/>
          <a:lstStyle/>
          <a:p>
            <a:r>
              <a:rPr lang="en-US" altLang="fr-FR" sz="2800" dirty="0" err="1" smtClean="0">
                <a:solidFill>
                  <a:srgbClr val="A8B1B8"/>
                </a:solidFill>
                <a:latin typeface="Arabic Typesetting" pitchFamily="66" charset="-78"/>
                <a:cs typeface="Arabic Typesetting" pitchFamily="66" charset="-78"/>
              </a:rPr>
              <a:t>MySQL</a:t>
            </a:r>
            <a:r>
              <a:rPr lang="en-US" altLang="fr-FR" sz="2800" dirty="0" smtClean="0">
                <a:solidFill>
                  <a:srgbClr val="A8B1B8"/>
                </a:solidFill>
                <a:latin typeface="Arabic Typesetting" pitchFamily="66" charset="-78"/>
                <a:cs typeface="Arabic Typesetting" pitchFamily="66" charset="-78"/>
              </a:rPr>
              <a:t> is a relational database management system (RDBMS). It is distributed under a dual GPL and proprietary license. It is one of the most widely used database management software in the world, both by the general public (mainly web applications) and by professionals, in competition with Oracle, </a:t>
            </a:r>
            <a:r>
              <a:rPr lang="en-US" altLang="fr-FR" sz="2800" dirty="0" err="1" smtClean="0">
                <a:solidFill>
                  <a:srgbClr val="A8B1B8"/>
                </a:solidFill>
                <a:latin typeface="Arabic Typesetting" pitchFamily="66" charset="-78"/>
                <a:cs typeface="Arabic Typesetting" pitchFamily="66" charset="-78"/>
              </a:rPr>
              <a:t>PostgreSQL</a:t>
            </a:r>
            <a:r>
              <a:rPr lang="en-US" altLang="fr-FR" sz="2800" dirty="0" smtClean="0">
                <a:solidFill>
                  <a:srgbClr val="A8B1B8"/>
                </a:solidFill>
                <a:latin typeface="Arabic Typesetting" pitchFamily="66" charset="-78"/>
                <a:cs typeface="Arabic Typesetting" pitchFamily="66" charset="-78"/>
              </a:rPr>
              <a:t> and Microsoft SQL Server.</a:t>
            </a:r>
            <a:endParaRPr lang="fr-FR" altLang="fr-FR" sz="2800" dirty="0" smtClean="0">
              <a:solidFill>
                <a:srgbClr val="A8B1B8"/>
              </a:solidFill>
              <a:latin typeface="Arabic Typesetting" pitchFamily="66" charset="-78"/>
              <a:cs typeface="Arabic Typesetting" pitchFamily="66" charset="-78"/>
            </a:endParaRP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chemeClr val="accent1">
                    <a:lumMod val="75000"/>
                  </a:schemeClr>
                </a:solidFill>
                <a:latin typeface="Source Sans Pro" panose="020B0503030403020204" pitchFamily="34" charset="0"/>
              </a:rPr>
              <a:t>     </a:t>
            </a:r>
            <a:r>
              <a:rPr lang="fr-FR" b="1" dirty="0" err="1" smtClean="0">
                <a:solidFill>
                  <a:schemeClr val="accent1">
                    <a:lumMod val="75000"/>
                  </a:schemeClr>
                </a:solidFill>
                <a:latin typeface="Source Sans Pro" panose="020B0503030403020204" pitchFamily="34" charset="0"/>
              </a:rPr>
              <a:t>Features</a:t>
            </a:r>
            <a:r>
              <a:rPr lang="fr-FR" b="1" dirty="0" smtClean="0">
                <a:solidFill>
                  <a:schemeClr val="accent1">
                    <a:lumMod val="75000"/>
                  </a:schemeClr>
                </a:solidFill>
                <a:latin typeface="Source Sans Pro" panose="020B0503030403020204" pitchFamily="34" charset="0"/>
              </a:rPr>
              <a:t> </a:t>
            </a:r>
            <a:r>
              <a:rPr lang="fr-FR" b="1" dirty="0" smtClean="0">
                <a:solidFill>
                  <a:schemeClr val="accent1">
                    <a:lumMod val="75000"/>
                  </a:schemeClr>
                </a:solidFill>
                <a:latin typeface="Source Sans Pro" panose="020B0503030403020204" pitchFamily="34" charset="0"/>
              </a:rPr>
              <a:t>of </a:t>
            </a:r>
            <a:r>
              <a:rPr lang="fr-FR" b="1" dirty="0" smtClean="0">
                <a:solidFill>
                  <a:schemeClr val="accent4">
                    <a:lumMod val="60000"/>
                    <a:lumOff val="40000"/>
                  </a:schemeClr>
                </a:solidFill>
                <a:latin typeface="Source Sans Pro" panose="020B0503030403020204" pitchFamily="34" charset="0"/>
              </a:rPr>
              <a:t>MySQL</a:t>
            </a:r>
            <a:endParaRPr lang="fr-FR" dirty="0"/>
          </a:p>
        </p:txBody>
      </p:sp>
      <p:sp>
        <p:nvSpPr>
          <p:cNvPr id="3" name="Espace réservé du contenu 2"/>
          <p:cNvSpPr>
            <a:spLocks noGrp="1"/>
          </p:cNvSpPr>
          <p:nvPr>
            <p:ph idx="1"/>
          </p:nvPr>
        </p:nvSpPr>
        <p:spPr/>
        <p:txBody>
          <a:bodyPr>
            <a:normAutofit fontScale="62500" lnSpcReduction="20000"/>
          </a:bodyPr>
          <a:lstStyle/>
          <a:p>
            <a:pPr marL="457200" indent="-457200">
              <a:lnSpc>
                <a:spcPct val="150000"/>
              </a:lnSpc>
              <a:buFont typeface="Wingdings" pitchFamily="2" charset="2"/>
              <a:buChar char="§"/>
            </a:pPr>
            <a:r>
              <a:rPr lang="en-US" sz="3700" dirty="0" err="1" smtClean="0">
                <a:solidFill>
                  <a:schemeClr val="bg1"/>
                </a:solidFill>
                <a:latin typeface="Arabic Typesetting" pitchFamily="66" charset="-78"/>
                <a:cs typeface="Arabic Typesetting" pitchFamily="66" charset="-78"/>
              </a:rPr>
              <a:t>MySQL</a:t>
            </a:r>
            <a:r>
              <a:rPr lang="en-US" sz="3700" dirty="0" smtClean="0">
                <a:solidFill>
                  <a:schemeClr val="bg1"/>
                </a:solidFill>
                <a:latin typeface="Arabic Typesetting" pitchFamily="66" charset="-78"/>
                <a:cs typeface="Arabic Typesetting" pitchFamily="66" charset="-78"/>
              </a:rPr>
              <a:t> is a community-driven DBMS system</a:t>
            </a:r>
          </a:p>
          <a:p>
            <a:pPr marL="457200" indent="-457200">
              <a:lnSpc>
                <a:spcPct val="150000"/>
              </a:lnSpc>
              <a:buFont typeface="Wingdings" pitchFamily="2" charset="2"/>
              <a:buChar char="§"/>
            </a:pPr>
            <a:r>
              <a:rPr lang="en-US" sz="3700" dirty="0" smtClean="0">
                <a:solidFill>
                  <a:schemeClr val="bg1"/>
                </a:solidFill>
                <a:latin typeface="Arabic Typesetting" pitchFamily="66" charset="-78"/>
                <a:cs typeface="Arabic Typesetting" pitchFamily="66" charset="-78"/>
              </a:rPr>
              <a:t>Compatible with various platforms using all major languages and middleware</a:t>
            </a:r>
          </a:p>
          <a:p>
            <a:pPr marL="457200" indent="-457200">
              <a:lnSpc>
                <a:spcPct val="150000"/>
              </a:lnSpc>
              <a:buFont typeface="Wingdings" pitchFamily="2" charset="2"/>
              <a:buChar char="§"/>
            </a:pPr>
            <a:r>
              <a:rPr lang="en-US" sz="3700" dirty="0" smtClean="0">
                <a:solidFill>
                  <a:schemeClr val="bg1"/>
                </a:solidFill>
                <a:latin typeface="Arabic Typesetting" pitchFamily="66" charset="-78"/>
                <a:cs typeface="Arabic Typesetting" pitchFamily="66" charset="-78"/>
              </a:rPr>
              <a:t>It offers support for Multi-version concurrency control</a:t>
            </a:r>
          </a:p>
          <a:p>
            <a:pPr marL="457200" indent="-457200">
              <a:lnSpc>
                <a:spcPct val="150000"/>
              </a:lnSpc>
              <a:buFont typeface="Wingdings" pitchFamily="2" charset="2"/>
              <a:buChar char="§"/>
            </a:pPr>
            <a:r>
              <a:rPr lang="en-US" sz="3700" dirty="0" smtClean="0">
                <a:solidFill>
                  <a:schemeClr val="bg1"/>
                </a:solidFill>
                <a:latin typeface="Arabic Typesetting" pitchFamily="66" charset="-78"/>
                <a:cs typeface="Arabic Typesetting" pitchFamily="66" charset="-78"/>
              </a:rPr>
              <a:t>Compliant with the ANSI SQL standard</a:t>
            </a:r>
          </a:p>
          <a:p>
            <a:pPr marL="457200" indent="-457200">
              <a:lnSpc>
                <a:spcPct val="150000"/>
              </a:lnSpc>
              <a:buFont typeface="Wingdings" pitchFamily="2" charset="2"/>
              <a:buChar char="§"/>
            </a:pPr>
            <a:r>
              <a:rPr lang="en-US" sz="3700" dirty="0" smtClean="0">
                <a:solidFill>
                  <a:schemeClr val="bg1"/>
                </a:solidFill>
                <a:latin typeface="Arabic Typesetting" pitchFamily="66" charset="-78"/>
                <a:cs typeface="Arabic Typesetting" pitchFamily="66" charset="-78"/>
              </a:rPr>
              <a:t>Allows Log-based and trigger-based replication SSL</a:t>
            </a:r>
          </a:p>
          <a:p>
            <a:pPr marL="457200" indent="-457200">
              <a:lnSpc>
                <a:spcPct val="150000"/>
              </a:lnSpc>
              <a:buFont typeface="Wingdings" pitchFamily="2" charset="2"/>
              <a:buChar char="§"/>
            </a:pPr>
            <a:r>
              <a:rPr lang="en-US" sz="3700" dirty="0" smtClean="0">
                <a:solidFill>
                  <a:schemeClr val="bg1"/>
                </a:solidFill>
                <a:latin typeface="Arabic Typesetting" pitchFamily="66" charset="-78"/>
                <a:cs typeface="Arabic Typesetting" pitchFamily="66" charset="-78"/>
              </a:rPr>
              <a:t>Object-oriented and ANSI-SQL2008 compatible</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solidFill>
                  <a:schemeClr val="bg1"/>
                </a:solidFill>
                <a:latin typeface="Linux Libertine"/>
              </a:rPr>
              <a:t>              </a:t>
            </a:r>
            <a:r>
              <a:rPr lang="fr-FR" dirty="0" err="1" smtClean="0">
                <a:solidFill>
                  <a:schemeClr val="bg1"/>
                </a:solidFill>
                <a:latin typeface="Linux Libertine"/>
              </a:rPr>
              <a:t>Postgre</a:t>
            </a:r>
            <a:r>
              <a:rPr lang="fr-FR" dirty="0" err="1" smtClean="0">
                <a:solidFill>
                  <a:schemeClr val="accent1">
                    <a:lumMod val="60000"/>
                    <a:lumOff val="40000"/>
                  </a:schemeClr>
                </a:solidFill>
                <a:latin typeface="Linux Libertine"/>
              </a:rPr>
              <a:t>SQL</a:t>
            </a:r>
            <a:r>
              <a:rPr lang="fr-FR" dirty="0" smtClean="0">
                <a:solidFill>
                  <a:schemeClr val="bg1"/>
                </a:solidFill>
                <a:latin typeface="Linux Libertine"/>
              </a:rPr>
              <a:t/>
            </a:r>
            <a:br>
              <a:rPr lang="fr-FR" dirty="0" smtClean="0">
                <a:solidFill>
                  <a:schemeClr val="bg1"/>
                </a:solidFill>
                <a:latin typeface="Linux Libertine"/>
              </a:rPr>
            </a:br>
            <a:endParaRPr lang="fr-FR" dirty="0"/>
          </a:p>
        </p:txBody>
      </p:sp>
      <p:sp>
        <p:nvSpPr>
          <p:cNvPr id="3" name="Espace réservé du contenu 2"/>
          <p:cNvSpPr>
            <a:spLocks noGrp="1"/>
          </p:cNvSpPr>
          <p:nvPr>
            <p:ph idx="1"/>
          </p:nvPr>
        </p:nvSpPr>
        <p:spPr/>
        <p:txBody>
          <a:bodyPr>
            <a:normAutofit fontScale="92500" lnSpcReduction="20000"/>
          </a:bodyPr>
          <a:lstStyle/>
          <a:p>
            <a:pPr>
              <a:buSzPct val="25000"/>
            </a:pPr>
            <a:r>
              <a:rPr lang="en-US" altLang="fr-FR" sz="2800" dirty="0" err="1" smtClean="0">
                <a:solidFill>
                  <a:srgbClr val="A8B1B8"/>
                </a:solidFill>
                <a:latin typeface="Arabic Typesetting" pitchFamily="66" charset="-78"/>
                <a:cs typeface="Arabic Typesetting" pitchFamily="66" charset="-78"/>
              </a:rPr>
              <a:t>PostgreSQL</a:t>
            </a:r>
            <a:r>
              <a:rPr lang="en-US" altLang="fr-FR" sz="2800" dirty="0" smtClean="0">
                <a:solidFill>
                  <a:srgbClr val="A8B1B8"/>
                </a:solidFill>
                <a:latin typeface="Arabic Typesetting" pitchFamily="66" charset="-78"/>
                <a:cs typeface="Arabic Typesetting" pitchFamily="66" charset="-78"/>
              </a:rPr>
              <a:t> is a relational and object database management system (RDBMS). It is a free tool available under the terms of a BSD-type license.</a:t>
            </a:r>
          </a:p>
          <a:p>
            <a:pPr>
              <a:buSzPct val="25000"/>
            </a:pPr>
            <a:r>
              <a:rPr lang="en-US" altLang="fr-FR" sz="2800" dirty="0" smtClean="0">
                <a:solidFill>
                  <a:srgbClr val="A8B1B8"/>
                </a:solidFill>
                <a:latin typeface="Arabic Typesetting" pitchFamily="66" charset="-78"/>
                <a:cs typeface="Arabic Typesetting" pitchFamily="66" charset="-78"/>
              </a:rPr>
              <a:t>This system competes with other database management systems, whether free (like </a:t>
            </a:r>
            <a:r>
              <a:rPr lang="en-US" altLang="fr-FR" sz="2800" dirty="0" err="1" smtClean="0">
                <a:solidFill>
                  <a:srgbClr val="A8B1B8"/>
                </a:solidFill>
                <a:latin typeface="Arabic Typesetting" pitchFamily="66" charset="-78"/>
                <a:cs typeface="Arabic Typesetting" pitchFamily="66" charset="-78"/>
              </a:rPr>
              <a:t>MariaDB</a:t>
            </a:r>
            <a:r>
              <a:rPr lang="en-US" altLang="fr-FR" sz="2800" dirty="0" smtClean="0">
                <a:solidFill>
                  <a:srgbClr val="A8B1B8"/>
                </a:solidFill>
                <a:latin typeface="Arabic Typesetting" pitchFamily="66" charset="-78"/>
                <a:cs typeface="Arabic Typesetting" pitchFamily="66" charset="-78"/>
              </a:rPr>
              <a:t> and Firebird), or proprietary (like Oracle, </a:t>
            </a:r>
            <a:r>
              <a:rPr lang="en-US" altLang="fr-FR" sz="2800" dirty="0" err="1" smtClean="0">
                <a:solidFill>
                  <a:srgbClr val="A8B1B8"/>
                </a:solidFill>
                <a:latin typeface="Arabic Typesetting" pitchFamily="66" charset="-78"/>
                <a:cs typeface="Arabic Typesetting" pitchFamily="66" charset="-78"/>
              </a:rPr>
              <a:t>MySQL</a:t>
            </a:r>
            <a:r>
              <a:rPr lang="en-US" altLang="fr-FR" sz="2800" dirty="0" smtClean="0">
                <a:solidFill>
                  <a:srgbClr val="A8B1B8"/>
                </a:solidFill>
                <a:latin typeface="Arabic Typesetting" pitchFamily="66" charset="-78"/>
                <a:cs typeface="Arabic Typesetting" pitchFamily="66" charset="-78"/>
              </a:rPr>
              <a:t>, Sybase, DB2, Informix and Microsoft SQL Server). Like the free Apache and Linux projects, </a:t>
            </a:r>
            <a:r>
              <a:rPr lang="en-US" altLang="fr-FR" sz="2800" dirty="0" err="1" smtClean="0">
                <a:solidFill>
                  <a:srgbClr val="A8B1B8"/>
                </a:solidFill>
                <a:latin typeface="Arabic Typesetting" pitchFamily="66" charset="-78"/>
                <a:cs typeface="Arabic Typesetting" pitchFamily="66" charset="-78"/>
              </a:rPr>
              <a:t>PostgreSQL</a:t>
            </a:r>
            <a:r>
              <a:rPr lang="en-US" altLang="fr-FR" sz="2800" dirty="0" smtClean="0">
                <a:solidFill>
                  <a:srgbClr val="A8B1B8"/>
                </a:solidFill>
                <a:latin typeface="Arabic Typesetting" pitchFamily="66" charset="-78"/>
                <a:cs typeface="Arabic Typesetting" pitchFamily="66" charset="-78"/>
              </a:rPr>
              <a:t> is not controlled by a single company, but is founded on a global community of developers and companies.</a:t>
            </a:r>
            <a:endParaRPr lang="fr-FR" altLang="fr-FR" sz="2800" dirty="0" smtClean="0">
              <a:solidFill>
                <a:srgbClr val="A8B1B8"/>
              </a:solidFill>
              <a:latin typeface="Arabic Typesetting" pitchFamily="66" charset="-78"/>
              <a:cs typeface="Arabic Typesetting" pitchFamily="66" charset="-78"/>
            </a:endParaRP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chemeClr val="accent1">
                    <a:lumMod val="75000"/>
                  </a:schemeClr>
                </a:solidFill>
                <a:latin typeface="Source Sans Pro" panose="020B0503030403020204" pitchFamily="34" charset="0"/>
              </a:rPr>
              <a:t>Features</a:t>
            </a:r>
            <a:r>
              <a:rPr lang="fr-FR" b="1" dirty="0" smtClean="0">
                <a:solidFill>
                  <a:schemeClr val="accent1">
                    <a:lumMod val="75000"/>
                  </a:schemeClr>
                </a:solidFill>
                <a:latin typeface="Source Sans Pro" panose="020B0503030403020204" pitchFamily="34" charset="0"/>
              </a:rPr>
              <a:t> of </a:t>
            </a:r>
            <a:r>
              <a:rPr lang="fr-FR" dirty="0" err="1" smtClean="0">
                <a:solidFill>
                  <a:schemeClr val="bg1"/>
                </a:solidFill>
                <a:latin typeface="Linux Libertine"/>
              </a:rPr>
              <a:t>Postgre</a:t>
            </a:r>
            <a:r>
              <a:rPr lang="fr-FR" dirty="0" err="1" smtClean="0">
                <a:solidFill>
                  <a:schemeClr val="accent1">
                    <a:lumMod val="60000"/>
                    <a:lumOff val="40000"/>
                  </a:schemeClr>
                </a:solidFill>
                <a:latin typeface="Linux Libertine"/>
              </a:rPr>
              <a:t>SQL</a:t>
            </a:r>
            <a:endParaRPr lang="fr-FR" dirty="0"/>
          </a:p>
        </p:txBody>
      </p:sp>
      <p:sp>
        <p:nvSpPr>
          <p:cNvPr id="3" name="Espace réservé du contenu 2"/>
          <p:cNvSpPr>
            <a:spLocks noGrp="1"/>
          </p:cNvSpPr>
          <p:nvPr>
            <p:ph idx="1"/>
          </p:nvPr>
        </p:nvSpPr>
        <p:spPr/>
        <p:txBody>
          <a:bodyPr>
            <a:normAutofit fontScale="77500" lnSpcReduction="20000"/>
          </a:bodyPr>
          <a:lstStyle/>
          <a:p>
            <a:pPr marL="457200" indent="-457200">
              <a:lnSpc>
                <a:spcPct val="150000"/>
              </a:lnSpc>
              <a:buFont typeface="Wingdings" pitchFamily="2" charset="2"/>
              <a:buChar char="§"/>
            </a:pPr>
            <a:r>
              <a:rPr lang="en-US" sz="2800" dirty="0" smtClean="0">
                <a:solidFill>
                  <a:schemeClr val="bg1"/>
                </a:solidFill>
                <a:latin typeface="Arabic Typesetting" pitchFamily="66" charset="-78"/>
                <a:cs typeface="Arabic Typesetting" pitchFamily="66" charset="-78"/>
              </a:rPr>
              <a:t>An active community that is accelerating its development</a:t>
            </a:r>
          </a:p>
          <a:p>
            <a:pPr marL="457200" indent="-457200">
              <a:lnSpc>
                <a:spcPct val="150000"/>
              </a:lnSpc>
              <a:buFont typeface="Wingdings" pitchFamily="2" charset="2"/>
              <a:buChar char="§"/>
            </a:pPr>
            <a:r>
              <a:rPr lang="en-US" sz="2800" dirty="0" smtClean="0">
                <a:solidFill>
                  <a:schemeClr val="bg1"/>
                </a:solidFill>
                <a:latin typeface="Arabic Typesetting" pitchFamily="66" charset="-78"/>
                <a:cs typeface="Arabic Typesetting" pitchFamily="66" charset="-78"/>
              </a:rPr>
              <a:t>Most common alternative to Oracle, DB2 and SQL Server</a:t>
            </a:r>
          </a:p>
          <a:p>
            <a:pPr marL="457200" indent="-457200">
              <a:lnSpc>
                <a:spcPct val="150000"/>
              </a:lnSpc>
              <a:buFont typeface="Wingdings" pitchFamily="2" charset="2"/>
              <a:buChar char="§"/>
            </a:pPr>
            <a:r>
              <a:rPr lang="en-US" sz="2800" dirty="0" smtClean="0">
                <a:solidFill>
                  <a:schemeClr val="bg1"/>
                </a:solidFill>
                <a:latin typeface="Arabic Typesetting" pitchFamily="66" charset="-78"/>
                <a:cs typeface="Arabic Typesetting" pitchFamily="66" charset="-78"/>
              </a:rPr>
              <a:t>Runs on all major OS platforms that you may have</a:t>
            </a:r>
          </a:p>
          <a:p>
            <a:pPr marL="457200" indent="-457200">
              <a:lnSpc>
                <a:spcPct val="150000"/>
              </a:lnSpc>
              <a:buFont typeface="Wingdings" pitchFamily="2" charset="2"/>
              <a:buChar char="§"/>
            </a:pPr>
            <a:r>
              <a:rPr lang="en-US" sz="2800" dirty="0" smtClean="0">
                <a:solidFill>
                  <a:schemeClr val="bg1"/>
                </a:solidFill>
                <a:latin typeface="Arabic Typesetting" pitchFamily="66" charset="-78"/>
                <a:cs typeface="Arabic Typesetting" pitchFamily="66" charset="-78"/>
              </a:rPr>
              <a:t>MVCC supports large numbers of concurrent users</a:t>
            </a:r>
          </a:p>
          <a:p>
            <a:pPr marL="457200" indent="-457200">
              <a:lnSpc>
                <a:spcPct val="150000"/>
              </a:lnSpc>
              <a:buFont typeface="Wingdings" pitchFamily="2" charset="2"/>
              <a:buChar char="§"/>
            </a:pPr>
            <a:r>
              <a:rPr lang="en-US" sz="2800" dirty="0" smtClean="0">
                <a:solidFill>
                  <a:schemeClr val="bg1"/>
                </a:solidFill>
                <a:latin typeface="Arabic Typesetting" pitchFamily="66" charset="-78"/>
                <a:cs typeface="Arabic Typesetting" pitchFamily="66" charset="-78"/>
              </a:rPr>
              <a:t>Extensive indexing for high-performance reporting</a:t>
            </a:r>
          </a:p>
          <a:p>
            <a:pPr marL="457200" indent="-457200">
              <a:lnSpc>
                <a:spcPct val="150000"/>
              </a:lnSpc>
              <a:buFont typeface="Wingdings" pitchFamily="2" charset="2"/>
              <a:buChar char="§"/>
            </a:pPr>
            <a:r>
              <a:rPr lang="en-US" sz="2800" dirty="0" smtClean="0">
                <a:solidFill>
                  <a:schemeClr val="bg1"/>
                </a:solidFill>
                <a:latin typeface="Arabic Typesetting" pitchFamily="66" charset="-78"/>
                <a:cs typeface="Arabic Typesetting" pitchFamily="66" charset="-78"/>
              </a:rPr>
              <a:t>Support for modern applications (XML and JSON)</a:t>
            </a:r>
          </a:p>
          <a:p>
            <a:pPr marL="457200" indent="-457200">
              <a:lnSpc>
                <a:spcPct val="150000"/>
              </a:lnSpc>
              <a:buFont typeface="Wingdings" pitchFamily="2" charset="2"/>
              <a:buChar char="§"/>
            </a:pPr>
            <a:r>
              <a:rPr lang="en-US" sz="2800" dirty="0" smtClean="0">
                <a:solidFill>
                  <a:schemeClr val="bg1"/>
                </a:solidFill>
                <a:latin typeface="Arabic Typesetting" pitchFamily="66" charset="-78"/>
                <a:cs typeface="Arabic Typesetting" pitchFamily="66" charset="-78"/>
              </a:rPr>
              <a:t>Foreign keys support for efficient storage of data</a:t>
            </a: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latin typeface="Microsoft Uighur" pitchFamily="2" charset="-78"/>
                <a:cs typeface="Microsoft Uighur" pitchFamily="2" charset="-78"/>
                <a:sym typeface="Arial" pitchFamily="34" charset="0"/>
              </a:rPr>
              <a:t>       SQL</a:t>
            </a:r>
            <a:r>
              <a:rPr lang="fr-FR" dirty="0" smtClean="0">
                <a:solidFill>
                  <a:schemeClr val="accent1"/>
                </a:solidFill>
                <a:latin typeface="Microsoft Uighur" pitchFamily="2" charset="-78"/>
                <a:cs typeface="Microsoft Uighur" pitchFamily="2" charset="-78"/>
                <a:sym typeface="Arial" pitchFamily="34" charset="0"/>
              </a:rPr>
              <a:t> </a:t>
            </a:r>
            <a:r>
              <a:rPr lang="fr-FR" dirty="0" smtClean="0">
                <a:solidFill>
                  <a:schemeClr val="accent1"/>
                </a:solidFill>
                <a:latin typeface="Microsoft Uighur" pitchFamily="2" charset="-78"/>
                <a:cs typeface="Microsoft Uighur" pitchFamily="2" charset="-78"/>
                <a:sym typeface="Arial" pitchFamily="34" charset="0"/>
              </a:rPr>
              <a:t>SERVER</a:t>
            </a:r>
            <a:endParaRPr lang="fr-FR" dirty="0"/>
          </a:p>
        </p:txBody>
      </p:sp>
      <p:sp>
        <p:nvSpPr>
          <p:cNvPr id="3" name="Espace réservé du contenu 2"/>
          <p:cNvSpPr>
            <a:spLocks noGrp="1"/>
          </p:cNvSpPr>
          <p:nvPr>
            <p:ph idx="1"/>
          </p:nvPr>
        </p:nvSpPr>
        <p:spPr/>
        <p:txBody>
          <a:bodyPr/>
          <a:lstStyle/>
          <a:p>
            <a:r>
              <a:rPr lang="en-US" sz="2800" dirty="0" smtClean="0">
                <a:solidFill>
                  <a:schemeClr val="bg1"/>
                </a:solidFill>
                <a:latin typeface="Arabic Typesetting" pitchFamily="66" charset="-78"/>
                <a:cs typeface="Arabic Typesetting" pitchFamily="66" charset="-78"/>
              </a:rPr>
              <a:t>Microsoft SQL Server is a database management system (DBMS) in SQL language incorporating, among other things, an RDBMS (relational DBMS ") developed and marketed by the Microsoft company. It works on Windows and Linux OS (since March 2016), but it is possible to launch it on Mac OS via </a:t>
            </a:r>
            <a:r>
              <a:rPr lang="en-US" sz="2800" dirty="0" err="1" smtClean="0">
                <a:solidFill>
                  <a:schemeClr val="bg1"/>
                </a:solidFill>
                <a:latin typeface="Arabic Typesetting" pitchFamily="66" charset="-78"/>
                <a:cs typeface="Arabic Typesetting" pitchFamily="66" charset="-78"/>
              </a:rPr>
              <a:t>Docker</a:t>
            </a:r>
            <a:r>
              <a:rPr lang="en-US" sz="2800" dirty="0" smtClean="0">
                <a:solidFill>
                  <a:schemeClr val="bg1"/>
                </a:solidFill>
                <a:latin typeface="Arabic Typesetting" pitchFamily="66" charset="-78"/>
                <a:cs typeface="Arabic Typesetting" pitchFamily="66" charset="-78"/>
              </a:rPr>
              <a:t>, because there is a download version on the Microsoft website.</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800" b="1" dirty="0" err="1" smtClean="0">
                <a:solidFill>
                  <a:schemeClr val="accent1">
                    <a:lumMod val="75000"/>
                  </a:schemeClr>
                </a:solidFill>
                <a:latin typeface="Arabic Typesetting" panose="03020402040406030203" pitchFamily="66" charset="-78"/>
                <a:cs typeface="Arabic Typesetting" panose="03020402040406030203" pitchFamily="66" charset="-78"/>
              </a:rPr>
              <a:t>Features</a:t>
            </a:r>
            <a:r>
              <a:rPr lang="fr-FR" sz="4800" b="1" dirty="0" smtClean="0">
                <a:solidFill>
                  <a:schemeClr val="accent1">
                    <a:lumMod val="75000"/>
                  </a:schemeClr>
                </a:solidFill>
                <a:latin typeface="Arabic Typesetting" panose="03020402040406030203" pitchFamily="66" charset="-78"/>
                <a:cs typeface="Arabic Typesetting" panose="03020402040406030203" pitchFamily="66" charset="-78"/>
              </a:rPr>
              <a:t> of </a:t>
            </a:r>
            <a:r>
              <a:rPr lang="fr-FR" sz="4800" dirty="0" smtClean="0">
                <a:solidFill>
                  <a:schemeClr val="bg1"/>
                </a:solidFill>
                <a:latin typeface="Arabic Typesetting" panose="03020402040406030203" pitchFamily="66" charset="-78"/>
                <a:cs typeface="Arabic Typesetting" panose="03020402040406030203" pitchFamily="66" charset="-78"/>
              </a:rPr>
              <a:t>SQL</a:t>
            </a:r>
            <a:r>
              <a:rPr lang="fr-FR" sz="4800" dirty="0" smtClean="0">
                <a:solidFill>
                  <a:schemeClr val="accent1"/>
                </a:solidFill>
                <a:latin typeface="Arabic Typesetting" panose="03020402040406030203" pitchFamily="66" charset="-78"/>
                <a:cs typeface="Arabic Typesetting" panose="03020402040406030203" pitchFamily="66" charset="-78"/>
              </a:rPr>
              <a:t> SERVER</a:t>
            </a:r>
            <a:endParaRPr lang="fr-FR" dirty="0"/>
          </a:p>
        </p:txBody>
      </p:sp>
      <p:sp>
        <p:nvSpPr>
          <p:cNvPr id="3" name="Espace réservé du contenu 2"/>
          <p:cNvSpPr>
            <a:spLocks noGrp="1"/>
          </p:cNvSpPr>
          <p:nvPr>
            <p:ph idx="1"/>
          </p:nvPr>
        </p:nvSpPr>
        <p:spPr/>
        <p:txBody>
          <a:bodyPr/>
          <a:lstStyle/>
          <a:p>
            <a:pPr marL="571500" indent="-571500">
              <a:buFont typeface="Wingdings" pitchFamily="2" charset="2"/>
              <a:buChar char="§"/>
            </a:pPr>
            <a:r>
              <a:rPr lang="en-US" sz="2800" b="1" dirty="0" smtClean="0">
                <a:solidFill>
                  <a:schemeClr val="bg1"/>
                </a:solidFill>
                <a:latin typeface="Arabic Typesetting" pitchFamily="66" charset="-78"/>
                <a:cs typeface="Arabic Typesetting" pitchFamily="66" charset="-78"/>
              </a:rPr>
              <a:t>Intelligence across all your data with Big Data Clusters</a:t>
            </a:r>
          </a:p>
          <a:p>
            <a:pPr marL="571500" indent="-571500">
              <a:buFont typeface="Wingdings" pitchFamily="2" charset="2"/>
              <a:buChar char="§"/>
            </a:pPr>
            <a:r>
              <a:rPr lang="en-US" sz="2800" b="1" dirty="0" smtClean="0">
                <a:solidFill>
                  <a:schemeClr val="bg1"/>
                </a:solidFill>
                <a:latin typeface="Arabic Typesetting" pitchFamily="66" charset="-78"/>
                <a:cs typeface="Arabic Typesetting" pitchFamily="66" charset="-78"/>
              </a:rPr>
              <a:t>Choice of language and platform</a:t>
            </a:r>
          </a:p>
          <a:p>
            <a:pPr marL="571500" indent="-571500">
              <a:buFont typeface="Wingdings" pitchFamily="2" charset="2"/>
              <a:buChar char="§"/>
            </a:pPr>
            <a:r>
              <a:rPr lang="en-US" sz="2800" b="1" dirty="0" smtClean="0">
                <a:solidFill>
                  <a:schemeClr val="bg1"/>
                </a:solidFill>
                <a:latin typeface="Arabic Typesetting" pitchFamily="66" charset="-78"/>
                <a:cs typeface="Arabic Typesetting" pitchFamily="66" charset="-78"/>
              </a:rPr>
              <a:t>Industry-leading performance</a:t>
            </a:r>
          </a:p>
          <a:p>
            <a:pPr marL="571500" indent="-571500">
              <a:buFont typeface="Wingdings" pitchFamily="2" charset="2"/>
              <a:buChar char="§"/>
            </a:pPr>
            <a:r>
              <a:rPr lang="en-US" sz="2800" b="1" dirty="0" smtClean="0">
                <a:solidFill>
                  <a:schemeClr val="bg1"/>
                </a:solidFill>
                <a:latin typeface="Arabic Typesetting" pitchFamily="66" charset="-78"/>
                <a:cs typeface="Arabic Typesetting" pitchFamily="66" charset="-78"/>
              </a:rPr>
              <a:t>Most secured data platform</a:t>
            </a:r>
          </a:p>
          <a:p>
            <a:pPr marL="571500" indent="-571500">
              <a:buFont typeface="Wingdings" pitchFamily="2" charset="2"/>
              <a:buChar char="§"/>
            </a:pPr>
            <a:r>
              <a:rPr lang="en-US" sz="2800" b="1" dirty="0" smtClean="0">
                <a:solidFill>
                  <a:schemeClr val="bg1"/>
                </a:solidFill>
                <a:latin typeface="Arabic Typesetting" pitchFamily="66" charset="-78"/>
                <a:cs typeface="Arabic Typesetting" pitchFamily="66" charset="-78"/>
              </a:rPr>
              <a:t>Unparalleled high availability</a:t>
            </a:r>
          </a:p>
          <a:p>
            <a:pPr marL="571500" indent="-571500">
              <a:buFont typeface="Wingdings" pitchFamily="2" charset="2"/>
              <a:buChar char="§"/>
            </a:pPr>
            <a:r>
              <a:rPr lang="en-US" sz="2800" b="1" dirty="0" smtClean="0">
                <a:solidFill>
                  <a:schemeClr val="bg1"/>
                </a:solidFill>
                <a:latin typeface="Arabic Typesetting" pitchFamily="66" charset="-78"/>
                <a:cs typeface="Arabic Typesetting" pitchFamily="66" charset="-78"/>
              </a:rPr>
              <a:t>End-to-end mobile BI</a:t>
            </a:r>
          </a:p>
          <a:p>
            <a:pPr marL="571500" indent="-571500">
              <a:buFont typeface="Wingdings" pitchFamily="2" charset="2"/>
              <a:buChar char="§"/>
            </a:pPr>
            <a:r>
              <a:rPr lang="en-US" sz="2800" b="1" dirty="0" smtClean="0">
                <a:solidFill>
                  <a:schemeClr val="bg1"/>
                </a:solidFill>
                <a:latin typeface="Arabic Typesetting" pitchFamily="66" charset="-78"/>
                <a:cs typeface="Arabic Typesetting" pitchFamily="66" charset="-78"/>
              </a:rPr>
              <a:t>SQL Server on Azure</a:t>
            </a:r>
            <a:endParaRPr lang="fr-FR" altLang="fr-FR" sz="2800" dirty="0" smtClean="0">
              <a:solidFill>
                <a:schemeClr val="bg1"/>
              </a:solidFill>
              <a:latin typeface="Arabic Typesetting" pitchFamily="66" charset="-78"/>
              <a:cs typeface="Arabic Typesetting" pitchFamily="66" charset="-78"/>
            </a:endParaRPr>
          </a:p>
          <a:p>
            <a:endParaRPr lang="fr-FR" dirty="0"/>
          </a:p>
        </p:txBody>
      </p:sp>
    </p:spTree>
  </p:cSld>
  <p:clrMapOvr>
    <a:masterClrMapping/>
  </p:clrMapOvr>
</p:sld>
</file>

<file path=ppt/theme/theme1.xml><?xml version="1.0" encoding="utf-8"?>
<a:theme xmlns:a="http://schemas.openxmlformats.org/drawingml/2006/main" name="Techniqu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38</TotalTime>
  <Words>366</Words>
  <Application>Microsoft Office PowerPoint</Application>
  <PresentationFormat>Affichage à l'écran (4:3)</PresentationFormat>
  <Paragraphs>31</Paragraphs>
  <Slides>6</Slides>
  <Notes>1</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Technique</vt:lpstr>
      <vt:lpstr>          MySQL</vt:lpstr>
      <vt:lpstr>     Features of MySQL</vt:lpstr>
      <vt:lpstr>              PostgreSQL </vt:lpstr>
      <vt:lpstr>Features of PostgreSQL</vt:lpstr>
      <vt:lpstr>       SQL SERVER</vt:lpstr>
      <vt:lpstr>Features of SQL SERVER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lenovo</dc:creator>
  <cp:lastModifiedBy>lenovo</cp:lastModifiedBy>
  <cp:revision>4</cp:revision>
  <dcterms:created xsi:type="dcterms:W3CDTF">2021-05-24T20:37:16Z</dcterms:created>
  <dcterms:modified xsi:type="dcterms:W3CDTF">2021-05-24T21:15:18Z</dcterms:modified>
</cp:coreProperties>
</file>