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5"/>
  </p:handoutMasterIdLst>
  <p:sldIdLst>
    <p:sldId id="271" r:id="rId3"/>
    <p:sldId id="272" r:id="rId4"/>
    <p:sldId id="273" r:id="rId5"/>
    <p:sldId id="274" r:id="rId7"/>
    <p:sldId id="275" r:id="rId8"/>
    <p:sldId id="285" r:id="rId9"/>
    <p:sldId id="276" r:id="rId10"/>
    <p:sldId id="277" r:id="rId11"/>
    <p:sldId id="278" r:id="rId12"/>
    <p:sldId id="279"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75" d="100"/>
          <a:sy n="75" d="100"/>
        </p:scale>
        <p:origin x="72" y="53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E944-3640-4B1A-8ED0-99A1EBEB6444}"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6B05B1-61C4-4E4C-B5E9-5C937F406F9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browserstack.com/guide/automation-testing-tutorial"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i="0" dirty="0">
                <a:solidFill>
                  <a:srgbClr val="333333"/>
                </a:solidFill>
                <a:effectLst/>
                <a:latin typeface="source-sans-pro"/>
              </a:rPr>
              <a:t>Singleton Design Pattern</a:t>
            </a:r>
            <a:r>
              <a:rPr lang="en-US" b="0" i="0" dirty="0">
                <a:solidFill>
                  <a:srgbClr val="333333"/>
                </a:solidFill>
                <a:effectLst/>
                <a:latin typeface="source-sans-pro"/>
              </a:rPr>
              <a:t>: The Singleton design pattern ensures that no more than one instance of a class is created. It is often used when a single instance of an object is required to coordinate actions across the system. For example, in Selenium, the WebDriver object is typically a Singleton, as there should be only one instance of the browser for the entire test run.</a:t>
            </a:r>
            <a:endParaRPr lang="en-US" b="0" i="0" dirty="0">
              <a:solidFill>
                <a:srgbClr val="333333"/>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0" i="0" dirty="0">
              <a:solidFill>
                <a:srgbClr val="333333"/>
              </a:solidFill>
              <a:effectLst/>
              <a:latin typeface="source-sans-pro"/>
            </a:endParaRPr>
          </a:p>
          <a:p>
            <a:pPr algn="l">
              <a:buFont typeface="Arial" panose="020B0604020202020204" pitchFamily="34" charset="0"/>
              <a:buChar char="•"/>
            </a:pPr>
            <a:r>
              <a:rPr lang="en-US" b="1" i="0" dirty="0">
                <a:solidFill>
                  <a:srgbClr val="333333"/>
                </a:solidFill>
                <a:effectLst/>
                <a:latin typeface="source-sans-pro"/>
              </a:rPr>
              <a:t>Page Object Model</a:t>
            </a:r>
            <a:r>
              <a:rPr lang="en-US" b="0" i="0" dirty="0">
                <a:solidFill>
                  <a:srgbClr val="333333"/>
                </a:solidFill>
                <a:effectLst/>
                <a:latin typeface="source-sans-pro"/>
              </a:rPr>
              <a:t>: The Page Object Model is used in</a:t>
            </a:r>
            <a:r>
              <a:rPr lang="en-US" b="0" i="0" u="sng" dirty="0">
                <a:solidFill>
                  <a:srgbClr val="0070F0"/>
                </a:solidFill>
                <a:effectLst/>
                <a:latin typeface="source-sans-pro"/>
                <a:hlinkClick r:id="rId3" tooltip="Automation Testing Tutorial: Getting Started"/>
              </a:rPr>
              <a:t> automation testing </a:t>
            </a:r>
            <a:r>
              <a:rPr lang="en-US" b="0" i="0" dirty="0">
                <a:solidFill>
                  <a:srgbClr val="333333"/>
                </a:solidFill>
                <a:effectLst/>
                <a:latin typeface="source-sans-pro"/>
              </a:rPr>
              <a:t>where each web page in a web application is represented as a class. The class contains the elements and actions that can be performed on the page. This makes the test code more maintainable, as changes to the page can be made in one place instead of in multiple tests.</a:t>
            </a:r>
            <a:endParaRPr lang="en-US" b="0" i="0" dirty="0">
              <a:solidFill>
                <a:srgbClr val="333333"/>
              </a:solidFill>
              <a:effectLst/>
              <a:latin typeface="source-sans-pro"/>
            </a:endParaRPr>
          </a:p>
          <a:p>
            <a:pPr algn="l">
              <a:buFont typeface="Arial" panose="020B0604020202020204" pitchFamily="34" charset="0"/>
              <a:buChar char="•"/>
            </a:pPr>
            <a:endParaRPr lang="en-US" b="0" i="0" dirty="0">
              <a:solidFill>
                <a:srgbClr val="333333"/>
              </a:solidFill>
              <a:effectLst/>
              <a:latin typeface="source-sans-pro"/>
            </a:endParaRPr>
          </a:p>
          <a:p>
            <a:pPr algn="l">
              <a:buFont typeface="Arial" panose="020B0604020202020204" pitchFamily="34" charset="0"/>
              <a:buChar char="•"/>
            </a:pPr>
            <a:r>
              <a:rPr lang="en-US" b="1" i="0" dirty="0">
                <a:solidFill>
                  <a:srgbClr val="333333"/>
                </a:solidFill>
                <a:effectLst/>
                <a:latin typeface="source-sans-pro"/>
              </a:rPr>
              <a:t>Fluent Page Object Model</a:t>
            </a:r>
            <a:r>
              <a:rPr lang="en-US" b="0" i="0" dirty="0">
                <a:solidFill>
                  <a:srgbClr val="333333"/>
                </a:solidFill>
                <a:effectLst/>
                <a:latin typeface="source-sans-pro"/>
              </a:rPr>
              <a:t>: The Fluent Page Object Model is an extension of the Page Object Model, where methods are chained together to form a fluent interface. This makes the test code more readable and concise, as multiple actions can be performed on the page in a single line of code.</a:t>
            </a:r>
            <a:endParaRPr lang="en-US" b="0" i="0" dirty="0">
              <a:solidFill>
                <a:srgbClr val="333333"/>
              </a:solidFill>
              <a:effectLst/>
              <a:latin typeface="source-sans-pro"/>
            </a:endParaRPr>
          </a:p>
          <a:p>
            <a:pPr algn="l">
              <a:buFont typeface="Arial" panose="020B0604020202020204" pitchFamily="34" charset="0"/>
              <a:buNone/>
            </a:pPr>
            <a:endParaRPr lang="en-US" b="0" i="0" dirty="0">
              <a:solidFill>
                <a:srgbClr val="333333"/>
              </a:solidFill>
              <a:effectLst/>
              <a:latin typeface="source-sans-pro"/>
            </a:endParaRPr>
          </a:p>
          <a:p>
            <a:pPr algn="l">
              <a:buFont typeface="Arial" panose="020B0604020202020204" pitchFamily="34" charset="0"/>
              <a:buChar char="•"/>
            </a:pPr>
            <a:r>
              <a:rPr lang="en-US" b="1" i="0" dirty="0">
                <a:solidFill>
                  <a:srgbClr val="333333"/>
                </a:solidFill>
                <a:effectLst/>
                <a:latin typeface="source-sans-pro"/>
              </a:rPr>
              <a:t>Factory Design Pattern</a:t>
            </a:r>
            <a:r>
              <a:rPr lang="en-US" b="0" i="0" dirty="0">
                <a:solidFill>
                  <a:srgbClr val="333333"/>
                </a:solidFill>
                <a:effectLst/>
                <a:latin typeface="source-sans-pro"/>
              </a:rPr>
              <a:t>: This is used to create instances of classes. It is often used when a single class is not enough to create the required objects, and multiple subclasses are required. This pattern provides a way to encapsulate the object creation process and makes it easier to change the object creation process without affecting the rest of the code.</a:t>
            </a:r>
            <a:endParaRPr lang="en-US" b="0" i="0" dirty="0">
              <a:solidFill>
                <a:srgbClr val="333333"/>
              </a:solidFill>
              <a:effectLst/>
              <a:latin typeface="source-sans-pro"/>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0" i="0" dirty="0">
              <a:solidFill>
                <a:srgbClr val="333333"/>
              </a:solidFill>
              <a:effectLst/>
              <a:latin typeface="source-sans-pro"/>
            </a:endParaRPr>
          </a:p>
          <a:p>
            <a:pPr algn="l">
              <a:buFont typeface="Arial" panose="020B0604020202020204" pitchFamily="34" charset="0"/>
              <a:buChar char="•"/>
            </a:pPr>
            <a:r>
              <a:rPr lang="en-US" b="1" i="0" dirty="0">
                <a:solidFill>
                  <a:srgbClr val="333333"/>
                </a:solidFill>
                <a:effectLst/>
                <a:latin typeface="source-sans-pro"/>
              </a:rPr>
              <a:t>Facade Design Pattern:</a:t>
            </a:r>
            <a:r>
              <a:rPr lang="en-US" b="0" i="0" dirty="0">
                <a:solidFill>
                  <a:srgbClr val="333333"/>
                </a:solidFill>
                <a:effectLst/>
                <a:latin typeface="source-sans-pro"/>
              </a:rPr>
              <a:t> The Facade design pattern provides a simplified interface to a complex system. It is used to make it easier to use the system by hiding its complexity behind a single interface. The Facade pattern can be used in Selenium to provide a simplified API for interacting with the browser, making it easier to write tests that are maintainable and easy to read.</a:t>
            </a:r>
            <a:endParaRPr lang="en-US" b="0" i="0" dirty="0">
              <a:solidFill>
                <a:srgbClr val="333333"/>
              </a:solidFill>
              <a:effectLst/>
              <a:latin typeface="source-sans-pro"/>
            </a:endParaRPr>
          </a:p>
        </p:txBody>
      </p:sp>
      <p:sp>
        <p:nvSpPr>
          <p:cNvPr id="4" name="Slide Number Placeholder 3"/>
          <p:cNvSpPr>
            <a:spLocks noGrp="1"/>
          </p:cNvSpPr>
          <p:nvPr>
            <p:ph type="sldNum" sz="quarter" idx="5"/>
          </p:nvPr>
        </p:nvSpPr>
        <p:spPr/>
        <p:txBody>
          <a:bodyPr/>
          <a:lstStyle/>
          <a:p>
            <a:fld id="{933223A7-FDE5-4555-AB7B-2BBB96A8A41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B4777F9-2A00-47FF-A8CF-CA2FA3234A29}" type="datetime1">
              <a:rPr lang="en-US" smtClean="0"/>
            </a:fld>
            <a:endParaRPr lang="en-US"/>
          </a:p>
        </p:txBody>
      </p:sp>
      <p:sp>
        <p:nvSpPr>
          <p:cNvPr id="10" name="Freeform 6"/>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30729" y="0"/>
            <a:ext cx="10896599" cy="1022804"/>
          </a:xfrm>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EB1263D-828A-4F7C-B53F-CF7F3AF2310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FAA11DA-715D-4CCB-8B4E-F539348944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77043" y="-195261"/>
            <a:ext cx="10515600" cy="1325563"/>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2979B47-FAC9-4AEE-B74B-3F584ED26D59}" type="datetime1">
              <a:rPr lang="en-US" smtClean="0"/>
            </a:fld>
            <a:endParaRPr lang="en-US" dirty="0"/>
          </a:p>
        </p:txBody>
      </p:sp>
      <p:sp>
        <p:nvSpPr>
          <p:cNvPr id="4" name="Footer Placeholder 3"/>
          <p:cNvSpPr>
            <a:spLocks noGrp="1"/>
          </p:cNvSpPr>
          <p:nvPr>
            <p:ph type="ftr" sz="quarter" idx="11"/>
          </p:nvPr>
        </p:nvSpPr>
        <p:spPr/>
        <p:txBody>
          <a:bodyPr/>
          <a:lstStyle/>
          <a:p>
            <a:r>
              <a:rPr lang="en-US"/>
              <a:t>@MCIT-2024</a:t>
            </a:r>
            <a:endParaRPr lang="en-US" dirty="0"/>
          </a:p>
        </p:txBody>
      </p:sp>
      <p:sp>
        <p:nvSpPr>
          <p:cNvPr id="5" name="Slide Number Placeholder 4"/>
          <p:cNvSpPr>
            <a:spLocks noGrp="1"/>
          </p:cNvSpPr>
          <p:nvPr>
            <p:ph type="sldNum" sz="quarter" idx="12"/>
          </p:nvPr>
        </p:nvSpPr>
        <p:spPr/>
        <p:txBody>
          <a:bodyPr/>
          <a:lstStyle/>
          <a:p>
            <a:fld id="{5EE24C92-1265-4741-8F9F-404A15D9386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BD87E75-7A42-4529-81A0-F6CFD6AF15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40A7B7E-3938-4D0E-8E14-E58AA83CCFB6}"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p:cNvSpPr>
            <a:spLocks noGrp="1"/>
          </p:cNvSpPr>
          <p:nvPr>
            <p:ph type="sldNum" sz="quarter" idx="12"/>
          </p:nvPr>
        </p:nvSpPr>
        <p:spPr>
          <a:xfrm>
            <a:off x="8610600" y="6356350"/>
            <a:ext cx="2743200" cy="365125"/>
          </a:xfrm>
        </p:spPr>
        <p:txBody>
          <a:bodyPr/>
          <a:lstStyle/>
          <a:p>
            <a:fld id="{5EE24C92-1265-4741-8F9F-404A15D938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4A9E546C-EE17-4181-9D6E-D78043A81B8F}"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8071" y="115435"/>
            <a:ext cx="10923815" cy="896936"/>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4" name="Content Placeholder 3"/>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lvl1pPr>
              <a:defRPr sz="2000"/>
            </a:lvl1pPr>
            <a:lvl2pPr>
              <a:defRPr sz="1800"/>
            </a:lvl2pPr>
            <a:lvl3pPr>
              <a:defRPr sz="1600"/>
            </a:lvl3pPr>
            <a:lvl4pPr>
              <a:defRPr sz="1400"/>
            </a:lvl4pPr>
            <a:lvl5pPr>
              <a:defRPr sz="1400"/>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F538DEA4-61AE-4340-8E71-F8E1C0C7F674}"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60664" y="-59416"/>
            <a:ext cx="10515600" cy="1112610"/>
          </a:xfrm>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336EBB09-FDC3-47DE-93B5-ED691617055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1BBAB-51C5-4FCF-9DF9-CE3252633D91}"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FBD9E29-3541-490B-A77A-28C8A779906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dirty="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BBB6057-4896-492E-A421-79CA1BC6A68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4C92-1265-4741-8F9F-404A15D938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p:cNvSpPr>
            <a:spLocks noGrp="1"/>
          </p:cNvSpPr>
          <p:nvPr>
            <p:ph type="title"/>
          </p:nvPr>
        </p:nvSpPr>
        <p:spPr>
          <a:xfrm>
            <a:off x="963386" y="136526"/>
            <a:ext cx="11103428" cy="1041835"/>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fld>
            <a:endParaRPr lang="en-US" dirty="0"/>
          </a:p>
        </p:txBody>
      </p:sp>
      <p:sp>
        <p:nvSpPr>
          <p:cNvPr id="5" name="Footer Placeholder 4"/>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87779" y="3672027"/>
            <a:ext cx="6878955" cy="112082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FD8843"/>
                </a:solidFill>
                <a:latin typeface="Arial Rounded MT Bold" panose="020F0704030504030204"/>
                <a:cs typeface="Arial Rounded MT Bold" panose="020F0704030504030204"/>
              </a:rPr>
              <a:t>S</a:t>
            </a:r>
            <a:r>
              <a:rPr lang="en-US" sz="3600" b="1" spc="-5" dirty="0">
                <a:solidFill>
                  <a:srgbClr val="FD8843"/>
                </a:solidFill>
                <a:latin typeface="Arial Rounded MT Bold" panose="020F0704030504030204"/>
                <a:cs typeface="Arial Rounded MT Bold" panose="020F0704030504030204"/>
              </a:rPr>
              <a:t>WAG LABS SOFTWARE TESTING PROJECT</a:t>
            </a:r>
            <a:endParaRPr sz="3600" dirty="0">
              <a:latin typeface="Arial Rounded MT Bold" panose="020F0704030504030204"/>
              <a:cs typeface="Arial Rounded MT Bold" panose="020F0704030504030204"/>
            </a:endParaRPr>
          </a:p>
        </p:txBody>
      </p:sp>
      <p:sp>
        <p:nvSpPr>
          <p:cNvPr id="4" name="object 4"/>
          <p:cNvSpPr txBox="1"/>
          <p:nvPr/>
        </p:nvSpPr>
        <p:spPr>
          <a:xfrm>
            <a:off x="1739900" y="3019424"/>
            <a:ext cx="6439535"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Arial Rounded MT Bold" panose="020F0704030504030204"/>
                <a:cs typeface="Arial Rounded MT Bold" panose="020F0704030504030204"/>
              </a:rPr>
              <a:t>SELENIUM </a:t>
            </a:r>
            <a:r>
              <a:rPr sz="2800" spc="-5" dirty="0">
                <a:solidFill>
                  <a:srgbClr val="FFFFFF"/>
                </a:solidFill>
                <a:latin typeface="Arial Rounded MT Bold" panose="020F0704030504030204"/>
                <a:cs typeface="Arial Rounded MT Bold" panose="020F0704030504030204"/>
              </a:rPr>
              <a:t>WEBDRIVER USING</a:t>
            </a:r>
            <a:r>
              <a:rPr sz="2800" spc="-15" dirty="0">
                <a:solidFill>
                  <a:srgbClr val="FFFFFF"/>
                </a:solidFill>
                <a:latin typeface="Arial Rounded MT Bold" panose="020F0704030504030204"/>
                <a:cs typeface="Arial Rounded MT Bold" panose="020F0704030504030204"/>
              </a:rPr>
              <a:t> </a:t>
            </a:r>
            <a:r>
              <a:rPr sz="2800" spc="-95" dirty="0">
                <a:solidFill>
                  <a:srgbClr val="FFFFFF"/>
                </a:solidFill>
                <a:latin typeface="Arial Rounded MT Bold" panose="020F0704030504030204"/>
                <a:cs typeface="Arial Rounded MT Bold" panose="020F0704030504030204"/>
              </a:rPr>
              <a:t>JAVA</a:t>
            </a:r>
            <a:endParaRPr sz="2800">
              <a:latin typeface="Arial Rounded MT Bold" panose="020F0704030504030204"/>
              <a:cs typeface="Arial Rounded MT Bold" panose="020F07040305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40180" y="136525"/>
            <a:ext cx="10626725" cy="1042035"/>
          </a:xfrm>
        </p:spPr>
        <p:txBody>
          <a:bodyPr>
            <a:normAutofit fontScale="90000"/>
          </a:bodyPr>
          <a:lstStyle/>
          <a:p>
            <a:br>
              <a:rPr lang="en-US" b="1" dirty="0">
                <a:solidFill>
                  <a:srgbClr val="FF0000"/>
                </a:solidFill>
              </a:rPr>
            </a:br>
            <a:r>
              <a:rPr lang="en-US" b="1" dirty="0">
                <a:solidFill>
                  <a:srgbClr val="FF0000"/>
                </a:solidFill>
              </a:rPr>
              <a:t>Project Team</a:t>
            </a:r>
            <a:r>
              <a:rPr lang="ar-EG" altLang="en-US" b="1" dirty="0">
                <a:solidFill>
                  <a:srgbClr val="FF0000"/>
                </a:solidFill>
              </a:rPr>
              <a:t>:</a:t>
            </a:r>
            <a:endParaRPr lang="ar-EG" alt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8663" y="2780610"/>
            <a:ext cx="6165668" cy="1859483"/>
          </a:xfrm>
          <a:prstGeom prst="rect">
            <a:avLst/>
          </a:prstGeom>
        </p:spPr>
        <p:txBody>
          <a:bodyPr vert="horz" wrap="square" lIns="0" tIns="12700" rIns="0" bIns="0" rtlCol="0">
            <a:spAutoFit/>
          </a:bodyPr>
          <a:lstStyle/>
          <a:p>
            <a:pPr marL="13335">
              <a:lnSpc>
                <a:spcPct val="100000"/>
              </a:lnSpc>
              <a:spcBef>
                <a:spcPts val="100"/>
              </a:spcBef>
            </a:pPr>
            <a:r>
              <a:rPr sz="6000" dirty="0">
                <a:solidFill>
                  <a:srgbClr val="FF0000"/>
                </a:solidFill>
                <a:latin typeface="Arial Rounded MT Bold" panose="020F0704030504030204"/>
                <a:cs typeface="Arial Rounded MT Bold" panose="020F0704030504030204"/>
              </a:rPr>
              <a:t>THANK YOU!</a:t>
            </a:r>
            <a:br>
              <a:rPr lang="en-US" sz="6000" dirty="0">
                <a:solidFill>
                  <a:srgbClr val="FF0000"/>
                </a:solidFill>
                <a:latin typeface="Arial Rounded MT Bold" panose="020F0704030504030204"/>
                <a:cs typeface="Arial Rounded MT Bold" panose="020F0704030504030204"/>
              </a:rPr>
            </a:br>
            <a:endParaRPr sz="6000" dirty="0">
              <a:solidFill>
                <a:srgbClr val="FF0000"/>
              </a:solidFill>
              <a:latin typeface="Arial Rounded MT Bold" panose="020F0704030504030204"/>
              <a:cs typeface="Arial Rounded MT Bold" panose="020F07040305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6860" y="179070"/>
            <a:ext cx="10520045" cy="999490"/>
          </a:xfrm>
        </p:spPr>
        <p:txBody>
          <a:bodyPr vert="horz" lIns="91440" tIns="45720" rIns="91440" bIns="45720" rtlCol="0" anchor="ctr">
            <a:normAutofit/>
          </a:bodyPr>
          <a:lstStyle/>
          <a:p>
            <a:pPr marL="12700"/>
            <a:r>
              <a:rPr lang="en-US" b="1" kern="1200" spc="-5">
                <a:solidFill>
                  <a:srgbClr val="FF0000"/>
                </a:solidFill>
                <a:latin typeface="+mj-lt"/>
                <a:ea typeface="+mj-ea"/>
                <a:cs typeface="+mj-cs"/>
              </a:rPr>
              <a:t>Project Idea</a:t>
            </a:r>
            <a:r>
              <a:rPr lang="ar-EG" altLang="en-US" b="1" kern="1200" spc="-5">
                <a:solidFill>
                  <a:srgbClr val="FF0000"/>
                </a:solidFill>
                <a:latin typeface="+mj-lt"/>
                <a:ea typeface="+mj-ea"/>
                <a:cs typeface="+mj-cs"/>
              </a:rPr>
              <a:t>:</a:t>
            </a:r>
            <a:endParaRPr lang="ar-EG" altLang="en-US" b="1" kern="1200" spc="-5">
              <a:solidFill>
                <a:srgbClr val="FF0000"/>
              </a:solidFill>
              <a:latin typeface="+mj-lt"/>
              <a:ea typeface="+mj-ea"/>
              <a:cs typeface="+mj-cs"/>
            </a:endParaRPr>
          </a:p>
        </p:txBody>
      </p:sp>
      <p:pic>
        <p:nvPicPr>
          <p:cNvPr id="7" name="Picture 6"/>
          <p:cNvPicPr>
            <a:picLocks noChangeAspect="1"/>
          </p:cNvPicPr>
          <p:nvPr/>
        </p:nvPicPr>
        <p:blipFill>
          <a:blip r:embed="rId1"/>
          <a:stretch>
            <a:fillRect/>
          </a:stretch>
        </p:blipFill>
        <p:spPr>
          <a:xfrm>
            <a:off x="838200" y="2543969"/>
            <a:ext cx="5181600" cy="2914650"/>
          </a:xfrm>
          <a:prstGeom prst="rect">
            <a:avLst/>
          </a:prstGeom>
          <a:noFill/>
        </p:spPr>
      </p:pic>
      <p:sp>
        <p:nvSpPr>
          <p:cNvPr id="3" name="object 3"/>
          <p:cNvSpPr txBox="1"/>
          <p:nvPr/>
        </p:nvSpPr>
        <p:spPr>
          <a:xfrm>
            <a:off x="6172200" y="1825625"/>
            <a:ext cx="5181600" cy="4351338"/>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en-US" sz="2000"/>
              <a:t>Swag Labs faces challenges like </a:t>
            </a:r>
            <a:r>
              <a:rPr lang="en-US" sz="2000" b="1"/>
              <a:t>bugs, security risks, and performance issues</a:t>
            </a:r>
            <a:r>
              <a:rPr lang="en-US" sz="2000"/>
              <a:t>, impacting user trust. This project aims to </a:t>
            </a:r>
            <a:r>
              <a:rPr lang="en-US" sz="2000" b="1"/>
              <a:t>enhance reliability</a:t>
            </a:r>
            <a:r>
              <a:rPr lang="en-US" sz="2000"/>
              <a:t> through a mix of </a:t>
            </a:r>
            <a:r>
              <a:rPr lang="en-US" sz="2000" b="1"/>
              <a:t>automated and manual testing</a:t>
            </a:r>
            <a:r>
              <a:rPr lang="en-US" sz="2000"/>
              <a:t>, ensuring smooth functionality.</a:t>
            </a:r>
            <a:endParaRPr lang="en-US" sz="2000"/>
          </a:p>
          <a:p>
            <a:pPr marL="228600" indent="-228600">
              <a:lnSpc>
                <a:spcPct val="90000"/>
              </a:lnSpc>
              <a:spcBef>
                <a:spcPts val="1000"/>
              </a:spcBef>
              <a:buFont typeface="Arial" panose="020B0604020202020204" pitchFamily="34" charset="0"/>
              <a:buChar char="•"/>
            </a:pPr>
            <a:endParaRPr lang="en-US" sz="2000"/>
          </a:p>
          <a:p>
            <a:pPr marL="228600" indent="-228600">
              <a:lnSpc>
                <a:spcPct val="90000"/>
              </a:lnSpc>
              <a:spcBef>
                <a:spcPts val="1000"/>
              </a:spcBef>
              <a:buFont typeface="Arial" panose="020B0604020202020204" pitchFamily="34" charset="0"/>
              <a:buChar char="•"/>
            </a:pPr>
            <a:r>
              <a:rPr lang="en-US" sz="2000"/>
              <a:t>The unique approach lies in </a:t>
            </a:r>
            <a:r>
              <a:rPr lang="en-US" sz="2000" b="1"/>
              <a:t>real-world test cases</a:t>
            </a:r>
            <a:r>
              <a:rPr lang="en-US" sz="2000"/>
              <a:t>, combining </a:t>
            </a:r>
            <a:r>
              <a:rPr lang="en-US" sz="2000" b="1"/>
              <a:t>automation with manual insights</a:t>
            </a:r>
            <a:r>
              <a:rPr lang="en-US" sz="2000"/>
              <a:t> to uncover hidden flaws. Not only does it detect issues, but it also proposes </a:t>
            </a:r>
            <a:r>
              <a:rPr lang="en-US" sz="2000" b="1"/>
              <a:t>targeted improvements</a:t>
            </a:r>
            <a:r>
              <a:rPr lang="en-US" sz="2000"/>
              <a:t>, making Swag Labs more stable and user-friendly.</a:t>
            </a:r>
            <a:endParaRPr lang="en-US" sz="2000"/>
          </a:p>
          <a:p>
            <a:pPr marL="228600" indent="-228600">
              <a:lnSpc>
                <a:spcPct val="90000"/>
              </a:lnSpc>
              <a:spcBef>
                <a:spcPts val="1000"/>
              </a:spcBef>
              <a:buFont typeface="Arial" panose="020B0604020202020204" pitchFamily="34" charset="0"/>
              <a:buChar char="•"/>
            </a:pPr>
            <a:r>
              <a:rPr lang="en-US" sz="2000" spc="-10"/>
              <a:t>.</a:t>
            </a:r>
            <a:endParaRPr lang="en-US" sz="2000"/>
          </a:p>
          <a:p>
            <a:pPr marL="228600" indent="-228600">
              <a:lnSpc>
                <a:spcPct val="90000"/>
              </a:lnSpc>
              <a:spcBef>
                <a:spcPts val="1000"/>
              </a:spcBef>
              <a:buFont typeface="Arial" panose="020B0604020202020204" pitchFamily="34" charset="0"/>
              <a:buChar char="•"/>
            </a:pPr>
            <a:endParaRPr lang="en-US" sz="2000"/>
          </a:p>
        </p:txBody>
      </p:sp>
      <p:sp>
        <p:nvSpPr>
          <p:cNvPr id="12" name="Date Placeholder 4"/>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A9E546C-EE17-4181-9D6E-D78043A81B8F}" type="datetime1">
              <a:rPr lang="en-US" smtClean="0"/>
            </a:fld>
            <a:endParaRPr lang="en-US"/>
          </a:p>
        </p:txBody>
      </p:sp>
      <p:sp>
        <p:nvSpPr>
          <p:cNvPr id="21" name="Footer Placeholder 5"/>
          <p:cNvSpPr>
            <a:spLocks noGrp="1"/>
          </p:cNvSpPr>
          <p:nvPr>
            <p:ph type="ftr" sz="quarter" idx="11"/>
          </p:nvPr>
        </p:nvSpPr>
        <p:spPr>
          <a:xfrm>
            <a:off x="3880338" y="6356350"/>
            <a:ext cx="4273062" cy="365125"/>
          </a:xfrm>
        </p:spPr>
        <p:txBody>
          <a:bodyPr/>
          <a:lstStyle/>
          <a:p>
            <a:endParaRPr lang="en-US"/>
          </a:p>
        </p:txBody>
      </p:sp>
      <p:sp>
        <p:nvSpPr>
          <p:cNvPr id="16" name="Slide Number Placeholder 6"/>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E24C92-1265-4741-8F9F-404A15D9386E}"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3520" y="136525"/>
            <a:ext cx="10573385" cy="1042035"/>
          </a:xfrm>
        </p:spPr>
        <p:txBody>
          <a:bodyPr vert="horz" lIns="91440" tIns="45720" rIns="91440" bIns="45720" rtlCol="0" anchor="ctr">
            <a:normAutofit/>
          </a:bodyPr>
          <a:lstStyle/>
          <a:p>
            <a:pPr marL="12700"/>
            <a:r>
              <a:rPr lang="en-US" b="1" kern="1200" spc="-5" dirty="0">
                <a:solidFill>
                  <a:srgbClr val="FF0000"/>
                </a:solidFill>
                <a:latin typeface="+mj-lt"/>
                <a:ea typeface="+mj-ea"/>
                <a:cs typeface="+mj-cs"/>
              </a:rPr>
              <a:t>Project Wireframe</a:t>
            </a:r>
            <a:r>
              <a:rPr lang="ar-EG" altLang="en-US" b="1" kern="1200" spc="-5" dirty="0">
                <a:solidFill>
                  <a:srgbClr val="FF0000"/>
                </a:solidFill>
                <a:latin typeface="+mj-lt"/>
                <a:ea typeface="+mj-ea"/>
                <a:cs typeface="+mj-cs"/>
              </a:rPr>
              <a:t> :</a:t>
            </a:r>
            <a:endParaRPr lang="ar-EG" altLang="en-US" b="1" kern="1200" spc="-5" dirty="0">
              <a:solidFill>
                <a:srgbClr val="FF0000"/>
              </a:solidFill>
              <a:latin typeface="+mj-lt"/>
              <a:ea typeface="+mj-ea"/>
              <a:cs typeface="+mj-cs"/>
            </a:endParaRPr>
          </a:p>
        </p:txBody>
      </p:sp>
      <p:pic>
        <p:nvPicPr>
          <p:cNvPr id="5" name="Picture 4"/>
          <p:cNvPicPr>
            <a:picLocks noChangeAspect="1"/>
          </p:cNvPicPr>
          <p:nvPr/>
        </p:nvPicPr>
        <p:blipFill>
          <a:blip r:embed="rId1"/>
          <a:stretch>
            <a:fillRect/>
          </a:stretch>
        </p:blipFill>
        <p:spPr>
          <a:xfrm>
            <a:off x="838200" y="2543969"/>
            <a:ext cx="5181600" cy="2914650"/>
          </a:xfrm>
          <a:prstGeom prst="rect">
            <a:avLst/>
          </a:prstGeom>
          <a:noFill/>
        </p:spPr>
      </p:pic>
      <p:sp>
        <p:nvSpPr>
          <p:cNvPr id="3" name="object 3"/>
          <p:cNvSpPr txBox="1"/>
          <p:nvPr/>
        </p:nvSpPr>
        <p:spPr>
          <a:xfrm>
            <a:off x="6172200" y="1825625"/>
            <a:ext cx="5181600" cy="4351338"/>
          </a:xfrm>
          <a:prstGeom prst="rect">
            <a:avLst/>
          </a:prstGeom>
        </p:spPr>
        <p:txBody>
          <a:bodyPr vert="horz" lIns="91440" tIns="45720" rIns="91440" bIns="45720" rtlCol="0">
            <a:normAutofit fontScale="92500" lnSpcReduction="20000"/>
          </a:bodyPr>
          <a:lstStyle/>
          <a:p>
            <a:pPr>
              <a:buNone/>
            </a:pPr>
            <a:r>
              <a:rPr lang="en-US" sz="2000" b="1" dirty="0"/>
              <a:t>User Journey Overview:</a:t>
            </a:r>
            <a:endParaRPr lang="en-US" sz="2000" b="1" dirty="0"/>
          </a:p>
          <a:p>
            <a:pPr>
              <a:buNone/>
            </a:pPr>
            <a:r>
              <a:rPr lang="en-US" sz="2000" dirty="0"/>
              <a:t>How users navigate through Swag Labs:</a:t>
            </a:r>
            <a:endParaRPr lang="en-US" sz="2000" dirty="0"/>
          </a:p>
          <a:p>
            <a:pPr>
              <a:buFont typeface="+mj-lt"/>
              <a:buAutoNum type="arabicPeriod"/>
            </a:pPr>
            <a:r>
              <a:rPr lang="en-US" sz="2000" b="1" dirty="0"/>
              <a:t>Onboarding:</a:t>
            </a:r>
            <a:r>
              <a:rPr lang="en-US" sz="2000" dirty="0"/>
              <a:t> Login or sign-up process.</a:t>
            </a:r>
            <a:endParaRPr lang="en-US" sz="2000" dirty="0"/>
          </a:p>
          <a:p>
            <a:pPr>
              <a:buFont typeface="+mj-lt"/>
              <a:buAutoNum type="arabicPeriod"/>
            </a:pPr>
            <a:r>
              <a:rPr lang="en-US" sz="2000" b="1" dirty="0"/>
              <a:t>Exploring Products:</a:t>
            </a:r>
            <a:r>
              <a:rPr lang="en-US" sz="2000" dirty="0"/>
              <a:t> Browsing through available items.</a:t>
            </a:r>
            <a:endParaRPr lang="en-US" sz="2000" dirty="0"/>
          </a:p>
          <a:p>
            <a:pPr>
              <a:buFont typeface="+mj-lt"/>
              <a:buAutoNum type="arabicPeriod"/>
            </a:pPr>
            <a:r>
              <a:rPr lang="en-US" sz="2000" b="1" dirty="0"/>
              <a:t>Adding Items to Cart:</a:t>
            </a:r>
            <a:r>
              <a:rPr lang="en-US" sz="2000" dirty="0"/>
              <a:t> Selecting and reviewing purchases.</a:t>
            </a:r>
            <a:endParaRPr lang="en-US" sz="2000" dirty="0"/>
          </a:p>
          <a:p>
            <a:pPr>
              <a:buFont typeface="+mj-lt"/>
              <a:buAutoNum type="arabicPeriod"/>
            </a:pPr>
            <a:r>
              <a:rPr lang="en-US" sz="2000" b="1" dirty="0"/>
              <a:t>Checkout &amp; Payment:</a:t>
            </a:r>
            <a:r>
              <a:rPr lang="en-US" sz="2000" dirty="0"/>
              <a:t> Securing the order.</a:t>
            </a:r>
            <a:endParaRPr lang="en-US" sz="2000" dirty="0"/>
          </a:p>
          <a:p>
            <a:pPr>
              <a:buFont typeface="+mj-lt"/>
              <a:buAutoNum type="arabicPeriod"/>
            </a:pPr>
            <a:r>
              <a:rPr lang="en-US" sz="2000" b="1" dirty="0"/>
              <a:t>Order Confirmation:</a:t>
            </a:r>
            <a:r>
              <a:rPr lang="en-US" sz="2000" dirty="0"/>
              <a:t> Tracking and managing past orders.</a:t>
            </a:r>
            <a:endParaRPr lang="en-US" sz="2000" dirty="0"/>
          </a:p>
          <a:p>
            <a:pPr>
              <a:buNone/>
            </a:pPr>
            <a:r>
              <a:rPr lang="en-US" sz="2000" b="1" dirty="0"/>
              <a:t>Focus on Usability &amp; User Experience:</a:t>
            </a:r>
            <a:endParaRPr lang="en-US" sz="2000" b="1" dirty="0"/>
          </a:p>
          <a:p>
            <a:pPr>
              <a:buFont typeface="Arial" panose="020B0604020202020204" pitchFamily="34" charset="0"/>
              <a:buChar char="•"/>
            </a:pPr>
            <a:r>
              <a:rPr lang="en-US" sz="2000" b="1" dirty="0"/>
              <a:t>Intuitive Navigation:</a:t>
            </a:r>
            <a:r>
              <a:rPr lang="en-US" sz="2000" dirty="0"/>
              <a:t> Clear buttons and easy transitions between screens.</a:t>
            </a:r>
            <a:endParaRPr lang="en-US" sz="2000" dirty="0"/>
          </a:p>
          <a:p>
            <a:pPr>
              <a:buFont typeface="Arial" panose="020B0604020202020204" pitchFamily="34" charset="0"/>
              <a:buChar char="•"/>
            </a:pPr>
            <a:r>
              <a:rPr lang="en-US" sz="2000" b="1" dirty="0"/>
              <a:t>Mobile &amp; Desktop Responsiveness:</a:t>
            </a:r>
            <a:r>
              <a:rPr lang="en-US" sz="2000" dirty="0"/>
              <a:t> Ensuring accessibility on all devices.</a:t>
            </a:r>
            <a:endParaRPr lang="en-US" sz="2000" dirty="0"/>
          </a:p>
          <a:p>
            <a:pPr>
              <a:buFont typeface="Arial" panose="020B0604020202020204" pitchFamily="34" charset="0"/>
              <a:buChar char="•"/>
            </a:pPr>
            <a:r>
              <a:rPr lang="en-US" sz="2000" b="1" dirty="0"/>
              <a:t>Smooth Checkout Process:</a:t>
            </a:r>
            <a:r>
              <a:rPr lang="en-US" sz="2000" dirty="0"/>
              <a:t> Minimizing steps to enhance user satisfaction.</a:t>
            </a:r>
            <a:endParaRPr lang="en-US" sz="2000" dirty="0"/>
          </a:p>
          <a:p>
            <a:pPr marL="228600" indent="-228600">
              <a:lnSpc>
                <a:spcPct val="90000"/>
              </a:lnSpc>
              <a:spcBef>
                <a:spcPts val="1000"/>
              </a:spcBef>
              <a:buFont typeface="Arial" panose="020B0604020202020204" pitchFamily="34" charset="0"/>
              <a:buChar char="•"/>
              <a:tabLst>
                <a:tab pos="356235" algn="l"/>
              </a:tabLst>
            </a:pPr>
            <a:endParaRPr lang="en-US" sz="2000" dirty="0"/>
          </a:p>
        </p:txBody>
      </p:sp>
      <p:sp>
        <p:nvSpPr>
          <p:cNvPr id="10" name="Date Placeholder 4"/>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A9E546C-EE17-4181-9D6E-D78043A81B8F}" type="datetime1">
              <a:rPr lang="en-US" smtClean="0"/>
            </a:fld>
            <a:endParaRPr lang="en-US"/>
          </a:p>
        </p:txBody>
      </p:sp>
      <p:sp>
        <p:nvSpPr>
          <p:cNvPr id="19" name="Footer Placeholder 5"/>
          <p:cNvSpPr>
            <a:spLocks noGrp="1"/>
          </p:cNvSpPr>
          <p:nvPr>
            <p:ph type="ftr" sz="quarter" idx="11"/>
          </p:nvPr>
        </p:nvSpPr>
        <p:spPr>
          <a:xfrm>
            <a:off x="3880338" y="6356350"/>
            <a:ext cx="4273062" cy="365125"/>
          </a:xfrm>
        </p:spPr>
        <p:txBody>
          <a:bodyPr/>
          <a:lstStyle/>
          <a:p>
            <a:endParaRPr lang="en-US"/>
          </a:p>
        </p:txBody>
      </p:sp>
      <p:sp>
        <p:nvSpPr>
          <p:cNvPr id="14" name="Slide Number Placeholder 6"/>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E24C92-1265-4741-8F9F-404A15D9386E}"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6410" y="489903"/>
            <a:ext cx="4020820" cy="442595"/>
          </a:xfrm>
          <a:prstGeom prst="rect">
            <a:avLst/>
          </a:prstGeom>
        </p:spPr>
        <p:txBody>
          <a:bodyPr vert="horz" wrap="square" lIns="0" tIns="12065" rIns="0" bIns="0" rtlCol="0">
            <a:spAutoFit/>
          </a:bodyPr>
          <a:lstStyle/>
          <a:p>
            <a:pPr marL="12700">
              <a:lnSpc>
                <a:spcPct val="100000"/>
              </a:lnSpc>
              <a:spcBef>
                <a:spcPts val="95"/>
              </a:spcBef>
            </a:pPr>
            <a:r>
              <a:rPr lang="en-US" sz="2800" b="1" spc="-25" dirty="0">
                <a:solidFill>
                  <a:srgbClr val="FF0000"/>
                </a:solidFill>
                <a:latin typeface="Arial Rounded MT Bold" panose="020F0704030504030204"/>
                <a:cs typeface="Arial Rounded MT Bold" panose="020F0704030504030204"/>
              </a:rPr>
              <a:t>End Users + Features</a:t>
            </a:r>
            <a:r>
              <a:rPr lang="ar-EG" altLang="en-US" sz="2800" b="1" spc="-25" dirty="0">
                <a:solidFill>
                  <a:srgbClr val="FF0000"/>
                </a:solidFill>
                <a:latin typeface="Arial Rounded MT Bold" panose="020F0704030504030204"/>
                <a:cs typeface="Arial Rounded MT Bold" panose="020F0704030504030204"/>
              </a:rPr>
              <a:t> :</a:t>
            </a:r>
            <a:endParaRPr lang="ar-EG" altLang="en-US" sz="2800" b="1" spc="-25" dirty="0">
              <a:solidFill>
                <a:srgbClr val="FF0000"/>
              </a:solidFill>
              <a:latin typeface="Arial Rounded MT Bold" panose="020F0704030504030204"/>
              <a:cs typeface="Arial Rounded MT Bold" panose="020F0704030504030204"/>
            </a:endParaRPr>
          </a:p>
        </p:txBody>
      </p:sp>
      <p:sp>
        <p:nvSpPr>
          <p:cNvPr id="3" name="object 3"/>
          <p:cNvSpPr txBox="1"/>
          <p:nvPr/>
        </p:nvSpPr>
        <p:spPr>
          <a:xfrm>
            <a:off x="1224483" y="1243660"/>
            <a:ext cx="10110470" cy="3718967"/>
          </a:xfrm>
          <a:prstGeom prst="rect">
            <a:avLst/>
          </a:prstGeom>
        </p:spPr>
        <p:txBody>
          <a:bodyPr vert="horz" wrap="square" lIns="0" tIns="12700" rIns="0" bIns="0" rtlCol="0">
            <a:spAutoFit/>
          </a:bodyPr>
          <a:lstStyle/>
          <a:p>
            <a:pPr>
              <a:buNone/>
            </a:pPr>
            <a:r>
              <a:rPr lang="en-US" sz="2400" dirty="0"/>
              <a:t>Swag Labs serves </a:t>
            </a:r>
            <a:r>
              <a:rPr lang="en-US" sz="2400" b="1" dirty="0"/>
              <a:t>individual shoppers, businesses, and testers</a:t>
            </a:r>
            <a:r>
              <a:rPr lang="en-US" sz="2400" dirty="0"/>
              <a:t>, each with unique needs.</a:t>
            </a:r>
            <a:endParaRPr lang="en-US" sz="2400" dirty="0"/>
          </a:p>
          <a:p>
            <a:pPr>
              <a:buNone/>
            </a:pPr>
            <a:endParaRPr lang="en-US" sz="2400" dirty="0"/>
          </a:p>
          <a:p>
            <a:pPr>
              <a:buNone/>
            </a:pPr>
            <a:r>
              <a:rPr lang="en-US" sz="2400" dirty="0"/>
              <a:t>Key features include </a:t>
            </a:r>
            <a:r>
              <a:rPr lang="en-US" sz="2400" b="1" dirty="0"/>
              <a:t>secure login, product browsing, cart management, order tracking, and performance optimization</a:t>
            </a:r>
            <a:r>
              <a:rPr lang="en-US" sz="2400" dirty="0"/>
              <a:t>, ensuring </a:t>
            </a:r>
            <a:r>
              <a:rPr lang="en-US" sz="2400" b="1" dirty="0"/>
              <a:t>efficient shopping, bulk-order processing, and system reliability</a:t>
            </a:r>
            <a:r>
              <a:rPr lang="en-US" sz="2400" dirty="0"/>
              <a:t>.</a:t>
            </a:r>
            <a:endParaRPr lang="en-US" sz="2400" dirty="0"/>
          </a:p>
          <a:p>
            <a:pPr>
              <a:buNone/>
            </a:pPr>
            <a:endParaRPr lang="en-US" sz="2400" dirty="0"/>
          </a:p>
          <a:p>
            <a:r>
              <a:rPr lang="en-US" sz="2400" dirty="0"/>
              <a:t>These features provide </a:t>
            </a:r>
            <a:r>
              <a:rPr lang="en-US" sz="2400" b="1" dirty="0"/>
              <a:t>a smooth shopping experience, better inventory control for businesses, and effective testing tools for developers</a:t>
            </a:r>
            <a:r>
              <a:rPr lang="en-US" sz="2400" dirty="0"/>
              <a:t>.</a:t>
            </a:r>
            <a:endParaRPr lang="en-US" sz="2400" dirty="0"/>
          </a:p>
          <a:p>
            <a:pPr marL="12700" marR="5080">
              <a:lnSpc>
                <a:spcPct val="100000"/>
              </a:lnSpc>
              <a:spcBef>
                <a:spcPts val="100"/>
              </a:spcBef>
            </a:pPr>
            <a:r>
              <a:rPr lang="en-US" sz="2400" spc="-5" dirty="0">
                <a:latin typeface="Calibri" panose="020F0502020204030204"/>
                <a:cs typeface="Calibri" panose="020F0502020204030204"/>
              </a:rPr>
              <a:t>.</a:t>
            </a:r>
            <a:endParaRPr lang="en-US" sz="240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9550" y="489903"/>
            <a:ext cx="4295140" cy="442595"/>
          </a:xfrm>
          <a:prstGeom prst="rect">
            <a:avLst/>
          </a:prstGeom>
        </p:spPr>
        <p:txBody>
          <a:bodyPr vert="horz" wrap="square" lIns="0" tIns="12065" rIns="0" bIns="0" rtlCol="0">
            <a:spAutoFit/>
          </a:bodyPr>
          <a:lstStyle/>
          <a:p>
            <a:pPr marL="12700">
              <a:lnSpc>
                <a:spcPct val="100000"/>
              </a:lnSpc>
              <a:spcBef>
                <a:spcPts val="95"/>
              </a:spcBef>
            </a:pPr>
            <a:r>
              <a:rPr lang="en-US" sz="2800" b="1" spc="-25" dirty="0">
                <a:solidFill>
                  <a:srgbClr val="FF0000"/>
                </a:solidFill>
                <a:latin typeface="Arial Rounded MT Bold" panose="020F0704030504030204"/>
                <a:cs typeface="Arial Rounded MT Bold" panose="020F0704030504030204"/>
              </a:rPr>
              <a:t>Data Structure</a:t>
            </a:r>
            <a:r>
              <a:rPr lang="ar-EG" altLang="en-US" sz="2800" b="1" spc="-25" dirty="0">
                <a:solidFill>
                  <a:srgbClr val="FF0000"/>
                </a:solidFill>
                <a:latin typeface="Arial Rounded MT Bold" panose="020F0704030504030204"/>
                <a:cs typeface="Arial Rounded MT Bold" panose="020F0704030504030204"/>
              </a:rPr>
              <a:t> :</a:t>
            </a:r>
            <a:endParaRPr lang="ar-EG" altLang="en-US" sz="2800" b="1" spc="-25" dirty="0">
              <a:solidFill>
                <a:srgbClr val="FF0000"/>
              </a:solidFill>
              <a:latin typeface="Arial Rounded MT Bold" panose="020F0704030504030204"/>
              <a:cs typeface="Arial Rounded MT Bold" panose="020F0704030504030204"/>
            </a:endParaRPr>
          </a:p>
        </p:txBody>
      </p:sp>
      <p:sp>
        <p:nvSpPr>
          <p:cNvPr id="3" name="object 3"/>
          <p:cNvSpPr txBox="1"/>
          <p:nvPr/>
        </p:nvSpPr>
        <p:spPr>
          <a:xfrm>
            <a:off x="1122375" y="1243660"/>
            <a:ext cx="9686925" cy="5565626"/>
          </a:xfrm>
          <a:prstGeom prst="rect">
            <a:avLst/>
          </a:prstGeom>
        </p:spPr>
        <p:txBody>
          <a:bodyPr vert="horz" wrap="square" lIns="0" tIns="12700" rIns="0" bIns="0" rtlCol="0">
            <a:spAutoFit/>
          </a:bodyPr>
          <a:lstStyle/>
          <a:p>
            <a:pPr>
              <a:buNone/>
            </a:pPr>
            <a:r>
              <a:rPr lang="en-US" sz="2400" dirty="0"/>
              <a:t>Swag Labs uses a </a:t>
            </a:r>
            <a:r>
              <a:rPr lang="en-US" sz="2400" b="1" dirty="0"/>
              <a:t>relational database</a:t>
            </a:r>
            <a:r>
              <a:rPr lang="en-US" sz="2400" dirty="0"/>
              <a:t> for structured and efficient data management.</a:t>
            </a:r>
            <a:endParaRPr lang="en-US" sz="2400" dirty="0"/>
          </a:p>
          <a:p>
            <a:pPr>
              <a:buNone/>
            </a:pPr>
            <a:r>
              <a:rPr lang="en-US" sz="2400" b="1" dirty="0"/>
              <a:t>Key Entities &amp; Relationships:</a:t>
            </a:r>
            <a:endParaRPr lang="en-US" sz="2400" b="1" dirty="0"/>
          </a:p>
          <a:p>
            <a:pPr>
              <a:buFont typeface="Arial" panose="020B0604020202020204" pitchFamily="34" charset="0"/>
              <a:buChar char="•"/>
            </a:pPr>
            <a:r>
              <a:rPr lang="en-US" sz="2400" b="1" dirty="0"/>
              <a:t>Users</a:t>
            </a:r>
            <a:r>
              <a:rPr lang="en-US" sz="2400" dirty="0"/>
              <a:t> store login details and purchase history.</a:t>
            </a:r>
            <a:endParaRPr lang="en-US" sz="2400" dirty="0"/>
          </a:p>
          <a:p>
            <a:pPr>
              <a:buFont typeface="Arial" panose="020B0604020202020204" pitchFamily="34" charset="0"/>
              <a:buChar char="•"/>
            </a:pPr>
            <a:r>
              <a:rPr lang="en-US" sz="2400" b="1" dirty="0"/>
              <a:t>Products</a:t>
            </a:r>
            <a:r>
              <a:rPr lang="en-US" sz="2400" dirty="0"/>
              <a:t> contain item information like price and stock.</a:t>
            </a:r>
            <a:endParaRPr lang="en-US" sz="2400" dirty="0"/>
          </a:p>
          <a:p>
            <a:pPr>
              <a:buFont typeface="Arial" panose="020B0604020202020204" pitchFamily="34" charset="0"/>
              <a:buChar char="•"/>
            </a:pPr>
            <a:r>
              <a:rPr lang="en-US" sz="2400" b="1" dirty="0"/>
              <a:t>Orders</a:t>
            </a:r>
            <a:r>
              <a:rPr lang="en-US" sz="2400" dirty="0"/>
              <a:t> track user transactions and payment status.</a:t>
            </a:r>
            <a:endParaRPr lang="en-US" sz="2400" dirty="0"/>
          </a:p>
          <a:p>
            <a:pPr>
              <a:buFont typeface="Arial" panose="020B0604020202020204" pitchFamily="34" charset="0"/>
              <a:buChar char="•"/>
            </a:pPr>
            <a:r>
              <a:rPr lang="en-US" sz="2400" b="1" dirty="0"/>
              <a:t>Cart</a:t>
            </a:r>
            <a:r>
              <a:rPr lang="en-US" sz="2400" dirty="0"/>
              <a:t> holds temporary selections before checkout.</a:t>
            </a:r>
            <a:endParaRPr lang="en-US" sz="2400" dirty="0"/>
          </a:p>
          <a:p>
            <a:pPr>
              <a:buFont typeface="Arial" panose="020B0604020202020204" pitchFamily="34" charset="0"/>
              <a:buChar char="•"/>
            </a:pPr>
            <a:r>
              <a:rPr lang="en-US" sz="2400" b="1" dirty="0"/>
              <a:t>Relationships:</a:t>
            </a:r>
            <a:r>
              <a:rPr lang="en-US" sz="2400" dirty="0"/>
              <a:t> Users place multiple orders, orders contain multiple products, and each user has a unique cart.</a:t>
            </a:r>
            <a:endParaRPr lang="en-US" sz="2400" dirty="0"/>
          </a:p>
          <a:p>
            <a:pPr>
              <a:buNone/>
            </a:pPr>
            <a:r>
              <a:rPr lang="en-US" sz="2400" b="1" dirty="0"/>
              <a:t>Data Flow:</a:t>
            </a:r>
            <a:endParaRPr lang="en-US" sz="2400" b="1" dirty="0"/>
          </a:p>
          <a:p>
            <a:pPr>
              <a:buFont typeface="Arial" panose="020B0604020202020204" pitchFamily="34" charset="0"/>
              <a:buChar char="•"/>
            </a:pPr>
            <a:r>
              <a:rPr lang="en-US" sz="2400" b="1" dirty="0"/>
              <a:t>Collection:</a:t>
            </a:r>
            <a:r>
              <a:rPr lang="en-US" sz="2400" dirty="0"/>
              <a:t> User actions like registration and purchases.</a:t>
            </a:r>
            <a:endParaRPr lang="en-US" sz="2400" dirty="0"/>
          </a:p>
          <a:p>
            <a:pPr>
              <a:buFont typeface="Arial" panose="020B0604020202020204" pitchFamily="34" charset="0"/>
              <a:buChar char="•"/>
            </a:pPr>
            <a:r>
              <a:rPr lang="en-US" sz="2400" b="1" dirty="0"/>
              <a:t>Storage:</a:t>
            </a:r>
            <a:r>
              <a:rPr lang="en-US" sz="2400" dirty="0"/>
              <a:t> Secure SQL tables with unique identifiers.</a:t>
            </a:r>
            <a:endParaRPr lang="en-US" sz="2400" dirty="0"/>
          </a:p>
          <a:p>
            <a:pPr>
              <a:buFont typeface="Arial" panose="020B0604020202020204" pitchFamily="34" charset="0"/>
              <a:buChar char="•"/>
            </a:pPr>
            <a:r>
              <a:rPr lang="en-US" sz="2400" b="1" dirty="0"/>
              <a:t>Processing:</a:t>
            </a:r>
            <a:r>
              <a:rPr lang="en-US" sz="2400" dirty="0"/>
              <a:t> Queries for authentication, filtering, and validation.</a:t>
            </a:r>
            <a:endParaRPr lang="en-US" sz="2400" dirty="0"/>
          </a:p>
          <a:p>
            <a:pPr>
              <a:buFont typeface="Arial" panose="020B0604020202020204" pitchFamily="34" charset="0"/>
              <a:buChar char="•"/>
            </a:pPr>
            <a:r>
              <a:rPr lang="en-US" sz="2400" b="1" dirty="0"/>
              <a:t>Access:</a:t>
            </a:r>
            <a:r>
              <a:rPr lang="en-US" sz="2400" dirty="0"/>
              <a:t> Users retrieve past orders, inventory status, and recommendations.</a:t>
            </a:r>
            <a:endParaRPr lang="en-US" sz="2400" dirty="0"/>
          </a:p>
          <a:p>
            <a:pPr marL="114300">
              <a:lnSpc>
                <a:spcPct val="100000"/>
              </a:lnSpc>
              <a:spcBef>
                <a:spcPts val="100"/>
              </a:spcBef>
              <a:tabLst>
                <a:tab pos="5949315" algn="l"/>
              </a:tabLst>
            </a:pPr>
            <a:endParaRPr lang="en-US" sz="2400" dirty="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23975" y="136525"/>
            <a:ext cx="10742930" cy="1042035"/>
          </a:xfrm>
        </p:spPr>
        <p:txBody>
          <a:bodyPr>
            <a:normAutofit/>
          </a:bodyPr>
          <a:p>
            <a:r>
              <a:rPr lang="en-US" altLang="en-US" sz="2665" b="1"/>
              <a:t>Swag Labs E-Commerce Database Entity-Relationship Model</a:t>
            </a:r>
            <a:endParaRPr lang="en-US" altLang="en-US" sz="2665" b="1"/>
          </a:p>
        </p:txBody>
      </p:sp>
      <p:pic>
        <p:nvPicPr>
          <p:cNvPr id="7" name="Content Placeholder 6" descr="4d92ed7e-7f25-401f-a96a-d840f6c430ca"/>
          <p:cNvPicPr>
            <a:picLocks noChangeAspect="1"/>
          </p:cNvPicPr>
          <p:nvPr>
            <p:ph idx="1"/>
          </p:nvPr>
        </p:nvPicPr>
        <p:blipFill>
          <a:blip r:embed="rId1"/>
          <a:stretch>
            <a:fillRect/>
          </a:stretch>
        </p:blipFill>
        <p:spPr>
          <a:xfrm>
            <a:off x="1400175" y="1178560"/>
            <a:ext cx="9020175" cy="4998720"/>
          </a:xfrm>
          <a:prstGeom prst="rect">
            <a:avLst/>
          </a:prstGeom>
        </p:spPr>
      </p:pic>
      <p:sp>
        <p:nvSpPr>
          <p:cNvPr id="4" name="Date Placeholder 3"/>
          <p:cNvSpPr>
            <a:spLocks noGrp="1"/>
          </p:cNvSpPr>
          <p:nvPr>
            <p:ph type="dt" sz="half" idx="10"/>
          </p:nvPr>
        </p:nvSpPr>
        <p:spPr/>
        <p:txBody>
          <a:bodyPr/>
          <a:p>
            <a:fld id="{D40A7B7E-3938-4D0E-8E14-E58AA83CCFB6}" type="datetime1">
              <a:rPr lang="en-US" smtClean="0"/>
            </a:fld>
            <a:endParaRPr lang="en-US" dirty="0"/>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5EE24C92-1265-4741-8F9F-404A15D9386E}"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4300" y="490220"/>
            <a:ext cx="9518015" cy="442595"/>
          </a:xfrm>
          <a:prstGeom prst="rect">
            <a:avLst/>
          </a:prstGeom>
        </p:spPr>
        <p:txBody>
          <a:bodyPr vert="horz" wrap="square" lIns="0" tIns="12065" rIns="0" bIns="0" rtlCol="0">
            <a:spAutoFit/>
          </a:bodyPr>
          <a:lstStyle/>
          <a:p>
            <a:pPr marL="12700">
              <a:lnSpc>
                <a:spcPct val="100000"/>
              </a:lnSpc>
              <a:spcBef>
                <a:spcPts val="95"/>
              </a:spcBef>
            </a:pPr>
            <a:r>
              <a:rPr lang="en-US" sz="2800" b="1" spc="-10" dirty="0">
                <a:solidFill>
                  <a:srgbClr val="FF0000"/>
                </a:solidFill>
                <a:latin typeface="Arial Rounded MT Bold" panose="020F0704030504030204"/>
                <a:cs typeface="Arial Rounded MT Bold" panose="020F0704030504030204"/>
              </a:rPr>
              <a:t>Programming Languages and Frameworks</a:t>
            </a:r>
            <a:r>
              <a:rPr lang="ar-EG" altLang="en-US" sz="2800" b="1" spc="-10" dirty="0">
                <a:solidFill>
                  <a:srgbClr val="FF0000"/>
                </a:solidFill>
                <a:latin typeface="Arial Rounded MT Bold" panose="020F0704030504030204"/>
                <a:cs typeface="Arial Rounded MT Bold" panose="020F0704030504030204"/>
              </a:rPr>
              <a:t>  :</a:t>
            </a:r>
            <a:endParaRPr lang="ar-EG" altLang="en-US" sz="2800" b="1" spc="-10" dirty="0">
              <a:solidFill>
                <a:srgbClr val="FF0000"/>
              </a:solidFill>
              <a:latin typeface="Arial Rounded MT Bold" panose="020F0704030504030204"/>
              <a:cs typeface="Arial Rounded MT Bold" panose="020F0704030504030204"/>
            </a:endParaRPr>
          </a:p>
        </p:txBody>
      </p:sp>
      <p:sp>
        <p:nvSpPr>
          <p:cNvPr id="3" name="object 3"/>
          <p:cNvSpPr txBox="1"/>
          <p:nvPr/>
        </p:nvSpPr>
        <p:spPr>
          <a:xfrm>
            <a:off x="547065" y="1349705"/>
            <a:ext cx="10354945" cy="4932045"/>
          </a:xfrm>
          <a:prstGeom prst="rect">
            <a:avLst/>
          </a:prstGeom>
        </p:spPr>
        <p:txBody>
          <a:bodyPr vert="horz" wrap="square" lIns="0" tIns="12700" rIns="0" bIns="0" rtlCol="0">
            <a:spAutoFit/>
          </a:bodyPr>
          <a:lstStyle/>
          <a:p>
            <a:pPr marL="114300" indent="0">
              <a:lnSpc>
                <a:spcPct val="100000"/>
              </a:lnSpc>
              <a:spcBef>
                <a:spcPts val="100"/>
              </a:spcBef>
              <a:buFont typeface="Wingdings" panose="05000000000000000000" charset="0"/>
              <a:buNone/>
            </a:pPr>
            <a:r>
              <a:rPr lang="en-US" sz="2400" b="1" spc="-10" dirty="0">
                <a:solidFill>
                  <a:schemeClr val="tx1"/>
                </a:solidFill>
                <a:latin typeface="Arial Rounded MT Bold" panose="020F0704030504030204"/>
                <a:cs typeface="Arial Rounded MT Bold" panose="020F0704030504030204"/>
                <a:sym typeface="+mn-ea"/>
              </a:rPr>
              <a:t>Programming Languages:</a:t>
            </a:r>
            <a:endParaRPr lang="en-US" altLang="en-US" sz="2400" dirty="0">
              <a:solidFill>
                <a:schemeClr val="tx1"/>
              </a:solidFill>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Java: Used for developing automated test scripts.</a:t>
            </a:r>
            <a:endParaRPr lang="en-US" altLang="en-US" sz="2000" dirty="0">
              <a:latin typeface="Calibri" panose="020F0502020204030204"/>
              <a:cs typeface="Calibri" panose="020F0502020204030204"/>
            </a:endParaRPr>
          </a:p>
          <a:p>
            <a:pPr marL="114300" indent="0">
              <a:lnSpc>
                <a:spcPct val="100000"/>
              </a:lnSpc>
              <a:spcBef>
                <a:spcPts val="100"/>
              </a:spcBef>
              <a:buFont typeface="Wingdings" panose="05000000000000000000" charset="0"/>
              <a:buNone/>
            </a:pPr>
            <a:endParaRPr lang="en-US" altLang="en-US" sz="2000" dirty="0">
              <a:latin typeface="Calibri" panose="020F0502020204030204"/>
              <a:cs typeface="Calibri" panose="020F0502020204030204"/>
            </a:endParaRPr>
          </a:p>
          <a:p>
            <a:pPr marL="114300" indent="0">
              <a:lnSpc>
                <a:spcPct val="100000"/>
              </a:lnSpc>
              <a:spcBef>
                <a:spcPts val="100"/>
              </a:spcBef>
              <a:buFont typeface="Wingdings" panose="05000000000000000000" charset="0"/>
              <a:buNone/>
            </a:pPr>
            <a:r>
              <a:rPr lang="en-US" sz="2400" b="1" spc="-10" dirty="0">
                <a:solidFill>
                  <a:schemeClr val="tx1"/>
                </a:solidFill>
                <a:latin typeface="Arial Rounded MT Bold" panose="020F0704030504030204"/>
                <a:cs typeface="Arial Rounded MT Bold" panose="020F0704030504030204"/>
                <a:sym typeface="+mn-ea"/>
              </a:rPr>
              <a:t>Frameworks&amp;Tools:</a:t>
            </a:r>
            <a:endParaRPr lang="en-US" altLang="en-US" sz="2400" dirty="0">
              <a:solidFill>
                <a:schemeClr val="tx1"/>
              </a:solidFill>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Selenium WebDriver: Framework for browser automation and functional UI testing.</a:t>
            </a: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TestNG / JUnit: Testing frameworks used to structure and run test cases.</a:t>
            </a: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Maven / Gradle: Build tools used for managing project dependencies and execution.</a:t>
            </a: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Git: Version control system used for tracking code changes and team collaboration.</a:t>
            </a: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r>
              <a:rPr lang="en-US" altLang="en-US" sz="2000" dirty="0">
                <a:latin typeface="Calibri" panose="020F0502020204030204"/>
                <a:cs typeface="Calibri" panose="020F0502020204030204"/>
              </a:rPr>
              <a:t>Jira: Used for test case management, bug tracking, and sprint planning.</a:t>
            </a:r>
            <a:endParaRPr lang="en-US" altLang="en-US" sz="2000" dirty="0">
              <a:latin typeface="Calibri" panose="020F0502020204030204"/>
              <a:cs typeface="Calibri" panose="020F0502020204030204"/>
            </a:endParaRPr>
          </a:p>
          <a:p>
            <a:pPr marL="457200" indent="-342900">
              <a:lnSpc>
                <a:spcPct val="100000"/>
              </a:lnSpc>
              <a:spcBef>
                <a:spcPts val="100"/>
              </a:spcBef>
              <a:buFont typeface="Wingdings" panose="05000000000000000000" charset="0"/>
              <a:buChar char="Ø"/>
            </a:pPr>
            <a:endParaRPr lang="en-US" altLang="en-US" sz="2000" dirty="0">
              <a:latin typeface="Calibri" panose="020F0502020204030204"/>
              <a:cs typeface="Calibri" panose="020F0502020204030204"/>
            </a:endParaRPr>
          </a:p>
          <a:p>
            <a:pPr marL="114300">
              <a:lnSpc>
                <a:spcPct val="100000"/>
              </a:lnSpc>
              <a:spcBef>
                <a:spcPts val="100"/>
              </a:spcBef>
            </a:pPr>
            <a:endParaRPr lang="en-US" altLang="en-US" sz="2000" dirty="0">
              <a:latin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1000" y="489585"/>
            <a:ext cx="4445635" cy="442595"/>
          </a:xfrm>
          <a:prstGeom prst="rect">
            <a:avLst/>
          </a:prstGeom>
        </p:spPr>
        <p:txBody>
          <a:bodyPr vert="horz" wrap="square" lIns="0" tIns="12065" rIns="0" bIns="0" rtlCol="0">
            <a:spAutoFit/>
          </a:bodyPr>
          <a:lstStyle/>
          <a:p>
            <a:pPr marL="12700">
              <a:lnSpc>
                <a:spcPct val="100000"/>
              </a:lnSpc>
              <a:spcBef>
                <a:spcPts val="95"/>
              </a:spcBef>
            </a:pPr>
            <a:r>
              <a:rPr lang="en-US" sz="2800" b="1" dirty="0">
                <a:solidFill>
                  <a:srgbClr val="FF0000"/>
                </a:solidFill>
                <a:latin typeface="Arial Rounded MT Bold" panose="020F0704030504030204"/>
                <a:cs typeface="Arial Rounded MT Bold" panose="020F0704030504030204"/>
              </a:rPr>
              <a:t>Life Application </a:t>
            </a:r>
            <a:r>
              <a:rPr lang="en-US" sz="2800" b="1" dirty="0">
                <a:solidFill>
                  <a:srgbClr val="FF0000"/>
                </a:solidFill>
                <a:latin typeface="Arial Rounded MT Bold" panose="020F0704030504030204"/>
                <a:cs typeface="Arial Rounded MT Bold" panose="020F0704030504030204"/>
                <a:sym typeface="+mn-ea"/>
              </a:rPr>
              <a:t>+Test</a:t>
            </a:r>
            <a:r>
              <a:rPr lang="ar-EG" altLang="en-US" sz="2800" b="1" dirty="0">
                <a:solidFill>
                  <a:srgbClr val="FF0000"/>
                </a:solidFill>
                <a:latin typeface="Arial Rounded MT Bold" panose="020F0704030504030204"/>
                <a:cs typeface="Arial Rounded MT Bold" panose="020F0704030504030204"/>
                <a:sym typeface="+mn-ea"/>
              </a:rPr>
              <a:t>:</a:t>
            </a:r>
            <a:endParaRPr lang="ar-EG" altLang="en-US" sz="2800" b="1" dirty="0">
              <a:solidFill>
                <a:srgbClr val="FF0000"/>
              </a:solidFill>
              <a:latin typeface="Arial Rounded MT Bold" panose="020F0704030504030204"/>
              <a:cs typeface="Arial Rounded MT Bold" panose="020F0704030504030204"/>
              <a:sym typeface="+mn-ea"/>
            </a:endParaRPr>
          </a:p>
        </p:txBody>
      </p:sp>
      <p:sp>
        <p:nvSpPr>
          <p:cNvPr id="7" name="Text Box 6"/>
          <p:cNvSpPr txBox="1"/>
          <p:nvPr/>
        </p:nvSpPr>
        <p:spPr>
          <a:xfrm>
            <a:off x="402590" y="1226820"/>
            <a:ext cx="9484995" cy="5846445"/>
          </a:xfrm>
          <a:prstGeom prst="rect">
            <a:avLst/>
          </a:prstGeom>
          <a:noFill/>
        </p:spPr>
        <p:txBody>
          <a:bodyPr wrap="square" rtlCol="0">
            <a:spAutoFit/>
          </a:bodyPr>
          <a:p>
            <a:r>
              <a:rPr lang="en-US" altLang="en-US"/>
              <a:t> </a:t>
            </a:r>
            <a:r>
              <a:rPr lang="en-US" altLang="en-US" sz="2800" b="1"/>
              <a:t>Real-Life Application</a:t>
            </a:r>
            <a:r>
              <a:rPr lang="ar-EG" altLang="en-US" sz="2800" b="1"/>
              <a:t>:</a:t>
            </a:r>
            <a:endParaRPr lang="ar-EG" altLang="en-US" sz="2800" b="1"/>
          </a:p>
          <a:p>
            <a:pPr marL="285750" indent="-285750">
              <a:buFont typeface="Arial" panose="020B0604020202020204" pitchFamily="34" charset="0"/>
              <a:buChar char="•"/>
            </a:pPr>
            <a:r>
              <a:rPr lang="en-US" altLang="en-US" b="1"/>
              <a:t>Emulates a complete end-to-end e-commerce journey — from login to successful checkout.</a:t>
            </a:r>
            <a:endParaRPr lang="en-US" altLang="en-US" b="1"/>
          </a:p>
          <a:p>
            <a:endParaRPr lang="en-US" altLang="en-US" b="1"/>
          </a:p>
          <a:p>
            <a:pPr marL="285750" indent="-285750">
              <a:buFont typeface="Arial" panose="020B0604020202020204" pitchFamily="34" charset="0"/>
              <a:buChar char="•"/>
            </a:pPr>
            <a:r>
              <a:rPr lang="en-US" altLang="en-US" b="1"/>
              <a:t>Reflects real user interactions with product browsing, cart management, and order placement.</a:t>
            </a:r>
            <a:endParaRPr lang="en-US" altLang="en-US" b="1"/>
          </a:p>
          <a:p>
            <a:endParaRPr lang="en-US" altLang="en-US" b="1"/>
          </a:p>
          <a:p>
            <a:pPr marL="285750" indent="-285750">
              <a:buFont typeface="Arial" panose="020B0604020202020204" pitchFamily="34" charset="0"/>
              <a:buChar char="•"/>
            </a:pPr>
            <a:r>
              <a:rPr lang="en-US" altLang="en-US" b="1"/>
              <a:t>Provides a practical model for training QA teams or enhancing existing retail platforms.</a:t>
            </a:r>
            <a:endParaRPr lang="en-US" altLang="en-US" b="1"/>
          </a:p>
          <a:p>
            <a:endParaRPr lang="en-US" altLang="en-US" sz="2800" b="1"/>
          </a:p>
          <a:p>
            <a:r>
              <a:rPr lang="en-US" altLang="en-US" sz="2800" b="1"/>
              <a:t>Testing Strategy</a:t>
            </a:r>
            <a:r>
              <a:rPr lang="ar-EG" altLang="en-US" sz="2800" b="1"/>
              <a:t>:</a:t>
            </a:r>
            <a:endParaRPr lang="ar-EG" altLang="en-US" sz="2800" b="1"/>
          </a:p>
          <a:p>
            <a:pPr marL="285750" indent="-285750">
              <a:buFont typeface="Arial" panose="020B0604020202020204" pitchFamily="34" charset="0"/>
              <a:buChar char="•"/>
            </a:pPr>
            <a:r>
              <a:rPr lang="en-US" altLang="en-US" b="1"/>
              <a:t>Manual Testing: Conducted for usability, interface consistency, and real-user scenarios.</a:t>
            </a:r>
            <a:endParaRPr lang="en-US" altLang="en-US" b="1"/>
          </a:p>
          <a:p>
            <a:pPr marL="285750" indent="-285750">
              <a:buFont typeface="Arial" panose="020B0604020202020204" pitchFamily="34" charset="0"/>
              <a:buChar char="•"/>
            </a:pPr>
            <a:endParaRPr lang="en-US" altLang="en-US" b="1"/>
          </a:p>
          <a:p>
            <a:pPr marL="285750" indent="-285750">
              <a:buFont typeface="Arial" panose="020B0604020202020204" pitchFamily="34" charset="0"/>
              <a:buChar char="•"/>
            </a:pPr>
            <a:r>
              <a:rPr lang="en-US" altLang="en-US" b="1"/>
              <a:t>Automated Testing: Implemented using Selenium and Java to validate core functions like login, add-to-cart, and checkout.</a:t>
            </a:r>
            <a:endParaRPr lang="en-US" altLang="en-US" b="1"/>
          </a:p>
          <a:p>
            <a:pPr marL="285750" indent="-285750">
              <a:buFont typeface="Arial" panose="020B0604020202020204" pitchFamily="34" charset="0"/>
              <a:buChar char="•"/>
            </a:pPr>
            <a:endParaRPr lang="en-US" altLang="en-US" b="1"/>
          </a:p>
          <a:p>
            <a:pPr marL="285750" indent="-285750">
              <a:buFont typeface="Arial" panose="020B0604020202020204" pitchFamily="34" charset="0"/>
              <a:buChar char="•"/>
            </a:pPr>
            <a:r>
              <a:rPr lang="en-US" altLang="en-US" b="1"/>
              <a:t>Ensures that the system meets performance benchmarks, is user-friendly, and remains secure under various conditions.</a:t>
            </a:r>
            <a:endParaRPr lang="en-US" altLang="en-US" b="1"/>
          </a:p>
          <a:p>
            <a:pPr marL="285750" indent="-285750">
              <a:buFont typeface="Arial" panose="020B0604020202020204" pitchFamily="34" charset="0"/>
              <a:buChar char="•"/>
            </a:pPr>
            <a:endParaRPr lang="en-US" altLang="en-US" b="1"/>
          </a:p>
          <a:p>
            <a:endParaRPr lang="en-US" altLang="en-US" sz="2800" b="1"/>
          </a:p>
          <a:p>
            <a:endParaRPr lang="ar-EG" alt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70635" y="253365"/>
            <a:ext cx="6933565" cy="1042035"/>
          </a:xfrm>
        </p:spPr>
        <p:txBody>
          <a:bodyPr>
            <a:normAutofit fontScale="90000"/>
          </a:bodyPr>
          <a:lstStyle/>
          <a:p>
            <a:br>
              <a:rPr lang="en-US" altLang="en-US" dirty="0">
                <a:solidFill>
                  <a:srgbClr val="FF0000"/>
                </a:solidFill>
              </a:rPr>
            </a:br>
            <a:r>
              <a:rPr lang="en-US" altLang="en-US" b="1" dirty="0">
                <a:solidFill>
                  <a:srgbClr val="FF0000"/>
                </a:solidFill>
              </a:rPr>
              <a:t>Project Deliverables</a:t>
            </a:r>
            <a:r>
              <a:rPr lang="ar-EG" altLang="en-US" b="1" dirty="0">
                <a:solidFill>
                  <a:srgbClr val="FF0000"/>
                </a:solidFill>
              </a:rPr>
              <a:t>:</a:t>
            </a:r>
            <a:br>
              <a:rPr lang="ar-EG" altLang="en-US" b="1" dirty="0">
                <a:solidFill>
                  <a:srgbClr val="FF0000"/>
                </a:solidFill>
              </a:rPr>
            </a:br>
            <a:endParaRPr lang="ar-EG" altLang="en-US" b="1" dirty="0">
              <a:solidFill>
                <a:srgbClr val="FF0000"/>
              </a:solidFill>
            </a:endParaRPr>
          </a:p>
        </p:txBody>
      </p:sp>
      <p:sp>
        <p:nvSpPr>
          <p:cNvPr id="2" name="Text Box 1"/>
          <p:cNvSpPr txBox="1"/>
          <p:nvPr/>
        </p:nvSpPr>
        <p:spPr>
          <a:xfrm>
            <a:off x="3627755" y="610870"/>
            <a:ext cx="4064000" cy="368300"/>
          </a:xfrm>
          <a:prstGeom prst="rect">
            <a:avLst/>
          </a:prstGeom>
          <a:noFill/>
        </p:spPr>
        <p:txBody>
          <a:bodyPr wrap="square" rtlCol="0">
            <a:spAutoFit/>
          </a:bodyPr>
          <a:p>
            <a:endParaRPr lang="ar-EG" altLang="en-US"/>
          </a:p>
        </p:txBody>
      </p:sp>
      <p:sp>
        <p:nvSpPr>
          <p:cNvPr id="4" name="Text Box 3"/>
          <p:cNvSpPr txBox="1"/>
          <p:nvPr/>
        </p:nvSpPr>
        <p:spPr>
          <a:xfrm>
            <a:off x="699135" y="1407160"/>
            <a:ext cx="8690610" cy="4954270"/>
          </a:xfrm>
          <a:prstGeom prst="rect">
            <a:avLst/>
          </a:prstGeom>
          <a:noFill/>
        </p:spPr>
        <p:txBody>
          <a:bodyPr wrap="square" rtlCol="0">
            <a:spAutoFit/>
          </a:bodyPr>
          <a:p>
            <a:pPr marL="285750" indent="-285750">
              <a:buFont typeface="Wingdings" panose="05000000000000000000" charset="0"/>
              <a:buChar char="ü"/>
            </a:pPr>
            <a:r>
              <a:rPr lang="en-US" altLang="en-US" sz="2000"/>
              <a:t>A comprehensive Test Plan covering both manual and automated testing scenarios.</a:t>
            </a:r>
            <a:endParaRPr lang="en-US" altLang="en-US" sz="2000"/>
          </a:p>
          <a:p>
            <a:pPr indent="0">
              <a:buFont typeface="Wingdings" panose="05000000000000000000" charset="0"/>
              <a:buNone/>
            </a:pPr>
            <a:endParaRPr lang="en-US" altLang="en-US" sz="2000"/>
          </a:p>
          <a:p>
            <a:pPr marL="285750" indent="-285750">
              <a:buFont typeface="Wingdings" panose="05000000000000000000" charset="0"/>
              <a:buChar char="ü"/>
            </a:pPr>
            <a:r>
              <a:rPr lang="en-US" altLang="en-US" sz="2000"/>
              <a:t>Realistic test cases that reflect typical user behavior and edge cases.</a:t>
            </a:r>
            <a:endParaRPr lang="en-US" altLang="en-US" sz="2000"/>
          </a:p>
          <a:p>
            <a:pPr marL="285750" indent="-285750">
              <a:buFont typeface="Wingdings" panose="05000000000000000000" charset="0"/>
              <a:buChar char="ü"/>
            </a:pPr>
            <a:endParaRPr lang="en-US" altLang="en-US" sz="2000"/>
          </a:p>
          <a:p>
            <a:pPr marL="285750" indent="-285750">
              <a:buFont typeface="Wingdings" panose="05000000000000000000" charset="0"/>
              <a:buChar char="ü"/>
            </a:pPr>
            <a:r>
              <a:rPr lang="en-US" altLang="en-US" sz="2000"/>
              <a:t>Detailed bug reports including severity levels and clear reproduction steps.</a:t>
            </a:r>
            <a:endParaRPr lang="en-US" altLang="en-US" sz="2000"/>
          </a:p>
          <a:p>
            <a:pPr marL="285750" indent="-285750">
              <a:buFont typeface="Wingdings" panose="05000000000000000000" charset="0"/>
              <a:buChar char="ü"/>
            </a:pPr>
            <a:endParaRPr lang="en-US" altLang="en-US" sz="2000"/>
          </a:p>
          <a:p>
            <a:pPr marL="285750" indent="-285750">
              <a:buFont typeface="Wingdings" panose="05000000000000000000" charset="0"/>
              <a:buChar char="ü"/>
            </a:pPr>
            <a:r>
              <a:rPr lang="en-US" altLang="en-US" sz="2000"/>
              <a:t>Automated testing scripts developed using Selenium and Java.</a:t>
            </a:r>
            <a:endParaRPr lang="en-US" altLang="en-US" sz="2000"/>
          </a:p>
          <a:p>
            <a:pPr marL="285750" indent="-285750">
              <a:buFont typeface="Wingdings" panose="05000000000000000000" charset="0"/>
              <a:buChar char="ü"/>
            </a:pPr>
            <a:endParaRPr lang="en-US" altLang="en-US" sz="2000"/>
          </a:p>
          <a:p>
            <a:pPr marL="285750" indent="-285750">
              <a:buFont typeface="Wingdings" panose="05000000000000000000" charset="0"/>
              <a:buChar char="ü"/>
            </a:pPr>
            <a:r>
              <a:rPr lang="en-US" altLang="en-US" sz="2000"/>
              <a:t>A professional presentation summarizing the project workflow and key outcomes.</a:t>
            </a:r>
            <a:endParaRPr lang="en-US" altLang="en-US" sz="2000"/>
          </a:p>
          <a:p>
            <a:pPr marL="285750" indent="-285750">
              <a:buFont typeface="Wingdings" panose="05000000000000000000" charset="0"/>
              <a:buChar char="ü"/>
            </a:pPr>
            <a:endParaRPr lang="en-US" altLang="en-US" sz="2000"/>
          </a:p>
          <a:p>
            <a:pPr marL="285750" indent="-285750">
              <a:buFont typeface="Wingdings" panose="05000000000000000000" charset="0"/>
              <a:buChar char="ü"/>
            </a:pPr>
            <a:r>
              <a:rPr lang="en-US" altLang="en-US" sz="2000"/>
              <a:t>An executive summary highlighting the main points, challenges faced, and implemented solutions.</a:t>
            </a:r>
            <a:endParaRPr lang="en-US" altLang="en-US" sz="2000"/>
          </a:p>
          <a:p>
            <a:endParaRPr lang="en-US" altLang="en-US"/>
          </a:p>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3970</Words>
  <Application>WPS Slides</Application>
  <PresentationFormat>Widescreen</PresentationFormat>
  <Paragraphs>123</Paragraphs>
  <Slides>11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Arial Rounded MT Bold</vt:lpstr>
      <vt:lpstr>source-sans-pro</vt:lpstr>
      <vt:lpstr>Segoe Print</vt:lpstr>
      <vt:lpstr>Calibri</vt:lpstr>
      <vt:lpstr>Microsoft YaHei</vt:lpstr>
      <vt:lpstr>Arial Unicode MS</vt:lpstr>
      <vt:lpstr>Calibri Light</vt:lpstr>
      <vt:lpstr>Wingdings</vt:lpstr>
      <vt:lpstr>Charis SIL</vt:lpstr>
      <vt:lpstr>Crimson Text SemiBold</vt:lpstr>
      <vt:lpstr>Times New Roman</vt:lpstr>
      <vt:lpstr>Calibri</vt:lpstr>
      <vt:lpstr>Office Theme</vt:lpstr>
      <vt:lpstr>PowerPoint 演示文稿</vt:lpstr>
      <vt:lpstr>Project Idea</vt:lpstr>
      <vt:lpstr>Project Wireframe</vt:lpstr>
      <vt:lpstr>End Users + Features</vt:lpstr>
      <vt:lpstr>Data Structure</vt:lpstr>
      <vt:lpstr>PowerPoint 演示文稿</vt:lpstr>
      <vt:lpstr>Programming Languages and Frameworks</vt:lpstr>
      <vt:lpstr>Life Application + Test</vt:lpstr>
      <vt:lpstr>Deliverables</vt:lpstr>
      <vt:lpstr>Project Team</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Aya Gamal</cp:lastModifiedBy>
  <cp:revision>40</cp:revision>
  <dcterms:created xsi:type="dcterms:W3CDTF">2024-03-14T10:03:00Z</dcterms:created>
  <dcterms:modified xsi:type="dcterms:W3CDTF">2025-05-04T13:09:25Z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ADFF7CF830044AE9A8CD0E83A74F741B_12</vt:lpwstr>
  </property>
  <property fmtid="{D5CDD505-2E9C-101B-9397-08002B2CF9AE}" pid="3" name="KSOProductBuildVer">
    <vt:lpwstr>1033-12.2.0.20795</vt:lpwstr>
  </property>
</Properties>
</file>