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8"/>
  </p:notesMasterIdLst>
  <p:handoutMasterIdLst>
    <p:handoutMasterId r:id="rId9"/>
  </p:handoutMasterIdLst>
  <p:sldIdLst>
    <p:sldId id="256" r:id="rId2"/>
    <p:sldId id="378" r:id="rId3"/>
    <p:sldId id="380" r:id="rId4"/>
    <p:sldId id="379" r:id="rId5"/>
    <p:sldId id="381" r:id="rId6"/>
    <p:sldId id="38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6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85" autoAdjust="0"/>
    <p:restoredTop sz="94660"/>
  </p:normalViewPr>
  <p:slideViewPr>
    <p:cSldViewPr snapToGrid="0">
      <p:cViewPr varScale="1">
        <p:scale>
          <a:sx n="66" d="100"/>
          <a:sy n="66" d="100"/>
        </p:scale>
        <p:origin x="1233" y="42"/>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AA558D-EEA7-4437-BB66-044FF263E58D}" type="datetimeFigureOut">
              <a:rPr lang="en-US" smtClean="0"/>
              <a:t>11/5/2021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6F926E-5111-4D0E-A220-54F08658AED8}" type="slidenum">
              <a:rPr lang="en-US" smtClean="0"/>
              <a:t>‹#›</a:t>
            </a:fld>
            <a:endParaRPr lang="en-US"/>
          </a:p>
        </p:txBody>
      </p:sp>
    </p:spTree>
    <p:extLst>
      <p:ext uri="{BB962C8B-B14F-4D97-AF65-F5344CB8AC3E}">
        <p14:creationId xmlns:p14="http://schemas.microsoft.com/office/powerpoint/2010/main" val="2387986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FB5B48-A88C-4504-B18A-BC72DA1CE798}" type="datetimeFigureOut">
              <a:rPr lang="en-US" smtClean="0"/>
              <a:t>11/5/2021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4724E-7CB4-4288-908A-97852378BB2E}" type="slidenum">
              <a:rPr lang="en-US" smtClean="0"/>
              <a:t>‹#›</a:t>
            </a:fld>
            <a:endParaRPr lang="en-US"/>
          </a:p>
        </p:txBody>
      </p:sp>
    </p:spTree>
    <p:extLst>
      <p:ext uri="{BB962C8B-B14F-4D97-AF65-F5344CB8AC3E}">
        <p14:creationId xmlns:p14="http://schemas.microsoft.com/office/powerpoint/2010/main" val="219338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4724E-7CB4-4288-908A-97852378BB2E}" type="slidenum">
              <a:rPr lang="en-US" smtClean="0"/>
              <a:t>1</a:t>
            </a:fld>
            <a:endParaRPr lang="en-US"/>
          </a:p>
        </p:txBody>
      </p:sp>
    </p:spTree>
    <p:extLst>
      <p:ext uri="{BB962C8B-B14F-4D97-AF65-F5344CB8AC3E}">
        <p14:creationId xmlns:p14="http://schemas.microsoft.com/office/powerpoint/2010/main" val="2084448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11/5/2021</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4953" y="5166811"/>
            <a:ext cx="2285648" cy="110302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 y="215900"/>
            <a:ext cx="5876925" cy="808038"/>
          </a:xfrm>
          <a:prstGeom prst="rect">
            <a:avLst/>
          </a:prstGeom>
          <a:solidFill>
            <a:schemeClr val="tx1">
              <a:lumMod val="65000"/>
              <a:lumOff val="35000"/>
            </a:schemeClr>
          </a:solidFill>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676402"/>
            <a:ext cx="8229600" cy="39925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5486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369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58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34B538-B6B1-4227-B73C-618CAEFD6AFC}" type="datetime1">
              <a:rPr lang="en-US" smtClean="0"/>
              <a:t>11/5/2021</a:t>
            </a:fld>
            <a:endParaRPr lang="en-US" dirty="0"/>
          </a:p>
        </p:txBody>
      </p:sp>
      <p:sp>
        <p:nvSpPr>
          <p:cNvPr id="4" name="Footer Placeholder 3"/>
          <p:cNvSpPr>
            <a:spLocks noGrp="1"/>
          </p:cNvSpPr>
          <p:nvPr>
            <p:ph type="ftr" sz="quarter" idx="11"/>
          </p:nvPr>
        </p:nvSpPr>
        <p:spPr/>
        <p:txBody>
          <a:bodyPr/>
          <a:lstStyle/>
          <a:p>
            <a:r>
              <a:rPr lang="en-US"/>
              <a:t>Engineering and Computer Science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3436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prstGeom prst="rect">
            <a:avLst/>
          </a:prstGeom>
          <a:gradFill>
            <a:gsLst>
              <a:gs pos="0">
                <a:schemeClr val="accent6">
                  <a:shade val="51000"/>
                  <a:satMod val="130000"/>
                  <a:alpha val="60000"/>
                </a:schemeClr>
              </a:gs>
              <a:gs pos="80000">
                <a:schemeClr val="accent6">
                  <a:shade val="93000"/>
                  <a:satMod val="130000"/>
                </a:schemeClr>
              </a:gs>
              <a:gs pos="100000">
                <a:schemeClr val="accent6">
                  <a:shade val="94000"/>
                  <a:satMod val="135000"/>
                </a:schemeClr>
              </a:gs>
            </a:gsLst>
            <a:lin ang="16200000" scaled="0"/>
          </a:gradFill>
          <a:ln>
            <a:noFill/>
          </a:ln>
        </p:spPr>
        <p:style>
          <a:lnRef idx="1">
            <a:schemeClr val="accent1"/>
          </a:lnRef>
          <a:fillRef idx="3">
            <a:schemeClr val="accent1"/>
          </a:fillRef>
          <a:effectRef idx="2">
            <a:schemeClr val="accent1"/>
          </a:effectRef>
          <a:fontRef idx="none"/>
        </p:style>
        <p:txBody>
          <a:bodyPr vert="horz" wrap="square" anchor="ctr" anchorCtr="0">
            <a:noAutofit/>
          </a:bodyPr>
          <a:lstStyle>
            <a:lvl1pPr algn="l" defTabSz="914400" rtl="0" eaLnBrk="1" latinLnBrk="0" hangingPunct="1">
              <a:spcBef>
                <a:spcPct val="0"/>
              </a:spcBef>
              <a:buNone/>
              <a:defRPr lang="en-US" sz="2800" b="1" kern="1200" dirty="0">
                <a:solidFill>
                  <a:schemeClr val="bg1"/>
                </a:solidFill>
                <a:latin typeface="+mj-lt"/>
                <a:ea typeface="+mj-ea"/>
                <a:cs typeface="+mj-cs"/>
              </a:defRPr>
            </a:lvl1pPr>
          </a:lstStyle>
          <a:p>
            <a:r>
              <a:rPr lang="en-US"/>
              <a:t>Click to edit Master title style</a:t>
            </a:r>
            <a:endParaRPr lang="en-US" dirty="0"/>
          </a:p>
        </p:txBody>
      </p:sp>
      <p:sp>
        <p:nvSpPr>
          <p:cNvPr id="3" name="Content Placeholder 2"/>
          <p:cNvSpPr>
            <a:spLocks noGrp="1"/>
          </p:cNvSpPr>
          <p:nvPr>
            <p:ph idx="1"/>
          </p:nvPr>
        </p:nvSpPr>
        <p:spPr>
          <a:xfrm>
            <a:off x="457200" y="1066800"/>
            <a:ext cx="8229600" cy="5318760"/>
          </a:xfrm>
          <a:prstGeom prst="rect">
            <a:avLst/>
          </a:prstGeom>
        </p:spPr>
        <p:txBody>
          <a:bodyP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160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11/5/2021</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a:xfrm>
            <a:off x="6168301" y="6470704"/>
            <a:ext cx="833309" cy="274320"/>
          </a:xfrm>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11/5/2021</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11/5/2021</a:t>
            </a:fld>
            <a:endParaRPr lang="en-US" dirty="0"/>
          </a:p>
        </p:txBody>
      </p:sp>
      <p:sp>
        <p:nvSpPr>
          <p:cNvPr id="8" name="Footer Placeholder 7"/>
          <p:cNvSpPr>
            <a:spLocks noGrp="1"/>
          </p:cNvSpPr>
          <p:nvPr>
            <p:ph type="ftr" sz="quarter" idx="11"/>
          </p:nvPr>
        </p:nvSpPr>
        <p:spPr/>
        <p:txBody>
          <a:bodyPr/>
          <a:lstStyle/>
          <a:p>
            <a:r>
              <a:rPr lang="en-US" dirty="0"/>
              <a:t>Engineering and Computer SCIENCE | Syracuse University</a:t>
            </a:r>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5485D31-BBD7-40AE-9312-CE893F084601}" type="datetime1">
              <a:rPr lang="en-US" smtClean="0"/>
              <a:t>11/5/2021</a:t>
            </a:fld>
            <a:endParaRPr lang="en-US" dirty="0"/>
          </a:p>
        </p:txBody>
      </p:sp>
      <p:sp>
        <p:nvSpPr>
          <p:cNvPr id="4" name="Footer Placeholder 3"/>
          <p:cNvSpPr>
            <a:spLocks noGrp="1"/>
          </p:cNvSpPr>
          <p:nvPr>
            <p:ph type="ftr" sz="quarter" idx="11"/>
          </p:nvPr>
        </p:nvSpPr>
        <p:spPr/>
        <p:txBody>
          <a:bodyPr/>
          <a:lstStyle/>
          <a:p>
            <a:r>
              <a:rPr lang="en-US" dirty="0"/>
              <a:t>Engineering and Computer SCIENCE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11/5/2021</a:t>
            </a:fld>
            <a:endParaRPr lang="en-US" dirty="0"/>
          </a:p>
        </p:txBody>
      </p:sp>
      <p:sp>
        <p:nvSpPr>
          <p:cNvPr id="6" name="Footer Placeholder 5"/>
          <p:cNvSpPr>
            <a:spLocks noGrp="1"/>
          </p:cNvSpPr>
          <p:nvPr>
            <p:ph type="ftr" sz="quarter" idx="11"/>
          </p:nvPr>
        </p:nvSpPr>
        <p:spPr/>
        <p:txBody>
          <a:body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11/5/2021</a:t>
            </a:fld>
            <a:endParaRPr lang="en-US" dirty="0"/>
          </a:p>
        </p:txBody>
      </p:sp>
      <p:sp>
        <p:nvSpPr>
          <p:cNvPr id="6" name="Footer Placeholder 5"/>
          <p:cNvSpPr>
            <a:spLocks noGrp="1"/>
          </p:cNvSpPr>
          <p:nvPr>
            <p:ph type="ftr" sz="quarter" idx="11"/>
          </p:nvPr>
        </p:nvSpPr>
        <p:spPr/>
        <p:txBody>
          <a:bodyPr/>
          <a:lstStyle/>
          <a:p>
            <a:r>
              <a:rPr lang="en-US" dirty="0"/>
              <a:t>Engineering and Computer SCIENCE | Syracuse University</a:t>
            </a:r>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12" name="Straight Connector 11"/>
          <p:cNvCxnSpPr/>
          <p:nvPr userDrawn="1"/>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24953" y="5166811"/>
            <a:ext cx="2285648" cy="110302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11/5/2021</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11/5/2021</a:t>
            </a:fld>
            <a:endParaRPr lang="en-US" dirty="0"/>
          </a:p>
        </p:txBody>
      </p:sp>
      <p:sp>
        <p:nvSpPr>
          <p:cNvPr id="5" name="Footer Placeholder 4"/>
          <p:cNvSpPr>
            <a:spLocks noGrp="1"/>
          </p:cNvSpPr>
          <p:nvPr>
            <p:ph type="ftr" sz="quarter" idx="11"/>
          </p:nvPr>
        </p:nvSpPr>
        <p:spPr/>
        <p:txBody>
          <a:bodyPr/>
          <a:lstStyle/>
          <a:p>
            <a:r>
              <a:rPr lang="en-US" dirty="0"/>
              <a:t>Engineering and Computer SCIENCE | Syracuse University</a:t>
            </a:r>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39184" y="6373363"/>
            <a:ext cx="2200189" cy="49085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11/5/2021</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a:t>Engineering and Computer Science | Syracuse University</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678655" y="6347938"/>
            <a:ext cx="2200189" cy="49085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60" r:id="rId7"/>
    <p:sldLayoutId id="2147483658" r:id="rId8"/>
    <p:sldLayoutId id="2147483659" r:id="rId9"/>
    <p:sldLayoutId id="2147483663" r:id="rId10"/>
    <p:sldLayoutId id="2147483664" r:id="rId11"/>
    <p:sldLayoutId id="2147483665" r:id="rId12"/>
    <p:sldLayoutId id="2147483666" r:id="rId13"/>
    <p:sldLayoutId id="2147483667" r:id="rId14"/>
  </p:sldLayoutIdLst>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datasets.syr.edu/" TargetMode="External"/><Relationship Id="rId2" Type="http://schemas.openxmlformats.org/officeDocument/2006/relationships/hyperlink" Target="http://snap.stanford.edu/data" TargetMode="External"/><Relationship Id="rId1" Type="http://schemas.openxmlformats.org/officeDocument/2006/relationships/slideLayout" Target="../slideLayouts/slideLayout2.xml"/><Relationship Id="rId4" Type="http://schemas.openxmlformats.org/officeDocument/2006/relationships/hyperlink" Target="http://snap.stanford.edu/class/cs341-2013/data.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a:t>CIS563-PROJECT</a:t>
            </a:r>
            <a:endParaRPr lang="en-US" dirty="0"/>
          </a:p>
        </p:txBody>
      </p:sp>
      <p:sp>
        <p:nvSpPr>
          <p:cNvPr id="6" name="TextBox 5"/>
          <p:cNvSpPr txBox="1"/>
          <p:nvPr/>
        </p:nvSpPr>
        <p:spPr>
          <a:xfrm>
            <a:off x="901521" y="6405938"/>
            <a:ext cx="3586495" cy="369332"/>
          </a:xfrm>
          <a:prstGeom prst="rect">
            <a:avLst/>
          </a:prstGeom>
          <a:noFill/>
        </p:spPr>
        <p:txBody>
          <a:bodyPr wrap="non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Reza Zafarani (reza@data.syr.edu)</a:t>
            </a:r>
          </a:p>
        </p:txBody>
      </p:sp>
      <p:pic>
        <p:nvPicPr>
          <p:cNvPr id="8" name="Picture Placeholder 7"/>
          <p:cNvPicPr>
            <a:picLocks noGrp="1" noChangeAspect="1"/>
          </p:cNvPicPr>
          <p:nvPr>
            <p:ph type="pic" idx="13"/>
          </p:nvPr>
        </p:nvPicPr>
        <p:blipFill>
          <a:blip r:embed="rId3">
            <a:extLst>
              <a:ext uri="{28A0092B-C50C-407E-A947-70E740481C1C}">
                <a14:useLocalDpi xmlns:a14="http://schemas.microsoft.com/office/drawing/2010/main" val="0"/>
              </a:ext>
            </a:extLst>
          </a:blip>
          <a:srcRect t="15404" b="15404"/>
          <a:stretch>
            <a:fillRect/>
          </a:stretch>
        </p:blipFill>
        <p:spPr/>
      </p:pic>
    </p:spTree>
    <p:extLst>
      <p:ext uri="{BB962C8B-B14F-4D97-AF65-F5344CB8AC3E}">
        <p14:creationId xmlns:p14="http://schemas.microsoft.com/office/powerpoint/2010/main" val="411574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 a problem you would like to solve	</a:t>
            </a:r>
          </a:p>
        </p:txBody>
      </p:sp>
      <p:sp>
        <p:nvSpPr>
          <p:cNvPr id="3" name="Content Placeholder 2"/>
          <p:cNvSpPr>
            <a:spLocks noGrp="1"/>
          </p:cNvSpPr>
          <p:nvPr>
            <p:ph idx="1"/>
          </p:nvPr>
        </p:nvSpPr>
        <p:spPr>
          <a:xfrm>
            <a:off x="270164" y="1911927"/>
            <a:ext cx="4301836" cy="4397433"/>
          </a:xfrm>
        </p:spPr>
        <p:txBody>
          <a:bodyPr>
            <a:noAutofit/>
          </a:bodyPr>
          <a:lstStyle/>
          <a:p>
            <a:r>
              <a:rPr lang="en-US" sz="1100" b="1" dirty="0"/>
              <a:t>Health</a:t>
            </a:r>
          </a:p>
          <a:p>
            <a:pPr lvl="1"/>
            <a:r>
              <a:rPr lang="en-US" sz="1100" dirty="0"/>
              <a:t>Predicting Disease from </a:t>
            </a:r>
          </a:p>
          <a:p>
            <a:pPr lvl="1"/>
            <a:endParaRPr lang="en-US" sz="1100" dirty="0"/>
          </a:p>
          <a:p>
            <a:r>
              <a:rPr lang="en-US" sz="1500" b="1" dirty="0"/>
              <a:t>Security</a:t>
            </a:r>
          </a:p>
          <a:p>
            <a:pPr lvl="1"/>
            <a:r>
              <a:rPr lang="en-US" sz="1100" dirty="0"/>
              <a:t>Spam</a:t>
            </a:r>
          </a:p>
          <a:p>
            <a:pPr lvl="1"/>
            <a:r>
              <a:rPr lang="en-US" sz="1100" dirty="0"/>
              <a:t>Fake accounts</a:t>
            </a:r>
          </a:p>
          <a:p>
            <a:pPr lvl="1"/>
            <a:r>
              <a:rPr lang="en-US" sz="1100" dirty="0"/>
              <a:t>Malicious Content</a:t>
            </a:r>
          </a:p>
          <a:p>
            <a:r>
              <a:rPr lang="en-US" sz="1100" b="1" dirty="0"/>
              <a:t>Image/Speech Processing</a:t>
            </a:r>
          </a:p>
          <a:p>
            <a:pPr lvl="1"/>
            <a:r>
              <a:rPr lang="en-US" sz="1100" dirty="0"/>
              <a:t>Classifying images (cat, dog, </a:t>
            </a:r>
            <a:r>
              <a:rPr lang="en-US" sz="1100" dirty="0" err="1"/>
              <a:t>etc</a:t>
            </a:r>
            <a:r>
              <a:rPr lang="en-US" sz="1100" dirty="0"/>
              <a:t>)</a:t>
            </a:r>
          </a:p>
          <a:p>
            <a:pPr lvl="2"/>
            <a:r>
              <a:rPr lang="en-US" sz="1100" dirty="0"/>
              <a:t>http://deeplearning.net/datasets/</a:t>
            </a:r>
          </a:p>
          <a:p>
            <a:pPr lvl="1"/>
            <a:r>
              <a:rPr lang="en-US" sz="1100" dirty="0"/>
              <a:t>Biometrics (speaker identification)</a:t>
            </a:r>
          </a:p>
          <a:p>
            <a:pPr lvl="2"/>
            <a:r>
              <a:rPr lang="en-US" sz="1100" dirty="0"/>
              <a:t>http://www.itl.nist.gov/iad/mig/tests/spk/</a:t>
            </a:r>
          </a:p>
          <a:p>
            <a:r>
              <a:rPr lang="en-US" sz="1100" dirty="0"/>
              <a:t>See also the introduction slides</a:t>
            </a:r>
          </a:p>
          <a:p>
            <a:pPr marL="457200" indent="-457200">
              <a:buFont typeface="+mj-lt"/>
              <a:buAutoNum type="arabicPeriod"/>
            </a:pPr>
            <a:endParaRPr lang="en-US" sz="1100" dirty="0"/>
          </a:p>
        </p:txBody>
      </p:sp>
      <p:sp>
        <p:nvSpPr>
          <p:cNvPr id="4" name="Content Placeholder 2"/>
          <p:cNvSpPr txBox="1">
            <a:spLocks/>
          </p:cNvSpPr>
          <p:nvPr/>
        </p:nvSpPr>
        <p:spPr>
          <a:xfrm>
            <a:off x="4702787" y="1911927"/>
            <a:ext cx="4441213" cy="368877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b="1" dirty="0"/>
              <a:t>Web/Social Media problems:</a:t>
            </a:r>
          </a:p>
          <a:p>
            <a:pPr lvl="1"/>
            <a:r>
              <a:rPr lang="en-US" sz="1400" dirty="0"/>
              <a:t>Prediction:</a:t>
            </a:r>
          </a:p>
          <a:p>
            <a:pPr lvl="2"/>
            <a:r>
              <a:rPr lang="en-US" dirty="0"/>
              <a:t>Predicting revenue for a movie before its release from tweets that are about it</a:t>
            </a:r>
          </a:p>
          <a:p>
            <a:pPr lvl="2"/>
            <a:r>
              <a:rPr lang="en-US" dirty="0"/>
              <a:t>Predicting the popularity/revenue of a restaurant from its reviews</a:t>
            </a:r>
          </a:p>
          <a:p>
            <a:pPr lvl="2"/>
            <a:r>
              <a:rPr lang="en-US" dirty="0"/>
              <a:t>Gender/Age/Location/Hobbies/etc. Prediction on </a:t>
            </a:r>
            <a:r>
              <a:rPr lang="en-US" dirty="0" err="1"/>
              <a:t>Youtube</a:t>
            </a:r>
            <a:endParaRPr lang="en-US" dirty="0"/>
          </a:p>
          <a:p>
            <a:pPr lvl="1"/>
            <a:r>
              <a:rPr lang="en-US" sz="1400" dirty="0"/>
              <a:t>Identification</a:t>
            </a:r>
          </a:p>
          <a:p>
            <a:pPr lvl="2"/>
            <a:r>
              <a:rPr lang="en-US" dirty="0"/>
              <a:t>Finding Communities on social media/ like-minded individuals</a:t>
            </a:r>
          </a:p>
          <a:p>
            <a:endParaRPr lang="en-US" sz="1400" dirty="0"/>
          </a:p>
        </p:txBody>
      </p:sp>
    </p:spTree>
    <p:extLst>
      <p:ext uri="{BB962C8B-B14F-4D97-AF65-F5344CB8AC3E}">
        <p14:creationId xmlns:p14="http://schemas.microsoft.com/office/powerpoint/2010/main" val="240918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resources</a:t>
            </a:r>
          </a:p>
        </p:txBody>
      </p:sp>
      <p:sp>
        <p:nvSpPr>
          <p:cNvPr id="3" name="Content Placeholder 2"/>
          <p:cNvSpPr>
            <a:spLocks noGrp="1"/>
          </p:cNvSpPr>
          <p:nvPr>
            <p:ph idx="1"/>
          </p:nvPr>
        </p:nvSpPr>
        <p:spPr/>
        <p:txBody>
          <a:bodyPr/>
          <a:lstStyle/>
          <a:p>
            <a:r>
              <a:rPr lang="en-US" dirty="0"/>
              <a:t>Datasets:</a:t>
            </a:r>
          </a:p>
          <a:p>
            <a:pPr marL="630936" lvl="1" indent="-457200">
              <a:buFont typeface="+mj-lt"/>
              <a:buAutoNum type="arabicPeriod"/>
            </a:pPr>
            <a:r>
              <a:rPr lang="en-US" sz="2000" dirty="0">
                <a:hlinkClick r:id="rId2"/>
              </a:rPr>
              <a:t>http://snap.stanford.edu/data</a:t>
            </a:r>
            <a:endParaRPr lang="en-US" sz="2000" dirty="0"/>
          </a:p>
          <a:p>
            <a:pPr marL="630936" lvl="1" indent="-457200">
              <a:buFont typeface="+mj-lt"/>
              <a:buAutoNum type="arabicPeriod"/>
            </a:pPr>
            <a:r>
              <a:rPr lang="en-US" sz="2000" dirty="0">
                <a:hlinkClick r:id="rId3"/>
              </a:rPr>
              <a:t>http://datasets.syr.edu</a:t>
            </a:r>
            <a:endParaRPr lang="en-US" sz="2000" dirty="0"/>
          </a:p>
          <a:p>
            <a:pPr marL="630936" lvl="1" indent="-457200">
              <a:buFont typeface="+mj-lt"/>
              <a:buAutoNum type="arabicPeriod"/>
            </a:pPr>
            <a:r>
              <a:rPr lang="en-US" sz="2000" dirty="0"/>
              <a:t>UCI machine learning repository is not acceptable, unless you talk with me about what you are planning to do with it.</a:t>
            </a:r>
          </a:p>
          <a:p>
            <a:pPr marL="0" indent="0">
              <a:buNone/>
            </a:pPr>
            <a:r>
              <a:rPr lang="en-US" dirty="0"/>
              <a:t> Ideas</a:t>
            </a:r>
          </a:p>
          <a:p>
            <a:pPr marL="457200" indent="-457200">
              <a:buFont typeface="+mj-lt"/>
              <a:buAutoNum type="arabicPeriod"/>
            </a:pPr>
            <a:r>
              <a:rPr lang="en-US" sz="2000" dirty="0">
                <a:hlinkClick r:id="rId4"/>
              </a:rPr>
              <a:t>http://snap.stanford.edu/class/cs341-2013/data.html</a:t>
            </a:r>
            <a:endParaRPr lang="en-US" sz="2000" dirty="0"/>
          </a:p>
          <a:p>
            <a:pPr marL="457200" indent="-457200">
              <a:buFont typeface="+mj-lt"/>
              <a:buAutoNum type="arabicPeriod"/>
            </a:pPr>
            <a:r>
              <a:rPr lang="en-US" sz="2000" dirty="0"/>
              <a:t>http://www.stat.columbia.edu/~madigan/DM08/ideas/ideas.htm</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Engineering and Computer SCIENCE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104722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Submit a Proposal	</a:t>
            </a:r>
          </a:p>
        </p:txBody>
      </p:sp>
      <p:sp>
        <p:nvSpPr>
          <p:cNvPr id="3" name="Content Placeholder 2"/>
          <p:cNvSpPr>
            <a:spLocks noGrp="1"/>
          </p:cNvSpPr>
          <p:nvPr>
            <p:ph idx="1"/>
          </p:nvPr>
        </p:nvSpPr>
        <p:spPr/>
        <p:txBody>
          <a:bodyPr>
            <a:normAutofit fontScale="85000" lnSpcReduction="20000"/>
          </a:bodyPr>
          <a:lstStyle/>
          <a:p>
            <a:r>
              <a:rPr lang="en-US" dirty="0"/>
              <a:t>Write [at most] 1-2 pages. When writing the proposal you should try to answer the following questions:</a:t>
            </a:r>
          </a:p>
          <a:p>
            <a:pPr lvl="1"/>
            <a:r>
              <a:rPr lang="en-US" dirty="0"/>
              <a:t>What is the problem you are solving?</a:t>
            </a:r>
          </a:p>
          <a:p>
            <a:pPr lvl="1"/>
            <a:r>
              <a:rPr lang="en-US" dirty="0"/>
              <a:t>What data will you use (how will you get it)?</a:t>
            </a:r>
          </a:p>
          <a:p>
            <a:pPr lvl="1"/>
            <a:r>
              <a:rPr lang="en-US" dirty="0"/>
              <a:t>What work do you plan to do the project?</a:t>
            </a:r>
          </a:p>
          <a:p>
            <a:pPr lvl="1"/>
            <a:r>
              <a:rPr lang="en-US" dirty="0"/>
              <a:t>Which algorithms/techniques/models you plan to use/develop? Be as specific as you can!</a:t>
            </a:r>
          </a:p>
          <a:p>
            <a:pPr lvl="1"/>
            <a:r>
              <a:rPr lang="en-US" dirty="0"/>
              <a:t>Who will you evaluate your method? How will you test it? How will you measure success?</a:t>
            </a:r>
          </a:p>
          <a:p>
            <a:pPr lvl="1"/>
            <a:r>
              <a:rPr lang="en-US" dirty="0"/>
              <a:t>What do you expect to submit/accomplish by the end of the semester?</a:t>
            </a:r>
          </a:p>
          <a:p>
            <a:pPr lvl="1"/>
            <a:endParaRPr lang="en-US" dirty="0"/>
          </a:p>
          <a:p>
            <a:pPr marL="0" indent="0">
              <a:buNone/>
            </a:pPr>
            <a:endParaRPr lang="en-US" dirty="0"/>
          </a:p>
          <a:p>
            <a:endParaRPr lang="en-US" dirty="0"/>
          </a:p>
          <a:p>
            <a:endParaRPr lang="en-US" dirty="0"/>
          </a:p>
          <a:p>
            <a:pPr marL="0" indent="0">
              <a:buNone/>
            </a:pPr>
            <a:r>
              <a:rPr lang="en-US" dirty="0"/>
              <a:t> </a:t>
            </a:r>
          </a:p>
        </p:txBody>
      </p:sp>
      <p:sp>
        <p:nvSpPr>
          <p:cNvPr id="4" name="Content Placeholder 2"/>
          <p:cNvSpPr txBox="1">
            <a:spLocks/>
          </p:cNvSpPr>
          <p:nvPr/>
        </p:nvSpPr>
        <p:spPr>
          <a:xfrm>
            <a:off x="920496" y="5935287"/>
            <a:ext cx="7924246" cy="52647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sz="1400" dirty="0"/>
              <a:t>Ref: Jure </a:t>
            </a:r>
            <a:r>
              <a:rPr lang="en-US" sz="1400" dirty="0" err="1"/>
              <a:t>Leskvec</a:t>
            </a:r>
            <a:r>
              <a:rPr lang="en-US" sz="1400" dirty="0"/>
              <a:t>, Stanford</a:t>
            </a:r>
          </a:p>
        </p:txBody>
      </p:sp>
    </p:spTree>
    <p:extLst>
      <p:ext uri="{BB962C8B-B14F-4D97-AF65-F5344CB8AC3E}">
        <p14:creationId xmlns:p14="http://schemas.microsoft.com/office/powerpoint/2010/main" val="308211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Submission</a:t>
            </a:r>
          </a:p>
        </p:txBody>
      </p:sp>
      <p:sp>
        <p:nvSpPr>
          <p:cNvPr id="3" name="Content Placeholder 2"/>
          <p:cNvSpPr>
            <a:spLocks noGrp="1"/>
          </p:cNvSpPr>
          <p:nvPr>
            <p:ph idx="1"/>
          </p:nvPr>
        </p:nvSpPr>
        <p:spPr/>
        <p:txBody>
          <a:bodyPr/>
          <a:lstStyle/>
          <a:p>
            <a:pPr marL="457200" lvl="1" indent="0">
              <a:buNone/>
            </a:pPr>
            <a:r>
              <a:rPr lang="en-US" dirty="0"/>
              <a:t>The result of the project will typically be a 4 (minimum) to 8 (maximum) page paper, describing the approach, the results, and the related work.</a:t>
            </a:r>
          </a:p>
          <a:p>
            <a:pPr marL="457200" lvl="1" indent="0">
              <a:buNone/>
            </a:pPr>
            <a:endParaRPr lang="en-US" dirty="0"/>
          </a:p>
          <a:p>
            <a:pPr marL="457200" lvl="1" indent="0">
              <a:buNone/>
            </a:pPr>
            <a:r>
              <a:rPr lang="en-US" dirty="0"/>
              <a:t>You should also submit all codes and data required to reproduce your results discussed in the paper</a:t>
            </a:r>
          </a:p>
          <a:p>
            <a:endParaRPr lang="en-US" dirty="0"/>
          </a:p>
        </p:txBody>
      </p:sp>
    </p:spTree>
    <p:extLst>
      <p:ext uri="{BB962C8B-B14F-4D97-AF65-F5344CB8AC3E}">
        <p14:creationId xmlns:p14="http://schemas.microsoft.com/office/powerpoint/2010/main" val="115557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Report</a:t>
            </a:r>
          </a:p>
        </p:txBody>
      </p:sp>
      <p:sp>
        <p:nvSpPr>
          <p:cNvPr id="3" name="Content Placeholder 2"/>
          <p:cNvSpPr>
            <a:spLocks noGrp="1"/>
          </p:cNvSpPr>
          <p:nvPr>
            <p:ph idx="1"/>
          </p:nvPr>
        </p:nvSpPr>
        <p:spPr>
          <a:xfrm>
            <a:off x="631064" y="1867437"/>
            <a:ext cx="8371267" cy="4441923"/>
          </a:xfrm>
        </p:spPr>
        <p:txBody>
          <a:bodyPr>
            <a:noAutofit/>
          </a:bodyPr>
          <a:lstStyle/>
          <a:p>
            <a:pPr marL="342900" indent="-342900">
              <a:buFont typeface="+mj-lt"/>
              <a:buAutoNum type="arabicPeriod"/>
            </a:pPr>
            <a:r>
              <a:rPr lang="en-US" sz="1400" b="1" dirty="0"/>
              <a:t>Introduction/Motivation/Problem Definition (15%)</a:t>
            </a:r>
            <a:br>
              <a:rPr lang="en-US" sz="1400" dirty="0"/>
            </a:br>
            <a:r>
              <a:rPr lang="en-US" sz="1400" dirty="0"/>
              <a:t>What is it that you are trying to solve/achieve and why does it matter.</a:t>
            </a:r>
          </a:p>
          <a:p>
            <a:pPr marL="342900" indent="-342900">
              <a:buFont typeface="+mj-lt"/>
              <a:buAutoNum type="arabicPeriod"/>
            </a:pPr>
            <a:r>
              <a:rPr lang="en-US" sz="1400" b="1" dirty="0"/>
              <a:t>Prior Work (10%)</a:t>
            </a:r>
            <a:br>
              <a:rPr lang="en-US" sz="1400" dirty="0"/>
            </a:br>
            <a:r>
              <a:rPr lang="en-US" sz="1400" dirty="0"/>
              <a:t>How does your project relate to previous work. Please give a short summary on each paper you cite and include how it is relevant.</a:t>
            </a:r>
          </a:p>
          <a:p>
            <a:pPr marL="342900" indent="-342900">
              <a:buFont typeface="+mj-lt"/>
              <a:buAutoNum type="arabicPeriod"/>
            </a:pPr>
            <a:r>
              <a:rPr lang="en-US" sz="1400" b="1" dirty="0"/>
              <a:t>Model/Algorithm/Method (30%)</a:t>
            </a:r>
            <a:br>
              <a:rPr lang="en-US" sz="1400" dirty="0"/>
            </a:br>
            <a:r>
              <a:rPr lang="en-US" sz="1400" dirty="0"/>
              <a:t>This is where you give a detailed description of your primary contribution. It is especially important that this part be clear and well written so that we can fully understand what you did.</a:t>
            </a:r>
          </a:p>
          <a:p>
            <a:pPr marL="342900" indent="-342900">
              <a:buFont typeface="+mj-lt"/>
              <a:buAutoNum type="arabicPeriod"/>
            </a:pPr>
            <a:r>
              <a:rPr lang="en-US" sz="1400" b="1" dirty="0"/>
              <a:t>Results and findings (35%)</a:t>
            </a:r>
            <a:br>
              <a:rPr lang="en-US" sz="1400" dirty="0"/>
            </a:br>
            <a:r>
              <a:rPr lang="en-US" sz="1400" dirty="0"/>
              <a:t>How do you evaluate your solution to whatever empirical, algorithmic or theoretical question you have addressed and what do these evaluation methods tell you about your solution. It is not so important how well your method performs but rather how interesting and clever your experiments and analysis are. We are interested in seeing a clear and conclusive set of experiments which successfully evaluate the problem you set out to solve. Make sure to interpret the results and talk about what can we conclude and learn from your evaluations. Even if you have a theoretical project you should have something here to demonstrate the validity or value of your project (for example, proofs or runtime analysis).</a:t>
            </a:r>
          </a:p>
          <a:p>
            <a:pPr marL="342900" indent="-342900">
              <a:buFont typeface="+mj-lt"/>
              <a:buAutoNum type="arabicPeriod"/>
            </a:pPr>
            <a:r>
              <a:rPr lang="en-US" sz="1400" b="1" dirty="0"/>
              <a:t>Style and writing (10%)</a:t>
            </a:r>
            <a:br>
              <a:rPr lang="en-US" sz="1400" dirty="0"/>
            </a:br>
            <a:r>
              <a:rPr lang="en-US" sz="1400" dirty="0"/>
              <a:t>Overall writing, grammar, organization and neatness.</a:t>
            </a:r>
          </a:p>
          <a:p>
            <a:pPr marL="228600" indent="-228600">
              <a:buFont typeface="+mj-lt"/>
              <a:buAutoNum type="arabicPeriod"/>
            </a:pPr>
            <a:endParaRPr lang="en-US" sz="1050" dirty="0"/>
          </a:p>
        </p:txBody>
      </p:sp>
    </p:spTree>
    <p:extLst>
      <p:ext uri="{BB962C8B-B14F-4D97-AF65-F5344CB8AC3E}">
        <p14:creationId xmlns:p14="http://schemas.microsoft.com/office/powerpoint/2010/main" val="1002746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3990</TotalTime>
  <Words>642</Words>
  <Application>Microsoft Office PowerPoint</Application>
  <PresentationFormat>On-screen Show (4:3)</PresentationFormat>
  <Paragraphs>58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Calibri</vt:lpstr>
      <vt:lpstr>Franklin Gothic Book</vt:lpstr>
      <vt:lpstr>Franklin Gothic Demi Cond</vt:lpstr>
      <vt:lpstr>Open Sans</vt:lpstr>
      <vt:lpstr>Tw Cen MT</vt:lpstr>
      <vt:lpstr>Tw Cen MT Condensed</vt:lpstr>
      <vt:lpstr>Wingdings 3</vt:lpstr>
      <vt:lpstr>Integral</vt:lpstr>
      <vt:lpstr>CIS563-PROJECT</vt:lpstr>
      <vt:lpstr>Propose a problem you would like to solve </vt:lpstr>
      <vt:lpstr>Some resources</vt:lpstr>
      <vt:lpstr>Submit a Proposal </vt:lpstr>
      <vt:lpstr>Final Submission</vt:lpstr>
      <vt:lpstr>Project Report</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Analytical Data Mining</dc:title>
  <dc:subject>Data and Preprocessing</dc:subject>
  <dc:creator>Reza Zafarani</dc:creator>
  <cp:lastModifiedBy>Reza Zafarani</cp:lastModifiedBy>
  <cp:revision>213</cp:revision>
  <dcterms:created xsi:type="dcterms:W3CDTF">2014-08-07T12:49:35Z</dcterms:created>
  <dcterms:modified xsi:type="dcterms:W3CDTF">2021-11-06T03:40:39Z</dcterms:modified>
</cp:coreProperties>
</file>